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72" r:id="rId4"/>
  </p:sldMasterIdLst>
  <p:notesMasterIdLst>
    <p:notesMasterId r:id="rId14"/>
  </p:notesMasterIdLst>
  <p:sldIdLst>
    <p:sldId id="256" r:id="rId5"/>
    <p:sldId id="257" r:id="rId6"/>
    <p:sldId id="265" r:id="rId7"/>
    <p:sldId id="266" r:id="rId8"/>
    <p:sldId id="267" r:id="rId9"/>
    <p:sldId id="264" r:id="rId10"/>
    <p:sldId id="268" r:id="rId11"/>
    <p:sldId id="259"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91" d="100"/>
          <a:sy n="91" d="100"/>
        </p:scale>
        <p:origin x="-137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8DB960-2B76-49A4-B4DC-4E752D1B98C4}" type="datetimeFigureOut">
              <a:rPr lang="en-US" smtClean="0"/>
              <a:pPr/>
              <a:t>11/2/2018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C0730A-D9D0-4B64-B15A-CC5DED520116}" type="slidenum">
              <a:rPr lang="en-US" smtClean="0"/>
              <a:pPr/>
              <a:t>‹#›</a:t>
            </a:fld>
            <a:endParaRPr lang="en-US"/>
          </a:p>
        </p:txBody>
      </p:sp>
    </p:spTree>
    <p:extLst>
      <p:ext uri="{BB962C8B-B14F-4D97-AF65-F5344CB8AC3E}">
        <p14:creationId xmlns:p14="http://schemas.microsoft.com/office/powerpoint/2010/main" xmlns="" val="3349794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BFC0730A-D9D0-4B64-B15A-CC5DED52011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BFC0730A-D9D0-4B64-B15A-CC5DED520116}"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BFC0730A-D9D0-4B64-B15A-CC5DED520116}"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BFC0730A-D9D0-4B64-B15A-CC5DED520116}"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A480A42-1B47-4A74-9A1D-F67E9D003F15}" type="datetimeFigureOut">
              <a:rPr lang="en-US" smtClean="0"/>
              <a:pPr/>
              <a:t>11/2/2018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24F9E6-8BD1-4849-86DE-3CD23B63DC4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tr-TR"/>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24F9E6-8BD1-4849-86DE-3CD23B63DC4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
        <p:nvSpPr>
          <p:cNvPr id="7" name="Title 6"/>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 name="Date Placeholder 8"/>
          <p:cNvSpPr>
            <a:spLocks noGrp="1"/>
          </p:cNvSpPr>
          <p:nvPr>
            <p:ph type="dt" sz="half" idx="10"/>
          </p:nvPr>
        </p:nvSpPr>
        <p:spPr/>
        <p:txBody>
          <a:bodyPr/>
          <a:lstStyle>
            <a:lvl1pPr>
              <a:defRPr>
                <a:solidFill>
                  <a:srgbClr val="FFFFFF"/>
                </a:solidFill>
              </a:defRPr>
            </a:lvl1pPr>
          </a:lstStyle>
          <a:p>
            <a:fld id="{DA480A42-1B47-4A74-9A1D-F67E9D003F15}" type="datetimeFigureOut">
              <a:rPr lang="en-US" smtClean="0"/>
              <a:pPr/>
              <a:t>11/2/2018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24F9E6-8BD1-4849-86DE-3CD23B63DC4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tr-TR"/>
              <a:t>Asıl başlık stili için tıklatın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8" name="Title 7"/>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A480A42-1B47-4A74-9A1D-F67E9D003F15}"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A480A42-1B47-4A74-9A1D-F67E9D003F15}"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24F9E6-8BD1-4849-86DE-3CD23B63DC4B}" type="slidenum">
              <a:rPr lang="en-US" smtClean="0"/>
              <a:pPr/>
              <a:t>‹#›</a:t>
            </a:fld>
            <a:endParaRPr lang="en-US"/>
          </a:p>
        </p:txBody>
      </p:sp>
      <p:sp>
        <p:nvSpPr>
          <p:cNvPr id="6" name="Title 5"/>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DA480A42-1B47-4A74-9A1D-F67E9D003F15}"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24F9E6-8BD1-4849-86DE-3CD23B63DC4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24F9E6-8BD1-4849-86DE-3CD23B63DC4B}"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tr-TR"/>
              <a:t>Asıl başlık stili için tıklatın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tr-TR"/>
              <a:t>Asıl başlık stili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DA480A42-1B47-4A74-9A1D-F67E9D003F15}" type="datetimeFigureOut">
              <a:rPr lang="en-US" smtClean="0"/>
              <a:pPr/>
              <a:t>11/2/2018</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24F9E6-8BD1-4849-86DE-3CD23B63DC4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lumMod val="50000"/>
              </a:schemeClr>
            </a:gs>
            <a:gs pos="30000">
              <a:schemeClr val="bg2">
                <a:lumMod val="75000"/>
              </a:schemeClr>
            </a:gs>
            <a:gs pos="100000">
              <a:schemeClr val="bg2"/>
            </a:gs>
          </a:gsLst>
          <a:lin ang="5400000" scaled="1"/>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20272" y="4869160"/>
            <a:ext cx="1981200" cy="1828800"/>
          </a:xfrm>
        </p:spPr>
        <p:txBody>
          <a:bodyPr/>
          <a:lstStyle/>
          <a:p>
            <a:pPr algn="ctr"/>
            <a:r>
              <a:rPr kumimoji="0" lang="tr-TR" sz="2000" kern="1200" dirty="0">
                <a:solidFill>
                  <a:schemeClr val="tx2"/>
                </a:solidFill>
                <a:latin typeface="+mj-lt"/>
                <a:ea typeface="+mj-ea"/>
                <a:cs typeface="+mj-cs"/>
              </a:rPr>
              <a:t>Doç. Dr. </a:t>
            </a:r>
          </a:p>
          <a:p>
            <a:pPr algn="ctr"/>
            <a:r>
              <a:rPr lang="tr-TR" dirty="0"/>
              <a:t>M. Ayhan TEKİNSOY</a:t>
            </a:r>
          </a:p>
        </p:txBody>
      </p:sp>
      <p:sp>
        <p:nvSpPr>
          <p:cNvPr id="2" name="Title 1"/>
          <p:cNvSpPr>
            <a:spLocks noGrp="1"/>
          </p:cNvSpPr>
          <p:nvPr>
            <p:ph type="title"/>
          </p:nvPr>
        </p:nvSpPr>
        <p:spPr>
          <a:xfrm>
            <a:off x="107504" y="2420888"/>
            <a:ext cx="6858000" cy="1656184"/>
          </a:xfrm>
        </p:spPr>
        <p:txBody>
          <a:bodyPr>
            <a:normAutofit/>
          </a:bodyPr>
          <a:lstStyle/>
          <a:p>
            <a:pPr algn="ctr"/>
            <a:r>
              <a:rPr lang="en-US" sz="2400" dirty="0"/>
              <a:t>İDARİ YARGILAMA USULÜ HUKUKU AÇIK DERS </a:t>
            </a:r>
            <a:r>
              <a:rPr lang="tr-TR" sz="2400" dirty="0"/>
              <a:t>MALZEMESİ</a:t>
            </a:r>
            <a:r>
              <a:rPr lang="en-US" sz="2400" dirty="0"/>
              <a:t> </a:t>
            </a:r>
            <a:r>
              <a:rPr lang="tr-TR" sz="2400" dirty="0"/>
              <a:t/>
            </a:r>
            <a:br>
              <a:rPr lang="tr-TR" sz="2400" dirty="0"/>
            </a:br>
            <a:r>
              <a:rPr lang="tr-TR" sz="2400" dirty="0"/>
              <a:t>3-A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772816"/>
            <a:ext cx="8229600" cy="4744184"/>
          </a:xfrm>
        </p:spPr>
        <p:txBody>
          <a:bodyPr>
            <a:normAutofit/>
          </a:bodyPr>
          <a:lstStyle/>
          <a:p>
            <a:pPr marL="0" indent="0" algn="ctr">
              <a:buNone/>
            </a:pPr>
            <a:r>
              <a:rPr lang="tr-TR" dirty="0">
                <a:latin typeface="Calibri" panose="020F0502020204030204" pitchFamily="34" charset="0"/>
                <a:cs typeface="Calibri" panose="020F0502020204030204" pitchFamily="34" charset="0"/>
              </a:rPr>
              <a:t>İdare Hukuku tedvin edilmemiş ve içtihatlara dayanan, genç bir hukuk dalıdır. İdare hukukunun temel kavram ve ilkeleri idare yargıcı tarafından oluşturulmuştur.</a:t>
            </a:r>
          </a:p>
          <a:p>
            <a:r>
              <a:rPr lang="tr-TR" dirty="0">
                <a:latin typeface="Calibri" panose="020F0502020204030204" pitchFamily="34" charset="0"/>
                <a:cs typeface="Calibri" panose="020F0502020204030204" pitchFamily="34" charset="0"/>
              </a:rPr>
              <a:t>Örneğin:</a:t>
            </a:r>
          </a:p>
          <a:p>
            <a:pPr lvl="1"/>
            <a:r>
              <a:rPr lang="tr-TR" dirty="0">
                <a:latin typeface="Calibri" panose="020F0502020204030204" pitchFamily="34" charset="0"/>
                <a:cs typeface="Calibri" panose="020F0502020204030204" pitchFamily="34" charset="0"/>
              </a:rPr>
              <a:t>Yetki ve şekilde paralellik</a:t>
            </a:r>
            <a:endParaRPr lang="en-US" dirty="0">
              <a:latin typeface="Calibri" panose="020F0502020204030204" pitchFamily="34" charset="0"/>
              <a:cs typeface="Calibri" panose="020F0502020204030204" pitchFamily="34" charset="0"/>
            </a:endParaRPr>
          </a:p>
          <a:p>
            <a:pPr lvl="1"/>
            <a:r>
              <a:rPr lang="tr-TR" dirty="0">
                <a:latin typeface="Calibri" panose="020F0502020204030204" pitchFamily="34" charset="0"/>
                <a:cs typeface="Calibri" panose="020F0502020204030204" pitchFamily="34" charset="0"/>
              </a:rPr>
              <a:t>İptal kararlarının geriye yürümesi</a:t>
            </a:r>
            <a:endParaRPr lang="en-US" dirty="0">
              <a:latin typeface="Calibri" panose="020F0502020204030204" pitchFamily="34" charset="0"/>
              <a:cs typeface="Calibri" panose="020F0502020204030204" pitchFamily="34" charset="0"/>
            </a:endParaRPr>
          </a:p>
          <a:p>
            <a:pPr lvl="1"/>
            <a:r>
              <a:rPr lang="tr-TR" dirty="0">
                <a:latin typeface="Calibri" panose="020F0502020204030204" pitchFamily="34" charset="0"/>
                <a:cs typeface="Calibri" panose="020F0502020204030204" pitchFamily="34" charset="0"/>
              </a:rPr>
              <a:t>Takdir yetkisinin mutlak bir yetki olmaması</a:t>
            </a:r>
            <a:endParaRPr lang="en-US" dirty="0">
              <a:latin typeface="Calibri" panose="020F0502020204030204" pitchFamily="34" charset="0"/>
              <a:cs typeface="Calibri" panose="020F0502020204030204" pitchFamily="34" charset="0"/>
            </a:endParaRPr>
          </a:p>
          <a:p>
            <a:pPr lvl="1"/>
            <a:r>
              <a:rPr lang="tr-TR" dirty="0">
                <a:latin typeface="Calibri" panose="020F0502020204030204" pitchFamily="34" charset="0"/>
                <a:cs typeface="Calibri" panose="020F0502020204030204" pitchFamily="34" charset="0"/>
              </a:rPr>
              <a:t>Kamu hizmeti </a:t>
            </a:r>
            <a:endParaRPr lang="en-US" dirty="0">
              <a:latin typeface="Calibri" panose="020F0502020204030204" pitchFamily="34" charset="0"/>
              <a:cs typeface="Calibri" panose="020F0502020204030204" pitchFamily="34" charset="0"/>
            </a:endParaRPr>
          </a:p>
          <a:p>
            <a:pPr lvl="1"/>
            <a:r>
              <a:rPr lang="tr-TR" dirty="0">
                <a:latin typeface="Calibri" panose="020F0502020204030204" pitchFamily="34" charset="0"/>
                <a:cs typeface="Calibri" panose="020F0502020204030204" pitchFamily="34" charset="0"/>
              </a:rPr>
              <a:t>Hizmet kusuru</a:t>
            </a:r>
            <a:endParaRPr lang="en-US" dirty="0">
              <a:latin typeface="Calibri" panose="020F0502020204030204" pitchFamily="34" charset="0"/>
              <a:cs typeface="Calibri" panose="020F0502020204030204" pitchFamily="34" charset="0"/>
            </a:endParaRPr>
          </a:p>
          <a:p>
            <a:pPr lvl="1"/>
            <a:r>
              <a:rPr lang="tr-TR" dirty="0">
                <a:latin typeface="Calibri" panose="020F0502020204030204" pitchFamily="34" charset="0"/>
                <a:cs typeface="Calibri" panose="020F0502020204030204" pitchFamily="34" charset="0"/>
              </a:rPr>
              <a:t>Kusursuz sorumluluk</a:t>
            </a:r>
            <a:endParaRPr lang="en-US" dirty="0">
              <a:latin typeface="Calibri" panose="020F0502020204030204" pitchFamily="34" charset="0"/>
              <a:cs typeface="Calibri" panose="020F0502020204030204" pitchFamily="34" charset="0"/>
            </a:endParaRPr>
          </a:p>
          <a:p>
            <a:pPr lvl="1"/>
            <a:r>
              <a:rPr lang="tr-TR" dirty="0">
                <a:latin typeface="Calibri" panose="020F0502020204030204" pitchFamily="34" charset="0"/>
                <a:cs typeface="Calibri" panose="020F0502020204030204" pitchFamily="34" charset="0"/>
              </a:rPr>
              <a:t>Hukuki güvenlik</a:t>
            </a:r>
            <a:endParaRPr lang="en-US" dirty="0">
              <a:latin typeface="Calibri" panose="020F0502020204030204" pitchFamily="34" charset="0"/>
              <a:cs typeface="Calibri" panose="020F0502020204030204" pitchFamily="34" charset="0"/>
            </a:endParaRPr>
          </a:p>
          <a:p>
            <a:pPr lvl="1"/>
            <a:r>
              <a:rPr lang="tr-TR" dirty="0">
                <a:latin typeface="Calibri" panose="020F0502020204030204" pitchFamily="34" charset="0"/>
                <a:cs typeface="Calibri" panose="020F0502020204030204" pitchFamily="34" charset="0"/>
              </a:rPr>
              <a:t>İdari istikrar...</a:t>
            </a:r>
            <a:endParaRPr lang="en-US" dirty="0">
              <a:latin typeface="Calibri" panose="020F0502020204030204" pitchFamily="34" charset="0"/>
              <a:cs typeface="Calibri" panose="020F0502020204030204" pitchFamily="34" charset="0"/>
            </a:endParaRPr>
          </a:p>
          <a:p>
            <a:pPr marL="0" indent="0">
              <a:buNone/>
            </a:pPr>
            <a:endParaRPr lang="tr-TR" dirty="0"/>
          </a:p>
        </p:txBody>
      </p:sp>
      <p:sp>
        <p:nvSpPr>
          <p:cNvPr id="2" name="Title 1"/>
          <p:cNvSpPr>
            <a:spLocks noGrp="1"/>
          </p:cNvSpPr>
          <p:nvPr>
            <p:ph type="title"/>
          </p:nvPr>
        </p:nvSpPr>
        <p:spPr>
          <a:xfrm>
            <a:off x="323528" y="260648"/>
            <a:ext cx="8381260" cy="1054394"/>
          </a:xfrm>
        </p:spPr>
        <p:txBody>
          <a:bodyPr>
            <a:normAutofit/>
          </a:bodyPr>
          <a:lstStyle/>
          <a:p>
            <a:pPr algn="ctr"/>
            <a:r>
              <a:rPr lang="tr-TR" sz="2400" dirty="0">
                <a:latin typeface="Gill Sans MT" panose="020B0502020104020203" pitchFamily="34" charset="0"/>
              </a:rPr>
              <a:t>1.Hafta</a:t>
            </a:r>
            <a:r>
              <a:rPr lang="en-US" sz="2000" dirty="0">
                <a:latin typeface="Gill Sans MT" panose="020B0502020104020203" pitchFamily="34" charset="0"/>
              </a:rPr>
              <a:t/>
            </a:r>
            <a:br>
              <a:rPr lang="en-US" sz="2000" dirty="0">
                <a:latin typeface="Gill Sans MT" panose="020B0502020104020203" pitchFamily="34" charset="0"/>
              </a:rPr>
            </a:br>
            <a:r>
              <a:rPr lang="tr-TR" sz="2000" b="1" dirty="0">
                <a:latin typeface="Gill Sans MT" panose="020B0502020104020203" pitchFamily="34" charset="0"/>
              </a:rPr>
              <a:t>İDARE HUKUKUNA İLİŞKİN İLKELER- İÇTİHAT BİLGİSİ</a:t>
            </a:r>
            <a:endParaRPr lang="en-US" sz="2000" dirty="0">
              <a:latin typeface="Gill Sans MT" panose="020B0502020104020203"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70000" lnSpcReduction="20000"/>
          </a:bodyPr>
          <a:lstStyle/>
          <a:p>
            <a:pPr algn="just">
              <a:buNone/>
            </a:pPr>
            <a:r>
              <a:rPr lang="tr-TR" sz="3200" dirty="0" smtClean="0">
                <a:latin typeface="Calibri" pitchFamily="34" charset="0"/>
              </a:rPr>
              <a:t>	ANAYASA MAHKEMESİ KARARI</a:t>
            </a:r>
          </a:p>
          <a:p>
            <a:pPr algn="just">
              <a:buNone/>
            </a:pPr>
            <a:r>
              <a:rPr lang="tr-TR" sz="3200" dirty="0" smtClean="0">
                <a:latin typeface="Calibri" pitchFamily="34" charset="0"/>
              </a:rPr>
              <a:t>	</a:t>
            </a:r>
            <a:r>
              <a:rPr lang="tr-TR" sz="3200" dirty="0" smtClean="0">
                <a:latin typeface="Calibri" pitchFamily="34" charset="0"/>
              </a:rPr>
              <a:t>“(…) 12.5.1994 </a:t>
            </a:r>
            <a:r>
              <a:rPr lang="tr-TR" sz="3200" dirty="0" smtClean="0">
                <a:latin typeface="Calibri" pitchFamily="34" charset="0"/>
              </a:rPr>
              <a:t>günlü yazılı düşüncede de Anayasa'nın 155. maddesinde imtiyaz sözleşmelerinin denetiminin Danıştay'a verilmekle birlikte, Anayasa'da imtiyaz sözleşmelerinin tanımlanmadığı; bu nedenle, "imtiyaz sözleşmelerinin ne olduğunun tayini (</a:t>
            </a:r>
            <a:r>
              <a:rPr lang="tr-TR" sz="3200" dirty="0" err="1" smtClean="0">
                <a:latin typeface="Calibri" pitchFamily="34" charset="0"/>
              </a:rPr>
              <a:t>nin</a:t>
            </a:r>
            <a:r>
              <a:rPr lang="tr-TR" sz="3200" dirty="0" smtClean="0">
                <a:latin typeface="Calibri" pitchFamily="34" charset="0"/>
              </a:rPr>
              <a:t>) Anayasa'ya bakılarak değil, bunu düzenleyen yasa hükümlerine bakılarak yapıl(</a:t>
            </a:r>
            <a:r>
              <a:rPr lang="tr-TR" sz="3200" dirty="0" err="1" smtClean="0">
                <a:latin typeface="Calibri" pitchFamily="34" charset="0"/>
              </a:rPr>
              <a:t>ması</a:t>
            </a:r>
            <a:r>
              <a:rPr lang="tr-TR" sz="3200" dirty="0" smtClean="0">
                <a:latin typeface="Calibri" pitchFamily="34" charset="0"/>
              </a:rPr>
              <a:t>) gerek(</a:t>
            </a:r>
            <a:r>
              <a:rPr lang="tr-TR" sz="3200" dirty="0" err="1" smtClean="0">
                <a:latin typeface="Calibri" pitchFamily="34" charset="0"/>
              </a:rPr>
              <a:t>tiği</a:t>
            </a:r>
            <a:r>
              <a:rPr lang="tr-TR" sz="3200" dirty="0" smtClean="0">
                <a:latin typeface="Calibri" pitchFamily="34" charset="0"/>
              </a:rPr>
              <a:t>)" ileri sürülmüştür. Bu sav, aynı zamanda "imtiyaz sözleşmesi Anayasa'da tanımlanmadığı için hangi sözleşmelerin imtiyaz sözleşmesi kapsamına gireceğine ya da bu kapsamdan sayılmayacağına </a:t>
            </a:r>
            <a:r>
              <a:rPr lang="tr-TR" sz="3200" dirty="0" err="1" smtClean="0">
                <a:latin typeface="Calibri" pitchFamily="34" charset="0"/>
              </a:rPr>
              <a:t>yasakoyucu</a:t>
            </a:r>
            <a:r>
              <a:rPr lang="tr-TR" sz="3200" dirty="0" smtClean="0">
                <a:latin typeface="Calibri" pitchFamily="34" charset="0"/>
              </a:rPr>
              <a:t> karar verir; onun seçimi yargı denetimine bağlı tutulamaz" görüşünü içermektedir</a:t>
            </a:r>
            <a:r>
              <a:rPr lang="tr-TR" sz="3200" dirty="0" smtClean="0">
                <a:latin typeface="Calibri" pitchFamily="34" charset="0"/>
              </a:rPr>
              <a:t>.”</a:t>
            </a:r>
            <a:endParaRPr lang="tr-TR" sz="3200" dirty="0" smtClean="0">
              <a:latin typeface="Calibri" pitchFamily="34" charset="0"/>
            </a:endParaRPr>
          </a:p>
          <a:p>
            <a:endParaRPr lang="tr-TR" dirty="0"/>
          </a:p>
        </p:txBody>
      </p:sp>
      <p:sp>
        <p:nvSpPr>
          <p:cNvPr id="3" name="2 Başlık"/>
          <p:cNvSpPr>
            <a:spLocks noGrp="1"/>
          </p:cNvSpPr>
          <p:nvPr>
            <p:ph type="title"/>
          </p:nvPr>
        </p:nvSpPr>
        <p:spPr/>
        <p:txBody>
          <a:bodyPr/>
          <a:lstStyle/>
          <a:p>
            <a:r>
              <a:rPr lang="tr-TR" sz="2400" dirty="0" smtClean="0">
                <a:latin typeface="Gill Sans MT" panose="020B0502020104020203" pitchFamily="34" charset="0"/>
              </a:rPr>
              <a:t>1.Hafta</a:t>
            </a:r>
            <a:r>
              <a:rPr lang="en-US" sz="2400" dirty="0" smtClean="0">
                <a:latin typeface="Gill Sans MT" panose="020B0502020104020203" pitchFamily="34" charset="0"/>
              </a:rPr>
              <a:t/>
            </a:r>
            <a:br>
              <a:rPr lang="en-US" sz="2400" dirty="0" smtClean="0">
                <a:latin typeface="Gill Sans MT" panose="020B0502020104020203" pitchFamily="34" charset="0"/>
              </a:rPr>
            </a:br>
            <a:r>
              <a:rPr lang="tr-TR" sz="2400" b="1" dirty="0" smtClean="0">
                <a:latin typeface="Gill Sans MT" panose="020B0502020104020203" pitchFamily="34" charset="0"/>
              </a:rPr>
              <a:t>İDARE HUKUKUNA İLİŞKİN İLKELER- İÇTİHAT BİLGİSİ</a:t>
            </a:r>
            <a:endParaRPr lang="tr-T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buNone/>
            </a:pPr>
            <a:r>
              <a:rPr lang="tr-TR" dirty="0" smtClean="0">
                <a:latin typeface="Calibri" pitchFamily="34" charset="0"/>
              </a:rPr>
              <a:t>	</a:t>
            </a:r>
            <a:r>
              <a:rPr lang="tr-TR" dirty="0" smtClean="0">
                <a:latin typeface="Calibri" pitchFamily="34" charset="0"/>
              </a:rPr>
              <a:t> ANAYASA MAHKEMESİ KARARI</a:t>
            </a:r>
          </a:p>
          <a:p>
            <a:pPr>
              <a:buNone/>
            </a:pPr>
            <a:r>
              <a:rPr lang="tr-TR" dirty="0" smtClean="0">
                <a:latin typeface="Calibri" pitchFamily="34" charset="0"/>
              </a:rPr>
              <a:t>	“Oysa </a:t>
            </a:r>
            <a:r>
              <a:rPr lang="tr-TR" dirty="0" smtClean="0">
                <a:latin typeface="Calibri" pitchFamily="34" charset="0"/>
              </a:rPr>
              <a:t>Anayasa yargısı alanında bir hizmetin "kamu hizmeti", bir sözleşmenin de "imtiyaz sözleşmesi" olup olmadığı yasaya değil, niteliğine bakılarak saptanabilir. Eğer bir kamu hizmeti uzun süreli olarak özel girişime gördürülecekse, düzenlenen sözleşme imtiyaz sözleşmesi niteliğindedir. Yasal düzenlemeler bu niteliği değiştirici etki yapamaz. Tersi durum, Anayasa'nın yargıya ve öndenetime ilişkin kurallarıyla bağdaşmaz. Öte yandan, hukuk devleti ilkesi, yürütmenin ve yasamanın tüm işlemlerinin yargısal denetime bağlı tutulmasını gerektirir ki idarî yargı ve Anayasa yargısı bunun için öngörülmüştür. </a:t>
            </a:r>
          </a:p>
          <a:p>
            <a:pPr>
              <a:buNone/>
            </a:pPr>
            <a:endParaRPr lang="tr-TR" dirty="0"/>
          </a:p>
        </p:txBody>
      </p:sp>
      <p:sp>
        <p:nvSpPr>
          <p:cNvPr id="3" name="2 Başlık"/>
          <p:cNvSpPr>
            <a:spLocks noGrp="1"/>
          </p:cNvSpPr>
          <p:nvPr>
            <p:ph type="title"/>
          </p:nvPr>
        </p:nvSpPr>
        <p:spPr/>
        <p:txBody>
          <a:bodyPr/>
          <a:lstStyle/>
          <a:p>
            <a:r>
              <a:rPr lang="tr-TR" sz="2400" dirty="0" smtClean="0">
                <a:solidFill>
                  <a:prstClr val="white"/>
                </a:solidFill>
                <a:latin typeface="Gill Sans MT" panose="020B0502020104020203" pitchFamily="34" charset="0"/>
              </a:rPr>
              <a:t>1.Hafta</a:t>
            </a:r>
            <a:r>
              <a:rPr lang="en-US" sz="2400" dirty="0" smtClean="0">
                <a:solidFill>
                  <a:prstClr val="white"/>
                </a:solidFill>
                <a:latin typeface="Gill Sans MT" panose="020B0502020104020203" pitchFamily="34" charset="0"/>
              </a:rPr>
              <a:t/>
            </a:r>
            <a:br>
              <a:rPr lang="en-US" sz="2400" dirty="0" smtClean="0">
                <a:solidFill>
                  <a:prstClr val="white"/>
                </a:solidFill>
                <a:latin typeface="Gill Sans MT" panose="020B0502020104020203" pitchFamily="34" charset="0"/>
              </a:rPr>
            </a:br>
            <a:r>
              <a:rPr lang="tr-TR" sz="2400" b="1" dirty="0" smtClean="0">
                <a:solidFill>
                  <a:prstClr val="white"/>
                </a:solidFill>
                <a:latin typeface="Gill Sans MT" panose="020B0502020104020203" pitchFamily="34" charset="0"/>
              </a:rPr>
              <a:t>İDARE HUKUKUNA İLİŞKİN İLKELER- İÇTİHAT BİLGİSİ</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pPr>
              <a:buNone/>
            </a:pPr>
            <a:r>
              <a:rPr lang="tr-TR" dirty="0" smtClean="0">
                <a:latin typeface="Calibri" pitchFamily="34" charset="0"/>
              </a:rPr>
              <a:t>	ANAYASA </a:t>
            </a:r>
            <a:r>
              <a:rPr lang="tr-TR" dirty="0" smtClean="0">
                <a:latin typeface="Calibri" pitchFamily="34" charset="0"/>
              </a:rPr>
              <a:t>MAHKEMESİ KARARI</a:t>
            </a:r>
            <a:endParaRPr lang="tr-TR" dirty="0" smtClean="0"/>
          </a:p>
          <a:p>
            <a:pPr algn="just">
              <a:buNone/>
            </a:pPr>
            <a:r>
              <a:rPr lang="tr-TR" dirty="0" smtClean="0">
                <a:latin typeface="Calibri" pitchFamily="34" charset="0"/>
              </a:rPr>
              <a:t>	“Kuşkusuz</a:t>
            </a:r>
            <a:r>
              <a:rPr lang="tr-TR" dirty="0" smtClean="0">
                <a:latin typeface="Calibri" pitchFamily="34" charset="0"/>
              </a:rPr>
              <a:t>, düzenleme yetkisi yasama organınındır. Ancak, bu yetkinin kullanılması anayasal ilke ve kurallarla sınırlıdır. Anayasa'ya uygunluk denetiminde yetkinin anayasal sınırlar içinde kullanılıp kullanılmadığı belirlenirken, kimi saptamalar yapmak, kimi yargılara varmak gerekir. Anayasal denetime, Anayasa'da olmayan sınırlar getirilirse denetim amacından uzaklaşır ve </a:t>
            </a:r>
            <a:r>
              <a:rPr lang="tr-TR" dirty="0" smtClean="0">
                <a:latin typeface="Calibri" pitchFamily="34" charset="0"/>
              </a:rPr>
              <a:t>anlamsız </a:t>
            </a:r>
            <a:r>
              <a:rPr lang="tr-TR" dirty="0" smtClean="0">
                <a:latin typeface="Calibri" pitchFamily="34" charset="0"/>
              </a:rPr>
              <a:t>kalır</a:t>
            </a:r>
            <a:r>
              <a:rPr lang="tr-TR" dirty="0" smtClean="0">
                <a:latin typeface="Calibri" pitchFamily="34" charset="0"/>
              </a:rPr>
              <a:t>.”</a:t>
            </a:r>
          </a:p>
          <a:p>
            <a:pPr>
              <a:buNone/>
            </a:pPr>
            <a:r>
              <a:rPr lang="tr-TR" dirty="0" smtClean="0"/>
              <a:t>Esas Sayısı : 1994/43</a:t>
            </a:r>
          </a:p>
          <a:p>
            <a:pPr>
              <a:buNone/>
            </a:pPr>
            <a:r>
              <a:rPr lang="tr-TR" dirty="0" smtClean="0"/>
              <a:t>Karar Sayısı : 1994/42-2</a:t>
            </a:r>
          </a:p>
          <a:p>
            <a:pPr>
              <a:buNone/>
            </a:pPr>
            <a:r>
              <a:rPr lang="tr-TR" dirty="0" smtClean="0"/>
              <a:t>Karar Günü : 9.12.1994</a:t>
            </a:r>
          </a:p>
          <a:p>
            <a:pPr>
              <a:buNone/>
            </a:pPr>
            <a:r>
              <a:rPr lang="tr-TR" dirty="0" smtClean="0"/>
              <a:t>Resmi Gazete Tarihi : 24 Ocak 1995</a:t>
            </a:r>
          </a:p>
          <a:p>
            <a:pPr>
              <a:buNone/>
            </a:pPr>
            <a:r>
              <a:rPr lang="tr-TR" dirty="0" smtClean="0"/>
              <a:t>Resmi Gazete Sayısı : 22181</a:t>
            </a:r>
          </a:p>
          <a:p>
            <a:pPr>
              <a:buNone/>
            </a:pPr>
            <a:endParaRPr lang="tr-TR" dirty="0"/>
          </a:p>
        </p:txBody>
      </p:sp>
      <p:sp>
        <p:nvSpPr>
          <p:cNvPr id="3" name="2 Başlık"/>
          <p:cNvSpPr>
            <a:spLocks noGrp="1"/>
          </p:cNvSpPr>
          <p:nvPr>
            <p:ph type="title"/>
          </p:nvPr>
        </p:nvSpPr>
        <p:spPr/>
        <p:txBody>
          <a:bodyPr/>
          <a:lstStyle/>
          <a:p>
            <a:r>
              <a:rPr lang="tr-TR" sz="2400" dirty="0" smtClean="0">
                <a:solidFill>
                  <a:prstClr val="white"/>
                </a:solidFill>
                <a:latin typeface="Gill Sans MT" panose="020B0502020104020203" pitchFamily="34" charset="0"/>
              </a:rPr>
              <a:t>1.Hafta</a:t>
            </a:r>
            <a:r>
              <a:rPr lang="en-US" sz="2400" dirty="0" smtClean="0">
                <a:solidFill>
                  <a:prstClr val="white"/>
                </a:solidFill>
                <a:latin typeface="Gill Sans MT" panose="020B0502020104020203" pitchFamily="34" charset="0"/>
              </a:rPr>
              <a:t/>
            </a:r>
            <a:br>
              <a:rPr lang="en-US" sz="2400" dirty="0" smtClean="0">
                <a:solidFill>
                  <a:prstClr val="white"/>
                </a:solidFill>
                <a:latin typeface="Gill Sans MT" panose="020B0502020104020203" pitchFamily="34" charset="0"/>
              </a:rPr>
            </a:br>
            <a:r>
              <a:rPr lang="tr-TR" sz="2400" b="1" dirty="0" smtClean="0">
                <a:solidFill>
                  <a:prstClr val="white"/>
                </a:solidFill>
                <a:latin typeface="Gill Sans MT" panose="020B0502020104020203" pitchFamily="34" charset="0"/>
              </a:rPr>
              <a:t>İDARE HUKUKUNA İLİŞKİN İLKELER- İÇTİHAT BİLGİSİ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2816"/>
            <a:ext cx="8229600" cy="4384144"/>
          </a:xfrm>
        </p:spPr>
        <p:txBody>
          <a:bodyPr/>
          <a:lstStyle/>
          <a:p>
            <a:pPr marL="342900" lvl="0" indent="-342900" algn="just">
              <a:lnSpc>
                <a:spcPct val="115000"/>
              </a:lnSpc>
              <a:spcAft>
                <a:spcPts val="1000"/>
              </a:spcAft>
              <a:buNone/>
            </a:pPr>
            <a:r>
              <a:rPr lang="tr-TR" sz="2400" b="1" dirty="0" smtClean="0">
                <a:latin typeface="Calibri"/>
                <a:ea typeface="Calibri"/>
                <a:cs typeface="Times New Roman"/>
              </a:rPr>
              <a:t>	</a:t>
            </a:r>
          </a:p>
          <a:p>
            <a:pPr marL="342900" lvl="0" indent="-342900" algn="just">
              <a:lnSpc>
                <a:spcPct val="115000"/>
              </a:lnSpc>
              <a:spcAft>
                <a:spcPts val="1000"/>
              </a:spcAft>
              <a:buNone/>
            </a:pPr>
            <a:r>
              <a:rPr lang="tr-TR" sz="2400" b="1" dirty="0" smtClean="0">
                <a:latin typeface="Calibri"/>
                <a:ea typeface="Calibri"/>
                <a:cs typeface="Times New Roman"/>
              </a:rPr>
              <a:t>	</a:t>
            </a:r>
            <a:r>
              <a:rPr lang="tr-TR" sz="2400" b="1" dirty="0" err="1" smtClean="0">
                <a:latin typeface="Calibri"/>
                <a:ea typeface="Calibri"/>
                <a:cs typeface="Times New Roman"/>
              </a:rPr>
              <a:t>Anglo</a:t>
            </a:r>
            <a:r>
              <a:rPr lang="tr-TR" sz="2400" b="1" dirty="0" smtClean="0">
                <a:latin typeface="Calibri"/>
                <a:ea typeface="Calibri"/>
                <a:cs typeface="Times New Roman"/>
              </a:rPr>
              <a:t>-Amerikan </a:t>
            </a:r>
            <a:r>
              <a:rPr lang="tr-TR" sz="2400" b="1" dirty="0">
                <a:latin typeface="Calibri"/>
                <a:ea typeface="Calibri"/>
                <a:cs typeface="Times New Roman"/>
              </a:rPr>
              <a:t>Hukuk Sistemi / Yargı Birliği / Adli İdare:</a:t>
            </a:r>
            <a:r>
              <a:rPr lang="tr-TR" sz="2400" dirty="0">
                <a:latin typeface="Calibri"/>
                <a:ea typeface="Calibri"/>
                <a:cs typeface="Times New Roman"/>
              </a:rPr>
              <a:t> Yargı sistemi bir bütün olarak örgütlenmiştir. Adli yargı hem özel hukuk uyuşmazlıklarını çözümler hem de idarenin yargısal denetimini gerçekleştirir.</a:t>
            </a:r>
            <a:endParaRPr lang="en-US" sz="2400" dirty="0">
              <a:latin typeface="Calibri"/>
              <a:ea typeface="Calibri"/>
              <a:cs typeface="Times New Roman"/>
            </a:endParaRPr>
          </a:p>
          <a:p>
            <a:pPr marL="0" indent="0">
              <a:buNone/>
            </a:pPr>
            <a:endParaRPr lang="tr-TR" dirty="0"/>
          </a:p>
        </p:txBody>
      </p:sp>
      <p:sp>
        <p:nvSpPr>
          <p:cNvPr id="2" name="Title 1"/>
          <p:cNvSpPr>
            <a:spLocks noGrp="1"/>
          </p:cNvSpPr>
          <p:nvPr>
            <p:ph type="title"/>
          </p:nvPr>
        </p:nvSpPr>
        <p:spPr/>
        <p:txBody>
          <a:bodyPr>
            <a:normAutofit/>
          </a:bodyPr>
          <a:lstStyle/>
          <a:p>
            <a:pPr algn="ctr">
              <a:lnSpc>
                <a:spcPct val="115000"/>
              </a:lnSpc>
              <a:spcAft>
                <a:spcPts val="1000"/>
              </a:spcAft>
            </a:pPr>
            <a:r>
              <a:rPr lang="tr-TR" sz="2400" dirty="0">
                <a:latin typeface="Gill Sans MT" panose="020B0502020104020203" pitchFamily="34" charset="0"/>
                <a:ea typeface="Calibri"/>
                <a:cs typeface="Times New Roman"/>
              </a:rPr>
              <a:t>2.Hafta</a:t>
            </a:r>
            <a:br>
              <a:rPr lang="tr-TR" sz="2400" dirty="0">
                <a:latin typeface="Gill Sans MT" panose="020B0502020104020203" pitchFamily="34" charset="0"/>
                <a:ea typeface="Calibri"/>
                <a:cs typeface="Times New Roman"/>
              </a:rPr>
            </a:br>
            <a:r>
              <a:rPr lang="tr-TR" sz="2400" b="1" dirty="0">
                <a:latin typeface="Gill Sans MT" panose="020B0502020104020203" pitchFamily="34" charset="0"/>
                <a:ea typeface="Calibri"/>
                <a:cs typeface="Times New Roman"/>
              </a:rPr>
              <a:t>HUKUK SİSTEMLERİ</a:t>
            </a:r>
            <a:endParaRPr lang="en-US" sz="2400" dirty="0">
              <a:effectLst/>
              <a:latin typeface="Gill Sans MT" panose="020B0502020104020203" pitchFamily="34" charset="0"/>
              <a:ea typeface="Calibri"/>
              <a:cs typeface="Times New Roman"/>
            </a:endParaRPr>
          </a:p>
        </p:txBody>
      </p:sp>
    </p:spTree>
    <p:extLst>
      <p:ext uri="{BB962C8B-B14F-4D97-AF65-F5344CB8AC3E}">
        <p14:creationId xmlns:p14="http://schemas.microsoft.com/office/powerpoint/2010/main" xmlns="" val="2109824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marL="342900" lvl="0" indent="-342900" algn="just">
              <a:lnSpc>
                <a:spcPct val="115000"/>
              </a:lnSpc>
              <a:spcAft>
                <a:spcPts val="1000"/>
              </a:spcAft>
              <a:buClr>
                <a:srgbClr val="C66951"/>
              </a:buClr>
              <a:buNone/>
            </a:pPr>
            <a:endParaRPr lang="tr-TR" sz="2400" b="1" dirty="0" smtClean="0">
              <a:solidFill>
                <a:srgbClr val="534949"/>
              </a:solidFill>
              <a:latin typeface="Calibri"/>
              <a:ea typeface="Calibri"/>
              <a:cs typeface="Times New Roman"/>
            </a:endParaRPr>
          </a:p>
          <a:p>
            <a:pPr marL="342900" lvl="0" indent="-342900" algn="just">
              <a:lnSpc>
                <a:spcPct val="115000"/>
              </a:lnSpc>
              <a:spcAft>
                <a:spcPts val="1000"/>
              </a:spcAft>
              <a:buClr>
                <a:srgbClr val="C66951"/>
              </a:buClr>
              <a:buNone/>
            </a:pPr>
            <a:r>
              <a:rPr lang="tr-TR" sz="2400" b="1" dirty="0" smtClean="0">
                <a:solidFill>
                  <a:srgbClr val="534949"/>
                </a:solidFill>
                <a:latin typeface="Calibri"/>
                <a:ea typeface="Calibri"/>
                <a:cs typeface="Times New Roman"/>
              </a:rPr>
              <a:t>	Kıta </a:t>
            </a:r>
            <a:r>
              <a:rPr lang="tr-TR" sz="2400" b="1" dirty="0" err="1" smtClean="0">
                <a:solidFill>
                  <a:srgbClr val="534949"/>
                </a:solidFill>
                <a:latin typeface="Calibri"/>
                <a:ea typeface="Calibri"/>
                <a:cs typeface="Times New Roman"/>
              </a:rPr>
              <a:t>Avrupası</a:t>
            </a:r>
            <a:r>
              <a:rPr lang="tr-TR" sz="2400" b="1" dirty="0" smtClean="0">
                <a:solidFill>
                  <a:srgbClr val="534949"/>
                </a:solidFill>
                <a:latin typeface="Calibri"/>
                <a:ea typeface="Calibri"/>
                <a:cs typeface="Times New Roman"/>
              </a:rPr>
              <a:t> Hukuk Sistemi / Parçalı Yargı / İdari Rejim:</a:t>
            </a:r>
            <a:r>
              <a:rPr lang="tr-TR" sz="2400" dirty="0" smtClean="0">
                <a:solidFill>
                  <a:srgbClr val="534949"/>
                </a:solidFill>
                <a:latin typeface="Calibri"/>
                <a:ea typeface="Calibri"/>
                <a:cs typeface="Times New Roman"/>
              </a:rPr>
              <a:t> Adli yargının yanında ayrı bir yargı kolu olarak İdari yargının da bulunduğu sistemdir. </a:t>
            </a:r>
            <a:endParaRPr lang="en-US" sz="2400" dirty="0" smtClean="0">
              <a:solidFill>
                <a:srgbClr val="534949"/>
              </a:solidFill>
              <a:latin typeface="Calibri"/>
              <a:ea typeface="Calibri"/>
              <a:cs typeface="Times New Roman"/>
            </a:endParaRPr>
          </a:p>
          <a:p>
            <a:pPr>
              <a:buNone/>
            </a:pPr>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ea typeface="Calibri"/>
                <a:cs typeface="Times New Roman"/>
              </a:rPr>
              <a:t>2.Hafta</a:t>
            </a:r>
            <a:br>
              <a:rPr lang="tr-TR" dirty="0" smtClean="0">
                <a:latin typeface="Gill Sans MT" panose="020B0502020104020203" pitchFamily="34" charset="0"/>
                <a:ea typeface="Calibri"/>
                <a:cs typeface="Times New Roman"/>
              </a:rPr>
            </a:br>
            <a:r>
              <a:rPr lang="tr-TR" b="1" dirty="0" smtClean="0">
                <a:latin typeface="Gill Sans MT" panose="020B0502020104020203" pitchFamily="34" charset="0"/>
                <a:ea typeface="Calibri"/>
                <a:cs typeface="Times New Roman"/>
              </a:rPr>
              <a:t>HUKUK SİSTEMLERİ</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tr-TR" b="1" dirty="0" smtClean="0"/>
          </a:p>
          <a:p>
            <a:endParaRPr lang="tr-TR" b="1" dirty="0"/>
          </a:p>
          <a:p>
            <a:r>
              <a:rPr lang="tr-TR" b="1" dirty="0">
                <a:latin typeface="Calibri" panose="020F0502020204030204" pitchFamily="34" charset="0"/>
                <a:cs typeface="Calibri" panose="020F0502020204030204" pitchFamily="34" charset="0"/>
              </a:rPr>
              <a:t>Fransa’da</a:t>
            </a:r>
            <a:r>
              <a:rPr lang="tr-TR" dirty="0">
                <a:latin typeface="Calibri" panose="020F0502020204030204" pitchFamily="34" charset="0"/>
                <a:cs typeface="Calibri" panose="020F0502020204030204" pitchFamily="34" charset="0"/>
              </a:rPr>
              <a:t>:  </a:t>
            </a:r>
            <a:r>
              <a:rPr lang="tr-TR" i="1" dirty="0" err="1">
                <a:latin typeface="Calibri" panose="020F0502020204030204" pitchFamily="34" charset="0"/>
                <a:cs typeface="Calibri" panose="020F0502020204030204" pitchFamily="34" charset="0"/>
              </a:rPr>
              <a:t>Conseil</a:t>
            </a:r>
            <a:r>
              <a:rPr lang="tr-TR" i="1" dirty="0">
                <a:latin typeface="Calibri" panose="020F0502020204030204" pitchFamily="34" charset="0"/>
                <a:cs typeface="Calibri" panose="020F0502020204030204" pitchFamily="34" charset="0"/>
              </a:rPr>
              <a:t> </a:t>
            </a:r>
            <a:r>
              <a:rPr lang="tr-TR" i="1" dirty="0" err="1">
                <a:latin typeface="Calibri" panose="020F0502020204030204" pitchFamily="34" charset="0"/>
                <a:cs typeface="Calibri" panose="020F0502020204030204" pitchFamily="34" charset="0"/>
              </a:rPr>
              <a:t>d'État</a:t>
            </a:r>
            <a:endParaRPr lang="tr-TR" i="1" dirty="0">
              <a:latin typeface="Calibri" panose="020F0502020204030204" pitchFamily="34" charset="0"/>
              <a:cs typeface="Calibri" panose="020F0502020204030204" pitchFamily="34" charset="0"/>
            </a:endParaRPr>
          </a:p>
          <a:p>
            <a:pPr lvl="1"/>
            <a:r>
              <a:rPr lang="tr-TR" dirty="0">
                <a:latin typeface="Calibri" panose="020F0502020204030204" pitchFamily="34" charset="0"/>
                <a:cs typeface="Calibri" panose="020F0502020204030204" pitchFamily="34" charset="0"/>
              </a:rPr>
              <a:t>Bakan Yargıç</a:t>
            </a:r>
          </a:p>
          <a:p>
            <a:pPr lvl="1"/>
            <a:r>
              <a:rPr lang="tr-TR" dirty="0">
                <a:latin typeface="Calibri" panose="020F0502020204030204" pitchFamily="34" charset="0"/>
                <a:cs typeface="Calibri" panose="020F0502020204030204" pitchFamily="34" charset="0"/>
              </a:rPr>
              <a:t>Tutuk Adalet </a:t>
            </a:r>
          </a:p>
          <a:p>
            <a:pPr lvl="1"/>
            <a:r>
              <a:rPr lang="tr-TR" dirty="0">
                <a:latin typeface="Calibri" panose="020F0502020204030204" pitchFamily="34" charset="0"/>
                <a:cs typeface="Calibri" panose="020F0502020204030204" pitchFamily="34" charset="0"/>
              </a:rPr>
              <a:t>Devredilmiş/Yetkili Adalet</a:t>
            </a:r>
          </a:p>
          <a:p>
            <a:pPr marL="0" indent="0">
              <a:buNone/>
            </a:pPr>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
        <p:nvSpPr>
          <p:cNvPr id="2" name="Title 1"/>
          <p:cNvSpPr>
            <a:spLocks noGrp="1"/>
          </p:cNvSpPr>
          <p:nvPr>
            <p:ph type="title"/>
          </p:nvPr>
        </p:nvSpPr>
        <p:spPr/>
        <p:txBody>
          <a:bodyPr>
            <a:normAutofit/>
          </a:bodyPr>
          <a:lstStyle/>
          <a:p>
            <a:pPr algn="ctr"/>
            <a:r>
              <a:rPr lang="tr-TR" sz="2400" dirty="0">
                <a:latin typeface="Gill Sans MT" panose="020B0502020104020203" pitchFamily="34" charset="0"/>
                <a:ea typeface="Calibri"/>
                <a:cs typeface="Times New Roman"/>
              </a:rPr>
              <a:t>2.Hafta </a:t>
            </a:r>
            <a:r>
              <a:rPr lang="tr-TR" sz="2400" b="1" dirty="0">
                <a:latin typeface="Gill Sans MT" panose="020B0502020104020203" pitchFamily="34" charset="0"/>
                <a:ea typeface="Calibri"/>
                <a:cs typeface="Times New Roman"/>
              </a:rPr>
              <a:t/>
            </a:r>
            <a:br>
              <a:rPr lang="tr-TR" sz="2400" b="1" dirty="0">
                <a:latin typeface="Gill Sans MT" panose="020B0502020104020203" pitchFamily="34" charset="0"/>
                <a:ea typeface="Calibri"/>
                <a:cs typeface="Times New Roman"/>
              </a:rPr>
            </a:br>
            <a:r>
              <a:rPr lang="tr-TR" sz="2400" b="1" dirty="0">
                <a:latin typeface="Gill Sans MT" panose="020B0502020104020203" pitchFamily="34" charset="0"/>
              </a:rPr>
              <a:t>İDARİ YARGININ TARİHSEL GELİŞİMİ</a:t>
            </a:r>
            <a:endParaRPr lang="en-US" sz="2400" dirty="0">
              <a:latin typeface="Gill Sans MT" panose="020B0502020104020203"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r>
              <a:rPr lang="tr-TR" b="1" dirty="0" smtClean="0">
                <a:latin typeface="Calibri" panose="020F0502020204030204" pitchFamily="34" charset="0"/>
                <a:cs typeface="Calibri" panose="020F0502020204030204" pitchFamily="34" charset="0"/>
              </a:rPr>
              <a:t>Türkiye’de:</a:t>
            </a:r>
            <a:r>
              <a:rPr lang="tr-TR" dirty="0" smtClean="0">
                <a:latin typeface="Calibri" panose="020F0502020204030204" pitchFamily="34" charset="0"/>
                <a:cs typeface="Calibri" panose="020F0502020204030204" pitchFamily="34" charset="0"/>
              </a:rPr>
              <a:t> </a:t>
            </a:r>
            <a:r>
              <a:rPr lang="tr-TR" i="1" dirty="0" smtClean="0">
                <a:latin typeface="Calibri" panose="020F0502020204030204" pitchFamily="34" charset="0"/>
                <a:cs typeface="Calibri" panose="020F0502020204030204" pitchFamily="34" charset="0"/>
              </a:rPr>
              <a:t>Şurayı Devlet’ten Danıştay’a </a:t>
            </a:r>
            <a:endParaRPr lang="en-US" i="1" dirty="0" smtClean="0">
              <a:latin typeface="Calibri" panose="020F0502020204030204" pitchFamily="34" charset="0"/>
              <a:cs typeface="Calibri" panose="020F0502020204030204" pitchFamily="34" charset="0"/>
            </a:endParaRPr>
          </a:p>
          <a:p>
            <a:pPr lvl="1"/>
            <a:r>
              <a:rPr lang="tr-TR" dirty="0" smtClean="0">
                <a:latin typeface="Calibri" panose="020F0502020204030204" pitchFamily="34" charset="0"/>
                <a:cs typeface="Calibri" panose="020F0502020204030204" pitchFamily="34" charset="0"/>
              </a:rPr>
              <a:t>1868: Şurayı Devlet</a:t>
            </a:r>
            <a:endParaRPr lang="en-US" dirty="0" smtClean="0">
              <a:latin typeface="Calibri" panose="020F0502020204030204" pitchFamily="34" charset="0"/>
              <a:cs typeface="Calibri" panose="020F0502020204030204" pitchFamily="34" charset="0"/>
            </a:endParaRPr>
          </a:p>
          <a:p>
            <a:pPr lvl="1"/>
            <a:r>
              <a:rPr lang="tr-TR" dirty="0" smtClean="0">
                <a:latin typeface="Calibri" panose="020F0502020204030204" pitchFamily="34" charset="0"/>
                <a:cs typeface="Calibri" panose="020F0502020204030204" pitchFamily="34" charset="0"/>
              </a:rPr>
              <a:t>1871: İdare-i Umumiye-i Vilayet Nizamnamesi</a:t>
            </a:r>
            <a:endParaRPr lang="en-US" dirty="0" smtClean="0">
              <a:latin typeface="Calibri" panose="020F0502020204030204" pitchFamily="34" charset="0"/>
              <a:cs typeface="Calibri" panose="020F0502020204030204" pitchFamily="34" charset="0"/>
            </a:endParaRPr>
          </a:p>
          <a:p>
            <a:pPr lvl="1"/>
            <a:r>
              <a:rPr lang="tr-TR" dirty="0" smtClean="0">
                <a:latin typeface="Calibri" panose="020F0502020204030204" pitchFamily="34" charset="0"/>
                <a:cs typeface="Calibri" panose="020F0502020204030204" pitchFamily="34" charset="0"/>
              </a:rPr>
              <a:t>1876: Kanun-ı Esasi</a:t>
            </a:r>
            <a:endParaRPr lang="en-US" dirty="0" smtClean="0">
              <a:latin typeface="Calibri" panose="020F0502020204030204" pitchFamily="34" charset="0"/>
              <a:cs typeface="Calibri" panose="020F0502020204030204" pitchFamily="34" charset="0"/>
            </a:endParaRPr>
          </a:p>
          <a:p>
            <a:pPr lvl="1"/>
            <a:r>
              <a:rPr lang="tr-TR" dirty="0" smtClean="0">
                <a:latin typeface="Calibri" panose="020F0502020204030204" pitchFamily="34" charset="0"/>
                <a:cs typeface="Calibri" panose="020F0502020204030204" pitchFamily="34" charset="0"/>
              </a:rPr>
              <a:t>1925: Şurayı Devlet Kanunu</a:t>
            </a:r>
            <a:endParaRPr lang="en-US" dirty="0" smtClean="0">
              <a:latin typeface="Calibri" panose="020F0502020204030204" pitchFamily="34" charset="0"/>
              <a:cs typeface="Calibri" panose="020F0502020204030204" pitchFamily="34" charset="0"/>
            </a:endParaRPr>
          </a:p>
          <a:p>
            <a:pPr lvl="1"/>
            <a:r>
              <a:rPr lang="tr-TR" dirty="0" smtClean="0">
                <a:latin typeface="Calibri" panose="020F0502020204030204" pitchFamily="34" charset="0"/>
                <a:cs typeface="Calibri" panose="020F0502020204030204" pitchFamily="34" charset="0"/>
              </a:rPr>
              <a:t>1961: Anayasa md 140: Danıştay</a:t>
            </a:r>
            <a:endParaRPr lang="en-US" dirty="0" smtClean="0">
              <a:latin typeface="Calibri" panose="020F0502020204030204" pitchFamily="34" charset="0"/>
              <a:cs typeface="Calibri" panose="020F0502020204030204" pitchFamily="34" charset="0"/>
            </a:endParaRPr>
          </a:p>
          <a:p>
            <a:pPr lvl="1"/>
            <a:r>
              <a:rPr lang="tr-TR" dirty="0" smtClean="0">
                <a:latin typeface="Calibri" panose="020F0502020204030204" pitchFamily="34" charset="0"/>
                <a:cs typeface="Calibri" panose="020F0502020204030204" pitchFamily="34" charset="0"/>
              </a:rPr>
              <a:t>1982: 2575-2576-2577 sayılı kanunlar</a:t>
            </a:r>
            <a:endParaRPr lang="tr-TR" dirty="0"/>
          </a:p>
        </p:txBody>
      </p:sp>
      <p:sp>
        <p:nvSpPr>
          <p:cNvPr id="3" name="2 Başlık"/>
          <p:cNvSpPr>
            <a:spLocks noGrp="1"/>
          </p:cNvSpPr>
          <p:nvPr>
            <p:ph type="title"/>
          </p:nvPr>
        </p:nvSpPr>
        <p:spPr/>
        <p:txBody>
          <a:bodyPr/>
          <a:lstStyle/>
          <a:p>
            <a:r>
              <a:rPr lang="tr-TR" sz="2400" dirty="0" smtClean="0">
                <a:solidFill>
                  <a:prstClr val="white"/>
                </a:solidFill>
                <a:latin typeface="Gill Sans MT" panose="020B0502020104020203" pitchFamily="34" charset="0"/>
                <a:ea typeface="Calibri"/>
                <a:cs typeface="Times New Roman"/>
              </a:rPr>
              <a:t>2.Hafta </a:t>
            </a:r>
            <a:r>
              <a:rPr lang="tr-TR" sz="2400" b="1" dirty="0" smtClean="0">
                <a:solidFill>
                  <a:prstClr val="white"/>
                </a:solidFill>
                <a:latin typeface="Gill Sans MT" panose="020B0502020104020203" pitchFamily="34" charset="0"/>
                <a:ea typeface="Calibri"/>
                <a:cs typeface="Times New Roman"/>
              </a:rPr>
              <a:t/>
            </a:r>
            <a:br>
              <a:rPr lang="tr-TR" sz="2400" b="1" dirty="0" smtClean="0">
                <a:solidFill>
                  <a:prstClr val="white"/>
                </a:solidFill>
                <a:latin typeface="Gill Sans MT" panose="020B0502020104020203" pitchFamily="34" charset="0"/>
                <a:ea typeface="Calibri"/>
                <a:cs typeface="Times New Roman"/>
              </a:rPr>
            </a:br>
            <a:r>
              <a:rPr lang="tr-TR" sz="2400" b="1" dirty="0" smtClean="0">
                <a:solidFill>
                  <a:prstClr val="white"/>
                </a:solidFill>
                <a:latin typeface="Gill Sans MT" panose="020B0502020104020203" pitchFamily="34" charset="0"/>
              </a:rPr>
              <a:t>İDARİ YARGININ TARİHSEL GELİŞİMİ</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ılavuz">
  <a:themeElements>
    <a:clrScheme name="Kılavuz">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Kılavuz">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Kılavuz">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DC5CB8ABFAEE764594C61AB7267324960400FC796B3B1D425B47B2BA3D040986AFEA" ma:contentTypeVersion="54" ma:contentTypeDescription="Create a new document." ma:contentTypeScope="" ma:versionID="5a1acea528c7c5829e252ff707a59f1d">
  <xsd:schema xmlns:xsd="http://www.w3.org/2001/XMLSchema" xmlns:xs="http://www.w3.org/2001/XMLSchema" xmlns:p="http://schemas.microsoft.com/office/2006/metadata/properties" xmlns:ns2="d1af3920-8fda-4ad5-98bb-96475601b038" targetNamespace="http://schemas.microsoft.com/office/2006/metadata/properties" ma:root="true" ma:fieldsID="991be377f5446d760613b893d6a1276a" ns2:_="">
    <xsd:import namespace="d1af3920-8fda-4ad5-98bb-96475601b038"/>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af3920-8fda-4ad5-98bb-96475601b038"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BlockPublish" ma:index="12" nillable="true" ma:displayName="Block from Publishing?" ma:default="" ma:internalName="BlockPublish" ma:readOnly="false">
      <xsd:simpleType>
        <xsd:restriction base="dms:Boolean"/>
      </xsd:simpleType>
    </xsd:element>
    <xsd:element name="BugNumber" ma:index="13" nillable="true" ma:displayName="Bug Number" ma:default="" ma:internalName="BugNumber" ma:readOnly="false">
      <xsd:simpleType>
        <xsd:restriction base="dms:Text"/>
      </xsd:simpleType>
    </xsd:element>
    <xsd:element name="CampaignTagsTaxHTField0" ma:index="15" nillable="true" ma:taxonomy="true" ma:internalName="CampaignTagsTaxHTField0" ma:taxonomyFieldName="CampaignTags" ma:displayName="Campaigns" ma:readOnly="false" ma:default="" ma:fieldId="{3ebc54a6-a9d6-4e8f-af7a-6f14ef19a17f}"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6" nillable="true" ma:displayName="Client Viewer" ma:default="" ma:internalName="TPClientViewer">
      <xsd:simpleType>
        <xsd:restriction base="dms:Text"/>
      </xsd:simpleType>
    </xsd:element>
    <xsd:element name="ClipArtFilename" ma:index="17" nillable="true" ma:displayName="Clip Art Name" ma:default="" ma:internalName="ClipArtFilename" ma:readOnly="false">
      <xsd:simpleType>
        <xsd:restriction base="dms:Text"/>
      </xsd:simpleType>
    </xsd:element>
    <xsd:element name="TPCommandLine" ma:index="18" nillable="true" ma:displayName="Command Line" ma:default="" ma:internalName="TPCommandLine">
      <xsd:simpleType>
        <xsd:restriction base="dms:Text"/>
      </xsd:simpleType>
    </xsd:element>
    <xsd:element name="TPComponent" ma:index="19" nillable="true" ma:displayName="Component" ma:default="" ma:internalName="TPComponent">
      <xsd:simpleType>
        <xsd:restriction base="dms:Text"/>
      </xsd:simpleType>
    </xsd:element>
    <xsd:element name="ContentItem" ma:index="20" nillable="true" ma:displayName="Content Item" ma:default="" ma:hidden="true" ma:internalName="ContentItem" ma:readOnly="false">
      <xsd:simpleType>
        <xsd:restriction base="dms:Unknown"/>
      </xsd:simpleType>
    </xsd:element>
    <xsd:element name="CrawlForDependencies" ma:index="22" nillable="true" ma:displayName="Crawl for Dependencies?" ma:default="true" ma:internalName="CrawlForDependencies" ma:readOnly="false">
      <xsd:simpleType>
        <xsd:restriction base="dms:Boolean"/>
      </xsd:simpleType>
    </xsd:element>
    <xsd:element name="CSXHash" ma:index="25" nillable="true" ma:displayName="CSX Hash" ma:default="" ma:indexed="true" ma:internalName="CSXHash" ma:readOnly="false">
      <xsd:simpleType>
        <xsd:restriction base="dms:Text"/>
      </xsd:simpleType>
    </xsd:element>
    <xsd:element name="CSXSubmissionMarket" ma:index="26" nillable="true" ma:displayName="CSX Submission Market" ma:default="" ma:list="{5B15831B-954F-43D5-900F-AF5E125B61A8}" ma:internalName="CSXSubmissionMarket" ma:readOnly="false" ma:showField="MarketName" ma:web="d1af3920-8fda-4ad5-98bb-96475601b038">
      <xsd:simpleType>
        <xsd:restriction base="dms:Lookup"/>
      </xsd:simpleType>
    </xsd:element>
    <xsd:element name="CSXUpdate" ma:index="27" nillable="true" ma:displayName="CSX Updated?" ma:default="false" ma:internalName="CSXUpdate" ma:readOnly="false">
      <xsd:simpleType>
        <xsd:restriction base="dms:Boolean"/>
      </xsd:simpleType>
    </xsd:element>
    <xsd:element name="IntlLangReviewDate" ma:index="28" nillable="true" ma:displayName="Date to Complete Intl QA" ma:default="" ma:internalName="IntlLangReviewDate" ma:readOnly="false">
      <xsd:simpleType>
        <xsd:restriction base="dms:DateTime"/>
      </xsd:simpleType>
    </xsd:element>
    <xsd:element name="IsDeleted" ma:index="29" nillable="true" ma:displayName="Deleted?" ma:default="" ma:internalName="IsDeleted" ma:readOnly="false">
      <xsd:simpleType>
        <xsd:restriction base="dms:Boolean"/>
      </xsd:simpleType>
    </xsd:element>
    <xsd:element name="APDescription" ma:index="30" nillable="true" ma:displayName="Description" ma:default="" ma:internalName="APDescription" ma:readOnly="false">
      <xsd:simpleType>
        <xsd:restriction base="dms:Note"/>
      </xsd:simpleType>
    </xsd:element>
    <xsd:element name="DirectSourceMarket" ma:index="31" nillable="true" ma:displayName="Direct Source Market Group" ma:default="" ma:internalName="DirectSourceMarket" ma:readOnly="false">
      <xsd:simpleType>
        <xsd:restriction base="dms:Text"/>
      </xsd:simpleType>
    </xsd:element>
    <xsd:element name="Downloads" ma:index="32" nillable="true" ma:displayName="Downloads" ma:default="0" ma:hidden="true" ma:internalName="Downloads" ma:readOnly="false">
      <xsd:simpleType>
        <xsd:restriction base="dms:Unknown"/>
      </xsd:simpleType>
    </xsd:element>
    <xsd:element name="DSATActionTaken" ma:index="33"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4"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5" nillable="true" ma:displayName="Editorial Status" ma:default="" ma:internalName="EditorialStatus" ma:readOnly="false">
      <xsd:simpleType>
        <xsd:restriction base="dms:Unknown"/>
      </xsd:simpleType>
    </xsd:element>
    <xsd:element name="EditorialTags" ma:index="36" nillable="true" ma:displayName="Editorial Tags" ma:default="" ma:internalName="EditorialTags">
      <xsd:simpleType>
        <xsd:restriction base="dms:Unknown"/>
      </xsd:simpleType>
    </xsd:element>
    <xsd:element name="TPExecutable" ma:index="37" nillable="true" ma:displayName="Executable" ma:default="" ma:internalName="TPExecutable">
      <xsd:simpleType>
        <xsd:restriction base="dms:Text"/>
      </xsd:simpleType>
    </xsd:element>
    <xsd:element name="FeatureTagsTaxHTField0" ma:index="39" nillable="true" ma:taxonomy="true" ma:internalName="FeatureTagsTaxHTField0" ma:taxonomyFieldName="FeatureTags" ma:displayName="Features" ma:readOnly="false" ma:default="" ma:fieldId="{7b395fbe-0160-47f8-8620-a2bb70101586}"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0" nillable="true" ma:displayName="Friendly Name" ma:default="" ma:internalName="TPFriendlyName">
      <xsd:simpleType>
        <xsd:restriction base="dms:Text"/>
      </xsd:simpleType>
    </xsd:element>
    <xsd:element name="FriendlyTitle" ma:index="41" nillable="true" ma:displayName="Friendly Title" ma:default="" ma:description="Shorter title to be used when displaying search results" ma:internalName="FriendlyTitle" ma:readOnly="false">
      <xsd:simpleType>
        <xsd:restriction base="dms:Text"/>
      </xsd:simpleType>
    </xsd:element>
    <xsd:element name="PrimaryImageGen" ma:index="42" nillable="true" ma:displayName="Generate Images?" ma:default="true" ma:internalName="PrimaryImageGen">
      <xsd:simpleType>
        <xsd:restriction base="dms:Boolean"/>
      </xsd:simpleType>
    </xsd:element>
    <xsd:element name="HandoffToMSDN" ma:index="43" nillable="true" ma:displayName="Handoff To MSDN Date" ma:default="" ma:internalName="HandoffToMSDN" ma:readOnly="false">
      <xsd:simpleType>
        <xsd:restriction base="dms:DateTime"/>
      </xsd:simpleType>
    </xsd:element>
    <xsd:element name="InProjectListLookup" ma:index="44" nillable="true" ma:displayName="InProjectListLookup" ma:list="{5E4318D1-DFA9-41DE-97E7-9934BE3391BC}" ma:internalName="InProjectListLookup" ma:readOnly="true" ma:showField="InProjectLis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PInstallLocation" ma:index="45" nillable="true" ma:displayName="Install Location" ma:default="" ma:internalName="TPInstallLocation">
      <xsd:simpleType>
        <xsd:restriction base="dms:Text"/>
      </xsd:simpleType>
    </xsd:element>
    <xsd:element name="InternalTagsTaxHTField0" ma:index="47" nillable="true" ma:taxonomy="true" ma:internalName="InternalTagsTaxHTField0" ma:taxonomyFieldName="InternalTags" ma:displayName="Internal Tags" ma:readOnly="false" ma:default="" ma:fieldId="{f79783d1-9ad9-4e73-b2f2-58ec75c45f29}"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8" nillable="true" ma:displayName="Intl Lang QA Review Required?" ma:default="" ma:internalName="IntlLangReview" ma:readOnly="false">
      <xsd:simpleType>
        <xsd:restriction base="dms:Boolean"/>
      </xsd:simpleType>
    </xsd:element>
    <xsd:element name="IntlLangReviewer" ma:index="49" nillable="true" ma:displayName="Intl Lang QA Reviewer" ma:default="" ma:internalName="IntlLangReviewer" ma:readOnly="false">
      <xsd:simpleType>
        <xsd:restriction base="dms:Text"/>
      </xsd:simpleType>
    </xsd:element>
    <xsd:element name="MarketSpecific" ma:index="50" nillable="true" ma:displayName="Is Market Specific?" ma:default="" ma:internalName="MarketSpecific" ma:readOnly="false">
      <xsd:simpleType>
        <xsd:restriction base="dms:Boolean"/>
      </xsd:simpleType>
    </xsd:element>
    <xsd:element name="LastCompleteVersionLookup" ma:index="51" nillable="true" ma:displayName="Last Complete Version Lookup" ma:default="" ma:list="{5E4318D1-DFA9-41DE-97E7-9934BE3391BC}" ma:internalName="LastCompleteVersionLookup" ma:readOnly="true" ma:showField="LastComplete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HandOff" ma:index="52" nillable="true" ma:displayName="Last Hand-off" ma:default="" ma:internalName="LastHandOff" ma:readOnly="false">
      <xsd:simpleType>
        <xsd:restriction base="dms:DateTime"/>
      </xsd:simpleType>
    </xsd:element>
    <xsd:element name="LastModifiedDateTime" ma:index="53" nillable="true" ma:displayName="Last Modified Date" ma:default="" ma:internalName="LastModifiedDateTime" ma:readOnly="false">
      <xsd:simpleType>
        <xsd:restriction base="dms:DateTime"/>
      </xsd:simpleType>
    </xsd:element>
    <xsd:element name="LastPreviewErrorLookup" ma:index="54" nillable="true" ma:displayName="Last Preview Attempt Error" ma:default="" ma:list="{5E4318D1-DFA9-41DE-97E7-9934BE3391BC}" ma:internalName="LastPreviewErrorLookup" ma:readOnly="true" ma:showField="LastPreviewError"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ResultLookup" ma:index="55" nillable="true" ma:displayName="Last Preview Attempt Result" ma:default="" ma:list="{5E4318D1-DFA9-41DE-97E7-9934BE3391BC}" ma:internalName="LastPreviewResultLookup" ma:readOnly="true" ma:showField="LastPreviewResul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6" nillable="true" ma:displayName="Last Preview Attempted On" ma:default="" ma:list="{5E4318D1-DFA9-41DE-97E7-9934BE3391BC}" ma:internalName="LastPreviewAttemptDateLookup" ma:readOnly="true" ma:showField="LastPreviewAttemptDat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edByLookup" ma:index="57" nillable="true" ma:displayName="Last Previewed By" ma:default="" ma:list="{5E4318D1-DFA9-41DE-97E7-9934BE3391BC}" ma:internalName="LastPreviewedByLookup" ma:readOnly="true" ma:showField="LastPreviewedBy"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TimeLookup" ma:index="58" nillable="true" ma:displayName="Last Previewed Date" ma:default="" ma:list="{5E4318D1-DFA9-41DE-97E7-9934BE3391BC}" ma:internalName="LastPreviewTimeLookup" ma:readOnly="true" ma:showField="LastPreviewTi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VersionLookup" ma:index="59" nillable="true" ma:displayName="Last Previewed Version" ma:default="" ma:list="{5E4318D1-DFA9-41DE-97E7-9934BE3391BC}" ma:internalName="LastPreviewVersionLookup" ma:readOnly="true" ma:showField="LastPreview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ErrorLookup" ma:index="60" nillable="true" ma:displayName="Last Publish Attempt Error" ma:default="" ma:list="{5E4318D1-DFA9-41DE-97E7-9934BE3391BC}" ma:internalName="LastPublishErrorLookup" ma:readOnly="true" ma:showField="LastPublishError"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ResultLookup" ma:index="61" nillable="true" ma:displayName="Last Publish Attempt Result" ma:default="" ma:list="{5E4318D1-DFA9-41DE-97E7-9934BE3391BC}" ma:internalName="LastPublishResultLookup" ma:readOnly="true" ma:showField="LastPublishResul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2" nillable="true" ma:displayName="Last Publish Attempted On" ma:default="" ma:list="{5E4318D1-DFA9-41DE-97E7-9934BE3391BC}" ma:internalName="LastPublishAttemptDateLookup" ma:readOnly="true" ma:showField="LastPublishAttemptDat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edByLookup" ma:index="63" nillable="true" ma:displayName="Last Published By" ma:default="" ma:list="{5E4318D1-DFA9-41DE-97E7-9934BE3391BC}" ma:internalName="LastPublishedByLookup" ma:readOnly="true" ma:showField="LastPublishedBy"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TimeLookup" ma:index="64" nillable="true" ma:displayName="Last Published Date" ma:default="" ma:list="{5E4318D1-DFA9-41DE-97E7-9934BE3391BC}" ma:internalName="LastPublishTimeLookup" ma:readOnly="true" ma:showField="LastPublishTi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VersionLookup" ma:index="65" nillable="true" ma:displayName="Last Published Version" ma:default="" ma:list="{5E4318D1-DFA9-41DE-97E7-9934BE3391BC}" ma:internalName="LastPublishVersionLookup" ma:readOnly="true" ma:showField="LastPublish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PLaunchHelpLinkType" ma:index="66"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7" nillable="true" ma:displayName="Legacy Data" ma:default="" ma:internalName="LegacyData" ma:readOnly="false">
      <xsd:simpleType>
        <xsd:restriction base="dms:Note"/>
      </xsd:simpleType>
    </xsd:element>
    <xsd:element name="TPLaunchHelpLink" ma:index="68" nillable="true" ma:displayName="Link to Launch Help Topic" ma:default="" ma:internalName="TPLaunchHelpLink">
      <xsd:simpleType>
        <xsd:restriction base="dms:Text"/>
      </xsd:simpleType>
    </xsd:element>
    <xsd:element name="LocComments" ma:index="69" nillable="true" ma:displayName="Loc Approval Comments" ma:default="" ma:internalName="LocComments" ma:readOnly="false">
      <xsd:simpleType>
        <xsd:restriction base="dms:Note"/>
      </xsd:simpleType>
    </xsd:element>
    <xsd:element name="LocLastLocAttemptVersionLookup" ma:index="70" nillable="true" ma:displayName="Loc Last Loc Attempt Version" ma:default="" ma:list="{77C31DF8-B503-4048-84F7-836CA595CE51}" ma:internalName="LocLastLocAttemptVersionLookup" ma:readOnly="false" ma:showField="LastLocAttemptVersion" ma:web="d1af3920-8fda-4ad5-98bb-96475601b038">
      <xsd:simpleType>
        <xsd:restriction base="dms:Lookup"/>
      </xsd:simpleType>
    </xsd:element>
    <xsd:element name="LocLastLocAttemptVersionTypeLookup" ma:index="71" nillable="true" ma:displayName="Loc Last Loc Attempt Version Type" ma:default="" ma:list="{77C31DF8-B503-4048-84F7-836CA595CE51}" ma:internalName="LocLastLocAttemptVersionTypeLookup" ma:readOnly="true" ma:showField="LastLocAttemptVersionType" ma:web="d1af3920-8fda-4ad5-98bb-96475601b038">
      <xsd:simpleType>
        <xsd:restriction base="dms:Lookup"/>
      </xsd:simpleType>
    </xsd:element>
    <xsd:element name="LocManualTestRequired" ma:index="72" nillable="true" ma:displayName="Loc Manual Test Required" ma:default="" ma:internalName="LocManualTestRequired" ma:readOnly="false">
      <xsd:simpleType>
        <xsd:restriction base="dms:Boolean"/>
      </xsd:simpleType>
    </xsd:element>
    <xsd:element name="LocMarketGroupTiers2" ma:index="73" nillable="true" ma:displayName="Loc Market Group Tiers" ma:internalName="LocMarketGroupTiers2" ma:readOnly="false">
      <xsd:simpleType>
        <xsd:restriction base="dms:Unknown"/>
      </xsd:simpleType>
    </xsd:element>
    <xsd:element name="LocNewPublishedVersionLookup" ma:index="74" nillable="true" ma:displayName="Loc New Published Version Lookup" ma:default="" ma:list="{77C31DF8-B503-4048-84F7-836CA595CE51}" ma:internalName="LocNewPublishedVersionLookup" ma:readOnly="true" ma:showField="NewPublishedVersion" ma:web="d1af3920-8fda-4ad5-98bb-96475601b038">
      <xsd:simpleType>
        <xsd:restriction base="dms:Lookup"/>
      </xsd:simpleType>
    </xsd:element>
    <xsd:element name="LocOverallHandbackStatusLookup" ma:index="75" nillable="true" ma:displayName="Loc Overall Handback Status" ma:default="" ma:list="{77C31DF8-B503-4048-84F7-836CA595CE51}" ma:internalName="LocOverallHandbackStatusLookup" ma:readOnly="true" ma:showField="OverallHandbackStatus" ma:web="d1af3920-8fda-4ad5-98bb-96475601b038">
      <xsd:simpleType>
        <xsd:restriction base="dms:Lookup"/>
      </xsd:simpleType>
    </xsd:element>
    <xsd:element name="LocOverallLocStatusLookup" ma:index="76" nillable="true" ma:displayName="Loc Overall Localize Status" ma:default="" ma:list="{77C31DF8-B503-4048-84F7-836CA595CE51}" ma:internalName="LocOverallLocStatusLookup" ma:readOnly="true" ma:showField="OverallLocStatus" ma:web="d1af3920-8fda-4ad5-98bb-96475601b038">
      <xsd:simpleType>
        <xsd:restriction base="dms:Lookup"/>
      </xsd:simpleType>
    </xsd:element>
    <xsd:element name="LocOverallPreviewStatusLookup" ma:index="77" nillable="true" ma:displayName="Loc Overall Preview Status" ma:default="" ma:list="{77C31DF8-B503-4048-84F7-836CA595CE51}" ma:internalName="LocOverallPreviewStatusLookup" ma:readOnly="true" ma:showField="OverallPreviewStatus" ma:web="d1af3920-8fda-4ad5-98bb-96475601b038">
      <xsd:simpleType>
        <xsd:restriction base="dms:Lookup"/>
      </xsd:simpleType>
    </xsd:element>
    <xsd:element name="LocOverallPublishStatusLookup" ma:index="78" nillable="true" ma:displayName="Loc Overall Publish Status" ma:default="" ma:list="{77C31DF8-B503-4048-84F7-836CA595CE51}" ma:internalName="LocOverallPublishStatusLookup" ma:readOnly="true" ma:showField="OverallPublishStatus" ma:web="d1af3920-8fda-4ad5-98bb-96475601b038">
      <xsd:simpleType>
        <xsd:restriction base="dms:Lookup"/>
      </xsd:simpleType>
    </xsd:element>
    <xsd:element name="IntlLocPriority" ma:index="79" nillable="true" ma:displayName="Loc Priority" ma:default="" ma:internalName="IntlLocPriority" ma:readOnly="false">
      <xsd:simpleType>
        <xsd:restriction base="dms:Unknown"/>
      </xsd:simpleType>
    </xsd:element>
    <xsd:element name="LocProcessedForHandoffsLookup" ma:index="80" nillable="true" ma:displayName="Loc Processed For Handoffs" ma:default="" ma:list="{77C31DF8-B503-4048-84F7-836CA595CE51}" ma:internalName="LocProcessedForHandoffsLookup" ma:readOnly="true" ma:showField="ProcessedForHandoffs" ma:web="d1af3920-8fda-4ad5-98bb-96475601b038">
      <xsd:simpleType>
        <xsd:restriction base="dms:Lookup"/>
      </xsd:simpleType>
    </xsd:element>
    <xsd:element name="LocProcessedForMarketsLookup" ma:index="81" nillable="true" ma:displayName="Loc Processed For Markets" ma:default="" ma:list="{77C31DF8-B503-4048-84F7-836CA595CE51}" ma:internalName="LocProcessedForMarketsLookup" ma:readOnly="true" ma:showField="ProcessedForMarkets" ma:web="d1af3920-8fda-4ad5-98bb-96475601b038">
      <xsd:simpleType>
        <xsd:restriction base="dms:Lookup"/>
      </xsd:simpleType>
    </xsd:element>
    <xsd:element name="LocPublishedDependentAssetsLookup" ma:index="82" nillable="true" ma:displayName="Loc Published Dependent Assets" ma:default="" ma:list="{77C31DF8-B503-4048-84F7-836CA595CE51}" ma:internalName="LocPublishedDependentAssetsLookup" ma:readOnly="true" ma:showField="PublishedDependentAssets" ma:web="d1af3920-8fda-4ad5-98bb-96475601b038">
      <xsd:simpleType>
        <xsd:restriction base="dms:Lookup"/>
      </xsd:simpleType>
    </xsd:element>
    <xsd:element name="LocPublishedLinkedAssetsLookup" ma:index="83" nillable="true" ma:displayName="Loc Published Linked Assets" ma:default="" ma:list="{77C31DF8-B503-4048-84F7-836CA595CE51}" ma:internalName="LocPublishedLinkedAssetsLookup" ma:readOnly="true" ma:showField="PublishedLinkedAssets" ma:web="d1af3920-8fda-4ad5-98bb-96475601b038">
      <xsd:simpleType>
        <xsd:restriction base="dms:Lookup"/>
      </xsd:simpleType>
    </xsd:element>
    <xsd:element name="LocRecommendedHandoff" ma:index="84" nillable="true" ma:displayName="Loc Recommended Handoff" ma:default="" ma:indexed="true" ma:internalName="LocRecommendedHandoff" ma:readOnly="false">
      <xsd:simpleType>
        <xsd:restriction base="dms:Text"/>
      </xsd:simpleType>
    </xsd:element>
    <xsd:element name="LocalizationTagsTaxHTField0" ma:index="86" nillable="true" ma:taxonomy="true" ma:internalName="LocalizationTagsTaxHTField0" ma:taxonomyFieldName="LocalizationTags" ma:displayName="Localization Tags" ma:readOnly="false" ma:default="" ma:fieldId="{dd21a6d1-f806-4698-94c9-54e9addaf5ee}"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7" nillable="true" ma:displayName="Machine Translated" ma:default="" ma:internalName="MachineTranslated" ma:readOnly="false">
      <xsd:simpleType>
        <xsd:restriction base="dms:Boolean"/>
      </xsd:simpleType>
    </xsd:element>
    <xsd:element name="Manager" ma:index="88" nillable="true" ma:displayName="Manager" ma:hidden="true" ma:internalName="Manager" ma:readOnly="false">
      <xsd:simpleType>
        <xsd:restriction base="dms:Text"/>
      </xsd:simpleType>
    </xsd:element>
    <xsd:element name="Markets" ma:index="89" nillable="true" ma:displayName="Markets" ma:default="" ma:description="Leave blank to show in all markets" ma:list="{5B15831B-954F-43D5-900F-AF5E125B61A8}" ma:internalName="Markets" ma:readOnly="false" ma:showField="MarketNa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Milestone" ma:index="90" nillable="true" ma:displayName="Milestone" ma:default="" ma:internalName="Milestone" ma:readOnly="false">
      <xsd:simpleType>
        <xsd:restriction base="dms:Unknown"/>
      </xsd:simpleType>
    </xsd:element>
    <xsd:element name="TPNamespace" ma:index="93" nillable="true" ma:displayName="Namespace" ma:default="" ma:internalName="TPNamespace">
      <xsd:simpleType>
        <xsd:restriction base="dms:Text"/>
      </xsd:simpleType>
    </xsd:element>
    <xsd:element name="NumericId" ma:index="94" nillable="true" ma:displayName="Numeric ID" ma:default="" ma:indexed="true" ma:internalName="NumericId" ma:readOnly="false">
      <xsd:simpleType>
        <xsd:restriction base="dms:Number"/>
      </xsd:simpleType>
    </xsd:element>
    <xsd:element name="NumOfRatingsLookup" ma:index="95" nillable="true" ma:displayName="NumOfRatings" ma:default="" ma:list="{5E4318D1-DFA9-41DE-97E7-9934BE3391BC}" ma:internalName="NumOfRatingsLookup" ma:readOnly="true" ma:showField="NumOfRatings"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OOCacheId" ma:index="96" nillable="true" ma:displayName="OOCacheId" ma:internalName="OOCacheId" ma:readOnly="false">
      <xsd:simpleType>
        <xsd:restriction base="dms:Text"/>
      </xsd:simpleType>
    </xsd:element>
    <xsd:element name="OpenTemplate" ma:index="97" nillable="true" ma:displayName="Open Template" ma:default="true" ma:internalName="OpenTemplate">
      <xsd:simpleType>
        <xsd:restriction base="dms:Boolean"/>
      </xsd:simpleType>
    </xsd:element>
    <xsd:element name="OriginAsset" ma:index="98" nillable="true" ma:displayName="Origin Asset" ma:default="" ma:internalName="OriginAsset" ma:readOnly="false">
      <xsd:simpleType>
        <xsd:restriction base="dms:Text"/>
      </xsd:simpleType>
    </xsd:element>
    <xsd:element name="OriginalRelease" ma:index="99"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0" nillable="true" ma:displayName="Original Source Market Group" ma:default="" ma:internalName="OriginalSourceMarket" ma:readOnly="false">
      <xsd:simpleType>
        <xsd:restriction base="dms:Text"/>
      </xsd:simpleType>
    </xsd:element>
    <xsd:element name="OutputCachingOn" ma:index="101" nillable="true" ma:displayName="Output Caching" ma:default="true" ma:hidden="true" ma:internalName="OutputCachingOn" ma:readOnly="false">
      <xsd:simpleType>
        <xsd:restriction base="dms:Boolean"/>
      </xsd:simpleType>
    </xsd:element>
    <xsd:element name="ParentAssetId" ma:index="102" nillable="true" ma:displayName="Parent Asset Id" ma:default="" ma:internalName="ParentAssetId" ma:readOnly="false">
      <xsd:simpleType>
        <xsd:restriction base="dms:Text"/>
      </xsd:simpleType>
    </xsd:element>
    <xsd:element name="PlannedPubDate" ma:index="103" nillable="true" ma:displayName="Planned Publish Date" ma:default="" ma:indexed="true" ma:internalName="PlannedPubDate" ma:readOnly="false">
      <xsd:simpleType>
        <xsd:restriction base="dms:DateTime"/>
      </xsd:simpleType>
    </xsd:element>
    <xsd:element name="PolicheckWords" ma:index="104" nillable="true" ma:displayName="Policheck Words" ma:default="" ma:internalName="PolicheckWords" ma:readOnly="false">
      <xsd:simpleType>
        <xsd:restriction base="dms:Text"/>
      </xsd:simpleType>
    </xsd:element>
    <xsd:element name="BusinessGroup" ma:index="105" nillable="true" ma:displayName="Product Division Owner" ma:default="" ma:internalName="BusinessGroup" ma:readOnly="false">
      <xsd:simpleType>
        <xsd:restriction base="dms:Unknown"/>
      </xsd:simpleType>
    </xsd:element>
    <xsd:element name="UAProjectedTotalWords" ma:index="106" nillable="true" ma:displayName="Projected Word Count" ma:default="" ma:internalName="UAProjectedTotalWords" ma:readOnly="false">
      <xsd:simpleType>
        <xsd:restriction base="dms:Unknown"/>
      </xsd:simpleType>
    </xsd:element>
    <xsd:element name="Provider" ma:index="107" nillable="true" ma:displayName="Provider" ma:default="" ma:internalName="Provider" ma:readOnly="false">
      <xsd:simpleType>
        <xsd:restriction base="dms:Unknown"/>
      </xsd:simpleType>
    </xsd:element>
    <xsd:element name="Providers" ma:index="108" nillable="true" ma:displayName="Providers" ma:default="" ma:internalName="Providers">
      <xsd:simpleType>
        <xsd:restriction base="dms:Unknown"/>
      </xsd:simpleType>
    </xsd:element>
    <xsd:element name="PublishStatusLookup" ma:index="109" nillable="true" ma:displayName="Publish Status" ma:default="" ma:list="{5E4318D1-DFA9-41DE-97E7-9934BE3391BC}" ma:internalName="PublishStatusLookup" ma:readOnly="false" ma:showField="PublishStatus"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PublishTargets" ma:index="110" nillable="true" ma:displayName="Publish Target" ma:default="OfficeOnlineVNext" ma:internalName="PublishTargets" ma:readOnly="false">
      <xsd:simpleType>
        <xsd:restriction base="dms:Unknown"/>
      </xsd:simpleType>
    </xsd:element>
    <xsd:element name="RecommendationsModifier" ma:index="111" nillable="true" ma:displayName="Recommendations Modifier" ma:default="" ma:internalName="RecommendationsModifier" ma:readOnly="false">
      <xsd:simpleType>
        <xsd:restriction base="dms:Number"/>
      </xsd:simpleType>
    </xsd:element>
    <xsd:element name="ArtSampleDocs" ma:index="112" nillable="true" ma:displayName="Sample Docs" ma:default="" ma:hidden="true" ma:internalName="ArtSampleDocs" ma:readOnly="false">
      <xsd:simpleType>
        <xsd:restriction base="dms:Text"/>
      </xsd:simpleType>
    </xsd:element>
    <xsd:element name="ScenarioTagsTaxHTField0" ma:index="114" nillable="true" ma:taxonomy="true" ma:internalName="ScenarioTagsTaxHTField0" ma:taxonomyFieldName="ScenarioTags" ma:displayName="Scenarios" ma:readOnly="false" ma:default="" ma:fieldId="{574d373e-a1d4-4ff8-9009-6de0c16b4eff}"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6"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7" nillable="true" ma:displayName="Source Title" ma:default="" ma:indexed="true" ma:internalName="SourceTitle" ma:readOnly="false">
      <xsd:simpleType>
        <xsd:restriction base="dms:Text"/>
      </xsd:simpleType>
    </xsd:element>
    <xsd:element name="CSXSubmissionDate" ma:index="118" nillable="true" ma:displayName="Submission Date" ma:default="" ma:internalName="CSXSubmissionDate" ma:readOnly="false">
      <xsd:simpleType>
        <xsd:restriction base="dms:DateTime"/>
      </xsd:simpleType>
    </xsd:element>
    <xsd:element name="SubmitterId" ma:index="119" nillable="true" ma:displayName="Submitter ID" ma:default="" ma:internalName="SubmitterId" ma:readOnly="false">
      <xsd:simpleType>
        <xsd:restriction base="dms:Text"/>
      </xsd:simpleType>
    </xsd:element>
    <xsd:element name="TaxCatchAll" ma:index="120" nillable="true" ma:displayName="Taxonomy Catch All Column" ma:hidden="true" ma:list="{fd825d1e-128a-4a76-9fd3-683a3700bc7a}" ma:internalName="TaxCatchAll" ma:showField="CatchAllData"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axCatchAllLabel" ma:index="121" nillable="true" ma:displayName="Taxonomy Catch All Column1" ma:hidden="true" ma:list="{fd825d1e-128a-4a76-9fd3-683a3700bc7a}" ma:internalName="TaxCatchAllLabel" ma:readOnly="true" ma:showField="CatchAllDataLabel"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emplateStatus" ma:index="122" nillable="true" ma:displayName="Template Status" ma:default="" ma:internalName="TemplateStatus">
      <xsd:simpleType>
        <xsd:restriction base="dms:Unknown"/>
      </xsd:simpleType>
    </xsd:element>
    <xsd:element name="TemplateTemplateType" ma:index="123" nillable="true" ma:displayName="Template Type" ma:default="" ma:internalName="TemplateTemplateType">
      <xsd:simpleType>
        <xsd:restriction base="dms:Unknown"/>
      </xsd:simpleType>
    </xsd:element>
    <xsd:element name="ThumbnailAssetId" ma:index="124" nillable="true" ma:displayName="Thumbnail Image Asset" ma:default="" ma:internalName="ThumbnailAssetId" ma:readOnly="false">
      <xsd:simpleType>
        <xsd:restriction base="dms:Text"/>
      </xsd:simpleType>
    </xsd:element>
    <xsd:element name="TimesCloned" ma:index="125" nillable="true" ma:displayName="Times Cloned" ma:default="" ma:internalName="TimesCloned" ma:readOnly="false">
      <xsd:simpleType>
        <xsd:restriction base="dms:Number"/>
      </xsd:simpleType>
    </xsd:element>
    <xsd:element name="TrustLevel" ma:index="127" nillable="true" ma:displayName="Trust Level" ma:default="1 Microsoft Managed Content" ma:internalName="TrustLevel" ma:readOnly="false">
      <xsd:simpleType>
        <xsd:restriction base="dms:Unknown"/>
      </xsd:simpleType>
    </xsd:element>
    <xsd:element name="UALocComments" ma:index="128" nillable="true" ma:displayName="UA Loc Comments" ma:default="" ma:internalName="UALocComments" ma:readOnly="false">
      <xsd:simpleType>
        <xsd:restriction base="dms:Note"/>
      </xsd:simpleType>
    </xsd:element>
    <xsd:element name="UALocRecommendation" ma:index="129"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0" nillable="true" ma:displayName="UA Notes" ma:default="" ma:internalName="UANotes" ma:readOnly="false">
      <xsd:simpleType>
        <xsd:restriction base="dms:Note"/>
      </xsd:simpleType>
    </xsd:element>
    <xsd:element name="TPAppVersion" ma:index="131" nillable="true" ma:displayName="Version" ma:default="" ma:internalName="TPAppVersion">
      <xsd:simpleType>
        <xsd:restriction base="dms:Text"/>
      </xsd:simpleType>
    </xsd:element>
    <xsd:element name="VoteCount" ma:index="132"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1" ma:displayName="Content Type"/>
        <xsd:element ref="dc:title" minOccurs="0" maxOccurs="1" ma:index="126"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irectSourceMarket xmlns="d1af3920-8fda-4ad5-98bb-96475601b038">english</DirectSourceMarket>
    <MarketSpecific xmlns="d1af3920-8fda-4ad5-98bb-96475601b038" xsi:nil="true"/>
    <ApprovalStatus xmlns="d1af3920-8fda-4ad5-98bb-96475601b038">InProgress</ApprovalStatus>
    <PrimaryImageGen xmlns="d1af3920-8fda-4ad5-98bb-96475601b038">true</PrimaryImageGen>
    <ThumbnailAssetId xmlns="d1af3920-8fda-4ad5-98bb-96475601b038" xsi:nil="true"/>
    <NumericId xmlns="d1af3920-8fda-4ad5-98bb-96475601b038">-1</NumericId>
    <TPFriendlyName xmlns="d1af3920-8fda-4ad5-98bb-96475601b038">Ekip çalışması sunusu</TPFriendlyName>
    <BusinessGroup xmlns="d1af3920-8fda-4ad5-98bb-96475601b038" xsi:nil="true"/>
    <APEditor xmlns="d1af3920-8fda-4ad5-98bb-96475601b038">
      <UserInfo>
        <DisplayName>REDMOND\v-luannv</DisplayName>
        <AccountId>109</AccountId>
        <AccountType/>
      </UserInfo>
    </APEditor>
    <SourceTitle xmlns="d1af3920-8fda-4ad5-98bb-96475601b038">Teamwork presentation</SourceTitle>
    <OpenTemplate xmlns="d1af3920-8fda-4ad5-98bb-96475601b038">true</OpenTemplate>
    <UALocComments xmlns="d1af3920-8fda-4ad5-98bb-96475601b038" xsi:nil="true"/>
    <ParentAssetId xmlns="d1af3920-8fda-4ad5-98bb-96475601b038" xsi:nil="true"/>
    <IntlLangReviewDate xmlns="d1af3920-8fda-4ad5-98bb-96475601b038" xsi:nil="true"/>
    <PublishStatusLookup xmlns="d1af3920-8fda-4ad5-98bb-96475601b038">
      <Value>82934</Value>
      <Value>324621</Value>
    </PublishStatusLookup>
    <LastPublishResultLookup xmlns="d1af3920-8fda-4ad5-98bb-96475601b038" xsi:nil="true"/>
    <MachineTranslated xmlns="d1af3920-8fda-4ad5-98bb-96475601b038">false</MachineTranslated>
    <OriginalSourceMarket xmlns="d1af3920-8fda-4ad5-98bb-96475601b038">english</OriginalSourceMarket>
    <TPInstallLocation xmlns="d1af3920-8fda-4ad5-98bb-96475601b038">{My Templates}</TPInstallLocation>
    <APDescription xmlns="d1af3920-8fda-4ad5-98bb-96475601b038" xsi:nil="true"/>
    <ClipArtFilename xmlns="d1af3920-8fda-4ad5-98bb-96475601b038" xsi:nil="true"/>
    <ContentItem xmlns="d1af3920-8fda-4ad5-98bb-96475601b038" xsi:nil="true"/>
    <EditorialStatus xmlns="d1af3920-8fda-4ad5-98bb-96475601b038" xsi:nil="true"/>
    <PublishTargets xmlns="d1af3920-8fda-4ad5-98bb-96475601b038">OfficeOnline</PublishTargets>
    <TPLaunchHelpLinkType xmlns="d1af3920-8fda-4ad5-98bb-96475601b038">Template</TPLaunchHelpLinkType>
    <TimesCloned xmlns="d1af3920-8fda-4ad5-98bb-96475601b038" xsi:nil="true"/>
    <LastModifiedDateTime xmlns="d1af3920-8fda-4ad5-98bb-96475601b038" xsi:nil="true"/>
    <Provider xmlns="d1af3920-8fda-4ad5-98bb-96475601b038">EY006220130</Provider>
    <AcquiredFrom xmlns="d1af3920-8fda-4ad5-98bb-96475601b038" xsi:nil="true"/>
    <AssetStart xmlns="d1af3920-8fda-4ad5-98bb-96475601b038">2009-01-02T00:00:00+00:00</AssetStart>
    <LastHandOff xmlns="d1af3920-8fda-4ad5-98bb-96475601b038" xsi:nil="true"/>
    <TPClientViewer xmlns="d1af3920-8fda-4ad5-98bb-96475601b038">Microsoft Office PowerPoint</TPClientViewer>
    <ArtSampleDocs xmlns="d1af3920-8fda-4ad5-98bb-96475601b038" xsi:nil="true"/>
    <UACurrentWords xmlns="d1af3920-8fda-4ad5-98bb-96475601b038">0</UACurrentWords>
    <UALocRecommendation xmlns="d1af3920-8fda-4ad5-98bb-96475601b038">Localize</UALocRecommendation>
    <IsDeleted xmlns="d1af3920-8fda-4ad5-98bb-96475601b038">false</IsDeleted>
    <ShowIn xmlns="d1af3920-8fda-4ad5-98bb-96475601b038" xsi:nil="true"/>
    <UANotes xmlns="d1af3920-8fda-4ad5-98bb-96475601b038" xsi:nil="true"/>
    <TemplateStatus xmlns="d1af3920-8fda-4ad5-98bb-96475601b038" xsi:nil="true"/>
    <CSXHash xmlns="d1af3920-8fda-4ad5-98bb-96475601b038" xsi:nil="true"/>
    <VoteCount xmlns="d1af3920-8fda-4ad5-98bb-96475601b038" xsi:nil="true"/>
    <DSATActionTaken xmlns="d1af3920-8fda-4ad5-98bb-96475601b038" xsi:nil="true"/>
    <AssetExpire xmlns="d1af3920-8fda-4ad5-98bb-96475601b038">2029-05-12T00:00:00+00:00</AssetExpire>
    <CSXSubmissionMarket xmlns="d1af3920-8fda-4ad5-98bb-96475601b038" xsi:nil="true"/>
    <SubmitterId xmlns="d1af3920-8fda-4ad5-98bb-96475601b038" xsi:nil="true"/>
    <TPExecutable xmlns="d1af3920-8fda-4ad5-98bb-96475601b038" xsi:nil="true"/>
    <AssetType xmlns="d1af3920-8fda-4ad5-98bb-96475601b038">TP</AssetType>
    <CSXSubmissionDate xmlns="d1af3920-8fda-4ad5-98bb-96475601b038" xsi:nil="true"/>
    <ApprovalLog xmlns="d1af3920-8fda-4ad5-98bb-96475601b038" xsi:nil="true"/>
    <BugNumber xmlns="d1af3920-8fda-4ad5-98bb-96475601b038" xsi:nil="true"/>
    <CSXUpdate xmlns="d1af3920-8fda-4ad5-98bb-96475601b038">false</CSXUpdate>
    <Milestone xmlns="d1af3920-8fda-4ad5-98bb-96475601b038" xsi:nil="true"/>
    <TPComponent xmlns="d1af3920-8fda-4ad5-98bb-96475601b038">PPTFiles</TPComponent>
    <OriginAsset xmlns="d1af3920-8fda-4ad5-98bb-96475601b038" xsi:nil="true"/>
    <AssetId xmlns="d1af3920-8fda-4ad5-98bb-96475601b038">TP010228269</AssetId>
    <TPApplication xmlns="d1af3920-8fda-4ad5-98bb-96475601b038">PowerPoint</TPApplication>
    <TPLaunchHelpLink xmlns="d1af3920-8fda-4ad5-98bb-96475601b038" xsi:nil="true"/>
    <IntlLocPriority xmlns="d1af3920-8fda-4ad5-98bb-96475601b038" xsi:nil="true"/>
    <PlannedPubDate xmlns="d1af3920-8fda-4ad5-98bb-96475601b038" xsi:nil="true"/>
    <HandoffToMSDN xmlns="d1af3920-8fda-4ad5-98bb-96475601b038" xsi:nil="true"/>
    <IntlLangReviewer xmlns="d1af3920-8fda-4ad5-98bb-96475601b038" xsi:nil="true"/>
    <CrawlForDependencies xmlns="d1af3920-8fda-4ad5-98bb-96475601b038">false</CrawlForDependencies>
    <TrustLevel xmlns="d1af3920-8fda-4ad5-98bb-96475601b038">1 Microsoft Managed Content</TrustLevel>
    <IsSearchable xmlns="d1af3920-8fda-4ad5-98bb-96475601b038">false</IsSearchable>
    <TPNamespace xmlns="d1af3920-8fda-4ad5-98bb-96475601b038">POWERPNT</TPNamespace>
    <Markets xmlns="d1af3920-8fda-4ad5-98bb-96475601b038"/>
    <IntlLangReview xmlns="d1af3920-8fda-4ad5-98bb-96475601b038" xsi:nil="true"/>
    <OutputCachingOn xmlns="d1af3920-8fda-4ad5-98bb-96475601b038">false</OutputCachingOn>
    <UAProjectedTotalWords xmlns="d1af3920-8fda-4ad5-98bb-96475601b038" xsi:nil="true"/>
    <APAuthor xmlns="d1af3920-8fda-4ad5-98bb-96475601b038">
      <UserInfo>
        <DisplayName>REDMOND\cynvey</DisplayName>
        <AccountId>233</AccountId>
        <AccountType/>
      </UserInfo>
    </APAuthor>
    <TPAppVersion xmlns="d1af3920-8fda-4ad5-98bb-96475601b038">12</TPAppVersion>
    <TPCommandLine xmlns="d1af3920-8fda-4ad5-98bb-96475601b038">{PP} /n {FilePath}</TPCommandLine>
    <FriendlyTitle xmlns="d1af3920-8fda-4ad5-98bb-96475601b038" xsi:nil="true"/>
    <OOCacheId xmlns="d1af3920-8fda-4ad5-98bb-96475601b038" xsi:nil="true"/>
    <EditorialTags xmlns="d1af3920-8fda-4ad5-98bb-96475601b038" xsi:nil="true"/>
    <Providers xmlns="d1af3920-8fda-4ad5-98bb-96475601b038" xsi:nil="true"/>
    <TemplateTemplateType xmlns="d1af3920-8fda-4ad5-98bb-96475601b038">PowerPoint 12 Default</TemplateTemplateType>
    <LegacyData xmlns="d1af3920-8fda-4ad5-98bb-96475601b038" xsi:nil="true"/>
    <Manager xmlns="d1af3920-8fda-4ad5-98bb-96475601b038" xsi:nil="true"/>
    <PolicheckWords xmlns="d1af3920-8fda-4ad5-98bb-96475601b038" xsi:nil="true"/>
    <Downloads xmlns="d1af3920-8fda-4ad5-98bb-96475601b038">0</Downloads>
    <LocOverallLocStatusLookup xmlns="d1af3920-8fda-4ad5-98bb-96475601b038" xsi:nil="true"/>
    <LocLastLocAttemptVersionTypeLookup xmlns="d1af3920-8fda-4ad5-98bb-96475601b038" xsi:nil="true"/>
    <BlockPublish xmlns="d1af3920-8fda-4ad5-98bb-96475601b038" xsi:nil="true"/>
    <LocalizationTagsTaxHTField0 xmlns="d1af3920-8fda-4ad5-98bb-96475601b038">
      <Terms xmlns="http://schemas.microsoft.com/office/infopath/2007/PartnerControls"/>
    </LocalizationTagsTaxHTField0>
    <ScenarioTagsTaxHTField0 xmlns="d1af3920-8fda-4ad5-98bb-96475601b038">
      <Terms xmlns="http://schemas.microsoft.com/office/infopath/2007/PartnerControls"/>
    </ScenarioTagsTaxHTField0>
    <CampaignTagsTaxHTField0 xmlns="d1af3920-8fda-4ad5-98bb-96475601b038">
      <Terms xmlns="http://schemas.microsoft.com/office/infopath/2007/PartnerControls"/>
    </CampaignTagsTaxHTField0>
    <LocLastLocAttemptVersionLookup xmlns="d1af3920-8fda-4ad5-98bb-96475601b038">63832</LocLastLocAttemptVersionLookup>
    <LocOverallHandbackStatusLookup xmlns="d1af3920-8fda-4ad5-98bb-96475601b038" xsi:nil="true"/>
    <LocProcessedForHandoffsLookup xmlns="d1af3920-8fda-4ad5-98bb-96475601b038" xsi:nil="true"/>
    <LocProcessedForMarketsLookup xmlns="d1af3920-8fda-4ad5-98bb-96475601b038" xsi:nil="true"/>
    <LocPublishedLinkedAssetsLookup xmlns="d1af3920-8fda-4ad5-98bb-96475601b038" xsi:nil="true"/>
    <LocNewPublishedVersionLookup xmlns="d1af3920-8fda-4ad5-98bb-96475601b038" xsi:nil="true"/>
    <LocManualTestRequired xmlns="d1af3920-8fda-4ad5-98bb-96475601b038" xsi:nil="true"/>
    <LocRecommendedHandoff xmlns="d1af3920-8fda-4ad5-98bb-96475601b038" xsi:nil="true"/>
    <LocPublishedDependentAssetsLookup xmlns="d1af3920-8fda-4ad5-98bb-96475601b038" xsi:nil="true"/>
    <RecommendationsModifier xmlns="d1af3920-8fda-4ad5-98bb-96475601b038" xsi:nil="true"/>
    <FeatureTagsTaxHTField0 xmlns="d1af3920-8fda-4ad5-98bb-96475601b038">
      <Terms xmlns="http://schemas.microsoft.com/office/infopath/2007/PartnerControls"/>
    </FeatureTagsTaxHTField0>
    <LocOverallPreviewStatusLookup xmlns="d1af3920-8fda-4ad5-98bb-96475601b038" xsi:nil="true"/>
    <LocOverallPublishStatusLookup xmlns="d1af3920-8fda-4ad5-98bb-96475601b038" xsi:nil="true"/>
    <TaxCatchAll xmlns="d1af3920-8fda-4ad5-98bb-96475601b038"/>
    <InternalTagsTaxHTField0 xmlns="d1af3920-8fda-4ad5-98bb-96475601b038">
      <Terms xmlns="http://schemas.microsoft.com/office/infopath/2007/PartnerControls"/>
    </InternalTagsTaxHTField0>
    <LocComments xmlns="d1af3920-8fda-4ad5-98bb-96475601b038" xsi:nil="true"/>
    <OriginalRelease xmlns="d1af3920-8fda-4ad5-98bb-96475601b038">14</OriginalRelease>
    <LocMarketGroupTiers2 xmlns="d1af3920-8fda-4ad5-98bb-96475601b038"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AF43F20-213B-450A-A1E1-9AF3C5268B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af3920-8fda-4ad5-98bb-96475601b03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DA43177-CB53-4FC9-AE5C-31D03B28AC3A}">
  <ds:schemaRefs>
    <ds:schemaRef ds:uri="http://purl.org/dc/elements/1.1/"/>
    <ds:schemaRef ds:uri="http://schemas.microsoft.com/office/2006/metadata/properties"/>
    <ds:schemaRef ds:uri="d1af3920-8fda-4ad5-98bb-96475601b038"/>
    <ds:schemaRef ds:uri="http://purl.org/dc/terms/"/>
    <ds:schemaRef ds:uri="http://schemas.microsoft.com/office/2006/documentManagement/types"/>
    <ds:schemaRef ds:uri="http://purl.org/dc/dcmitype/"/>
    <ds:schemaRef ds:uri="http://schemas.openxmlformats.org/package/2006/metadata/core-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CD9CF7CD-D894-4304-A953-565B8A1FF80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Grid</Template>
  <TotalTime>0</TotalTime>
  <Words>124</Words>
  <Application>Microsoft Office PowerPoint</Application>
  <PresentationFormat>Ekran Gösterisi (4:3)</PresentationFormat>
  <Paragraphs>55</Paragraphs>
  <Slides>9</Slides>
  <Notes>4</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Kılavuz</vt:lpstr>
      <vt:lpstr>İDARİ YARGILAMA USULÜ HUKUKU AÇIK DERS MALZEMESİ  3-A</vt:lpstr>
      <vt:lpstr>1.Hafta İDARE HUKUKUNA İLİŞKİN İLKELER- İÇTİHAT BİLGİSİ</vt:lpstr>
      <vt:lpstr>1.Hafta İDARE HUKUKUNA İLİŞKİN İLKELER- İÇTİHAT BİLGİSİ</vt:lpstr>
      <vt:lpstr>1.Hafta İDARE HUKUKUNA İLİŞKİN İLKELER- İÇTİHAT BİLGİSİ</vt:lpstr>
      <vt:lpstr>1.Hafta İDARE HUKUKUNA İLİŞKİN İLKELER- İÇTİHAT BİLGİSİ</vt:lpstr>
      <vt:lpstr>2.Hafta HUKUK SİSTEMLERİ</vt:lpstr>
      <vt:lpstr>2.Hafta HUKUK SİSTEMLERİ</vt:lpstr>
      <vt:lpstr>2.Hafta  İDARİ YARGININ TARİHSEL GELİŞİMİ</vt:lpstr>
      <vt:lpstr>2.Hafta  İDARİ YARGININ TARİHSEL GELİŞİMİ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2018-03-03T21:16:10Z</dcterms:created>
  <dcterms:modified xsi:type="dcterms:W3CDTF">2018-11-02T09:45:14Z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0x010100DC5CB8ABFAEE764594C61AB7267324960400FC796B3B1D425B47B2BA3D040986AFEA</vt:lpwstr>
  </property>
  <property fmtid="{D5CDD505-2E9C-101B-9397-08002B2CF9AE}" pid="3" name="ImageGenCounter">
    <vt:i4>0</vt:i4>
  </property>
  <property fmtid="{D5CDD505-2E9C-101B-9397-08002B2CF9AE}" pid="4" name="ViolationReportStatus">
    <vt:lpwstr>None</vt:lpwstr>
  </property>
  <property fmtid="{D5CDD505-2E9C-101B-9397-08002B2CF9AE}" pid="5" name="ImageGenStatus">
    <vt:i4>0</vt:i4>
  </property>
  <property fmtid="{D5CDD505-2E9C-101B-9397-08002B2CF9AE}" pid="6" name="PolicheckStatus">
    <vt:i4>0</vt:i4>
  </property>
  <property fmtid="{D5CDD505-2E9C-101B-9397-08002B2CF9AE}" pid="7" name="Applications">
    <vt:lpwstr>67;#Template 12;#53;#PowerPoint 12;#407;#PowerPoint 14</vt:lpwstr>
  </property>
  <property fmtid="{D5CDD505-2E9C-101B-9397-08002B2CF9AE}" pid="8" name="PolicheckCounter">
    <vt:i4>0</vt:i4>
  </property>
  <property fmtid="{D5CDD505-2E9C-101B-9397-08002B2CF9AE}" pid="9" name="APTrustLevel">
    <vt:r8>0</vt:r8>
  </property>
  <property fmtid="{D5CDD505-2E9C-101B-9397-08002B2CF9AE}" pid="10" name="Order">
    <vt:r8>4349700</vt:r8>
  </property>
</Properties>
</file>