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72" r:id="rId4"/>
  </p:sldMasterIdLst>
  <p:notesMasterIdLst>
    <p:notesMasterId r:id="rId14"/>
  </p:notesMasterIdLst>
  <p:sldIdLst>
    <p:sldId id="256" r:id="rId5"/>
    <p:sldId id="257" r:id="rId6"/>
    <p:sldId id="265" r:id="rId7"/>
    <p:sldId id="266" r:id="rId8"/>
    <p:sldId id="267" r:id="rId9"/>
    <p:sldId id="264" r:id="rId10"/>
    <p:sldId id="268" r:id="rId11"/>
    <p:sldId id="259"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91" d="100"/>
          <a:sy n="91" d="100"/>
        </p:scale>
        <p:origin x="-13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extLst>
      <p:ext uri="{BB962C8B-B14F-4D97-AF65-F5344CB8AC3E}">
        <p14:creationId xmlns:p14="http://schemas.microsoft.com/office/powerpoint/2010/main" xmlns="" val="3349794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30000">
              <a:schemeClr val="bg2">
                <a:lumMod val="75000"/>
              </a:schemeClr>
            </a:gs>
            <a:gs pos="100000">
              <a:schemeClr val="bg2"/>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20272" y="4869160"/>
            <a:ext cx="1981200" cy="1828800"/>
          </a:xfrm>
        </p:spPr>
        <p:txBody>
          <a:bodyPr/>
          <a:lstStyle/>
          <a:p>
            <a:pPr algn="ctr"/>
            <a:r>
              <a:rPr kumimoji="0" lang="tr-TR" sz="2000" kern="1200" dirty="0">
                <a:solidFill>
                  <a:schemeClr val="tx2"/>
                </a:solidFill>
                <a:latin typeface="+mj-lt"/>
                <a:ea typeface="+mj-ea"/>
                <a:cs typeface="+mj-cs"/>
              </a:rPr>
              <a:t>Doç. Dr. </a:t>
            </a:r>
          </a:p>
          <a:p>
            <a:pPr algn="ctr"/>
            <a:r>
              <a:rPr lang="tr-TR" dirty="0"/>
              <a:t>M. Ayhan TEKİNSOY</a:t>
            </a:r>
          </a:p>
        </p:txBody>
      </p:sp>
      <p:sp>
        <p:nvSpPr>
          <p:cNvPr id="2" name="Title 1"/>
          <p:cNvSpPr>
            <a:spLocks noGrp="1"/>
          </p:cNvSpPr>
          <p:nvPr>
            <p:ph type="title"/>
          </p:nvPr>
        </p:nvSpPr>
        <p:spPr>
          <a:xfrm>
            <a:off x="107504" y="2420888"/>
            <a:ext cx="6858000" cy="1656184"/>
          </a:xfrm>
        </p:spPr>
        <p:txBody>
          <a:bodyPr>
            <a:normAutofit/>
          </a:bodyPr>
          <a:lstStyle/>
          <a:p>
            <a:pPr algn="ctr"/>
            <a:r>
              <a:rPr lang="en-US" sz="2400" dirty="0"/>
              <a:t>İDARİ YARGILAMA USULÜ HUKUKU AÇIK DERS </a:t>
            </a:r>
            <a:r>
              <a:rPr lang="tr-TR" sz="2400" dirty="0"/>
              <a:t>MALZEMESİ</a:t>
            </a:r>
            <a:r>
              <a:rPr lang="en-US" sz="2400" dirty="0"/>
              <a:t> </a:t>
            </a:r>
            <a:r>
              <a:rPr lang="tr-TR" sz="2400" dirty="0"/>
              <a:t/>
            </a:r>
            <a:br>
              <a:rPr lang="tr-TR" sz="2400" dirty="0"/>
            </a:br>
            <a:r>
              <a:rPr lang="tr-TR" sz="2400" dirty="0"/>
              <a:t>3-A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229600" cy="4744184"/>
          </a:xfrm>
        </p:spPr>
        <p:txBody>
          <a:bodyPr>
            <a:normAutofit/>
          </a:bodyPr>
          <a:lstStyle/>
          <a:p>
            <a:pPr marL="0" indent="0" algn="ctr">
              <a:buNone/>
            </a:pPr>
            <a:r>
              <a:rPr lang="tr-TR" dirty="0">
                <a:latin typeface="Calibri" panose="020F0502020204030204" pitchFamily="34" charset="0"/>
                <a:cs typeface="Calibri" panose="020F0502020204030204" pitchFamily="34" charset="0"/>
              </a:rPr>
              <a:t>İdare Hukuku tedvin edilmemiş ve içtihatlara dayanan, genç bir hukuk dalıdır. İdare hukukunun temel kavram ve ilkeleri idare yargıcı tarafından oluşturulmuştur.</a:t>
            </a:r>
          </a:p>
          <a:p>
            <a:r>
              <a:rPr lang="tr-TR" dirty="0">
                <a:latin typeface="Calibri" panose="020F0502020204030204" pitchFamily="34" charset="0"/>
                <a:cs typeface="Calibri" panose="020F0502020204030204" pitchFamily="34" charset="0"/>
              </a:rPr>
              <a:t>Örneğin:</a:t>
            </a:r>
          </a:p>
          <a:p>
            <a:pPr lvl="1"/>
            <a:r>
              <a:rPr lang="tr-TR" dirty="0">
                <a:latin typeface="Calibri" panose="020F0502020204030204" pitchFamily="34" charset="0"/>
                <a:cs typeface="Calibri" panose="020F0502020204030204" pitchFamily="34" charset="0"/>
              </a:rPr>
              <a:t>Yetki ve şekilde paralellik</a:t>
            </a:r>
            <a:endParaRPr lang="en-US" dirty="0">
              <a:latin typeface="Calibri" panose="020F0502020204030204" pitchFamily="34" charset="0"/>
              <a:cs typeface="Calibri" panose="020F0502020204030204" pitchFamily="34" charset="0"/>
            </a:endParaRPr>
          </a:p>
          <a:p>
            <a:pPr lvl="1"/>
            <a:r>
              <a:rPr lang="tr-TR" dirty="0">
                <a:latin typeface="Calibri" panose="020F0502020204030204" pitchFamily="34" charset="0"/>
                <a:cs typeface="Calibri" panose="020F0502020204030204" pitchFamily="34" charset="0"/>
              </a:rPr>
              <a:t>İptal kararlarının geriye yürümesi</a:t>
            </a:r>
            <a:endParaRPr lang="en-US" dirty="0">
              <a:latin typeface="Calibri" panose="020F0502020204030204" pitchFamily="34" charset="0"/>
              <a:cs typeface="Calibri" panose="020F0502020204030204" pitchFamily="34" charset="0"/>
            </a:endParaRPr>
          </a:p>
          <a:p>
            <a:pPr lvl="1"/>
            <a:r>
              <a:rPr lang="tr-TR" dirty="0">
                <a:latin typeface="Calibri" panose="020F0502020204030204" pitchFamily="34" charset="0"/>
                <a:cs typeface="Calibri" panose="020F0502020204030204" pitchFamily="34" charset="0"/>
              </a:rPr>
              <a:t>Takdir yetkisinin mutlak bir yetki olmaması</a:t>
            </a:r>
            <a:endParaRPr lang="en-US" dirty="0">
              <a:latin typeface="Calibri" panose="020F0502020204030204" pitchFamily="34" charset="0"/>
              <a:cs typeface="Calibri" panose="020F0502020204030204" pitchFamily="34" charset="0"/>
            </a:endParaRPr>
          </a:p>
          <a:p>
            <a:pPr lvl="1"/>
            <a:r>
              <a:rPr lang="tr-TR" dirty="0">
                <a:latin typeface="Calibri" panose="020F0502020204030204" pitchFamily="34" charset="0"/>
                <a:cs typeface="Calibri" panose="020F0502020204030204" pitchFamily="34" charset="0"/>
              </a:rPr>
              <a:t>Kamu hizmeti </a:t>
            </a:r>
            <a:endParaRPr lang="en-US" dirty="0">
              <a:latin typeface="Calibri" panose="020F0502020204030204" pitchFamily="34" charset="0"/>
              <a:cs typeface="Calibri" panose="020F0502020204030204" pitchFamily="34" charset="0"/>
            </a:endParaRPr>
          </a:p>
          <a:p>
            <a:pPr lvl="1"/>
            <a:r>
              <a:rPr lang="tr-TR" dirty="0">
                <a:latin typeface="Calibri" panose="020F0502020204030204" pitchFamily="34" charset="0"/>
                <a:cs typeface="Calibri" panose="020F0502020204030204" pitchFamily="34" charset="0"/>
              </a:rPr>
              <a:t>Hizmet kusuru</a:t>
            </a:r>
            <a:endParaRPr lang="en-US" dirty="0">
              <a:latin typeface="Calibri" panose="020F0502020204030204" pitchFamily="34" charset="0"/>
              <a:cs typeface="Calibri" panose="020F0502020204030204" pitchFamily="34" charset="0"/>
            </a:endParaRPr>
          </a:p>
          <a:p>
            <a:pPr lvl="1"/>
            <a:r>
              <a:rPr lang="tr-TR" dirty="0">
                <a:latin typeface="Calibri" panose="020F0502020204030204" pitchFamily="34" charset="0"/>
                <a:cs typeface="Calibri" panose="020F0502020204030204" pitchFamily="34" charset="0"/>
              </a:rPr>
              <a:t>Kusursuz sorumluluk</a:t>
            </a:r>
            <a:endParaRPr lang="en-US" dirty="0">
              <a:latin typeface="Calibri" panose="020F0502020204030204" pitchFamily="34" charset="0"/>
              <a:cs typeface="Calibri" panose="020F0502020204030204" pitchFamily="34" charset="0"/>
            </a:endParaRPr>
          </a:p>
          <a:p>
            <a:pPr lvl="1"/>
            <a:r>
              <a:rPr lang="tr-TR" dirty="0">
                <a:latin typeface="Calibri" panose="020F0502020204030204" pitchFamily="34" charset="0"/>
                <a:cs typeface="Calibri" panose="020F0502020204030204" pitchFamily="34" charset="0"/>
              </a:rPr>
              <a:t>Hukuki güvenlik</a:t>
            </a:r>
            <a:endParaRPr lang="en-US" dirty="0">
              <a:latin typeface="Calibri" panose="020F0502020204030204" pitchFamily="34" charset="0"/>
              <a:cs typeface="Calibri" panose="020F0502020204030204" pitchFamily="34" charset="0"/>
            </a:endParaRPr>
          </a:p>
          <a:p>
            <a:pPr lvl="1"/>
            <a:r>
              <a:rPr lang="tr-TR" dirty="0">
                <a:latin typeface="Calibri" panose="020F0502020204030204" pitchFamily="34" charset="0"/>
                <a:cs typeface="Calibri" panose="020F0502020204030204" pitchFamily="34" charset="0"/>
              </a:rPr>
              <a:t>İdari istikrar...</a:t>
            </a:r>
            <a:endParaRPr lang="en-US" dirty="0">
              <a:latin typeface="Calibri" panose="020F0502020204030204" pitchFamily="34" charset="0"/>
              <a:cs typeface="Calibri" panose="020F0502020204030204" pitchFamily="34" charset="0"/>
            </a:endParaRPr>
          </a:p>
          <a:p>
            <a:pPr marL="0" indent="0">
              <a:buNone/>
            </a:pPr>
            <a:endParaRPr lang="tr-TR" dirty="0"/>
          </a:p>
        </p:txBody>
      </p:sp>
      <p:sp>
        <p:nvSpPr>
          <p:cNvPr id="2" name="Title 1"/>
          <p:cNvSpPr>
            <a:spLocks noGrp="1"/>
          </p:cNvSpPr>
          <p:nvPr>
            <p:ph type="title"/>
          </p:nvPr>
        </p:nvSpPr>
        <p:spPr>
          <a:xfrm>
            <a:off x="323528" y="260648"/>
            <a:ext cx="8381260" cy="1054394"/>
          </a:xfrm>
        </p:spPr>
        <p:txBody>
          <a:bodyPr>
            <a:normAutofit/>
          </a:bodyPr>
          <a:lstStyle/>
          <a:p>
            <a:pPr algn="ctr"/>
            <a:r>
              <a:rPr lang="tr-TR" sz="2400" dirty="0">
                <a:latin typeface="Gill Sans MT" panose="020B0502020104020203" pitchFamily="34" charset="0"/>
              </a:rPr>
              <a:t>1.Hafta</a:t>
            </a:r>
            <a:r>
              <a:rPr lang="en-US" sz="2000" dirty="0">
                <a:latin typeface="Gill Sans MT" panose="020B0502020104020203" pitchFamily="34" charset="0"/>
              </a:rPr>
              <a:t/>
            </a:r>
            <a:br>
              <a:rPr lang="en-US" sz="2000" dirty="0">
                <a:latin typeface="Gill Sans MT" panose="020B0502020104020203" pitchFamily="34" charset="0"/>
              </a:rPr>
            </a:br>
            <a:r>
              <a:rPr lang="tr-TR" sz="2000" b="1" dirty="0">
                <a:latin typeface="Gill Sans MT" panose="020B0502020104020203" pitchFamily="34" charset="0"/>
              </a:rPr>
              <a:t>İDARE HUKUKUNA İLİŞKİN İLKELER- İÇTİHAT BİLGİSİ</a:t>
            </a:r>
            <a:endParaRPr lang="en-US" sz="2000" dirty="0">
              <a:latin typeface="Gill Sans MT" panose="020B0502020104020203"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pPr algn="just">
              <a:buNone/>
            </a:pPr>
            <a:r>
              <a:rPr lang="tr-TR" sz="3200" dirty="0" smtClean="0">
                <a:latin typeface="Calibri" pitchFamily="34" charset="0"/>
              </a:rPr>
              <a:t>	ANAYASA MAHKEMESİ KARARI</a:t>
            </a:r>
          </a:p>
          <a:p>
            <a:pPr algn="just">
              <a:buNone/>
            </a:pPr>
            <a:r>
              <a:rPr lang="tr-TR" sz="3200" dirty="0" smtClean="0">
                <a:latin typeface="Calibri" pitchFamily="34" charset="0"/>
              </a:rPr>
              <a:t>	</a:t>
            </a:r>
            <a:r>
              <a:rPr lang="tr-TR" sz="3200" dirty="0" smtClean="0">
                <a:latin typeface="Calibri" pitchFamily="34" charset="0"/>
              </a:rPr>
              <a:t>“(…) 12.5.1994 </a:t>
            </a:r>
            <a:r>
              <a:rPr lang="tr-TR" sz="3200" dirty="0" smtClean="0">
                <a:latin typeface="Calibri" pitchFamily="34" charset="0"/>
              </a:rPr>
              <a:t>günlü yazılı düşüncede de Anayasa'nın 155. maddesinde imtiyaz sözleşmelerinin denetiminin Danıştay'a verilmekle birlikte, Anayasa'da imtiyaz sözleşmelerinin tanımlanmadığı; bu nedenle, "imtiyaz sözleşmelerinin ne olduğunun tayini (</a:t>
            </a:r>
            <a:r>
              <a:rPr lang="tr-TR" sz="3200" dirty="0" err="1" smtClean="0">
                <a:latin typeface="Calibri" pitchFamily="34" charset="0"/>
              </a:rPr>
              <a:t>nin</a:t>
            </a:r>
            <a:r>
              <a:rPr lang="tr-TR" sz="3200" dirty="0" smtClean="0">
                <a:latin typeface="Calibri" pitchFamily="34" charset="0"/>
              </a:rPr>
              <a:t>) Anayasa'ya bakılarak değil, bunu düzenleyen yasa hükümlerine bakılarak yapıl(</a:t>
            </a:r>
            <a:r>
              <a:rPr lang="tr-TR" sz="3200" dirty="0" err="1" smtClean="0">
                <a:latin typeface="Calibri" pitchFamily="34" charset="0"/>
              </a:rPr>
              <a:t>ması</a:t>
            </a:r>
            <a:r>
              <a:rPr lang="tr-TR" sz="3200" dirty="0" smtClean="0">
                <a:latin typeface="Calibri" pitchFamily="34" charset="0"/>
              </a:rPr>
              <a:t>) gerek(</a:t>
            </a:r>
            <a:r>
              <a:rPr lang="tr-TR" sz="3200" dirty="0" err="1" smtClean="0">
                <a:latin typeface="Calibri" pitchFamily="34" charset="0"/>
              </a:rPr>
              <a:t>tiği</a:t>
            </a:r>
            <a:r>
              <a:rPr lang="tr-TR" sz="3200" dirty="0" smtClean="0">
                <a:latin typeface="Calibri" pitchFamily="34" charset="0"/>
              </a:rPr>
              <a:t>)" ileri sürülmüştür. Bu sav, aynı zamanda "imtiyaz sözleşmesi Anayasa'da tanımlanmadığı için hangi sözleşmelerin imtiyaz sözleşmesi kapsamına gireceğine ya da bu kapsamdan sayılmayacağına </a:t>
            </a:r>
            <a:r>
              <a:rPr lang="tr-TR" sz="3200" dirty="0" err="1" smtClean="0">
                <a:latin typeface="Calibri" pitchFamily="34" charset="0"/>
              </a:rPr>
              <a:t>yasakoyucu</a:t>
            </a:r>
            <a:r>
              <a:rPr lang="tr-TR" sz="3200" dirty="0" smtClean="0">
                <a:latin typeface="Calibri" pitchFamily="34" charset="0"/>
              </a:rPr>
              <a:t> karar verir; onun seçimi yargı denetimine bağlı tutulamaz" görüşünü içermektedir</a:t>
            </a:r>
            <a:r>
              <a:rPr lang="tr-TR" sz="3200" dirty="0" smtClean="0">
                <a:latin typeface="Calibri" pitchFamily="34" charset="0"/>
              </a:rPr>
              <a:t>.”</a:t>
            </a:r>
            <a:endParaRPr lang="tr-TR" sz="3200" dirty="0" smtClean="0">
              <a:latin typeface="Calibri" pitchFamily="34" charset="0"/>
            </a:endParaRPr>
          </a:p>
          <a:p>
            <a:endParaRPr lang="tr-TR" dirty="0"/>
          </a:p>
        </p:txBody>
      </p:sp>
      <p:sp>
        <p:nvSpPr>
          <p:cNvPr id="3" name="2 Başlık"/>
          <p:cNvSpPr>
            <a:spLocks noGrp="1"/>
          </p:cNvSpPr>
          <p:nvPr>
            <p:ph type="title"/>
          </p:nvPr>
        </p:nvSpPr>
        <p:spPr/>
        <p:txBody>
          <a:bodyPr/>
          <a:lstStyle/>
          <a:p>
            <a:r>
              <a:rPr lang="tr-TR" sz="2400" dirty="0" smtClean="0">
                <a:latin typeface="Gill Sans MT" panose="020B0502020104020203" pitchFamily="34" charset="0"/>
              </a:rPr>
              <a:t>1.Hafta</a:t>
            </a:r>
            <a:r>
              <a:rPr lang="en-US" sz="2400" dirty="0" smtClean="0">
                <a:latin typeface="Gill Sans MT" panose="020B0502020104020203" pitchFamily="34" charset="0"/>
              </a:rPr>
              <a:t/>
            </a:r>
            <a:br>
              <a:rPr lang="en-US" sz="2400" dirty="0" smtClean="0">
                <a:latin typeface="Gill Sans MT" panose="020B0502020104020203" pitchFamily="34" charset="0"/>
              </a:rPr>
            </a:br>
            <a:r>
              <a:rPr lang="tr-TR" sz="2400" b="1" dirty="0" smtClean="0">
                <a:latin typeface="Gill Sans MT" panose="020B0502020104020203" pitchFamily="34" charset="0"/>
              </a:rPr>
              <a:t>İDARE HUKUKUNA İLİŞKİN İLKELER- İÇTİHAT BİLGİSİ</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r>
              <a:rPr lang="tr-TR" dirty="0" smtClean="0">
                <a:latin typeface="Calibri" pitchFamily="34" charset="0"/>
              </a:rPr>
              <a:t>	</a:t>
            </a:r>
            <a:r>
              <a:rPr lang="tr-TR" dirty="0" smtClean="0">
                <a:latin typeface="Calibri" pitchFamily="34" charset="0"/>
              </a:rPr>
              <a:t> ANAYASA MAHKEMESİ KARARI</a:t>
            </a:r>
          </a:p>
          <a:p>
            <a:pPr>
              <a:buNone/>
            </a:pPr>
            <a:r>
              <a:rPr lang="tr-TR" dirty="0" smtClean="0">
                <a:latin typeface="Calibri" pitchFamily="34" charset="0"/>
              </a:rPr>
              <a:t>	“Oysa </a:t>
            </a:r>
            <a:r>
              <a:rPr lang="tr-TR" dirty="0" smtClean="0">
                <a:latin typeface="Calibri" pitchFamily="34" charset="0"/>
              </a:rPr>
              <a:t>Anayasa yargısı alanında bir hizmetin "kamu hizmeti", bir sözleşmenin de "imtiyaz sözleşmesi" olup olmadığı yasaya değil, niteliğine bakılarak saptanabilir. Eğer bir kamu hizmeti uzun süreli olarak özel girişime gördürülecekse, düzenlenen sözleşme imtiyaz sözleşmesi niteliğindedir. Yasal düzenlemeler bu niteliği değiştirici etki yapamaz. Tersi durum, Anayasa'nın yargıya ve öndenetime ilişkin kurallarıyla bağdaşmaz. Öte yandan, hukuk devleti ilkesi, yürütmenin ve yasamanın tüm işlemlerinin yargısal denetime bağlı tutulmasını gerektirir ki idarî yargı ve Anayasa yargısı bunun için öngörülmüştür. </a:t>
            </a:r>
          </a:p>
          <a:p>
            <a:pPr>
              <a:buNone/>
            </a:pPr>
            <a:endParaRPr lang="tr-TR" dirty="0"/>
          </a:p>
        </p:txBody>
      </p:sp>
      <p:sp>
        <p:nvSpPr>
          <p:cNvPr id="3" name="2 Başlık"/>
          <p:cNvSpPr>
            <a:spLocks noGrp="1"/>
          </p:cNvSpPr>
          <p:nvPr>
            <p:ph type="title"/>
          </p:nvPr>
        </p:nvSpPr>
        <p:spPr/>
        <p:txBody>
          <a:bodyPr/>
          <a:lstStyle/>
          <a:p>
            <a:r>
              <a:rPr lang="tr-TR" sz="2400" dirty="0" smtClean="0">
                <a:solidFill>
                  <a:prstClr val="white"/>
                </a:solidFill>
                <a:latin typeface="Gill Sans MT" panose="020B0502020104020203" pitchFamily="34" charset="0"/>
              </a:rPr>
              <a:t>1.Hafta</a:t>
            </a:r>
            <a:r>
              <a:rPr lang="en-US" sz="2400" dirty="0" smtClean="0">
                <a:solidFill>
                  <a:prstClr val="white"/>
                </a:solidFill>
                <a:latin typeface="Gill Sans MT" panose="020B0502020104020203" pitchFamily="34" charset="0"/>
              </a:rPr>
              <a:t/>
            </a:r>
            <a:br>
              <a:rPr lang="en-US" sz="2400" dirty="0" smtClean="0">
                <a:solidFill>
                  <a:prstClr val="white"/>
                </a:solidFill>
                <a:latin typeface="Gill Sans MT" panose="020B0502020104020203" pitchFamily="34" charset="0"/>
              </a:rPr>
            </a:br>
            <a:r>
              <a:rPr lang="tr-TR" sz="2400" b="1" dirty="0" smtClean="0">
                <a:solidFill>
                  <a:prstClr val="white"/>
                </a:solidFill>
                <a:latin typeface="Gill Sans MT" panose="020B0502020104020203" pitchFamily="34" charset="0"/>
              </a:rPr>
              <a:t>İDARE HUKUKUNA İLİŞKİN İLKELER- İÇTİHAT BİLGİSİ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buNone/>
            </a:pPr>
            <a:r>
              <a:rPr lang="tr-TR" dirty="0" smtClean="0">
                <a:latin typeface="Calibri" pitchFamily="34" charset="0"/>
              </a:rPr>
              <a:t>	ANAYASA </a:t>
            </a:r>
            <a:r>
              <a:rPr lang="tr-TR" dirty="0" smtClean="0">
                <a:latin typeface="Calibri" pitchFamily="34" charset="0"/>
              </a:rPr>
              <a:t>MAHKEMESİ KARARI</a:t>
            </a:r>
            <a:endParaRPr lang="tr-TR" dirty="0" smtClean="0"/>
          </a:p>
          <a:p>
            <a:pPr algn="just">
              <a:buNone/>
            </a:pPr>
            <a:r>
              <a:rPr lang="tr-TR" dirty="0" smtClean="0">
                <a:latin typeface="Calibri" pitchFamily="34" charset="0"/>
              </a:rPr>
              <a:t>	“Kuşkusuz</a:t>
            </a:r>
            <a:r>
              <a:rPr lang="tr-TR" dirty="0" smtClean="0">
                <a:latin typeface="Calibri" pitchFamily="34" charset="0"/>
              </a:rPr>
              <a:t>, düzenleme yetkisi yasama organınındır. Ancak, bu yetkinin kullanılması anayasal ilke ve kurallarla sınırlıdır. Anayasa'ya uygunluk denetiminde yetkinin anayasal sınırlar içinde kullanılıp kullanılmadığı belirlenirken, kimi saptamalar yapmak, kimi yargılara varmak gerekir. Anayasal denetime, Anayasa'da olmayan sınırlar getirilirse denetim amacından uzaklaşır ve </a:t>
            </a:r>
            <a:r>
              <a:rPr lang="tr-TR" dirty="0" smtClean="0">
                <a:latin typeface="Calibri" pitchFamily="34" charset="0"/>
              </a:rPr>
              <a:t>anlamsız </a:t>
            </a:r>
            <a:r>
              <a:rPr lang="tr-TR" dirty="0" smtClean="0">
                <a:latin typeface="Calibri" pitchFamily="34" charset="0"/>
              </a:rPr>
              <a:t>kalır</a:t>
            </a:r>
            <a:r>
              <a:rPr lang="tr-TR" dirty="0" smtClean="0">
                <a:latin typeface="Calibri" pitchFamily="34" charset="0"/>
              </a:rPr>
              <a:t>.”</a:t>
            </a:r>
          </a:p>
          <a:p>
            <a:pPr>
              <a:buNone/>
            </a:pPr>
            <a:r>
              <a:rPr lang="tr-TR" dirty="0" smtClean="0"/>
              <a:t>Esas Sayısı : 1994/43</a:t>
            </a:r>
          </a:p>
          <a:p>
            <a:pPr>
              <a:buNone/>
            </a:pPr>
            <a:r>
              <a:rPr lang="tr-TR" dirty="0" smtClean="0"/>
              <a:t>Karar Sayısı : 1994/42-2</a:t>
            </a:r>
          </a:p>
          <a:p>
            <a:pPr>
              <a:buNone/>
            </a:pPr>
            <a:r>
              <a:rPr lang="tr-TR" dirty="0" smtClean="0"/>
              <a:t>Karar Günü : 9.12.1994</a:t>
            </a:r>
          </a:p>
          <a:p>
            <a:pPr>
              <a:buNone/>
            </a:pPr>
            <a:r>
              <a:rPr lang="tr-TR" dirty="0" smtClean="0"/>
              <a:t>Resmi Gazete Tarihi : 24 Ocak 1995</a:t>
            </a:r>
          </a:p>
          <a:p>
            <a:pPr>
              <a:buNone/>
            </a:pPr>
            <a:r>
              <a:rPr lang="tr-TR" dirty="0" smtClean="0"/>
              <a:t>Resmi Gazete Sayısı : 22181</a:t>
            </a:r>
          </a:p>
          <a:p>
            <a:pPr>
              <a:buNone/>
            </a:pPr>
            <a:endParaRPr lang="tr-TR" dirty="0"/>
          </a:p>
        </p:txBody>
      </p:sp>
      <p:sp>
        <p:nvSpPr>
          <p:cNvPr id="3" name="2 Başlık"/>
          <p:cNvSpPr>
            <a:spLocks noGrp="1"/>
          </p:cNvSpPr>
          <p:nvPr>
            <p:ph type="title"/>
          </p:nvPr>
        </p:nvSpPr>
        <p:spPr/>
        <p:txBody>
          <a:bodyPr/>
          <a:lstStyle/>
          <a:p>
            <a:r>
              <a:rPr lang="tr-TR" sz="2400" dirty="0" smtClean="0">
                <a:solidFill>
                  <a:prstClr val="white"/>
                </a:solidFill>
                <a:latin typeface="Gill Sans MT" panose="020B0502020104020203" pitchFamily="34" charset="0"/>
              </a:rPr>
              <a:t>1.Hafta</a:t>
            </a:r>
            <a:r>
              <a:rPr lang="en-US" sz="2400" dirty="0" smtClean="0">
                <a:solidFill>
                  <a:prstClr val="white"/>
                </a:solidFill>
                <a:latin typeface="Gill Sans MT" panose="020B0502020104020203" pitchFamily="34" charset="0"/>
              </a:rPr>
              <a:t/>
            </a:r>
            <a:br>
              <a:rPr lang="en-US" sz="2400" dirty="0" smtClean="0">
                <a:solidFill>
                  <a:prstClr val="white"/>
                </a:solidFill>
                <a:latin typeface="Gill Sans MT" panose="020B0502020104020203" pitchFamily="34" charset="0"/>
              </a:rPr>
            </a:br>
            <a:r>
              <a:rPr lang="tr-TR" sz="2400" b="1" dirty="0" smtClean="0">
                <a:solidFill>
                  <a:prstClr val="white"/>
                </a:solidFill>
                <a:latin typeface="Gill Sans MT" panose="020B0502020104020203" pitchFamily="34" charset="0"/>
              </a:rPr>
              <a:t>İDARE HUKUKUNA İLİŞKİN İLKELER- İÇTİHAT BİLGİSİ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384144"/>
          </a:xfrm>
        </p:spPr>
        <p:txBody>
          <a:bodyPr/>
          <a:lstStyle/>
          <a:p>
            <a:pPr marL="342900" lvl="0" indent="-342900" algn="just">
              <a:lnSpc>
                <a:spcPct val="115000"/>
              </a:lnSpc>
              <a:spcAft>
                <a:spcPts val="1000"/>
              </a:spcAft>
              <a:buNone/>
            </a:pPr>
            <a:r>
              <a:rPr lang="tr-TR" sz="2400" b="1" dirty="0" smtClean="0">
                <a:latin typeface="Calibri"/>
                <a:ea typeface="Calibri"/>
                <a:cs typeface="Times New Roman"/>
              </a:rPr>
              <a:t>	</a:t>
            </a:r>
          </a:p>
          <a:p>
            <a:pPr marL="342900" lvl="0" indent="-342900" algn="just">
              <a:lnSpc>
                <a:spcPct val="115000"/>
              </a:lnSpc>
              <a:spcAft>
                <a:spcPts val="1000"/>
              </a:spcAft>
              <a:buNone/>
            </a:pPr>
            <a:r>
              <a:rPr lang="tr-TR" sz="2400" b="1" dirty="0" smtClean="0">
                <a:latin typeface="Calibri"/>
                <a:ea typeface="Calibri"/>
                <a:cs typeface="Times New Roman"/>
              </a:rPr>
              <a:t>	</a:t>
            </a:r>
            <a:r>
              <a:rPr lang="tr-TR" sz="2400" b="1" dirty="0" err="1" smtClean="0">
                <a:latin typeface="Calibri"/>
                <a:ea typeface="Calibri"/>
                <a:cs typeface="Times New Roman"/>
              </a:rPr>
              <a:t>Anglo</a:t>
            </a:r>
            <a:r>
              <a:rPr lang="tr-TR" sz="2400" b="1" dirty="0" smtClean="0">
                <a:latin typeface="Calibri"/>
                <a:ea typeface="Calibri"/>
                <a:cs typeface="Times New Roman"/>
              </a:rPr>
              <a:t>-Amerikan </a:t>
            </a:r>
            <a:r>
              <a:rPr lang="tr-TR" sz="2400" b="1" dirty="0">
                <a:latin typeface="Calibri"/>
                <a:ea typeface="Calibri"/>
                <a:cs typeface="Times New Roman"/>
              </a:rPr>
              <a:t>Hukuk Sistemi / Yargı Birliği / Adli İdare:</a:t>
            </a:r>
            <a:r>
              <a:rPr lang="tr-TR" sz="2400" dirty="0">
                <a:latin typeface="Calibri"/>
                <a:ea typeface="Calibri"/>
                <a:cs typeface="Times New Roman"/>
              </a:rPr>
              <a:t> Yargı sistemi bir bütün olarak örgütlenmiştir. Adli yargı hem özel hukuk uyuşmazlıklarını çözümler hem de idarenin yargısal denetimini gerçekleştirir.</a:t>
            </a:r>
            <a:endParaRPr lang="en-US" sz="2400" dirty="0">
              <a:latin typeface="Calibri"/>
              <a:ea typeface="Calibri"/>
              <a:cs typeface="Times New Roman"/>
            </a:endParaRPr>
          </a:p>
          <a:p>
            <a:pPr marL="0" indent="0">
              <a:buNone/>
            </a:pPr>
            <a:endParaRPr lang="tr-TR" dirty="0"/>
          </a:p>
        </p:txBody>
      </p:sp>
      <p:sp>
        <p:nvSpPr>
          <p:cNvPr id="2" name="Title 1"/>
          <p:cNvSpPr>
            <a:spLocks noGrp="1"/>
          </p:cNvSpPr>
          <p:nvPr>
            <p:ph type="title"/>
          </p:nvPr>
        </p:nvSpPr>
        <p:spPr/>
        <p:txBody>
          <a:bodyPr>
            <a:normAutofit/>
          </a:bodyPr>
          <a:lstStyle/>
          <a:p>
            <a:pPr algn="ctr">
              <a:lnSpc>
                <a:spcPct val="115000"/>
              </a:lnSpc>
              <a:spcAft>
                <a:spcPts val="1000"/>
              </a:spcAft>
            </a:pPr>
            <a:r>
              <a:rPr lang="tr-TR" sz="2400" dirty="0">
                <a:latin typeface="Gill Sans MT" panose="020B0502020104020203" pitchFamily="34" charset="0"/>
                <a:ea typeface="Calibri"/>
                <a:cs typeface="Times New Roman"/>
              </a:rPr>
              <a:t>2.Hafta</a:t>
            </a:r>
            <a:br>
              <a:rPr lang="tr-TR" sz="2400" dirty="0">
                <a:latin typeface="Gill Sans MT" panose="020B0502020104020203" pitchFamily="34" charset="0"/>
                <a:ea typeface="Calibri"/>
                <a:cs typeface="Times New Roman"/>
              </a:rPr>
            </a:br>
            <a:r>
              <a:rPr lang="tr-TR" sz="2400" b="1" dirty="0">
                <a:latin typeface="Gill Sans MT" panose="020B0502020104020203" pitchFamily="34" charset="0"/>
                <a:ea typeface="Calibri"/>
                <a:cs typeface="Times New Roman"/>
              </a:rPr>
              <a:t>HUKUK SİSTEMLERİ</a:t>
            </a:r>
            <a:endParaRPr lang="en-US" sz="2400" dirty="0">
              <a:effectLst/>
              <a:latin typeface="Gill Sans MT" panose="020B0502020104020203" pitchFamily="34" charset="0"/>
              <a:ea typeface="Calibri"/>
              <a:cs typeface="Times New Roman"/>
            </a:endParaRPr>
          </a:p>
        </p:txBody>
      </p:sp>
    </p:spTree>
    <p:extLst>
      <p:ext uri="{BB962C8B-B14F-4D97-AF65-F5344CB8AC3E}">
        <p14:creationId xmlns:p14="http://schemas.microsoft.com/office/powerpoint/2010/main" xmlns="" val="210982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342900" lvl="0" indent="-342900" algn="just">
              <a:lnSpc>
                <a:spcPct val="115000"/>
              </a:lnSpc>
              <a:spcAft>
                <a:spcPts val="1000"/>
              </a:spcAft>
              <a:buClr>
                <a:srgbClr val="C66951"/>
              </a:buClr>
              <a:buNone/>
            </a:pPr>
            <a:endParaRPr lang="tr-TR" sz="2400" b="1" dirty="0" smtClean="0">
              <a:solidFill>
                <a:srgbClr val="534949"/>
              </a:solidFill>
              <a:latin typeface="Calibri"/>
              <a:ea typeface="Calibri"/>
              <a:cs typeface="Times New Roman"/>
            </a:endParaRPr>
          </a:p>
          <a:p>
            <a:pPr marL="342900" lvl="0" indent="-342900" algn="just">
              <a:lnSpc>
                <a:spcPct val="115000"/>
              </a:lnSpc>
              <a:spcAft>
                <a:spcPts val="1000"/>
              </a:spcAft>
              <a:buClr>
                <a:srgbClr val="C66951"/>
              </a:buClr>
              <a:buNone/>
            </a:pPr>
            <a:r>
              <a:rPr lang="tr-TR" sz="2400" b="1" dirty="0" smtClean="0">
                <a:solidFill>
                  <a:srgbClr val="534949"/>
                </a:solidFill>
                <a:latin typeface="Calibri"/>
                <a:ea typeface="Calibri"/>
                <a:cs typeface="Times New Roman"/>
              </a:rPr>
              <a:t>	Kıta </a:t>
            </a:r>
            <a:r>
              <a:rPr lang="tr-TR" sz="2400" b="1" dirty="0" err="1" smtClean="0">
                <a:solidFill>
                  <a:srgbClr val="534949"/>
                </a:solidFill>
                <a:latin typeface="Calibri"/>
                <a:ea typeface="Calibri"/>
                <a:cs typeface="Times New Roman"/>
              </a:rPr>
              <a:t>Avrupası</a:t>
            </a:r>
            <a:r>
              <a:rPr lang="tr-TR" sz="2400" b="1" dirty="0" smtClean="0">
                <a:solidFill>
                  <a:srgbClr val="534949"/>
                </a:solidFill>
                <a:latin typeface="Calibri"/>
                <a:ea typeface="Calibri"/>
                <a:cs typeface="Times New Roman"/>
              </a:rPr>
              <a:t> Hukuk Sistemi / Parçalı Yargı / İdari Rejim:</a:t>
            </a:r>
            <a:r>
              <a:rPr lang="tr-TR" sz="2400" dirty="0" smtClean="0">
                <a:solidFill>
                  <a:srgbClr val="534949"/>
                </a:solidFill>
                <a:latin typeface="Calibri"/>
                <a:ea typeface="Calibri"/>
                <a:cs typeface="Times New Roman"/>
              </a:rPr>
              <a:t> Adli yargının yanında ayrı bir yargı kolu olarak İdari yargının da bulunduğu sistemdir. </a:t>
            </a:r>
            <a:endParaRPr lang="en-US" sz="2400" dirty="0" smtClean="0">
              <a:solidFill>
                <a:srgbClr val="534949"/>
              </a:solidFill>
              <a:latin typeface="Calibri"/>
              <a:ea typeface="Calibri"/>
              <a:cs typeface="Times New Roman"/>
            </a:endParaRPr>
          </a:p>
          <a:p>
            <a:pPr>
              <a:buNone/>
            </a:pPr>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ea typeface="Calibri"/>
                <a:cs typeface="Times New Roman"/>
              </a:rPr>
              <a:t>2.Hafta</a:t>
            </a:r>
            <a:br>
              <a:rPr lang="tr-TR" dirty="0" smtClean="0">
                <a:latin typeface="Gill Sans MT" panose="020B0502020104020203" pitchFamily="34" charset="0"/>
                <a:ea typeface="Calibri"/>
                <a:cs typeface="Times New Roman"/>
              </a:rPr>
            </a:br>
            <a:r>
              <a:rPr lang="tr-TR" b="1" dirty="0" smtClean="0">
                <a:latin typeface="Gill Sans MT" panose="020B0502020104020203" pitchFamily="34" charset="0"/>
                <a:ea typeface="Calibri"/>
                <a:cs typeface="Times New Roman"/>
              </a:rPr>
              <a:t>HUKUK SİSTEMLERİ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tr-TR" b="1" dirty="0" smtClean="0"/>
          </a:p>
          <a:p>
            <a:endParaRPr lang="tr-TR" b="1" dirty="0"/>
          </a:p>
          <a:p>
            <a:r>
              <a:rPr lang="tr-TR" b="1" dirty="0">
                <a:latin typeface="Calibri" panose="020F0502020204030204" pitchFamily="34" charset="0"/>
                <a:cs typeface="Calibri" panose="020F0502020204030204" pitchFamily="34" charset="0"/>
              </a:rPr>
              <a:t>Fransa’da</a:t>
            </a:r>
            <a:r>
              <a:rPr lang="tr-TR" dirty="0">
                <a:latin typeface="Calibri" panose="020F0502020204030204" pitchFamily="34" charset="0"/>
                <a:cs typeface="Calibri" panose="020F0502020204030204" pitchFamily="34" charset="0"/>
              </a:rPr>
              <a:t>:  </a:t>
            </a:r>
            <a:r>
              <a:rPr lang="tr-TR" i="1" dirty="0" err="1">
                <a:latin typeface="Calibri" panose="020F0502020204030204" pitchFamily="34" charset="0"/>
                <a:cs typeface="Calibri" panose="020F0502020204030204" pitchFamily="34" charset="0"/>
              </a:rPr>
              <a:t>Conseil</a:t>
            </a:r>
            <a:r>
              <a:rPr lang="tr-TR" i="1" dirty="0">
                <a:latin typeface="Calibri" panose="020F0502020204030204" pitchFamily="34" charset="0"/>
                <a:cs typeface="Calibri" panose="020F0502020204030204" pitchFamily="34" charset="0"/>
              </a:rPr>
              <a:t> </a:t>
            </a:r>
            <a:r>
              <a:rPr lang="tr-TR" i="1" dirty="0" err="1">
                <a:latin typeface="Calibri" panose="020F0502020204030204" pitchFamily="34" charset="0"/>
                <a:cs typeface="Calibri" panose="020F0502020204030204" pitchFamily="34" charset="0"/>
              </a:rPr>
              <a:t>d'État</a:t>
            </a:r>
            <a:endParaRPr lang="tr-TR" i="1" dirty="0">
              <a:latin typeface="Calibri" panose="020F0502020204030204" pitchFamily="34" charset="0"/>
              <a:cs typeface="Calibri" panose="020F0502020204030204" pitchFamily="34" charset="0"/>
            </a:endParaRPr>
          </a:p>
          <a:p>
            <a:pPr lvl="1"/>
            <a:r>
              <a:rPr lang="tr-TR" dirty="0">
                <a:latin typeface="Calibri" panose="020F0502020204030204" pitchFamily="34" charset="0"/>
                <a:cs typeface="Calibri" panose="020F0502020204030204" pitchFamily="34" charset="0"/>
              </a:rPr>
              <a:t>Bakan Yargıç</a:t>
            </a:r>
          </a:p>
          <a:p>
            <a:pPr lvl="1"/>
            <a:r>
              <a:rPr lang="tr-TR" dirty="0">
                <a:latin typeface="Calibri" panose="020F0502020204030204" pitchFamily="34" charset="0"/>
                <a:cs typeface="Calibri" panose="020F0502020204030204" pitchFamily="34" charset="0"/>
              </a:rPr>
              <a:t>Tutuk Adalet </a:t>
            </a:r>
          </a:p>
          <a:p>
            <a:pPr lvl="1"/>
            <a:r>
              <a:rPr lang="tr-TR" dirty="0">
                <a:latin typeface="Calibri" panose="020F0502020204030204" pitchFamily="34" charset="0"/>
                <a:cs typeface="Calibri" panose="020F0502020204030204" pitchFamily="34" charset="0"/>
              </a:rPr>
              <a:t>Devredilmiş/Yetkili Adalet</a:t>
            </a: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normAutofit/>
          </a:bodyPr>
          <a:lstStyle/>
          <a:p>
            <a:pPr algn="ctr"/>
            <a:r>
              <a:rPr lang="tr-TR" sz="2400" dirty="0">
                <a:latin typeface="Gill Sans MT" panose="020B0502020104020203" pitchFamily="34" charset="0"/>
                <a:ea typeface="Calibri"/>
                <a:cs typeface="Times New Roman"/>
              </a:rPr>
              <a:t>2.Hafta </a:t>
            </a:r>
            <a:r>
              <a:rPr lang="tr-TR" sz="2400" b="1" dirty="0">
                <a:latin typeface="Gill Sans MT" panose="020B0502020104020203" pitchFamily="34" charset="0"/>
                <a:ea typeface="Calibri"/>
                <a:cs typeface="Times New Roman"/>
              </a:rPr>
              <a:t/>
            </a:r>
            <a:br>
              <a:rPr lang="tr-TR" sz="2400" b="1" dirty="0">
                <a:latin typeface="Gill Sans MT" panose="020B0502020104020203" pitchFamily="34" charset="0"/>
                <a:ea typeface="Calibri"/>
                <a:cs typeface="Times New Roman"/>
              </a:rPr>
            </a:br>
            <a:r>
              <a:rPr lang="tr-TR" sz="2400" b="1" dirty="0">
                <a:latin typeface="Gill Sans MT" panose="020B0502020104020203" pitchFamily="34" charset="0"/>
              </a:rPr>
              <a:t>İDARİ YARGININ TARİHSEL GELİŞİMİ</a:t>
            </a:r>
            <a:endParaRPr lang="en-US" sz="2400" dirty="0">
              <a:latin typeface="Gill Sans MT" panose="020B0502020104020203"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r>
              <a:rPr lang="tr-TR" b="1" dirty="0" smtClean="0">
                <a:latin typeface="Calibri" panose="020F0502020204030204" pitchFamily="34" charset="0"/>
                <a:cs typeface="Calibri" panose="020F0502020204030204" pitchFamily="34" charset="0"/>
              </a:rPr>
              <a:t>Türkiye’de:</a:t>
            </a:r>
            <a:r>
              <a:rPr lang="tr-TR" dirty="0" smtClean="0">
                <a:latin typeface="Calibri" panose="020F0502020204030204" pitchFamily="34" charset="0"/>
                <a:cs typeface="Calibri" panose="020F0502020204030204" pitchFamily="34" charset="0"/>
              </a:rPr>
              <a:t> </a:t>
            </a:r>
            <a:r>
              <a:rPr lang="tr-TR" i="1" dirty="0" smtClean="0">
                <a:latin typeface="Calibri" panose="020F0502020204030204" pitchFamily="34" charset="0"/>
                <a:cs typeface="Calibri" panose="020F0502020204030204" pitchFamily="34" charset="0"/>
              </a:rPr>
              <a:t>Şurayı Devlet’ten Danıştay’a </a:t>
            </a:r>
            <a:endParaRPr lang="en-US" i="1" dirty="0" smtClean="0">
              <a:latin typeface="Calibri" panose="020F0502020204030204" pitchFamily="34" charset="0"/>
              <a:cs typeface="Calibri" panose="020F0502020204030204" pitchFamily="34" charset="0"/>
            </a:endParaRPr>
          </a:p>
          <a:p>
            <a:pPr lvl="1"/>
            <a:r>
              <a:rPr lang="tr-TR" dirty="0" smtClean="0">
                <a:latin typeface="Calibri" panose="020F0502020204030204" pitchFamily="34" charset="0"/>
                <a:cs typeface="Calibri" panose="020F0502020204030204" pitchFamily="34" charset="0"/>
              </a:rPr>
              <a:t>1868: Şurayı Devlet</a:t>
            </a:r>
            <a:endParaRPr lang="en-US" dirty="0" smtClean="0">
              <a:latin typeface="Calibri" panose="020F0502020204030204" pitchFamily="34" charset="0"/>
              <a:cs typeface="Calibri" panose="020F0502020204030204" pitchFamily="34" charset="0"/>
            </a:endParaRPr>
          </a:p>
          <a:p>
            <a:pPr lvl="1"/>
            <a:r>
              <a:rPr lang="tr-TR" dirty="0" smtClean="0">
                <a:latin typeface="Calibri" panose="020F0502020204030204" pitchFamily="34" charset="0"/>
                <a:cs typeface="Calibri" panose="020F0502020204030204" pitchFamily="34" charset="0"/>
              </a:rPr>
              <a:t>1871: İdare-i Umumiye-i Vilayet Nizamnamesi</a:t>
            </a:r>
            <a:endParaRPr lang="en-US" dirty="0" smtClean="0">
              <a:latin typeface="Calibri" panose="020F0502020204030204" pitchFamily="34" charset="0"/>
              <a:cs typeface="Calibri" panose="020F0502020204030204" pitchFamily="34" charset="0"/>
            </a:endParaRPr>
          </a:p>
          <a:p>
            <a:pPr lvl="1"/>
            <a:r>
              <a:rPr lang="tr-TR" dirty="0" smtClean="0">
                <a:latin typeface="Calibri" panose="020F0502020204030204" pitchFamily="34" charset="0"/>
                <a:cs typeface="Calibri" panose="020F0502020204030204" pitchFamily="34" charset="0"/>
              </a:rPr>
              <a:t>1876: Kanun-ı Esasi</a:t>
            </a:r>
            <a:endParaRPr lang="en-US" dirty="0" smtClean="0">
              <a:latin typeface="Calibri" panose="020F0502020204030204" pitchFamily="34" charset="0"/>
              <a:cs typeface="Calibri" panose="020F0502020204030204" pitchFamily="34" charset="0"/>
            </a:endParaRPr>
          </a:p>
          <a:p>
            <a:pPr lvl="1"/>
            <a:r>
              <a:rPr lang="tr-TR" dirty="0" smtClean="0">
                <a:latin typeface="Calibri" panose="020F0502020204030204" pitchFamily="34" charset="0"/>
                <a:cs typeface="Calibri" panose="020F0502020204030204" pitchFamily="34" charset="0"/>
              </a:rPr>
              <a:t>1925: Şurayı Devlet Kanunu</a:t>
            </a:r>
            <a:endParaRPr lang="en-US" dirty="0" smtClean="0">
              <a:latin typeface="Calibri" panose="020F0502020204030204" pitchFamily="34" charset="0"/>
              <a:cs typeface="Calibri" panose="020F0502020204030204" pitchFamily="34" charset="0"/>
            </a:endParaRPr>
          </a:p>
          <a:p>
            <a:pPr lvl="1"/>
            <a:r>
              <a:rPr lang="tr-TR" dirty="0" smtClean="0">
                <a:latin typeface="Calibri" panose="020F0502020204030204" pitchFamily="34" charset="0"/>
                <a:cs typeface="Calibri" panose="020F0502020204030204" pitchFamily="34" charset="0"/>
              </a:rPr>
              <a:t>1961: Anayasa md 140: Danıştay</a:t>
            </a:r>
            <a:endParaRPr lang="en-US" dirty="0" smtClean="0">
              <a:latin typeface="Calibri" panose="020F0502020204030204" pitchFamily="34" charset="0"/>
              <a:cs typeface="Calibri" panose="020F0502020204030204" pitchFamily="34" charset="0"/>
            </a:endParaRPr>
          </a:p>
          <a:p>
            <a:pPr lvl="1"/>
            <a:r>
              <a:rPr lang="tr-TR" dirty="0" smtClean="0">
                <a:latin typeface="Calibri" panose="020F0502020204030204" pitchFamily="34" charset="0"/>
                <a:cs typeface="Calibri" panose="020F0502020204030204" pitchFamily="34" charset="0"/>
              </a:rPr>
              <a:t>1982: 2575-2576-2577 sayılı kanunlar</a:t>
            </a:r>
            <a:endParaRPr lang="tr-TR" dirty="0"/>
          </a:p>
        </p:txBody>
      </p:sp>
      <p:sp>
        <p:nvSpPr>
          <p:cNvPr id="3" name="2 Başlık"/>
          <p:cNvSpPr>
            <a:spLocks noGrp="1"/>
          </p:cNvSpPr>
          <p:nvPr>
            <p:ph type="title"/>
          </p:nvPr>
        </p:nvSpPr>
        <p:spPr/>
        <p:txBody>
          <a:bodyPr/>
          <a:lstStyle/>
          <a:p>
            <a:r>
              <a:rPr lang="tr-TR" sz="2400" dirty="0" smtClean="0">
                <a:solidFill>
                  <a:prstClr val="white"/>
                </a:solidFill>
                <a:latin typeface="Gill Sans MT" panose="020B0502020104020203" pitchFamily="34" charset="0"/>
                <a:ea typeface="Calibri"/>
                <a:cs typeface="Times New Roman"/>
              </a:rPr>
              <a:t>2.Hafta </a:t>
            </a:r>
            <a:r>
              <a:rPr lang="tr-TR" sz="2400" b="1" dirty="0" smtClean="0">
                <a:solidFill>
                  <a:prstClr val="white"/>
                </a:solidFill>
                <a:latin typeface="Gill Sans MT" panose="020B0502020104020203" pitchFamily="34" charset="0"/>
                <a:ea typeface="Calibri"/>
                <a:cs typeface="Times New Roman"/>
              </a:rPr>
              <a:t/>
            </a:r>
            <a:br>
              <a:rPr lang="tr-TR" sz="2400" b="1" dirty="0" smtClean="0">
                <a:solidFill>
                  <a:prstClr val="white"/>
                </a:solidFill>
                <a:latin typeface="Gill Sans MT" panose="020B0502020104020203" pitchFamily="34" charset="0"/>
                <a:ea typeface="Calibri"/>
                <a:cs typeface="Times New Roman"/>
              </a:rPr>
            </a:br>
            <a:r>
              <a:rPr lang="tr-TR" sz="2400" b="1" dirty="0" smtClean="0">
                <a:solidFill>
                  <a:prstClr val="white"/>
                </a:solidFill>
                <a:latin typeface="Gill Sans MT" panose="020B0502020104020203" pitchFamily="34" charset="0"/>
              </a:rPr>
              <a:t>İDARİ YARGININ TARİHSEL GELİŞİMİ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DC5CB8ABFAEE764594C61AB7267324960400FC796B3B1D425B47B2BA3D040986AFEA" ma:contentTypeVersion="54" ma:contentTypeDescription="Create a new document." ma:contentTypeScope="" ma:versionID="5a1acea528c7c5829e252ff707a59f1d">
  <xsd:schema xmlns:xsd="http://www.w3.org/2001/XMLSchema" xmlns:xs="http://www.w3.org/2001/XMLSchema" xmlns:p="http://schemas.microsoft.com/office/2006/metadata/properties" xmlns:ns2="d1af3920-8fda-4ad5-98bb-96475601b038" targetNamespace="http://schemas.microsoft.com/office/2006/metadata/properties" ma:root="true" ma:fieldsID="991be377f5446d760613b893d6a1276a" ns2:_="">
    <xsd:import namespace="d1af3920-8fda-4ad5-98bb-96475601b038"/>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f3920-8fda-4ad5-98bb-96475601b038"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3ebc54a6-a9d6-4e8f-af7a-6f14ef19a17f}"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5B15831B-954F-43D5-900F-AF5E125B61A8}" ma:internalName="CSXSubmissionMarket" ma:readOnly="false" ma:showField="MarketName" ma:web="d1af3920-8fda-4ad5-98bb-96475601b038">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7b395fbe-0160-47f8-8620-a2bb70101586}"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5E4318D1-DFA9-41DE-97E7-9934BE3391BC}" ma:internalName="InProjectListLookup" ma:readOnly="true" ma:showField="InProjectLis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f79783d1-9ad9-4e73-b2f2-58ec75c45f29}"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5E4318D1-DFA9-41DE-97E7-9934BE3391BC}" ma:internalName="LastCompleteVersionLookup" ma:readOnly="true" ma:showField="LastComplete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5E4318D1-DFA9-41DE-97E7-9934BE3391BC}" ma:internalName="LastPreviewErrorLookup" ma:readOnly="true" ma:showField="LastPreview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5E4318D1-DFA9-41DE-97E7-9934BE3391BC}" ma:internalName="LastPreviewResultLookup" ma:readOnly="true" ma:showField="LastPreview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5E4318D1-DFA9-41DE-97E7-9934BE3391BC}" ma:internalName="LastPreviewAttemptDateLookup" ma:readOnly="true" ma:showField="LastPreview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5E4318D1-DFA9-41DE-97E7-9934BE3391BC}" ma:internalName="LastPreviewedByLookup" ma:readOnly="true" ma:showField="LastPreview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5E4318D1-DFA9-41DE-97E7-9934BE3391BC}" ma:internalName="LastPreviewTimeLookup" ma:readOnly="true" ma:showField="LastPreview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5E4318D1-DFA9-41DE-97E7-9934BE3391BC}" ma:internalName="LastPreviewVersionLookup" ma:readOnly="true" ma:showField="LastPreview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5E4318D1-DFA9-41DE-97E7-9934BE3391BC}" ma:internalName="LastPublishErrorLookup" ma:readOnly="true" ma:showField="LastPublish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5E4318D1-DFA9-41DE-97E7-9934BE3391BC}" ma:internalName="LastPublishResultLookup" ma:readOnly="true" ma:showField="LastPublish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5E4318D1-DFA9-41DE-97E7-9934BE3391BC}" ma:internalName="LastPublishAttemptDateLookup" ma:readOnly="true" ma:showField="LastPublish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5E4318D1-DFA9-41DE-97E7-9934BE3391BC}" ma:internalName="LastPublishedByLookup" ma:readOnly="true" ma:showField="LastPublish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5E4318D1-DFA9-41DE-97E7-9934BE3391BC}" ma:internalName="LastPublishTimeLookup" ma:readOnly="true" ma:showField="LastPublish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5E4318D1-DFA9-41DE-97E7-9934BE3391BC}" ma:internalName="LastPublishVersionLookup" ma:readOnly="true" ma:showField="LastPublish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77C31DF8-B503-4048-84F7-836CA595CE51}" ma:internalName="LocLastLocAttemptVersionLookup" ma:readOnly="false" ma:showField="LastLocAttemptVersion" ma:web="d1af3920-8fda-4ad5-98bb-96475601b038">
      <xsd:simpleType>
        <xsd:restriction base="dms:Lookup"/>
      </xsd:simpleType>
    </xsd:element>
    <xsd:element name="LocLastLocAttemptVersionTypeLookup" ma:index="71" nillable="true" ma:displayName="Loc Last Loc Attempt Version Type" ma:default="" ma:list="{77C31DF8-B503-4048-84F7-836CA595CE51}" ma:internalName="LocLastLocAttemptVersionTypeLookup" ma:readOnly="true" ma:showField="LastLocAttemptVersionType" ma:web="d1af3920-8fda-4ad5-98bb-96475601b038">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77C31DF8-B503-4048-84F7-836CA595CE51}" ma:internalName="LocNewPublishedVersionLookup" ma:readOnly="true" ma:showField="NewPublishedVersion" ma:web="d1af3920-8fda-4ad5-98bb-96475601b038">
      <xsd:simpleType>
        <xsd:restriction base="dms:Lookup"/>
      </xsd:simpleType>
    </xsd:element>
    <xsd:element name="LocOverallHandbackStatusLookup" ma:index="75" nillable="true" ma:displayName="Loc Overall Handback Status" ma:default="" ma:list="{77C31DF8-B503-4048-84F7-836CA595CE51}" ma:internalName="LocOverallHandbackStatusLookup" ma:readOnly="true" ma:showField="OverallHandbackStatus" ma:web="d1af3920-8fda-4ad5-98bb-96475601b038">
      <xsd:simpleType>
        <xsd:restriction base="dms:Lookup"/>
      </xsd:simpleType>
    </xsd:element>
    <xsd:element name="LocOverallLocStatusLookup" ma:index="76" nillable="true" ma:displayName="Loc Overall Localize Status" ma:default="" ma:list="{77C31DF8-B503-4048-84F7-836CA595CE51}" ma:internalName="LocOverallLocStatusLookup" ma:readOnly="true" ma:showField="OverallLocStatus" ma:web="d1af3920-8fda-4ad5-98bb-96475601b038">
      <xsd:simpleType>
        <xsd:restriction base="dms:Lookup"/>
      </xsd:simpleType>
    </xsd:element>
    <xsd:element name="LocOverallPreviewStatusLookup" ma:index="77" nillable="true" ma:displayName="Loc Overall Preview Status" ma:default="" ma:list="{77C31DF8-B503-4048-84F7-836CA595CE51}" ma:internalName="LocOverallPreviewStatusLookup" ma:readOnly="true" ma:showField="OverallPreviewStatus" ma:web="d1af3920-8fda-4ad5-98bb-96475601b038">
      <xsd:simpleType>
        <xsd:restriction base="dms:Lookup"/>
      </xsd:simpleType>
    </xsd:element>
    <xsd:element name="LocOverallPublishStatusLookup" ma:index="78" nillable="true" ma:displayName="Loc Overall Publish Status" ma:default="" ma:list="{77C31DF8-B503-4048-84F7-836CA595CE51}" ma:internalName="LocOverallPublishStatusLookup" ma:readOnly="true" ma:showField="OverallPublishStatus" ma:web="d1af3920-8fda-4ad5-98bb-96475601b038">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77C31DF8-B503-4048-84F7-836CA595CE51}" ma:internalName="LocProcessedForHandoffsLookup" ma:readOnly="true" ma:showField="ProcessedForHandoffs" ma:web="d1af3920-8fda-4ad5-98bb-96475601b038">
      <xsd:simpleType>
        <xsd:restriction base="dms:Lookup"/>
      </xsd:simpleType>
    </xsd:element>
    <xsd:element name="LocProcessedForMarketsLookup" ma:index="81" nillable="true" ma:displayName="Loc Processed For Markets" ma:default="" ma:list="{77C31DF8-B503-4048-84F7-836CA595CE51}" ma:internalName="LocProcessedForMarketsLookup" ma:readOnly="true" ma:showField="ProcessedForMarkets" ma:web="d1af3920-8fda-4ad5-98bb-96475601b038">
      <xsd:simpleType>
        <xsd:restriction base="dms:Lookup"/>
      </xsd:simpleType>
    </xsd:element>
    <xsd:element name="LocPublishedDependentAssetsLookup" ma:index="82" nillable="true" ma:displayName="Loc Published Dependent Assets" ma:default="" ma:list="{77C31DF8-B503-4048-84F7-836CA595CE51}" ma:internalName="LocPublishedDependentAssetsLookup" ma:readOnly="true" ma:showField="PublishedDependentAssets" ma:web="d1af3920-8fda-4ad5-98bb-96475601b038">
      <xsd:simpleType>
        <xsd:restriction base="dms:Lookup"/>
      </xsd:simpleType>
    </xsd:element>
    <xsd:element name="LocPublishedLinkedAssetsLookup" ma:index="83" nillable="true" ma:displayName="Loc Published Linked Assets" ma:default="" ma:list="{77C31DF8-B503-4048-84F7-836CA595CE51}" ma:internalName="LocPublishedLinkedAssetsLookup" ma:readOnly="true" ma:showField="PublishedLinkedAssets" ma:web="d1af3920-8fda-4ad5-98bb-96475601b038">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dd21a6d1-f806-4698-94c9-54e9addaf5ee}"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5B15831B-954F-43D5-900F-AF5E125B61A8}" ma:internalName="Markets" ma:readOnly="false" ma:showField="MarketNa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5E4318D1-DFA9-41DE-97E7-9934BE3391BC}" ma:internalName="NumOfRatingsLookup" ma:readOnly="true" ma:showField="NumOfRating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5E4318D1-DFA9-41DE-97E7-9934BE3391BC}" ma:internalName="PublishStatusLookup" ma:readOnly="false" ma:showField="PublishStatu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574d373e-a1d4-4ff8-9009-6de0c16b4eff}"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fd825d1e-128a-4a76-9fd3-683a3700bc7a}" ma:internalName="TaxCatchAll" ma:showField="CatchAllData"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fd825d1e-128a-4a76-9fd3-683a3700bc7a}" ma:internalName="TaxCatchAllLabel" ma:readOnly="true" ma:showField="CatchAllDataLabel"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d1af3920-8fda-4ad5-98bb-96475601b038">english</DirectSourceMarket>
    <MarketSpecific xmlns="d1af3920-8fda-4ad5-98bb-96475601b038" xsi:nil="true"/>
    <ApprovalStatus xmlns="d1af3920-8fda-4ad5-98bb-96475601b038">InProgress</ApprovalStatus>
    <PrimaryImageGen xmlns="d1af3920-8fda-4ad5-98bb-96475601b038">true</PrimaryImageGen>
    <ThumbnailAssetId xmlns="d1af3920-8fda-4ad5-98bb-96475601b038" xsi:nil="true"/>
    <NumericId xmlns="d1af3920-8fda-4ad5-98bb-96475601b038">-1</NumericId>
    <TPFriendlyName xmlns="d1af3920-8fda-4ad5-98bb-96475601b038">Ekip çalışması sunusu</TPFriendlyName>
    <BusinessGroup xmlns="d1af3920-8fda-4ad5-98bb-96475601b038" xsi:nil="true"/>
    <APEditor xmlns="d1af3920-8fda-4ad5-98bb-96475601b038">
      <UserInfo>
        <DisplayName>REDMOND\v-luannv</DisplayName>
        <AccountId>109</AccountId>
        <AccountType/>
      </UserInfo>
    </APEditor>
    <SourceTitle xmlns="d1af3920-8fda-4ad5-98bb-96475601b038">Teamwork presentation</SourceTitle>
    <OpenTemplate xmlns="d1af3920-8fda-4ad5-98bb-96475601b038">true</OpenTemplate>
    <UALocComments xmlns="d1af3920-8fda-4ad5-98bb-96475601b038" xsi:nil="true"/>
    <ParentAssetId xmlns="d1af3920-8fda-4ad5-98bb-96475601b038" xsi:nil="true"/>
    <IntlLangReviewDate xmlns="d1af3920-8fda-4ad5-98bb-96475601b038" xsi:nil="true"/>
    <PublishStatusLookup xmlns="d1af3920-8fda-4ad5-98bb-96475601b038">
      <Value>82934</Value>
      <Value>324621</Value>
    </PublishStatusLookup>
    <LastPublishResultLookup xmlns="d1af3920-8fda-4ad5-98bb-96475601b038" xsi:nil="true"/>
    <MachineTranslated xmlns="d1af3920-8fda-4ad5-98bb-96475601b038">false</MachineTranslated>
    <OriginalSourceMarket xmlns="d1af3920-8fda-4ad5-98bb-96475601b038">english</OriginalSourceMarket>
    <TPInstallLocation xmlns="d1af3920-8fda-4ad5-98bb-96475601b038">{My Templates}</TPInstallLocation>
    <APDescription xmlns="d1af3920-8fda-4ad5-98bb-96475601b038" xsi:nil="true"/>
    <ClipArtFilename xmlns="d1af3920-8fda-4ad5-98bb-96475601b038" xsi:nil="true"/>
    <ContentItem xmlns="d1af3920-8fda-4ad5-98bb-96475601b038" xsi:nil="true"/>
    <EditorialStatus xmlns="d1af3920-8fda-4ad5-98bb-96475601b038" xsi:nil="true"/>
    <PublishTargets xmlns="d1af3920-8fda-4ad5-98bb-96475601b038">OfficeOnline</PublishTargets>
    <TPLaunchHelpLinkType xmlns="d1af3920-8fda-4ad5-98bb-96475601b038">Template</TPLaunchHelpLinkType>
    <TimesCloned xmlns="d1af3920-8fda-4ad5-98bb-96475601b038" xsi:nil="true"/>
    <LastModifiedDateTime xmlns="d1af3920-8fda-4ad5-98bb-96475601b038" xsi:nil="true"/>
    <Provider xmlns="d1af3920-8fda-4ad5-98bb-96475601b038">EY006220130</Provider>
    <AcquiredFrom xmlns="d1af3920-8fda-4ad5-98bb-96475601b038" xsi:nil="true"/>
    <AssetStart xmlns="d1af3920-8fda-4ad5-98bb-96475601b038">2009-01-02T00:00:00+00:00</AssetStart>
    <LastHandOff xmlns="d1af3920-8fda-4ad5-98bb-96475601b038" xsi:nil="true"/>
    <TPClientViewer xmlns="d1af3920-8fda-4ad5-98bb-96475601b038">Microsoft Office PowerPoint</TPClientViewer>
    <ArtSampleDocs xmlns="d1af3920-8fda-4ad5-98bb-96475601b038" xsi:nil="true"/>
    <UACurrentWords xmlns="d1af3920-8fda-4ad5-98bb-96475601b038">0</UACurrentWords>
    <UALocRecommendation xmlns="d1af3920-8fda-4ad5-98bb-96475601b038">Localize</UALocRecommendation>
    <IsDeleted xmlns="d1af3920-8fda-4ad5-98bb-96475601b038">false</IsDeleted>
    <ShowIn xmlns="d1af3920-8fda-4ad5-98bb-96475601b038" xsi:nil="true"/>
    <UANotes xmlns="d1af3920-8fda-4ad5-98bb-96475601b038" xsi:nil="true"/>
    <TemplateStatus xmlns="d1af3920-8fda-4ad5-98bb-96475601b038" xsi:nil="true"/>
    <CSXHash xmlns="d1af3920-8fda-4ad5-98bb-96475601b038" xsi:nil="true"/>
    <VoteCount xmlns="d1af3920-8fda-4ad5-98bb-96475601b038" xsi:nil="true"/>
    <DSATActionTaken xmlns="d1af3920-8fda-4ad5-98bb-96475601b038" xsi:nil="true"/>
    <AssetExpire xmlns="d1af3920-8fda-4ad5-98bb-96475601b038">2029-05-12T00:00:00+00:00</AssetExpire>
    <CSXSubmissionMarket xmlns="d1af3920-8fda-4ad5-98bb-96475601b038" xsi:nil="true"/>
    <SubmitterId xmlns="d1af3920-8fda-4ad5-98bb-96475601b038" xsi:nil="true"/>
    <TPExecutable xmlns="d1af3920-8fda-4ad5-98bb-96475601b038" xsi:nil="true"/>
    <AssetType xmlns="d1af3920-8fda-4ad5-98bb-96475601b038">TP</AssetType>
    <CSXSubmissionDate xmlns="d1af3920-8fda-4ad5-98bb-96475601b038" xsi:nil="true"/>
    <ApprovalLog xmlns="d1af3920-8fda-4ad5-98bb-96475601b038" xsi:nil="true"/>
    <BugNumber xmlns="d1af3920-8fda-4ad5-98bb-96475601b038" xsi:nil="true"/>
    <CSXUpdate xmlns="d1af3920-8fda-4ad5-98bb-96475601b038">false</CSXUpdate>
    <Milestone xmlns="d1af3920-8fda-4ad5-98bb-96475601b038" xsi:nil="true"/>
    <TPComponent xmlns="d1af3920-8fda-4ad5-98bb-96475601b038">PPTFiles</TPComponent>
    <OriginAsset xmlns="d1af3920-8fda-4ad5-98bb-96475601b038" xsi:nil="true"/>
    <AssetId xmlns="d1af3920-8fda-4ad5-98bb-96475601b038">TP010228269</AssetId>
    <TPApplication xmlns="d1af3920-8fda-4ad5-98bb-96475601b038">PowerPoint</TPApplication>
    <TPLaunchHelpLink xmlns="d1af3920-8fda-4ad5-98bb-96475601b038" xsi:nil="true"/>
    <IntlLocPriority xmlns="d1af3920-8fda-4ad5-98bb-96475601b038" xsi:nil="true"/>
    <PlannedPubDate xmlns="d1af3920-8fda-4ad5-98bb-96475601b038" xsi:nil="true"/>
    <HandoffToMSDN xmlns="d1af3920-8fda-4ad5-98bb-96475601b038" xsi:nil="true"/>
    <IntlLangReviewer xmlns="d1af3920-8fda-4ad5-98bb-96475601b038" xsi:nil="true"/>
    <CrawlForDependencies xmlns="d1af3920-8fda-4ad5-98bb-96475601b038">false</CrawlForDependencies>
    <TrustLevel xmlns="d1af3920-8fda-4ad5-98bb-96475601b038">1 Microsoft Managed Content</TrustLevel>
    <IsSearchable xmlns="d1af3920-8fda-4ad5-98bb-96475601b038">false</IsSearchable>
    <TPNamespace xmlns="d1af3920-8fda-4ad5-98bb-96475601b038">POWERPNT</TPNamespace>
    <Markets xmlns="d1af3920-8fda-4ad5-98bb-96475601b038"/>
    <IntlLangReview xmlns="d1af3920-8fda-4ad5-98bb-96475601b038" xsi:nil="true"/>
    <OutputCachingOn xmlns="d1af3920-8fda-4ad5-98bb-96475601b038">false</OutputCachingOn>
    <UAProjectedTotalWords xmlns="d1af3920-8fda-4ad5-98bb-96475601b038" xsi:nil="true"/>
    <APAuthor xmlns="d1af3920-8fda-4ad5-98bb-96475601b038">
      <UserInfo>
        <DisplayName>REDMOND\cynvey</DisplayName>
        <AccountId>233</AccountId>
        <AccountType/>
      </UserInfo>
    </APAuthor>
    <TPAppVersion xmlns="d1af3920-8fda-4ad5-98bb-96475601b038">12</TPAppVersion>
    <TPCommandLine xmlns="d1af3920-8fda-4ad5-98bb-96475601b038">{PP} /n {FilePath}</TPCommandLine>
    <FriendlyTitle xmlns="d1af3920-8fda-4ad5-98bb-96475601b038" xsi:nil="true"/>
    <OOCacheId xmlns="d1af3920-8fda-4ad5-98bb-96475601b038" xsi:nil="true"/>
    <EditorialTags xmlns="d1af3920-8fda-4ad5-98bb-96475601b038" xsi:nil="true"/>
    <Providers xmlns="d1af3920-8fda-4ad5-98bb-96475601b038" xsi:nil="true"/>
    <TemplateTemplateType xmlns="d1af3920-8fda-4ad5-98bb-96475601b038">PowerPoint 12 Default</TemplateTemplateType>
    <LegacyData xmlns="d1af3920-8fda-4ad5-98bb-96475601b038" xsi:nil="true"/>
    <Manager xmlns="d1af3920-8fda-4ad5-98bb-96475601b038" xsi:nil="true"/>
    <PolicheckWords xmlns="d1af3920-8fda-4ad5-98bb-96475601b038" xsi:nil="true"/>
    <Downloads xmlns="d1af3920-8fda-4ad5-98bb-96475601b038">0</Downloads>
    <LocOverallLocStatusLookup xmlns="d1af3920-8fda-4ad5-98bb-96475601b038" xsi:nil="true"/>
    <LocLastLocAttemptVersionTypeLookup xmlns="d1af3920-8fda-4ad5-98bb-96475601b038" xsi:nil="true"/>
    <BlockPublish xmlns="d1af3920-8fda-4ad5-98bb-96475601b038" xsi:nil="true"/>
    <LocalizationTagsTaxHTField0 xmlns="d1af3920-8fda-4ad5-98bb-96475601b038">
      <Terms xmlns="http://schemas.microsoft.com/office/infopath/2007/PartnerControls"/>
    </LocalizationTagsTaxHTField0>
    <ScenarioTagsTaxHTField0 xmlns="d1af3920-8fda-4ad5-98bb-96475601b038">
      <Terms xmlns="http://schemas.microsoft.com/office/infopath/2007/PartnerControls"/>
    </ScenarioTagsTaxHTField0>
    <CampaignTagsTaxHTField0 xmlns="d1af3920-8fda-4ad5-98bb-96475601b038">
      <Terms xmlns="http://schemas.microsoft.com/office/infopath/2007/PartnerControls"/>
    </CampaignTagsTaxHTField0>
    <LocLastLocAttemptVersionLookup xmlns="d1af3920-8fda-4ad5-98bb-96475601b038">63832</LocLastLocAttemptVersionLookup>
    <LocOverallHandbackStatusLookup xmlns="d1af3920-8fda-4ad5-98bb-96475601b038" xsi:nil="true"/>
    <LocProcessedForHandoffsLookup xmlns="d1af3920-8fda-4ad5-98bb-96475601b038" xsi:nil="true"/>
    <LocProcessedForMarketsLookup xmlns="d1af3920-8fda-4ad5-98bb-96475601b038" xsi:nil="true"/>
    <LocPublishedLinkedAssetsLookup xmlns="d1af3920-8fda-4ad5-98bb-96475601b038" xsi:nil="true"/>
    <LocNewPublishedVersionLookup xmlns="d1af3920-8fda-4ad5-98bb-96475601b038" xsi:nil="true"/>
    <LocManualTestRequired xmlns="d1af3920-8fda-4ad5-98bb-96475601b038" xsi:nil="true"/>
    <LocRecommendedHandoff xmlns="d1af3920-8fda-4ad5-98bb-96475601b038" xsi:nil="true"/>
    <LocPublishedDependentAssetsLookup xmlns="d1af3920-8fda-4ad5-98bb-96475601b038" xsi:nil="true"/>
    <RecommendationsModifier xmlns="d1af3920-8fda-4ad5-98bb-96475601b038" xsi:nil="true"/>
    <FeatureTagsTaxHTField0 xmlns="d1af3920-8fda-4ad5-98bb-96475601b038">
      <Terms xmlns="http://schemas.microsoft.com/office/infopath/2007/PartnerControls"/>
    </FeatureTagsTaxHTField0>
    <LocOverallPreviewStatusLookup xmlns="d1af3920-8fda-4ad5-98bb-96475601b038" xsi:nil="true"/>
    <LocOverallPublishStatusLookup xmlns="d1af3920-8fda-4ad5-98bb-96475601b038" xsi:nil="true"/>
    <TaxCatchAll xmlns="d1af3920-8fda-4ad5-98bb-96475601b038"/>
    <InternalTagsTaxHTField0 xmlns="d1af3920-8fda-4ad5-98bb-96475601b038">
      <Terms xmlns="http://schemas.microsoft.com/office/infopath/2007/PartnerControls"/>
    </InternalTagsTaxHTField0>
    <LocComments xmlns="d1af3920-8fda-4ad5-98bb-96475601b038" xsi:nil="true"/>
    <OriginalRelease xmlns="d1af3920-8fda-4ad5-98bb-96475601b038">14</OriginalRelease>
    <LocMarketGroupTiers2 xmlns="d1af3920-8fda-4ad5-98bb-96475601b038"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F43F20-213B-450A-A1E1-9AF3C5268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af3920-8fda-4ad5-98bb-96475601b0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A43177-CB53-4FC9-AE5C-31D03B28AC3A}">
  <ds:schemaRefs>
    <ds:schemaRef ds:uri="http://purl.org/dc/elements/1.1/"/>
    <ds:schemaRef ds:uri="http://schemas.microsoft.com/office/2006/metadata/properties"/>
    <ds:schemaRef ds:uri="d1af3920-8fda-4ad5-98bb-96475601b038"/>
    <ds:schemaRef ds:uri="http://purl.org/dc/term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D9CF7CD-D894-4304-A953-565B8A1FF8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Grid</Template>
  <TotalTime>0</TotalTime>
  <Words>124</Words>
  <Application>Microsoft Office PowerPoint</Application>
  <PresentationFormat>Ekran Gösterisi (4:3)</PresentationFormat>
  <Paragraphs>55</Paragraphs>
  <Slides>9</Slides>
  <Notes>4</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Kılavuz</vt:lpstr>
      <vt:lpstr>İDARİ YARGILAMA USULÜ HUKUKU AÇIK DERS MALZEMESİ  3-A</vt:lpstr>
      <vt:lpstr>1.Hafta İDARE HUKUKUNA İLİŞKİN İLKELER- İÇTİHAT BİLGİSİ</vt:lpstr>
      <vt:lpstr>1.Hafta İDARE HUKUKUNA İLİŞKİN İLKELER- İÇTİHAT BİLGİSİ</vt:lpstr>
      <vt:lpstr>1.Hafta İDARE HUKUKUNA İLİŞKİN İLKELER- İÇTİHAT BİLGİSİ</vt:lpstr>
      <vt:lpstr>1.Hafta İDARE HUKUKUNA İLİŞKİN İLKELER- İÇTİHAT BİLGİSİ</vt:lpstr>
      <vt:lpstr>2.Hafta HUKUK SİSTEMLERİ</vt:lpstr>
      <vt:lpstr>2.Hafta HUKUK SİSTEMLERİ</vt:lpstr>
      <vt:lpstr>2.Hafta  İDARİ YARGININ TARİHSEL GELİŞİMİ</vt:lpstr>
      <vt:lpstr>2.Hafta  İDARİ YARGININ TARİHSEL GELİŞİMİ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2018-03-03T21:16:10Z</dcterms:created>
  <dcterms:modified xsi:type="dcterms:W3CDTF">2018-11-02T09:45:14Z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0x010100DC5CB8ABFAEE764594C61AB7267324960400FC796B3B1D425B47B2BA3D040986AFEA</vt:lpwstr>
  </property>
  <property fmtid="{D5CDD505-2E9C-101B-9397-08002B2CF9AE}" pid="3" name="ImageGenCounter">
    <vt:i4>0</vt:i4>
  </property>
  <property fmtid="{D5CDD505-2E9C-101B-9397-08002B2CF9AE}" pid="4" name="ViolationReportStatus">
    <vt:lpwstr>None</vt:lpwstr>
  </property>
  <property fmtid="{D5CDD505-2E9C-101B-9397-08002B2CF9AE}" pid="5" name="ImageGenStatus">
    <vt:i4>0</vt:i4>
  </property>
  <property fmtid="{D5CDD505-2E9C-101B-9397-08002B2CF9AE}" pid="6" name="PolicheckStatus">
    <vt:i4>0</vt:i4>
  </property>
  <property fmtid="{D5CDD505-2E9C-101B-9397-08002B2CF9AE}" pid="7" name="Applications">
    <vt:lpwstr>67;#Template 12;#53;#PowerPoint 12;#407;#PowerPoint 14</vt:lpwstr>
  </property>
  <property fmtid="{D5CDD505-2E9C-101B-9397-08002B2CF9AE}" pid="8" name="PolicheckCounter">
    <vt:i4>0</vt:i4>
  </property>
  <property fmtid="{D5CDD505-2E9C-101B-9397-08002B2CF9AE}" pid="9" name="APTrustLevel">
    <vt:r8>0</vt:r8>
  </property>
  <property fmtid="{D5CDD505-2E9C-101B-9397-08002B2CF9AE}" pid="10" name="Order">
    <vt:r8>4349700</vt:r8>
  </property>
</Properties>
</file>