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60" d="100"/>
          <a:sy n="60" d="100"/>
        </p:scale>
        <p:origin x="2514" y="11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92652-E26F-474A-9019-4CBE0DC585F3}" type="datetimeFigureOut">
              <a:rPr lang="tr-TR" smtClean="0"/>
              <a:t>02.10.2017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7145C-5A21-48AD-B251-B3716A1537D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912921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92652-E26F-474A-9019-4CBE0DC585F3}" type="datetimeFigureOut">
              <a:rPr lang="tr-TR" smtClean="0"/>
              <a:t>02.10.2017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7145C-5A21-48AD-B251-B3716A1537D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062448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92652-E26F-474A-9019-4CBE0DC585F3}" type="datetimeFigureOut">
              <a:rPr lang="tr-TR" smtClean="0"/>
              <a:t>02.10.2017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7145C-5A21-48AD-B251-B3716A1537D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232483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92652-E26F-474A-9019-4CBE0DC585F3}" type="datetimeFigureOut">
              <a:rPr lang="tr-TR" smtClean="0"/>
              <a:t>02.10.2017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7145C-5A21-48AD-B251-B3716A1537D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452675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92652-E26F-474A-9019-4CBE0DC585F3}" type="datetimeFigureOut">
              <a:rPr lang="tr-TR" smtClean="0"/>
              <a:t>02.10.2017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7145C-5A21-48AD-B251-B3716A1537D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107677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92652-E26F-474A-9019-4CBE0DC585F3}" type="datetimeFigureOut">
              <a:rPr lang="tr-TR" smtClean="0"/>
              <a:t>02.10.2017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7145C-5A21-48AD-B251-B3716A1537D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116854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92652-E26F-474A-9019-4CBE0DC585F3}" type="datetimeFigureOut">
              <a:rPr lang="tr-TR" smtClean="0"/>
              <a:t>02.10.2017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7145C-5A21-48AD-B251-B3716A1537D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337191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92652-E26F-474A-9019-4CBE0DC585F3}" type="datetimeFigureOut">
              <a:rPr lang="tr-TR" smtClean="0"/>
              <a:t>02.10.2017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7145C-5A21-48AD-B251-B3716A1537D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284604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92652-E26F-474A-9019-4CBE0DC585F3}" type="datetimeFigureOut">
              <a:rPr lang="tr-TR" smtClean="0"/>
              <a:t>02.10.2017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7145C-5A21-48AD-B251-B3716A1537D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94227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92652-E26F-474A-9019-4CBE0DC585F3}" type="datetimeFigureOut">
              <a:rPr lang="tr-TR" smtClean="0"/>
              <a:t>02.10.2017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7145C-5A21-48AD-B251-B3716A1537D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193633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92652-E26F-474A-9019-4CBE0DC585F3}" type="datetimeFigureOut">
              <a:rPr lang="tr-TR" smtClean="0"/>
              <a:t>02.10.2017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7145C-5A21-48AD-B251-B3716A1537D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442563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A92652-E26F-474A-9019-4CBE0DC585F3}" type="datetimeFigureOut">
              <a:rPr lang="tr-TR" smtClean="0"/>
              <a:t>02.10.2017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B7145C-5A21-48AD-B251-B3716A1537D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765280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dirty="0" err="1" smtClean="0"/>
              <a:t>Chapter</a:t>
            </a:r>
            <a:r>
              <a:rPr lang="tr-TR" dirty="0" smtClean="0"/>
              <a:t> </a:t>
            </a:r>
            <a:r>
              <a:rPr lang="tr-TR" dirty="0" smtClean="0"/>
              <a:t>2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Microprocessor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its</a:t>
            </a:r>
            <a:r>
              <a:rPr lang="tr-TR" dirty="0" smtClean="0"/>
              <a:t> Architecture	</a:t>
            </a:r>
            <a:endParaRPr lang="tr-T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3255962"/>
          </a:xfrm>
        </p:spPr>
        <p:txBody>
          <a:bodyPr>
            <a:normAutofit lnSpcReduction="10000"/>
          </a:bodyPr>
          <a:lstStyle/>
          <a:p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r>
              <a:rPr lang="tr-TR" dirty="0" err="1" smtClean="0"/>
              <a:t>Asst</a:t>
            </a:r>
            <a:r>
              <a:rPr lang="tr-TR" dirty="0" smtClean="0"/>
              <a:t>. Prof. Dr. Gazi Erkan BOSTANCI</a:t>
            </a:r>
          </a:p>
          <a:p>
            <a:endParaRPr lang="tr-TR" dirty="0"/>
          </a:p>
          <a:p>
            <a:endParaRPr lang="tr-TR" dirty="0" smtClean="0"/>
          </a:p>
          <a:p>
            <a:r>
              <a:rPr lang="tr-TR" dirty="0" err="1" smtClean="0"/>
              <a:t>Slides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mainly</a:t>
            </a:r>
            <a:r>
              <a:rPr lang="tr-TR" dirty="0" smtClean="0"/>
              <a:t> </a:t>
            </a:r>
            <a:r>
              <a:rPr lang="tr-TR" dirty="0" err="1" smtClean="0"/>
              <a:t>based</a:t>
            </a:r>
            <a:r>
              <a:rPr lang="tr-TR" dirty="0" smtClean="0"/>
              <a:t> on </a:t>
            </a:r>
            <a:r>
              <a:rPr lang="tr-TR" dirty="0" err="1" smtClean="0"/>
              <a:t>The</a:t>
            </a:r>
            <a:r>
              <a:rPr lang="tr-TR" dirty="0" smtClean="0"/>
              <a:t> Intel </a:t>
            </a:r>
            <a:r>
              <a:rPr lang="tr-TR" dirty="0" err="1" smtClean="0"/>
              <a:t>Microprocessors</a:t>
            </a:r>
            <a:r>
              <a:rPr lang="tr-TR" dirty="0" smtClean="0"/>
              <a:t> </a:t>
            </a:r>
            <a:r>
              <a:rPr lang="tr-TR" dirty="0" err="1" smtClean="0"/>
              <a:t>by</a:t>
            </a:r>
            <a:r>
              <a:rPr lang="tr-TR" dirty="0" smtClean="0"/>
              <a:t> </a:t>
            </a:r>
            <a:r>
              <a:rPr lang="tr-TR" dirty="0" err="1" smtClean="0"/>
              <a:t>Barry</a:t>
            </a:r>
            <a:r>
              <a:rPr lang="tr-TR" dirty="0" smtClean="0"/>
              <a:t> B. </a:t>
            </a:r>
            <a:r>
              <a:rPr lang="tr-TR" dirty="0" err="1" smtClean="0"/>
              <a:t>Brey</a:t>
            </a:r>
            <a:r>
              <a:rPr lang="tr-TR" dirty="0" smtClean="0"/>
              <a:t>, 2008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81975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Special </a:t>
            </a:r>
            <a:r>
              <a:rPr lang="tr-TR" dirty="0" err="1" smtClean="0"/>
              <a:t>Purpose</a:t>
            </a:r>
            <a:r>
              <a:rPr lang="tr-TR" dirty="0" smtClean="0"/>
              <a:t> </a:t>
            </a:r>
            <a:r>
              <a:rPr lang="tr-TR" dirty="0" err="1" smtClean="0"/>
              <a:t>Registers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IP (</a:t>
            </a:r>
            <a:r>
              <a:rPr lang="tr-TR" dirty="0" err="1" smtClean="0"/>
              <a:t>Instruction</a:t>
            </a:r>
            <a:r>
              <a:rPr lang="tr-TR" dirty="0" smtClean="0"/>
              <a:t> </a:t>
            </a:r>
            <a:r>
              <a:rPr lang="tr-TR" dirty="0" err="1" smtClean="0"/>
              <a:t>Pointer</a:t>
            </a:r>
            <a:r>
              <a:rPr lang="tr-TR" dirty="0" smtClean="0"/>
              <a:t>): </a:t>
            </a:r>
            <a:r>
              <a:rPr lang="tr-TR" dirty="0" err="1" smtClean="0"/>
              <a:t>This</a:t>
            </a:r>
            <a:r>
              <a:rPr lang="tr-TR" dirty="0" smtClean="0"/>
              <a:t> </a:t>
            </a:r>
            <a:r>
              <a:rPr lang="tr-TR" dirty="0" err="1" smtClean="0"/>
              <a:t>register</a:t>
            </a:r>
            <a:r>
              <a:rPr lang="tr-TR" dirty="0" smtClean="0"/>
              <a:t> </a:t>
            </a:r>
            <a:r>
              <a:rPr lang="tr-TR" dirty="0" err="1" smtClean="0"/>
              <a:t>addresses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next</a:t>
            </a:r>
            <a:r>
              <a:rPr lang="tr-TR" dirty="0" smtClean="0"/>
              <a:t> </a:t>
            </a:r>
            <a:r>
              <a:rPr lang="tr-TR" dirty="0" err="1" smtClean="0"/>
              <a:t>instruction</a:t>
            </a:r>
            <a:r>
              <a:rPr lang="tr-TR" dirty="0" smtClean="0"/>
              <a:t> in a </a:t>
            </a:r>
            <a:r>
              <a:rPr lang="tr-TR" dirty="0" err="1" smtClean="0"/>
              <a:t>section</a:t>
            </a:r>
            <a:r>
              <a:rPr lang="tr-TR" dirty="0" smtClean="0"/>
              <a:t> of </a:t>
            </a:r>
            <a:r>
              <a:rPr lang="tr-TR" dirty="0" err="1" smtClean="0"/>
              <a:t>memory</a:t>
            </a:r>
            <a:r>
              <a:rPr lang="tr-TR" dirty="0" smtClean="0"/>
              <a:t> </a:t>
            </a:r>
            <a:r>
              <a:rPr lang="tr-TR" dirty="0" err="1" smtClean="0"/>
              <a:t>defined</a:t>
            </a:r>
            <a:r>
              <a:rPr lang="tr-TR" dirty="0" smtClean="0"/>
              <a:t> as </a:t>
            </a:r>
            <a:r>
              <a:rPr lang="tr-TR" dirty="0" err="1" smtClean="0"/>
              <a:t>code</a:t>
            </a:r>
            <a:r>
              <a:rPr lang="tr-TR" dirty="0" smtClean="0"/>
              <a:t> </a:t>
            </a:r>
            <a:r>
              <a:rPr lang="tr-TR" dirty="0" err="1" smtClean="0"/>
              <a:t>segment</a:t>
            </a:r>
            <a:r>
              <a:rPr lang="tr-TR" dirty="0" smtClean="0"/>
              <a:t>. </a:t>
            </a:r>
          </a:p>
          <a:p>
            <a:pPr lvl="1"/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instruction</a:t>
            </a:r>
            <a:r>
              <a:rPr lang="tr-TR" dirty="0" smtClean="0"/>
              <a:t> </a:t>
            </a:r>
            <a:r>
              <a:rPr lang="tr-TR" dirty="0" err="1" smtClean="0"/>
              <a:t>pointer</a:t>
            </a:r>
            <a:r>
              <a:rPr lang="tr-TR" dirty="0" smtClean="0"/>
              <a:t> can be </a:t>
            </a:r>
            <a:r>
              <a:rPr lang="tr-TR" dirty="0" err="1" smtClean="0"/>
              <a:t>modified</a:t>
            </a:r>
            <a:r>
              <a:rPr lang="tr-TR" dirty="0" smtClean="0"/>
              <a:t> </a:t>
            </a:r>
            <a:r>
              <a:rPr lang="tr-TR" dirty="0" err="1" smtClean="0"/>
              <a:t>with</a:t>
            </a:r>
            <a:r>
              <a:rPr lang="tr-TR" dirty="0" smtClean="0"/>
              <a:t> a </a:t>
            </a:r>
            <a:r>
              <a:rPr lang="tr-TR" dirty="0" err="1" smtClean="0"/>
              <a:t>jump</a:t>
            </a:r>
            <a:r>
              <a:rPr lang="tr-TR" dirty="0" smtClean="0"/>
              <a:t> </a:t>
            </a:r>
            <a:r>
              <a:rPr lang="tr-TR" dirty="0" err="1" smtClean="0"/>
              <a:t>or</a:t>
            </a:r>
            <a:r>
              <a:rPr lang="tr-TR" dirty="0" smtClean="0"/>
              <a:t> </a:t>
            </a:r>
            <a:r>
              <a:rPr lang="tr-TR" dirty="0" err="1" smtClean="0"/>
              <a:t>call</a:t>
            </a:r>
            <a:r>
              <a:rPr lang="tr-TR" dirty="0" smtClean="0"/>
              <a:t> </a:t>
            </a:r>
            <a:r>
              <a:rPr lang="tr-TR" dirty="0" err="1" smtClean="0"/>
              <a:t>instruction</a:t>
            </a:r>
            <a:r>
              <a:rPr lang="tr-TR" dirty="0" smtClean="0"/>
              <a:t>. (IP, EIP, RIP)</a:t>
            </a:r>
          </a:p>
          <a:p>
            <a:r>
              <a:rPr lang="tr-TR" dirty="0" smtClean="0"/>
              <a:t>SP (</a:t>
            </a:r>
            <a:r>
              <a:rPr lang="tr-TR" dirty="0" err="1" smtClean="0"/>
              <a:t>Stack</a:t>
            </a:r>
            <a:r>
              <a:rPr lang="tr-TR" dirty="0" smtClean="0"/>
              <a:t> </a:t>
            </a:r>
            <a:r>
              <a:rPr lang="tr-TR" dirty="0" err="1" smtClean="0"/>
              <a:t>Pointer</a:t>
            </a:r>
            <a:r>
              <a:rPr lang="tr-TR" dirty="0" smtClean="0"/>
              <a:t>): </a:t>
            </a:r>
            <a:r>
              <a:rPr lang="tr-TR" dirty="0" err="1" smtClean="0"/>
              <a:t>It</a:t>
            </a:r>
            <a:r>
              <a:rPr lang="tr-TR" dirty="0" smtClean="0"/>
              <a:t> </a:t>
            </a:r>
            <a:r>
              <a:rPr lang="tr-TR" dirty="0" err="1" smtClean="0"/>
              <a:t>addresses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stack</a:t>
            </a:r>
            <a:r>
              <a:rPr lang="tr-TR" dirty="0" smtClean="0"/>
              <a:t> </a:t>
            </a:r>
            <a:r>
              <a:rPr lang="tr-TR" dirty="0" err="1" smtClean="0"/>
              <a:t>area</a:t>
            </a:r>
            <a:r>
              <a:rPr lang="tr-TR" dirty="0" smtClean="0"/>
              <a:t> of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memory</a:t>
            </a:r>
            <a:r>
              <a:rPr lang="tr-TR" dirty="0" smtClean="0"/>
              <a:t>.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stack</a:t>
            </a:r>
            <a:r>
              <a:rPr lang="tr-TR" dirty="0" smtClean="0"/>
              <a:t> </a:t>
            </a:r>
            <a:r>
              <a:rPr lang="tr-TR" dirty="0" err="1" smtClean="0"/>
              <a:t>memory</a:t>
            </a:r>
            <a:r>
              <a:rPr lang="tr-TR" dirty="0" smtClean="0"/>
              <a:t> </a:t>
            </a:r>
            <a:r>
              <a:rPr lang="tr-TR" dirty="0" err="1" smtClean="0"/>
              <a:t>stores</a:t>
            </a:r>
            <a:r>
              <a:rPr lang="tr-TR" dirty="0" smtClean="0"/>
              <a:t> data </a:t>
            </a:r>
            <a:r>
              <a:rPr lang="tr-TR" dirty="0" err="1" smtClean="0"/>
              <a:t>through</a:t>
            </a:r>
            <a:r>
              <a:rPr lang="tr-TR" dirty="0" smtClean="0"/>
              <a:t> </a:t>
            </a:r>
            <a:r>
              <a:rPr lang="tr-TR" dirty="0" err="1" smtClean="0"/>
              <a:t>this</a:t>
            </a:r>
            <a:r>
              <a:rPr lang="tr-TR" dirty="0" smtClean="0"/>
              <a:t> </a:t>
            </a:r>
            <a:r>
              <a:rPr lang="tr-TR" dirty="0" err="1" smtClean="0"/>
              <a:t>pointer</a:t>
            </a:r>
            <a:r>
              <a:rPr lang="tr-TR" dirty="0" smtClean="0"/>
              <a:t>. (SP, ESP)</a:t>
            </a:r>
          </a:p>
        </p:txBody>
      </p:sp>
    </p:spTree>
    <p:extLst>
      <p:ext uri="{BB962C8B-B14F-4D97-AF65-F5344CB8AC3E}">
        <p14:creationId xmlns:p14="http://schemas.microsoft.com/office/powerpoint/2010/main" val="3878699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RFLAGS: </a:t>
            </a:r>
            <a:r>
              <a:rPr lang="tr-TR" dirty="0" err="1"/>
              <a:t>These</a:t>
            </a:r>
            <a:r>
              <a:rPr lang="tr-TR" dirty="0"/>
              <a:t> </a:t>
            </a:r>
            <a:r>
              <a:rPr lang="tr-TR" dirty="0" err="1" smtClean="0"/>
              <a:t>flags</a:t>
            </a:r>
            <a:r>
              <a:rPr lang="tr-TR" dirty="0" smtClean="0"/>
              <a:t> </a:t>
            </a:r>
            <a:r>
              <a:rPr lang="tr-TR" dirty="0" err="1" smtClean="0"/>
              <a:t>indicate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condition</a:t>
            </a:r>
            <a:r>
              <a:rPr lang="tr-TR" dirty="0" smtClean="0"/>
              <a:t> of </a:t>
            </a:r>
            <a:r>
              <a:rPr lang="tr-TR" dirty="0" err="1" smtClean="0"/>
              <a:t>the</a:t>
            </a:r>
            <a:r>
              <a:rPr lang="tr-TR" dirty="0" smtClean="0"/>
              <a:t> MP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control</a:t>
            </a:r>
            <a:r>
              <a:rPr lang="tr-TR" dirty="0" smtClean="0"/>
              <a:t> </a:t>
            </a:r>
            <a:r>
              <a:rPr lang="tr-TR" dirty="0" err="1" smtClean="0"/>
              <a:t>its</a:t>
            </a:r>
            <a:r>
              <a:rPr lang="tr-TR" dirty="0" smtClean="0"/>
              <a:t> </a:t>
            </a:r>
            <a:r>
              <a:rPr lang="tr-TR" dirty="0" err="1" smtClean="0"/>
              <a:t>operation</a:t>
            </a:r>
            <a:r>
              <a:rPr lang="tr-TR" dirty="0" smtClean="0"/>
              <a:t>.</a:t>
            </a:r>
            <a:endParaRPr lang="tr-TR" dirty="0"/>
          </a:p>
          <a:p>
            <a:endParaRPr lang="tr-TR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5232" y="2743200"/>
            <a:ext cx="11381535" cy="37291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47399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rightmost</a:t>
            </a:r>
            <a:r>
              <a:rPr lang="tr-TR" dirty="0" smtClean="0"/>
              <a:t> </a:t>
            </a:r>
            <a:r>
              <a:rPr lang="tr-TR" dirty="0" err="1" smtClean="0"/>
              <a:t>five</a:t>
            </a:r>
            <a:r>
              <a:rPr lang="tr-TR" dirty="0" smtClean="0"/>
              <a:t> </a:t>
            </a:r>
            <a:r>
              <a:rPr lang="tr-TR" dirty="0" err="1" smtClean="0"/>
              <a:t>flags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overflow</a:t>
            </a:r>
            <a:r>
              <a:rPr lang="tr-TR" dirty="0" smtClean="0"/>
              <a:t> </a:t>
            </a:r>
            <a:r>
              <a:rPr lang="tr-TR" dirty="0" err="1" smtClean="0"/>
              <a:t>flag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changed</a:t>
            </a:r>
            <a:r>
              <a:rPr lang="tr-TR" dirty="0" smtClean="0"/>
              <a:t> </a:t>
            </a:r>
            <a:r>
              <a:rPr lang="tr-TR" dirty="0" err="1" smtClean="0"/>
              <a:t>by</a:t>
            </a:r>
            <a:r>
              <a:rPr lang="tr-TR" dirty="0" smtClean="0"/>
              <a:t> </a:t>
            </a:r>
            <a:r>
              <a:rPr lang="tr-TR" dirty="0" err="1" smtClean="0"/>
              <a:t>most</a:t>
            </a:r>
            <a:r>
              <a:rPr lang="tr-TR" dirty="0" smtClean="0"/>
              <a:t> </a:t>
            </a:r>
            <a:r>
              <a:rPr lang="tr-TR" dirty="0" err="1" smtClean="0"/>
              <a:t>arithmetic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logic</a:t>
            </a:r>
            <a:r>
              <a:rPr lang="tr-TR" dirty="0" smtClean="0"/>
              <a:t> </a:t>
            </a:r>
            <a:r>
              <a:rPr lang="tr-TR" dirty="0" err="1" smtClean="0"/>
              <a:t>operations</a:t>
            </a:r>
            <a:r>
              <a:rPr lang="tr-TR" dirty="0" smtClean="0"/>
              <a:t>, </a:t>
            </a:r>
            <a:r>
              <a:rPr lang="tr-TR" dirty="0" err="1" smtClean="0"/>
              <a:t>although</a:t>
            </a:r>
            <a:r>
              <a:rPr lang="tr-TR" dirty="0" smtClean="0"/>
              <a:t> data </a:t>
            </a:r>
            <a:r>
              <a:rPr lang="tr-TR" dirty="0" err="1" smtClean="0"/>
              <a:t>transfers</a:t>
            </a:r>
            <a:r>
              <a:rPr lang="tr-TR" dirty="0" smtClean="0"/>
              <a:t> do not </a:t>
            </a:r>
            <a:r>
              <a:rPr lang="tr-TR" dirty="0" err="1" smtClean="0"/>
              <a:t>affect</a:t>
            </a:r>
            <a:r>
              <a:rPr lang="tr-TR" dirty="0" smtClean="0"/>
              <a:t> </a:t>
            </a:r>
            <a:r>
              <a:rPr lang="tr-TR" dirty="0" err="1" smtClean="0"/>
              <a:t>them</a:t>
            </a:r>
            <a:r>
              <a:rPr lang="tr-TR" dirty="0" smtClean="0"/>
              <a:t>.</a:t>
            </a:r>
          </a:p>
          <a:p>
            <a:r>
              <a:rPr lang="tr-TR" dirty="0" smtClean="0"/>
              <a:t>C (</a:t>
            </a:r>
            <a:r>
              <a:rPr lang="tr-TR" dirty="0" err="1" smtClean="0"/>
              <a:t>Carry</a:t>
            </a:r>
            <a:r>
              <a:rPr lang="tr-TR" dirty="0" smtClean="0"/>
              <a:t>): </a:t>
            </a:r>
            <a:r>
              <a:rPr lang="tr-TR" dirty="0" err="1" smtClean="0"/>
              <a:t>It</a:t>
            </a:r>
            <a:r>
              <a:rPr lang="tr-TR" dirty="0" smtClean="0"/>
              <a:t> </a:t>
            </a:r>
            <a:r>
              <a:rPr lang="tr-TR" dirty="0" err="1" smtClean="0"/>
              <a:t>holds</a:t>
            </a:r>
            <a:r>
              <a:rPr lang="tr-TR" dirty="0" smtClean="0"/>
              <a:t> </a:t>
            </a:r>
            <a:r>
              <a:rPr lang="tr-TR" dirty="0" err="1" smtClean="0"/>
              <a:t>carry</a:t>
            </a:r>
            <a:r>
              <a:rPr lang="tr-TR" dirty="0" smtClean="0"/>
              <a:t> </a:t>
            </a:r>
            <a:r>
              <a:rPr lang="tr-TR" dirty="0" err="1" smtClean="0"/>
              <a:t>after</a:t>
            </a:r>
            <a:r>
              <a:rPr lang="tr-TR" dirty="0" smtClean="0"/>
              <a:t> </a:t>
            </a:r>
            <a:r>
              <a:rPr lang="tr-TR" dirty="0" err="1" smtClean="0"/>
              <a:t>addition</a:t>
            </a:r>
            <a:r>
              <a:rPr lang="tr-TR" dirty="0" smtClean="0"/>
              <a:t> </a:t>
            </a:r>
            <a:r>
              <a:rPr lang="tr-TR" dirty="0" err="1" smtClean="0"/>
              <a:t>or</a:t>
            </a:r>
            <a:r>
              <a:rPr lang="tr-TR" dirty="0" smtClean="0"/>
              <a:t> </a:t>
            </a:r>
            <a:r>
              <a:rPr lang="tr-TR" dirty="0" err="1" smtClean="0"/>
              <a:t>borrow</a:t>
            </a:r>
            <a:r>
              <a:rPr lang="tr-TR" dirty="0" smtClean="0"/>
              <a:t> </a:t>
            </a:r>
            <a:r>
              <a:rPr lang="tr-TR" dirty="0" err="1" smtClean="0"/>
              <a:t>after</a:t>
            </a:r>
            <a:r>
              <a:rPr lang="tr-TR" dirty="0" smtClean="0"/>
              <a:t> </a:t>
            </a:r>
            <a:r>
              <a:rPr lang="tr-TR" dirty="0" err="1" smtClean="0"/>
              <a:t>subtraction</a:t>
            </a:r>
            <a:r>
              <a:rPr lang="tr-TR" dirty="0" smtClean="0"/>
              <a:t>. </a:t>
            </a:r>
            <a:r>
              <a:rPr lang="tr-TR" dirty="0" err="1" smtClean="0"/>
              <a:t>It</a:t>
            </a:r>
            <a:r>
              <a:rPr lang="tr-TR" dirty="0" smtClean="0"/>
              <a:t> </a:t>
            </a:r>
            <a:r>
              <a:rPr lang="tr-TR" dirty="0" err="1" smtClean="0"/>
              <a:t>also</a:t>
            </a:r>
            <a:r>
              <a:rPr lang="tr-TR" dirty="0" smtClean="0"/>
              <a:t> </a:t>
            </a:r>
            <a:r>
              <a:rPr lang="tr-TR" dirty="0" err="1" smtClean="0"/>
              <a:t>indicates</a:t>
            </a:r>
            <a:r>
              <a:rPr lang="tr-TR" dirty="0" smtClean="0"/>
              <a:t> </a:t>
            </a:r>
            <a:r>
              <a:rPr lang="tr-TR" dirty="0" err="1" smtClean="0"/>
              <a:t>error</a:t>
            </a:r>
            <a:r>
              <a:rPr lang="tr-TR" dirty="0" smtClean="0"/>
              <a:t> </a:t>
            </a:r>
            <a:r>
              <a:rPr lang="tr-TR" dirty="0" err="1" smtClean="0"/>
              <a:t>conditions</a:t>
            </a:r>
            <a:r>
              <a:rPr lang="tr-TR" dirty="0" smtClean="0"/>
              <a:t>.</a:t>
            </a:r>
          </a:p>
          <a:p>
            <a:r>
              <a:rPr lang="tr-TR" dirty="0" smtClean="0"/>
              <a:t>P (</a:t>
            </a:r>
            <a:r>
              <a:rPr lang="tr-TR" dirty="0" err="1" smtClean="0"/>
              <a:t>Parity</a:t>
            </a:r>
            <a:r>
              <a:rPr lang="tr-TR" dirty="0" smtClean="0"/>
              <a:t>): </a:t>
            </a:r>
            <a:r>
              <a:rPr lang="tr-TR" dirty="0" err="1" smtClean="0"/>
              <a:t>Parity</a:t>
            </a:r>
            <a:r>
              <a:rPr lang="tr-TR" dirty="0" smtClean="0"/>
              <a:t> is </a:t>
            </a:r>
            <a:r>
              <a:rPr lang="tr-TR" dirty="0" err="1" smtClean="0"/>
              <a:t>logic</a:t>
            </a:r>
            <a:r>
              <a:rPr lang="tr-TR" dirty="0" smtClean="0"/>
              <a:t> 0 </a:t>
            </a:r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odd</a:t>
            </a:r>
            <a:r>
              <a:rPr lang="tr-TR" dirty="0" smtClean="0"/>
              <a:t> </a:t>
            </a:r>
            <a:r>
              <a:rPr lang="tr-TR" dirty="0" err="1" smtClean="0"/>
              <a:t>parity</a:t>
            </a:r>
            <a:r>
              <a:rPr lang="tr-TR" dirty="0" smtClean="0"/>
              <a:t>, 1 </a:t>
            </a:r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even</a:t>
            </a:r>
            <a:r>
              <a:rPr lang="tr-TR" dirty="0" smtClean="0"/>
              <a:t> </a:t>
            </a:r>
            <a:r>
              <a:rPr lang="tr-TR" dirty="0" err="1" smtClean="0"/>
              <a:t>parity</a:t>
            </a:r>
            <a:r>
              <a:rPr lang="tr-TR" dirty="0" smtClean="0"/>
              <a:t>. </a:t>
            </a:r>
            <a:r>
              <a:rPr lang="tr-TR" dirty="0" err="1" smtClean="0"/>
              <a:t>Parity</a:t>
            </a:r>
            <a:r>
              <a:rPr lang="tr-TR" dirty="0" smtClean="0"/>
              <a:t> is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count</a:t>
            </a:r>
            <a:r>
              <a:rPr lang="tr-TR" dirty="0" smtClean="0"/>
              <a:t> of 1’s in a </a:t>
            </a:r>
            <a:r>
              <a:rPr lang="tr-TR" dirty="0" err="1" smtClean="0"/>
              <a:t>number</a:t>
            </a:r>
            <a:r>
              <a:rPr lang="tr-TR" dirty="0" smtClean="0"/>
              <a:t>. </a:t>
            </a:r>
            <a:r>
              <a:rPr lang="tr-TR" dirty="0" err="1" smtClean="0"/>
              <a:t>This</a:t>
            </a:r>
            <a:r>
              <a:rPr lang="tr-TR" dirty="0" smtClean="0"/>
              <a:t> </a:t>
            </a:r>
            <a:r>
              <a:rPr lang="tr-TR" dirty="0" err="1" smtClean="0"/>
              <a:t>was</a:t>
            </a:r>
            <a:r>
              <a:rPr lang="tr-TR" dirty="0" smtClean="0"/>
              <a:t> </a:t>
            </a:r>
            <a:r>
              <a:rPr lang="tr-TR" dirty="0" err="1" smtClean="0"/>
              <a:t>mainly</a:t>
            </a:r>
            <a:r>
              <a:rPr lang="tr-TR" dirty="0" smtClean="0"/>
              <a:t> </a:t>
            </a:r>
            <a:r>
              <a:rPr lang="tr-TR" dirty="0" err="1" smtClean="0"/>
              <a:t>used</a:t>
            </a:r>
            <a:r>
              <a:rPr lang="tr-TR" dirty="0" smtClean="0"/>
              <a:t> </a:t>
            </a:r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earlier</a:t>
            </a:r>
            <a:r>
              <a:rPr lang="tr-TR" dirty="0" smtClean="0"/>
              <a:t> </a:t>
            </a:r>
            <a:r>
              <a:rPr lang="tr-TR" dirty="0" err="1" smtClean="0"/>
              <a:t>systems</a:t>
            </a:r>
            <a:r>
              <a:rPr lang="tr-TR" dirty="0" smtClean="0"/>
              <a:t>. </a:t>
            </a:r>
            <a:r>
              <a:rPr lang="tr-TR" dirty="0" err="1" smtClean="0"/>
              <a:t>Today</a:t>
            </a:r>
            <a:r>
              <a:rPr lang="tr-TR" dirty="0" smtClean="0"/>
              <a:t> </a:t>
            </a:r>
            <a:r>
              <a:rPr lang="tr-TR" dirty="0" err="1" smtClean="0"/>
              <a:t>parity</a:t>
            </a:r>
            <a:r>
              <a:rPr lang="tr-TR" dirty="0" smtClean="0"/>
              <a:t> </a:t>
            </a:r>
            <a:r>
              <a:rPr lang="tr-TR" dirty="0" err="1" smtClean="0"/>
              <a:t>checking</a:t>
            </a:r>
            <a:r>
              <a:rPr lang="tr-TR" dirty="0" smtClean="0"/>
              <a:t> is </a:t>
            </a:r>
            <a:r>
              <a:rPr lang="tr-TR" dirty="0" err="1" smtClean="0"/>
              <a:t>performed</a:t>
            </a:r>
            <a:r>
              <a:rPr lang="tr-TR" dirty="0" smtClean="0"/>
              <a:t> </a:t>
            </a:r>
            <a:r>
              <a:rPr lang="tr-TR" dirty="0" err="1" smtClean="0"/>
              <a:t>by</a:t>
            </a:r>
            <a:r>
              <a:rPr lang="tr-TR" dirty="0" smtClean="0"/>
              <a:t> data </a:t>
            </a:r>
            <a:r>
              <a:rPr lang="tr-TR" dirty="0" err="1" smtClean="0"/>
              <a:t>communication</a:t>
            </a:r>
            <a:r>
              <a:rPr lang="tr-TR" dirty="0" smtClean="0"/>
              <a:t> </a:t>
            </a:r>
            <a:r>
              <a:rPr lang="tr-TR" dirty="0" err="1" smtClean="0"/>
              <a:t>equipment</a:t>
            </a:r>
            <a:r>
              <a:rPr lang="tr-TR" dirty="0" smtClean="0"/>
              <a:t> </a:t>
            </a:r>
            <a:r>
              <a:rPr lang="tr-TR" dirty="0" err="1" smtClean="0"/>
              <a:t>rather</a:t>
            </a:r>
            <a:r>
              <a:rPr lang="tr-TR" dirty="0" smtClean="0"/>
              <a:t> </a:t>
            </a:r>
            <a:r>
              <a:rPr lang="tr-TR" dirty="0" err="1" smtClean="0"/>
              <a:t>than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MP.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5175000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smtClean="0"/>
              <a:t>A (</a:t>
            </a:r>
            <a:r>
              <a:rPr lang="tr-TR" dirty="0" err="1" smtClean="0"/>
              <a:t>Auxiliary</a:t>
            </a:r>
            <a:r>
              <a:rPr lang="tr-TR" dirty="0" smtClean="0"/>
              <a:t> </a:t>
            </a:r>
            <a:r>
              <a:rPr lang="tr-TR" dirty="0" err="1" smtClean="0"/>
              <a:t>carry</a:t>
            </a:r>
            <a:r>
              <a:rPr lang="tr-TR" dirty="0" smtClean="0"/>
              <a:t>):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auxiliary</a:t>
            </a:r>
            <a:r>
              <a:rPr lang="tr-TR" dirty="0" smtClean="0"/>
              <a:t> </a:t>
            </a:r>
            <a:r>
              <a:rPr lang="tr-TR" dirty="0" err="1" smtClean="0"/>
              <a:t>carry</a:t>
            </a:r>
            <a:r>
              <a:rPr lang="tr-TR" dirty="0" smtClean="0"/>
              <a:t> </a:t>
            </a:r>
            <a:r>
              <a:rPr lang="tr-TR" dirty="0" err="1" smtClean="0"/>
              <a:t>holds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carry</a:t>
            </a:r>
            <a:r>
              <a:rPr lang="tr-TR" dirty="0" smtClean="0"/>
              <a:t> (</a:t>
            </a:r>
            <a:r>
              <a:rPr lang="tr-TR" dirty="0" err="1" smtClean="0"/>
              <a:t>half</a:t>
            </a:r>
            <a:r>
              <a:rPr lang="tr-TR" dirty="0" smtClean="0"/>
              <a:t> </a:t>
            </a:r>
            <a:r>
              <a:rPr lang="tr-TR" dirty="0" err="1" smtClean="0"/>
              <a:t>carry</a:t>
            </a:r>
            <a:r>
              <a:rPr lang="tr-TR" dirty="0" smtClean="0"/>
              <a:t>) </a:t>
            </a:r>
            <a:r>
              <a:rPr lang="tr-TR" dirty="0" err="1" smtClean="0"/>
              <a:t>after</a:t>
            </a:r>
            <a:r>
              <a:rPr lang="tr-TR" dirty="0" smtClean="0"/>
              <a:t> </a:t>
            </a:r>
            <a:r>
              <a:rPr lang="tr-TR" dirty="0" err="1" smtClean="0"/>
              <a:t>addition</a:t>
            </a:r>
            <a:r>
              <a:rPr lang="tr-TR" dirty="0" smtClean="0"/>
              <a:t> </a:t>
            </a:r>
            <a:r>
              <a:rPr lang="tr-TR" dirty="0" err="1" smtClean="0"/>
              <a:t>or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borrow</a:t>
            </a:r>
            <a:r>
              <a:rPr lang="tr-TR" dirty="0" smtClean="0"/>
              <a:t> </a:t>
            </a:r>
            <a:r>
              <a:rPr lang="tr-TR" dirty="0" err="1" smtClean="0"/>
              <a:t>after</a:t>
            </a:r>
            <a:r>
              <a:rPr lang="tr-TR" dirty="0" smtClean="0"/>
              <a:t> </a:t>
            </a:r>
            <a:r>
              <a:rPr lang="tr-TR" dirty="0" err="1" smtClean="0"/>
              <a:t>subtraction</a:t>
            </a:r>
            <a:r>
              <a:rPr lang="tr-TR" dirty="0" smtClean="0"/>
              <a:t> </a:t>
            </a:r>
            <a:r>
              <a:rPr lang="tr-TR" dirty="0" err="1" smtClean="0"/>
              <a:t>between</a:t>
            </a:r>
            <a:r>
              <a:rPr lang="tr-TR" dirty="0" smtClean="0"/>
              <a:t> bit </a:t>
            </a:r>
            <a:r>
              <a:rPr lang="tr-TR" dirty="0" err="1" smtClean="0"/>
              <a:t>positions</a:t>
            </a:r>
            <a:r>
              <a:rPr lang="tr-TR" dirty="0" smtClean="0"/>
              <a:t> 3 </a:t>
            </a:r>
            <a:r>
              <a:rPr lang="tr-TR" dirty="0" err="1" smtClean="0"/>
              <a:t>and</a:t>
            </a:r>
            <a:r>
              <a:rPr lang="tr-TR" dirty="0" smtClean="0"/>
              <a:t> 4 of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result</a:t>
            </a:r>
            <a:r>
              <a:rPr lang="tr-TR" dirty="0" smtClean="0"/>
              <a:t>. </a:t>
            </a:r>
          </a:p>
          <a:p>
            <a:pPr lvl="1"/>
            <a:r>
              <a:rPr lang="tr-TR" dirty="0" err="1" smtClean="0"/>
              <a:t>This</a:t>
            </a:r>
            <a:r>
              <a:rPr lang="tr-TR" dirty="0" smtClean="0"/>
              <a:t> </a:t>
            </a:r>
            <a:r>
              <a:rPr lang="tr-TR" dirty="0" err="1" smtClean="0"/>
              <a:t>flag</a:t>
            </a:r>
            <a:r>
              <a:rPr lang="tr-TR" dirty="0" smtClean="0"/>
              <a:t> is </a:t>
            </a:r>
            <a:r>
              <a:rPr lang="tr-TR" dirty="0" err="1" smtClean="0"/>
              <a:t>tested</a:t>
            </a:r>
            <a:r>
              <a:rPr lang="tr-TR" dirty="0" smtClean="0"/>
              <a:t> </a:t>
            </a:r>
            <a:r>
              <a:rPr lang="tr-TR" dirty="0" err="1" smtClean="0"/>
              <a:t>by</a:t>
            </a:r>
            <a:r>
              <a:rPr lang="tr-TR" dirty="0" smtClean="0"/>
              <a:t> DAA </a:t>
            </a:r>
            <a:r>
              <a:rPr lang="tr-TR" dirty="0" err="1" smtClean="0"/>
              <a:t>and</a:t>
            </a:r>
            <a:r>
              <a:rPr lang="tr-TR" dirty="0" smtClean="0"/>
              <a:t> DAS </a:t>
            </a:r>
            <a:r>
              <a:rPr lang="tr-TR" dirty="0" err="1" smtClean="0"/>
              <a:t>instructions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adjust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value</a:t>
            </a:r>
            <a:r>
              <a:rPr lang="tr-TR" dirty="0" smtClean="0"/>
              <a:t> of AL </a:t>
            </a:r>
            <a:r>
              <a:rPr lang="tr-TR" dirty="0" err="1" smtClean="0"/>
              <a:t>after</a:t>
            </a:r>
            <a:r>
              <a:rPr lang="tr-TR" dirty="0" smtClean="0"/>
              <a:t> a BCD </a:t>
            </a:r>
            <a:r>
              <a:rPr lang="tr-TR" dirty="0" err="1" smtClean="0"/>
              <a:t>addition</a:t>
            </a:r>
            <a:r>
              <a:rPr lang="tr-TR" dirty="0" smtClean="0"/>
              <a:t> </a:t>
            </a:r>
            <a:r>
              <a:rPr lang="tr-TR" dirty="0" err="1" smtClean="0"/>
              <a:t>or</a:t>
            </a:r>
            <a:r>
              <a:rPr lang="tr-TR" dirty="0" smtClean="0"/>
              <a:t> </a:t>
            </a:r>
            <a:r>
              <a:rPr lang="tr-TR" dirty="0" err="1" smtClean="0"/>
              <a:t>subtraction</a:t>
            </a:r>
            <a:r>
              <a:rPr lang="tr-TR" dirty="0" smtClean="0"/>
              <a:t>.</a:t>
            </a:r>
          </a:p>
          <a:p>
            <a:r>
              <a:rPr lang="tr-TR" dirty="0" smtClean="0"/>
              <a:t>Z (Zero): </a:t>
            </a:r>
            <a:r>
              <a:rPr lang="tr-TR" dirty="0" err="1" smtClean="0"/>
              <a:t>This</a:t>
            </a:r>
            <a:r>
              <a:rPr lang="tr-TR" dirty="0" smtClean="0"/>
              <a:t> </a:t>
            </a:r>
            <a:r>
              <a:rPr lang="tr-TR" dirty="0" err="1" smtClean="0"/>
              <a:t>flag</a:t>
            </a:r>
            <a:r>
              <a:rPr lang="tr-TR" dirty="0"/>
              <a:t> </a:t>
            </a:r>
            <a:r>
              <a:rPr lang="tr-TR" dirty="0" err="1" smtClean="0"/>
              <a:t>shows</a:t>
            </a:r>
            <a:r>
              <a:rPr lang="tr-TR" dirty="0" smtClean="0"/>
              <a:t> </a:t>
            </a:r>
            <a:r>
              <a:rPr lang="tr-TR" dirty="0" err="1" smtClean="0"/>
              <a:t>that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result</a:t>
            </a:r>
            <a:r>
              <a:rPr lang="tr-TR" dirty="0" smtClean="0"/>
              <a:t> of an </a:t>
            </a:r>
            <a:r>
              <a:rPr lang="tr-TR" dirty="0" err="1" smtClean="0"/>
              <a:t>artihmetic</a:t>
            </a:r>
            <a:r>
              <a:rPr lang="tr-TR" dirty="0" smtClean="0"/>
              <a:t> </a:t>
            </a:r>
            <a:r>
              <a:rPr lang="tr-TR" dirty="0" err="1" smtClean="0"/>
              <a:t>or</a:t>
            </a:r>
            <a:r>
              <a:rPr lang="tr-TR" dirty="0" smtClean="0"/>
              <a:t> </a:t>
            </a:r>
            <a:r>
              <a:rPr lang="tr-TR" dirty="0" err="1" smtClean="0"/>
              <a:t>logic</a:t>
            </a:r>
            <a:r>
              <a:rPr lang="tr-TR" dirty="0" smtClean="0"/>
              <a:t> </a:t>
            </a:r>
            <a:r>
              <a:rPr lang="tr-TR" dirty="0" err="1" smtClean="0"/>
              <a:t>operation</a:t>
            </a:r>
            <a:r>
              <a:rPr lang="tr-TR" dirty="0" smtClean="0"/>
              <a:t> is </a:t>
            </a:r>
            <a:r>
              <a:rPr lang="tr-TR" dirty="0" err="1" smtClean="0"/>
              <a:t>zero</a:t>
            </a:r>
            <a:r>
              <a:rPr lang="tr-TR" dirty="0" smtClean="0"/>
              <a:t>. </a:t>
            </a:r>
          </a:p>
          <a:p>
            <a:pPr lvl="1"/>
            <a:r>
              <a:rPr lang="tr-TR" dirty="0" smtClean="0"/>
              <a:t>IF Z==1 </a:t>
            </a:r>
            <a:r>
              <a:rPr lang="tr-TR" dirty="0" err="1" smtClean="0"/>
              <a:t>then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result</a:t>
            </a:r>
            <a:r>
              <a:rPr lang="tr-TR" dirty="0" smtClean="0"/>
              <a:t> is </a:t>
            </a:r>
            <a:r>
              <a:rPr lang="tr-TR" dirty="0" err="1" smtClean="0"/>
              <a:t>zero</a:t>
            </a:r>
            <a:r>
              <a:rPr lang="tr-TR" dirty="0" smtClean="0"/>
              <a:t>.</a:t>
            </a:r>
          </a:p>
          <a:p>
            <a:r>
              <a:rPr lang="tr-TR" dirty="0" smtClean="0"/>
              <a:t>S (</a:t>
            </a:r>
            <a:r>
              <a:rPr lang="tr-TR" dirty="0" err="1" smtClean="0"/>
              <a:t>Sign</a:t>
            </a:r>
            <a:r>
              <a:rPr lang="tr-TR" dirty="0" smtClean="0"/>
              <a:t>): </a:t>
            </a:r>
            <a:r>
              <a:rPr lang="tr-TR" dirty="0" err="1" smtClean="0"/>
              <a:t>This</a:t>
            </a:r>
            <a:r>
              <a:rPr lang="tr-TR" dirty="0" smtClean="0"/>
              <a:t> </a:t>
            </a:r>
            <a:r>
              <a:rPr lang="tr-TR" dirty="0" err="1" smtClean="0"/>
              <a:t>flag</a:t>
            </a:r>
            <a:r>
              <a:rPr lang="tr-TR" dirty="0" smtClean="0"/>
              <a:t> </a:t>
            </a:r>
            <a:r>
              <a:rPr lang="tr-TR" dirty="0" err="1" smtClean="0"/>
              <a:t>holds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arithmetic</a:t>
            </a:r>
            <a:r>
              <a:rPr lang="tr-TR" dirty="0" smtClean="0"/>
              <a:t> </a:t>
            </a:r>
            <a:r>
              <a:rPr lang="tr-TR" dirty="0" err="1" smtClean="0"/>
              <a:t>sign</a:t>
            </a:r>
            <a:r>
              <a:rPr lang="tr-TR" dirty="0" smtClean="0"/>
              <a:t> of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result</a:t>
            </a:r>
            <a:r>
              <a:rPr lang="tr-TR" dirty="0" smtClean="0"/>
              <a:t> </a:t>
            </a:r>
            <a:r>
              <a:rPr lang="tr-TR" dirty="0" err="1" smtClean="0"/>
              <a:t>after</a:t>
            </a:r>
            <a:r>
              <a:rPr lang="tr-TR" dirty="0" smtClean="0"/>
              <a:t> an </a:t>
            </a:r>
            <a:r>
              <a:rPr lang="tr-TR" dirty="0" err="1" smtClean="0"/>
              <a:t>arithmetic</a:t>
            </a:r>
            <a:r>
              <a:rPr lang="tr-TR" dirty="0" smtClean="0"/>
              <a:t> </a:t>
            </a:r>
            <a:r>
              <a:rPr lang="tr-TR" dirty="0" err="1" smtClean="0"/>
              <a:t>or</a:t>
            </a:r>
            <a:r>
              <a:rPr lang="tr-TR" dirty="0" smtClean="0"/>
              <a:t> </a:t>
            </a:r>
            <a:r>
              <a:rPr lang="tr-TR" dirty="0" err="1" smtClean="0"/>
              <a:t>logic</a:t>
            </a:r>
            <a:r>
              <a:rPr lang="tr-TR" dirty="0" smtClean="0"/>
              <a:t> </a:t>
            </a:r>
            <a:r>
              <a:rPr lang="tr-TR" dirty="0" err="1" smtClean="0"/>
              <a:t>instruction</a:t>
            </a:r>
            <a:r>
              <a:rPr lang="tr-TR" dirty="0" smtClean="0"/>
              <a:t> </a:t>
            </a:r>
            <a:r>
              <a:rPr lang="tr-TR" dirty="0" err="1" smtClean="0"/>
              <a:t>executes</a:t>
            </a:r>
            <a:r>
              <a:rPr lang="tr-TR" dirty="0" smtClean="0"/>
              <a:t>. </a:t>
            </a:r>
          </a:p>
          <a:p>
            <a:pPr lvl="1"/>
            <a:r>
              <a:rPr lang="tr-TR" dirty="0" err="1" smtClean="0"/>
              <a:t>If</a:t>
            </a:r>
            <a:r>
              <a:rPr lang="tr-TR" dirty="0" smtClean="0"/>
              <a:t> S==1 </a:t>
            </a:r>
            <a:r>
              <a:rPr lang="tr-TR" dirty="0" err="1" smtClean="0"/>
              <a:t>then</a:t>
            </a:r>
            <a:r>
              <a:rPr lang="tr-TR" dirty="0" smtClean="0"/>
              <a:t> </a:t>
            </a:r>
            <a:r>
              <a:rPr lang="tr-TR" dirty="0" err="1" smtClean="0"/>
              <a:t>sign</a:t>
            </a:r>
            <a:r>
              <a:rPr lang="tr-TR" dirty="0" smtClean="0"/>
              <a:t> bit (</a:t>
            </a:r>
            <a:r>
              <a:rPr lang="tr-TR" dirty="0" err="1" smtClean="0"/>
              <a:t>leftmost</a:t>
            </a:r>
            <a:r>
              <a:rPr lang="tr-TR" dirty="0" smtClean="0"/>
              <a:t> bit) is set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negative</a:t>
            </a:r>
            <a:r>
              <a:rPr lang="tr-TR" dirty="0" smtClean="0"/>
              <a:t> </a:t>
            </a:r>
            <a:r>
              <a:rPr lang="tr-TR" dirty="0" err="1" smtClean="0"/>
              <a:t>otherwise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bit is </a:t>
            </a:r>
            <a:r>
              <a:rPr lang="tr-TR" dirty="0" err="1" smtClean="0"/>
              <a:t>cleared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positive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2705102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T (Trap): </a:t>
            </a:r>
            <a:r>
              <a:rPr lang="tr-TR" dirty="0" err="1" smtClean="0"/>
              <a:t>The</a:t>
            </a:r>
            <a:r>
              <a:rPr lang="tr-TR" dirty="0" smtClean="0"/>
              <a:t> trap </a:t>
            </a:r>
            <a:r>
              <a:rPr lang="tr-TR" dirty="0" err="1" smtClean="0"/>
              <a:t>flag</a:t>
            </a:r>
            <a:r>
              <a:rPr lang="tr-TR" dirty="0" smtClean="0"/>
              <a:t> </a:t>
            </a:r>
            <a:r>
              <a:rPr lang="tr-TR" dirty="0" err="1" smtClean="0"/>
              <a:t>enables</a:t>
            </a:r>
            <a:r>
              <a:rPr lang="tr-TR" dirty="0" smtClean="0"/>
              <a:t> </a:t>
            </a:r>
            <a:r>
              <a:rPr lang="tr-TR" dirty="0" err="1" smtClean="0"/>
              <a:t>trapping</a:t>
            </a:r>
            <a:r>
              <a:rPr lang="tr-TR" dirty="0" smtClean="0"/>
              <a:t> </a:t>
            </a:r>
            <a:r>
              <a:rPr lang="tr-TR" dirty="0" err="1" smtClean="0"/>
              <a:t>through</a:t>
            </a:r>
            <a:r>
              <a:rPr lang="tr-TR" dirty="0" smtClean="0"/>
              <a:t> an on-</a:t>
            </a:r>
            <a:r>
              <a:rPr lang="tr-TR" dirty="0" err="1" smtClean="0"/>
              <a:t>chip</a:t>
            </a:r>
            <a:r>
              <a:rPr lang="tr-TR" dirty="0" smtClean="0"/>
              <a:t> </a:t>
            </a:r>
            <a:r>
              <a:rPr lang="tr-TR" dirty="0" err="1" smtClean="0"/>
              <a:t>debugging</a:t>
            </a:r>
            <a:r>
              <a:rPr lang="tr-TR" dirty="0" smtClean="0"/>
              <a:t> </a:t>
            </a:r>
            <a:r>
              <a:rPr lang="tr-TR" dirty="0" err="1" smtClean="0"/>
              <a:t>feature</a:t>
            </a:r>
            <a:r>
              <a:rPr lang="tr-TR" dirty="0" smtClean="0"/>
              <a:t>. Visual C++ </a:t>
            </a:r>
            <a:r>
              <a:rPr lang="tr-TR" dirty="0" err="1" smtClean="0"/>
              <a:t>also</a:t>
            </a:r>
            <a:r>
              <a:rPr lang="tr-TR" dirty="0" smtClean="0"/>
              <a:t> </a:t>
            </a:r>
            <a:r>
              <a:rPr lang="tr-TR" dirty="0" err="1" smtClean="0"/>
              <a:t>use</a:t>
            </a:r>
            <a:r>
              <a:rPr lang="tr-TR" dirty="0" smtClean="0"/>
              <a:t> trap </a:t>
            </a:r>
            <a:r>
              <a:rPr lang="tr-TR" dirty="0" err="1" smtClean="0"/>
              <a:t>feature</a:t>
            </a:r>
            <a:r>
              <a:rPr lang="tr-TR" dirty="0" smtClean="0"/>
              <a:t> </a:t>
            </a:r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debugging</a:t>
            </a:r>
            <a:r>
              <a:rPr lang="tr-TR" dirty="0" smtClean="0"/>
              <a:t>.</a:t>
            </a:r>
          </a:p>
          <a:p>
            <a:r>
              <a:rPr lang="tr-TR" dirty="0" smtClean="0"/>
              <a:t>I (</a:t>
            </a:r>
            <a:r>
              <a:rPr lang="tr-TR" dirty="0" err="1" smtClean="0"/>
              <a:t>Interrupt</a:t>
            </a:r>
            <a:r>
              <a:rPr lang="tr-TR" dirty="0" smtClean="0"/>
              <a:t>): </a:t>
            </a:r>
            <a:r>
              <a:rPr lang="tr-TR" dirty="0" err="1" smtClean="0"/>
              <a:t>This</a:t>
            </a:r>
            <a:r>
              <a:rPr lang="tr-TR" dirty="0" smtClean="0"/>
              <a:t> </a:t>
            </a:r>
            <a:r>
              <a:rPr lang="tr-TR" dirty="0" err="1" smtClean="0"/>
              <a:t>flag</a:t>
            </a:r>
            <a:r>
              <a:rPr lang="tr-TR" dirty="0" smtClean="0"/>
              <a:t> </a:t>
            </a:r>
            <a:r>
              <a:rPr lang="tr-TR" dirty="0" err="1" smtClean="0"/>
              <a:t>controls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operation</a:t>
            </a:r>
            <a:r>
              <a:rPr lang="tr-TR" dirty="0" smtClean="0"/>
              <a:t> of </a:t>
            </a:r>
            <a:r>
              <a:rPr lang="tr-TR" dirty="0" err="1" smtClean="0"/>
              <a:t>the</a:t>
            </a:r>
            <a:r>
              <a:rPr lang="tr-TR" dirty="0" smtClean="0"/>
              <a:t> INTR (</a:t>
            </a:r>
            <a:r>
              <a:rPr lang="tr-TR" dirty="0" err="1" smtClean="0"/>
              <a:t>interrupt</a:t>
            </a:r>
            <a:r>
              <a:rPr lang="tr-TR" dirty="0" smtClean="0"/>
              <a:t> </a:t>
            </a:r>
            <a:r>
              <a:rPr lang="tr-TR" dirty="0" err="1" smtClean="0"/>
              <a:t>request</a:t>
            </a:r>
            <a:r>
              <a:rPr lang="tr-TR" dirty="0" smtClean="0"/>
              <a:t>) </a:t>
            </a:r>
            <a:r>
              <a:rPr lang="tr-TR" dirty="0" err="1" smtClean="0"/>
              <a:t>input</a:t>
            </a:r>
            <a:r>
              <a:rPr lang="tr-TR" dirty="0" smtClean="0"/>
              <a:t> </a:t>
            </a:r>
            <a:r>
              <a:rPr lang="tr-TR" dirty="0" err="1" smtClean="0"/>
              <a:t>pin</a:t>
            </a:r>
            <a:r>
              <a:rPr lang="tr-TR" dirty="0" smtClean="0"/>
              <a:t>. </a:t>
            </a:r>
          </a:p>
          <a:p>
            <a:pPr lvl="1"/>
            <a:r>
              <a:rPr lang="tr-TR" dirty="0" err="1" smtClean="0"/>
              <a:t>If</a:t>
            </a:r>
            <a:r>
              <a:rPr lang="tr-TR" dirty="0" smtClean="0"/>
              <a:t> I==1, </a:t>
            </a:r>
            <a:r>
              <a:rPr lang="tr-TR" dirty="0" err="1" smtClean="0"/>
              <a:t>interrupt</a:t>
            </a:r>
            <a:r>
              <a:rPr lang="tr-TR" dirty="0" smtClean="0"/>
              <a:t> is </a:t>
            </a:r>
            <a:r>
              <a:rPr lang="tr-TR" dirty="0" err="1" smtClean="0"/>
              <a:t>enabled</a:t>
            </a:r>
            <a:r>
              <a:rPr lang="tr-TR" dirty="0" smtClean="0"/>
              <a:t>. </a:t>
            </a:r>
            <a:endParaRPr lang="tr-TR" dirty="0"/>
          </a:p>
          <a:p>
            <a:pPr lvl="1"/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state</a:t>
            </a:r>
            <a:r>
              <a:rPr lang="tr-TR" dirty="0" smtClean="0"/>
              <a:t> of </a:t>
            </a:r>
            <a:r>
              <a:rPr lang="tr-TR" dirty="0" err="1" smtClean="0"/>
              <a:t>this</a:t>
            </a:r>
            <a:r>
              <a:rPr lang="tr-TR" dirty="0" smtClean="0"/>
              <a:t> bit is </a:t>
            </a:r>
            <a:r>
              <a:rPr lang="tr-TR" dirty="0" err="1" smtClean="0"/>
              <a:t>controlled</a:t>
            </a:r>
            <a:r>
              <a:rPr lang="tr-TR" dirty="0" smtClean="0"/>
              <a:t> </a:t>
            </a:r>
            <a:r>
              <a:rPr lang="tr-TR" dirty="0" err="1" smtClean="0"/>
              <a:t>by</a:t>
            </a:r>
            <a:r>
              <a:rPr lang="tr-TR" dirty="0" smtClean="0"/>
              <a:t> STI </a:t>
            </a:r>
            <a:r>
              <a:rPr lang="tr-TR" dirty="0" err="1" smtClean="0"/>
              <a:t>and</a:t>
            </a:r>
            <a:r>
              <a:rPr lang="tr-TR" dirty="0" smtClean="0"/>
              <a:t> CLI </a:t>
            </a:r>
            <a:r>
              <a:rPr lang="tr-TR" dirty="0" err="1" smtClean="0"/>
              <a:t>instructions</a:t>
            </a:r>
            <a:r>
              <a:rPr lang="tr-TR" dirty="0" smtClean="0"/>
              <a:t> (set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clear</a:t>
            </a:r>
            <a:r>
              <a:rPr lang="tr-TR" dirty="0" smtClean="0"/>
              <a:t>).</a:t>
            </a:r>
          </a:p>
          <a:p>
            <a:r>
              <a:rPr lang="tr-TR" dirty="0" smtClean="0"/>
              <a:t>D (</a:t>
            </a:r>
            <a:r>
              <a:rPr lang="tr-TR" dirty="0" err="1" smtClean="0"/>
              <a:t>Direction</a:t>
            </a:r>
            <a:r>
              <a:rPr lang="tr-TR" dirty="0" smtClean="0"/>
              <a:t>): </a:t>
            </a:r>
            <a:r>
              <a:rPr lang="tr-TR" dirty="0" err="1" smtClean="0"/>
              <a:t>This</a:t>
            </a:r>
            <a:r>
              <a:rPr lang="tr-TR" dirty="0" smtClean="0"/>
              <a:t> </a:t>
            </a:r>
            <a:r>
              <a:rPr lang="tr-TR" dirty="0" err="1" smtClean="0"/>
              <a:t>flag</a:t>
            </a:r>
            <a:r>
              <a:rPr lang="tr-TR" dirty="0" smtClean="0"/>
              <a:t> </a:t>
            </a:r>
            <a:r>
              <a:rPr lang="tr-TR" dirty="0" err="1" smtClean="0"/>
              <a:t>selects</a:t>
            </a:r>
            <a:r>
              <a:rPr lang="tr-TR" dirty="0" smtClean="0"/>
              <a:t> </a:t>
            </a:r>
            <a:r>
              <a:rPr lang="tr-TR" dirty="0" err="1" smtClean="0"/>
              <a:t>either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increment</a:t>
            </a:r>
            <a:r>
              <a:rPr lang="tr-TR" dirty="0" smtClean="0"/>
              <a:t> </a:t>
            </a:r>
            <a:r>
              <a:rPr lang="tr-TR" dirty="0" err="1" smtClean="0"/>
              <a:t>or</a:t>
            </a:r>
            <a:r>
              <a:rPr lang="tr-TR" dirty="0" smtClean="0"/>
              <a:t> </a:t>
            </a:r>
            <a:r>
              <a:rPr lang="tr-TR" dirty="0" err="1" smtClean="0"/>
              <a:t>decrement</a:t>
            </a:r>
            <a:r>
              <a:rPr lang="tr-TR" dirty="0" smtClean="0"/>
              <a:t> </a:t>
            </a:r>
            <a:r>
              <a:rPr lang="tr-TR" dirty="0" err="1" smtClean="0"/>
              <a:t>mode</a:t>
            </a:r>
            <a:r>
              <a:rPr lang="tr-TR" dirty="0" smtClean="0"/>
              <a:t> </a:t>
            </a:r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DI </a:t>
            </a:r>
            <a:r>
              <a:rPr lang="tr-TR" dirty="0" err="1" smtClean="0"/>
              <a:t>and</a:t>
            </a:r>
            <a:r>
              <a:rPr lang="tr-TR" dirty="0" smtClean="0"/>
              <a:t>/</a:t>
            </a:r>
            <a:r>
              <a:rPr lang="tr-TR" dirty="0" err="1" smtClean="0"/>
              <a:t>or</a:t>
            </a:r>
            <a:r>
              <a:rPr lang="tr-TR" dirty="0" smtClean="0"/>
              <a:t> SI </a:t>
            </a:r>
            <a:r>
              <a:rPr lang="tr-TR" dirty="0" err="1" smtClean="0"/>
              <a:t>registers</a:t>
            </a:r>
            <a:r>
              <a:rPr lang="tr-TR" dirty="0" smtClean="0"/>
              <a:t> </a:t>
            </a:r>
            <a:r>
              <a:rPr lang="tr-TR" dirty="0" err="1" smtClean="0"/>
              <a:t>during</a:t>
            </a:r>
            <a:r>
              <a:rPr lang="tr-TR" dirty="0" smtClean="0"/>
              <a:t> </a:t>
            </a:r>
            <a:r>
              <a:rPr lang="tr-TR" dirty="0" err="1" smtClean="0"/>
              <a:t>string</a:t>
            </a:r>
            <a:r>
              <a:rPr lang="tr-TR" dirty="0" smtClean="0"/>
              <a:t> </a:t>
            </a:r>
            <a:r>
              <a:rPr lang="tr-TR" dirty="0" err="1" smtClean="0"/>
              <a:t>instructions</a:t>
            </a:r>
            <a:r>
              <a:rPr lang="tr-TR" dirty="0" smtClean="0"/>
              <a:t>.</a:t>
            </a:r>
          </a:p>
          <a:p>
            <a:pPr lvl="1"/>
            <a:r>
              <a:rPr lang="tr-TR" dirty="0" err="1" smtClean="0"/>
              <a:t>If</a:t>
            </a:r>
            <a:r>
              <a:rPr lang="tr-TR" dirty="0" smtClean="0"/>
              <a:t> D=1,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registers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automatically</a:t>
            </a:r>
            <a:r>
              <a:rPr lang="tr-TR" dirty="0" smtClean="0"/>
              <a:t> </a:t>
            </a:r>
            <a:r>
              <a:rPr lang="tr-TR" dirty="0" err="1" smtClean="0"/>
              <a:t>decremented</a:t>
            </a:r>
            <a:r>
              <a:rPr lang="tr-TR" dirty="0" smtClean="0"/>
              <a:t>, </a:t>
            </a:r>
            <a:r>
              <a:rPr lang="tr-TR" dirty="0" err="1" smtClean="0"/>
              <a:t>otherwise</a:t>
            </a:r>
            <a:r>
              <a:rPr lang="tr-TR" dirty="0" smtClean="0"/>
              <a:t> </a:t>
            </a:r>
            <a:r>
              <a:rPr lang="tr-TR" dirty="0" err="1" smtClean="0"/>
              <a:t>automatically</a:t>
            </a:r>
            <a:r>
              <a:rPr lang="tr-TR" dirty="0" smtClean="0"/>
              <a:t> </a:t>
            </a:r>
            <a:r>
              <a:rPr lang="tr-TR" dirty="0" err="1" smtClean="0"/>
              <a:t>incremented</a:t>
            </a:r>
            <a:r>
              <a:rPr lang="tr-TR" dirty="0" smtClean="0"/>
              <a:t>.</a:t>
            </a:r>
          </a:p>
          <a:p>
            <a:pPr lvl="1"/>
            <a:r>
              <a:rPr lang="tr-TR" dirty="0" smtClean="0"/>
              <a:t>Set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cleared</a:t>
            </a:r>
            <a:r>
              <a:rPr lang="tr-TR" dirty="0" smtClean="0"/>
              <a:t> </a:t>
            </a:r>
            <a:r>
              <a:rPr lang="tr-TR" dirty="0" err="1" smtClean="0"/>
              <a:t>by</a:t>
            </a:r>
            <a:r>
              <a:rPr lang="tr-TR" dirty="0" smtClean="0"/>
              <a:t> STD </a:t>
            </a:r>
            <a:r>
              <a:rPr lang="tr-TR" dirty="0" err="1" smtClean="0"/>
              <a:t>and</a:t>
            </a:r>
            <a:r>
              <a:rPr lang="tr-TR" dirty="0" smtClean="0"/>
              <a:t> CLD </a:t>
            </a:r>
            <a:r>
              <a:rPr lang="tr-TR" dirty="0" err="1" smtClean="0"/>
              <a:t>instructions</a:t>
            </a:r>
            <a:r>
              <a:rPr lang="tr-TR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2178970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63933"/>
          </a:xfrm>
        </p:spPr>
        <p:txBody>
          <a:bodyPr>
            <a:normAutofit lnSpcReduction="10000"/>
          </a:bodyPr>
          <a:lstStyle/>
          <a:p>
            <a:r>
              <a:rPr lang="tr-TR" dirty="0" smtClean="0"/>
              <a:t>O (</a:t>
            </a:r>
            <a:r>
              <a:rPr lang="tr-TR" dirty="0" err="1" smtClean="0"/>
              <a:t>Overflow</a:t>
            </a:r>
            <a:r>
              <a:rPr lang="tr-TR" dirty="0" smtClean="0"/>
              <a:t>): </a:t>
            </a:r>
            <a:r>
              <a:rPr lang="tr-TR" dirty="0" err="1" smtClean="0"/>
              <a:t>Overflows</a:t>
            </a:r>
            <a:r>
              <a:rPr lang="tr-TR" dirty="0" smtClean="0"/>
              <a:t> ocur </a:t>
            </a:r>
            <a:r>
              <a:rPr lang="tr-TR" dirty="0" err="1" smtClean="0"/>
              <a:t>when</a:t>
            </a:r>
            <a:r>
              <a:rPr lang="tr-TR" dirty="0" smtClean="0"/>
              <a:t> </a:t>
            </a:r>
            <a:r>
              <a:rPr lang="tr-TR" dirty="0" err="1" smtClean="0"/>
              <a:t>signed</a:t>
            </a:r>
            <a:r>
              <a:rPr lang="tr-TR" dirty="0" smtClean="0"/>
              <a:t> </a:t>
            </a:r>
            <a:r>
              <a:rPr lang="tr-TR" dirty="0" err="1" smtClean="0"/>
              <a:t>numbers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added</a:t>
            </a:r>
            <a:r>
              <a:rPr lang="tr-TR" dirty="0" smtClean="0"/>
              <a:t> </a:t>
            </a:r>
            <a:r>
              <a:rPr lang="tr-TR" dirty="0" err="1" smtClean="0"/>
              <a:t>or</a:t>
            </a:r>
            <a:r>
              <a:rPr lang="tr-TR" dirty="0" smtClean="0"/>
              <a:t> </a:t>
            </a:r>
            <a:r>
              <a:rPr lang="tr-TR" dirty="0" err="1" smtClean="0"/>
              <a:t>subtracted</a:t>
            </a:r>
            <a:r>
              <a:rPr lang="tr-TR" dirty="0" smtClean="0"/>
              <a:t>. An </a:t>
            </a:r>
            <a:r>
              <a:rPr lang="tr-TR" dirty="0" err="1" smtClean="0"/>
              <a:t>overflow</a:t>
            </a:r>
            <a:r>
              <a:rPr lang="tr-TR" dirty="0" smtClean="0"/>
              <a:t> </a:t>
            </a:r>
            <a:r>
              <a:rPr lang="tr-TR" dirty="0" err="1" smtClean="0"/>
              <a:t>indicates</a:t>
            </a:r>
            <a:r>
              <a:rPr lang="tr-TR" dirty="0" smtClean="0"/>
              <a:t> </a:t>
            </a:r>
            <a:r>
              <a:rPr lang="tr-TR" dirty="0" err="1" smtClean="0"/>
              <a:t>that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result</a:t>
            </a:r>
            <a:r>
              <a:rPr lang="tr-TR" dirty="0" smtClean="0"/>
              <a:t> </a:t>
            </a:r>
            <a:r>
              <a:rPr lang="tr-TR" dirty="0" err="1" smtClean="0"/>
              <a:t>exceeds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capacity</a:t>
            </a:r>
            <a:r>
              <a:rPr lang="tr-TR" dirty="0" smtClean="0"/>
              <a:t> of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machine</a:t>
            </a:r>
            <a:r>
              <a:rPr lang="tr-TR" dirty="0" smtClean="0"/>
              <a:t>. </a:t>
            </a:r>
          </a:p>
          <a:p>
            <a:pPr lvl="1"/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instance</a:t>
            </a:r>
            <a:r>
              <a:rPr lang="tr-TR" dirty="0" smtClean="0"/>
              <a:t>, </a:t>
            </a:r>
            <a:r>
              <a:rPr lang="tr-TR" dirty="0" err="1" smtClean="0"/>
              <a:t>if</a:t>
            </a:r>
            <a:r>
              <a:rPr lang="tr-TR" dirty="0" smtClean="0"/>
              <a:t> 7FH (+127) is </a:t>
            </a:r>
            <a:r>
              <a:rPr lang="tr-TR" dirty="0" err="1" smtClean="0"/>
              <a:t>added</a:t>
            </a:r>
            <a:r>
              <a:rPr lang="tr-TR" dirty="0" smtClean="0"/>
              <a:t> -</a:t>
            </a:r>
            <a:r>
              <a:rPr lang="tr-TR" dirty="0" err="1" smtClean="0"/>
              <a:t>using</a:t>
            </a:r>
            <a:r>
              <a:rPr lang="tr-TR" dirty="0" smtClean="0"/>
              <a:t> an 8bit </a:t>
            </a:r>
            <a:r>
              <a:rPr lang="tr-TR" dirty="0" err="1" smtClean="0"/>
              <a:t>addition</a:t>
            </a:r>
            <a:r>
              <a:rPr lang="tr-TR" dirty="0" smtClean="0"/>
              <a:t>- </a:t>
            </a:r>
            <a:r>
              <a:rPr lang="tr-TR" dirty="0" err="1" smtClean="0"/>
              <a:t>to</a:t>
            </a:r>
            <a:r>
              <a:rPr lang="tr-TR" dirty="0" smtClean="0"/>
              <a:t> 01H (+1),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result</a:t>
            </a:r>
            <a:r>
              <a:rPr lang="tr-TR" dirty="0" smtClean="0"/>
              <a:t> is 80H (-128). </a:t>
            </a:r>
            <a:r>
              <a:rPr lang="tr-TR" dirty="0" err="1" smtClean="0"/>
              <a:t>This</a:t>
            </a:r>
            <a:r>
              <a:rPr lang="tr-TR" dirty="0" smtClean="0"/>
              <a:t> </a:t>
            </a:r>
            <a:r>
              <a:rPr lang="tr-TR" dirty="0" err="1" smtClean="0"/>
              <a:t>result</a:t>
            </a:r>
            <a:r>
              <a:rPr lang="tr-TR" dirty="0" smtClean="0"/>
              <a:t> </a:t>
            </a:r>
            <a:r>
              <a:rPr lang="tr-TR" dirty="0" err="1" smtClean="0"/>
              <a:t>represents</a:t>
            </a:r>
            <a:r>
              <a:rPr lang="tr-TR" dirty="0" smtClean="0"/>
              <a:t> an </a:t>
            </a:r>
            <a:r>
              <a:rPr lang="tr-TR" dirty="0" err="1" smtClean="0"/>
              <a:t>overflow</a:t>
            </a:r>
            <a:r>
              <a:rPr lang="tr-TR" dirty="0" smtClean="0"/>
              <a:t> </a:t>
            </a:r>
            <a:r>
              <a:rPr lang="tr-TR" dirty="0" err="1" smtClean="0"/>
              <a:t>condition</a:t>
            </a:r>
            <a:r>
              <a:rPr lang="tr-TR" dirty="0" smtClean="0"/>
              <a:t>.</a:t>
            </a:r>
          </a:p>
          <a:p>
            <a:pPr lvl="1"/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unsigned</a:t>
            </a:r>
            <a:r>
              <a:rPr lang="tr-TR" dirty="0" smtClean="0"/>
              <a:t> </a:t>
            </a:r>
            <a:r>
              <a:rPr lang="tr-TR" dirty="0" err="1" smtClean="0"/>
              <a:t>operations</a:t>
            </a:r>
            <a:r>
              <a:rPr lang="tr-TR" dirty="0" smtClean="0"/>
              <a:t>, </a:t>
            </a:r>
            <a:r>
              <a:rPr lang="tr-TR" dirty="0" err="1" smtClean="0"/>
              <a:t>this</a:t>
            </a:r>
            <a:r>
              <a:rPr lang="tr-TR" dirty="0" smtClean="0"/>
              <a:t> </a:t>
            </a:r>
            <a:r>
              <a:rPr lang="tr-TR" dirty="0" err="1" smtClean="0"/>
              <a:t>flag</a:t>
            </a:r>
            <a:r>
              <a:rPr lang="tr-TR" dirty="0" smtClean="0"/>
              <a:t> is </a:t>
            </a:r>
            <a:r>
              <a:rPr lang="tr-TR" dirty="0" err="1" smtClean="0"/>
              <a:t>ignored</a:t>
            </a:r>
            <a:r>
              <a:rPr lang="tr-TR" dirty="0" smtClean="0"/>
              <a:t>.</a:t>
            </a:r>
          </a:p>
          <a:p>
            <a:r>
              <a:rPr lang="tr-TR" dirty="0" smtClean="0"/>
              <a:t>IOPL (I/O </a:t>
            </a:r>
            <a:r>
              <a:rPr lang="tr-TR" dirty="0" err="1" smtClean="0"/>
              <a:t>Privilege</a:t>
            </a:r>
            <a:r>
              <a:rPr lang="tr-TR" dirty="0" smtClean="0"/>
              <a:t> Level): IOPL is </a:t>
            </a:r>
            <a:r>
              <a:rPr lang="tr-TR" dirty="0" err="1" smtClean="0"/>
              <a:t>used</a:t>
            </a:r>
            <a:r>
              <a:rPr lang="tr-TR" dirty="0" smtClean="0"/>
              <a:t> in </a:t>
            </a:r>
            <a:r>
              <a:rPr lang="tr-TR" dirty="0" err="1" smtClean="0"/>
              <a:t>proted</a:t>
            </a:r>
            <a:r>
              <a:rPr lang="tr-TR" dirty="0" smtClean="0"/>
              <a:t> </a:t>
            </a:r>
            <a:r>
              <a:rPr lang="tr-TR" dirty="0" err="1" smtClean="0"/>
              <a:t>mode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select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 </a:t>
            </a:r>
            <a:r>
              <a:rPr lang="tr-TR" dirty="0" err="1" smtClean="0"/>
              <a:t>privilege</a:t>
            </a:r>
            <a:r>
              <a:rPr lang="tr-TR" dirty="0" smtClean="0"/>
              <a:t> </a:t>
            </a:r>
            <a:r>
              <a:rPr lang="tr-TR" dirty="0" err="1" smtClean="0"/>
              <a:t>level</a:t>
            </a:r>
            <a:r>
              <a:rPr lang="tr-TR" dirty="0" smtClean="0"/>
              <a:t> of I/O </a:t>
            </a:r>
            <a:r>
              <a:rPr lang="tr-TR" dirty="0" err="1" smtClean="0"/>
              <a:t>devices</a:t>
            </a:r>
            <a:r>
              <a:rPr lang="tr-TR" dirty="0" smtClean="0"/>
              <a:t>. </a:t>
            </a:r>
          </a:p>
          <a:p>
            <a:pPr lvl="1"/>
            <a:r>
              <a:rPr lang="tr-TR" dirty="0" err="1" smtClean="0"/>
              <a:t>If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current</a:t>
            </a:r>
            <a:r>
              <a:rPr lang="tr-TR" dirty="0" smtClean="0"/>
              <a:t> </a:t>
            </a:r>
            <a:r>
              <a:rPr lang="tr-TR" dirty="0" err="1" smtClean="0"/>
              <a:t>privilege</a:t>
            </a:r>
            <a:r>
              <a:rPr lang="tr-TR" dirty="0" smtClean="0"/>
              <a:t> </a:t>
            </a:r>
            <a:r>
              <a:rPr lang="tr-TR" dirty="0" err="1" smtClean="0"/>
              <a:t>level</a:t>
            </a:r>
            <a:r>
              <a:rPr lang="tr-TR" dirty="0" smtClean="0"/>
              <a:t> of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task</a:t>
            </a:r>
            <a:r>
              <a:rPr lang="tr-TR" dirty="0" smtClean="0"/>
              <a:t> </a:t>
            </a:r>
            <a:r>
              <a:rPr lang="tr-TR" dirty="0" err="1" smtClean="0"/>
              <a:t>or</a:t>
            </a:r>
            <a:r>
              <a:rPr lang="tr-TR" dirty="0" smtClean="0"/>
              <a:t> program is </a:t>
            </a:r>
            <a:r>
              <a:rPr lang="tr-TR" dirty="0" err="1" smtClean="0"/>
              <a:t>lower</a:t>
            </a:r>
            <a:r>
              <a:rPr lang="tr-TR" dirty="0" smtClean="0"/>
              <a:t> </a:t>
            </a:r>
            <a:r>
              <a:rPr lang="tr-TR" dirty="0" err="1" smtClean="0"/>
              <a:t>or</a:t>
            </a:r>
            <a:r>
              <a:rPr lang="tr-TR" dirty="0" smtClean="0"/>
              <a:t> </a:t>
            </a:r>
            <a:r>
              <a:rPr lang="tr-TR" dirty="0" err="1" smtClean="0"/>
              <a:t>more</a:t>
            </a:r>
            <a:r>
              <a:rPr lang="tr-TR" dirty="0" smtClean="0"/>
              <a:t> </a:t>
            </a:r>
            <a:r>
              <a:rPr lang="tr-TR" dirty="0" err="1" smtClean="0"/>
              <a:t>trusted</a:t>
            </a:r>
            <a:r>
              <a:rPr lang="tr-TR" dirty="0" smtClean="0"/>
              <a:t> </a:t>
            </a:r>
            <a:r>
              <a:rPr lang="tr-TR" dirty="0" err="1" smtClean="0"/>
              <a:t>than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IOPL, I/O </a:t>
            </a:r>
            <a:r>
              <a:rPr lang="tr-TR" dirty="0" err="1" smtClean="0"/>
              <a:t>executes</a:t>
            </a:r>
            <a:r>
              <a:rPr lang="tr-TR" dirty="0" smtClean="0"/>
              <a:t> </a:t>
            </a:r>
            <a:r>
              <a:rPr lang="tr-TR" dirty="0" err="1" smtClean="0"/>
              <a:t>without</a:t>
            </a:r>
            <a:r>
              <a:rPr lang="tr-TR" dirty="0" smtClean="0"/>
              <a:t> </a:t>
            </a:r>
            <a:r>
              <a:rPr lang="tr-TR" dirty="0" err="1" smtClean="0"/>
              <a:t>hindrance</a:t>
            </a:r>
            <a:r>
              <a:rPr lang="tr-TR" dirty="0" smtClean="0"/>
              <a:t>. </a:t>
            </a:r>
          </a:p>
          <a:p>
            <a:pPr lvl="1"/>
            <a:r>
              <a:rPr lang="tr-TR" dirty="0" err="1" smtClean="0"/>
              <a:t>If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IOPL is </a:t>
            </a:r>
            <a:r>
              <a:rPr lang="tr-TR" dirty="0" err="1" smtClean="0"/>
              <a:t>lower</a:t>
            </a:r>
            <a:r>
              <a:rPr lang="tr-TR" dirty="0" smtClean="0"/>
              <a:t> </a:t>
            </a:r>
            <a:r>
              <a:rPr lang="tr-TR" dirty="0" err="1" smtClean="0"/>
              <a:t>than</a:t>
            </a:r>
            <a:r>
              <a:rPr lang="tr-TR" dirty="0" smtClean="0"/>
              <a:t> </a:t>
            </a:r>
            <a:r>
              <a:rPr lang="tr-TR" dirty="0" err="1" smtClean="0"/>
              <a:t>then</a:t>
            </a:r>
            <a:r>
              <a:rPr lang="tr-TR" dirty="0" smtClean="0"/>
              <a:t> program is </a:t>
            </a:r>
            <a:r>
              <a:rPr lang="tr-TR" dirty="0" err="1" smtClean="0"/>
              <a:t>suspended</a:t>
            </a:r>
            <a:r>
              <a:rPr lang="tr-TR" dirty="0" smtClean="0"/>
              <a:t> </a:t>
            </a:r>
            <a:r>
              <a:rPr lang="tr-TR" dirty="0" err="1" smtClean="0"/>
              <a:t>with</a:t>
            </a:r>
            <a:r>
              <a:rPr lang="tr-TR" dirty="0" smtClean="0"/>
              <a:t> an </a:t>
            </a:r>
            <a:r>
              <a:rPr lang="tr-TR" dirty="0" err="1" smtClean="0"/>
              <a:t>interrupt</a:t>
            </a:r>
            <a:r>
              <a:rPr lang="tr-TR" dirty="0" smtClean="0"/>
              <a:t>. </a:t>
            </a:r>
          </a:p>
          <a:p>
            <a:pPr lvl="2"/>
            <a:r>
              <a:rPr lang="tr-TR" dirty="0" smtClean="0"/>
              <a:t>00 is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highest</a:t>
            </a:r>
            <a:r>
              <a:rPr lang="tr-TR" dirty="0" smtClean="0"/>
              <a:t>.</a:t>
            </a:r>
          </a:p>
          <a:p>
            <a:pPr lvl="2"/>
            <a:r>
              <a:rPr lang="tr-TR" dirty="0" smtClean="0"/>
              <a:t>11 is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lowest</a:t>
            </a:r>
            <a:r>
              <a:rPr lang="tr-TR" dirty="0" smtClean="0"/>
              <a:t>.</a:t>
            </a:r>
          </a:p>
          <a:p>
            <a:pPr lvl="1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20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NT (</a:t>
            </a:r>
            <a:r>
              <a:rPr lang="tr-TR" dirty="0" err="1" smtClean="0"/>
              <a:t>Nested</a:t>
            </a:r>
            <a:r>
              <a:rPr lang="tr-TR" dirty="0" smtClean="0"/>
              <a:t> </a:t>
            </a:r>
            <a:r>
              <a:rPr lang="tr-TR" dirty="0" err="1"/>
              <a:t>T</a:t>
            </a:r>
            <a:r>
              <a:rPr lang="tr-TR" dirty="0" err="1" smtClean="0"/>
              <a:t>ask</a:t>
            </a:r>
            <a:r>
              <a:rPr lang="tr-TR" dirty="0" smtClean="0"/>
              <a:t>):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nested</a:t>
            </a:r>
            <a:r>
              <a:rPr lang="tr-TR" dirty="0" smtClean="0"/>
              <a:t> </a:t>
            </a:r>
            <a:r>
              <a:rPr lang="tr-TR" dirty="0" err="1" smtClean="0"/>
              <a:t>task</a:t>
            </a:r>
            <a:r>
              <a:rPr lang="tr-TR" dirty="0" smtClean="0"/>
              <a:t> </a:t>
            </a:r>
            <a:r>
              <a:rPr lang="tr-TR" dirty="0" err="1" smtClean="0"/>
              <a:t>flag</a:t>
            </a:r>
            <a:r>
              <a:rPr lang="tr-TR" dirty="0" smtClean="0"/>
              <a:t> </a:t>
            </a:r>
            <a:r>
              <a:rPr lang="tr-TR" dirty="0" err="1" smtClean="0"/>
              <a:t>indicates</a:t>
            </a:r>
            <a:r>
              <a:rPr lang="tr-TR" dirty="0" smtClean="0"/>
              <a:t> </a:t>
            </a:r>
            <a:r>
              <a:rPr lang="tr-TR" dirty="0" err="1" smtClean="0"/>
              <a:t>that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current</a:t>
            </a:r>
            <a:r>
              <a:rPr lang="tr-TR" dirty="0" smtClean="0"/>
              <a:t> </a:t>
            </a:r>
            <a:r>
              <a:rPr lang="tr-TR" dirty="0" err="1" smtClean="0"/>
              <a:t>task</a:t>
            </a:r>
            <a:r>
              <a:rPr lang="tr-TR" dirty="0" smtClean="0"/>
              <a:t> is </a:t>
            </a:r>
            <a:r>
              <a:rPr lang="tr-TR" dirty="0" err="1" smtClean="0"/>
              <a:t>nested</a:t>
            </a:r>
            <a:r>
              <a:rPr lang="tr-TR" dirty="0" smtClean="0"/>
              <a:t> </a:t>
            </a:r>
            <a:r>
              <a:rPr lang="tr-TR" dirty="0" err="1" smtClean="0"/>
              <a:t>within</a:t>
            </a:r>
            <a:r>
              <a:rPr lang="tr-TR" dirty="0" smtClean="0"/>
              <a:t> </a:t>
            </a:r>
            <a:r>
              <a:rPr lang="tr-TR" dirty="0" err="1" smtClean="0"/>
              <a:t>another</a:t>
            </a:r>
            <a:r>
              <a:rPr lang="tr-TR" dirty="0" smtClean="0"/>
              <a:t> </a:t>
            </a:r>
            <a:r>
              <a:rPr lang="tr-TR" dirty="0" err="1" smtClean="0"/>
              <a:t>task</a:t>
            </a:r>
            <a:r>
              <a:rPr lang="tr-TR" dirty="0" smtClean="0"/>
              <a:t> in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protected</a:t>
            </a:r>
            <a:r>
              <a:rPr lang="tr-TR" dirty="0" smtClean="0"/>
              <a:t> </a:t>
            </a:r>
            <a:r>
              <a:rPr lang="tr-TR" dirty="0" err="1" smtClean="0"/>
              <a:t>mode</a:t>
            </a:r>
            <a:r>
              <a:rPr lang="tr-TR" dirty="0" smtClean="0"/>
              <a:t>.</a:t>
            </a:r>
          </a:p>
          <a:p>
            <a:r>
              <a:rPr lang="tr-TR" dirty="0" smtClean="0"/>
              <a:t>RF (</a:t>
            </a:r>
            <a:r>
              <a:rPr lang="tr-TR" dirty="0" err="1" smtClean="0"/>
              <a:t>Resume</a:t>
            </a:r>
            <a:r>
              <a:rPr lang="tr-TR" dirty="0" smtClean="0"/>
              <a:t>): </a:t>
            </a:r>
            <a:r>
              <a:rPr lang="tr-TR" dirty="0" err="1" smtClean="0"/>
              <a:t>This</a:t>
            </a:r>
            <a:r>
              <a:rPr lang="tr-TR" dirty="0" smtClean="0"/>
              <a:t> </a:t>
            </a:r>
            <a:r>
              <a:rPr lang="tr-TR" dirty="0" err="1" smtClean="0"/>
              <a:t>flag</a:t>
            </a:r>
            <a:r>
              <a:rPr lang="tr-TR" dirty="0" smtClean="0"/>
              <a:t> is </a:t>
            </a:r>
            <a:r>
              <a:rPr lang="tr-TR" dirty="0" err="1" smtClean="0"/>
              <a:t>used</a:t>
            </a:r>
            <a:r>
              <a:rPr lang="tr-TR" dirty="0" smtClean="0"/>
              <a:t> </a:t>
            </a:r>
            <a:r>
              <a:rPr lang="tr-TR" dirty="0" err="1" smtClean="0"/>
              <a:t>with</a:t>
            </a:r>
            <a:r>
              <a:rPr lang="tr-TR" dirty="0" smtClean="0"/>
              <a:t> </a:t>
            </a:r>
            <a:r>
              <a:rPr lang="tr-TR" dirty="0" err="1" smtClean="0"/>
              <a:t>debugging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control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resumptionof</a:t>
            </a:r>
            <a:r>
              <a:rPr lang="tr-TR" dirty="0" smtClean="0"/>
              <a:t> </a:t>
            </a:r>
            <a:r>
              <a:rPr lang="tr-TR" dirty="0" err="1" smtClean="0"/>
              <a:t>execution</a:t>
            </a:r>
            <a:r>
              <a:rPr lang="tr-TR" dirty="0" smtClean="0"/>
              <a:t> </a:t>
            </a:r>
            <a:r>
              <a:rPr lang="tr-TR" dirty="0" err="1" smtClean="0"/>
              <a:t>after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next</a:t>
            </a:r>
            <a:r>
              <a:rPr lang="tr-TR" dirty="0" smtClean="0"/>
              <a:t> </a:t>
            </a:r>
            <a:r>
              <a:rPr lang="tr-TR" dirty="0" err="1" smtClean="0"/>
              <a:t>instruction</a:t>
            </a:r>
            <a:r>
              <a:rPr lang="tr-TR" dirty="0" smtClean="0"/>
              <a:t>.</a:t>
            </a:r>
          </a:p>
          <a:p>
            <a:r>
              <a:rPr lang="tr-TR" dirty="0" smtClean="0"/>
              <a:t>VM (Virtual </a:t>
            </a:r>
            <a:r>
              <a:rPr lang="tr-TR" dirty="0" err="1" smtClean="0"/>
              <a:t>Mode</a:t>
            </a:r>
            <a:r>
              <a:rPr lang="tr-TR" dirty="0" smtClean="0"/>
              <a:t>): </a:t>
            </a:r>
            <a:r>
              <a:rPr lang="tr-TR" dirty="0" err="1" smtClean="0"/>
              <a:t>It</a:t>
            </a:r>
            <a:r>
              <a:rPr lang="tr-TR" dirty="0" smtClean="0"/>
              <a:t> </a:t>
            </a:r>
            <a:r>
              <a:rPr lang="tr-TR" dirty="0" err="1" smtClean="0"/>
              <a:t>selects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Virtual </a:t>
            </a:r>
            <a:r>
              <a:rPr lang="tr-TR" dirty="0" err="1" smtClean="0"/>
              <a:t>Mode</a:t>
            </a:r>
            <a:r>
              <a:rPr lang="tr-TR" dirty="0" smtClean="0"/>
              <a:t> </a:t>
            </a:r>
            <a:r>
              <a:rPr lang="tr-TR" dirty="0" err="1" smtClean="0"/>
              <a:t>which</a:t>
            </a:r>
            <a:r>
              <a:rPr lang="tr-TR" dirty="0" smtClean="0"/>
              <a:t> </a:t>
            </a:r>
            <a:r>
              <a:rPr lang="tr-TR" dirty="0" err="1" smtClean="0"/>
              <a:t>allow</a:t>
            </a:r>
            <a:r>
              <a:rPr lang="tr-TR" dirty="0" smtClean="0"/>
              <a:t> </a:t>
            </a:r>
            <a:r>
              <a:rPr lang="tr-TR" dirty="0" err="1" smtClean="0"/>
              <a:t>multiple</a:t>
            </a:r>
            <a:r>
              <a:rPr lang="tr-TR" dirty="0" smtClean="0"/>
              <a:t> DOS </a:t>
            </a:r>
            <a:r>
              <a:rPr lang="tr-TR" dirty="0" err="1" smtClean="0"/>
              <a:t>memory</a:t>
            </a:r>
            <a:r>
              <a:rPr lang="tr-TR" dirty="0" smtClean="0"/>
              <a:t> </a:t>
            </a:r>
            <a:r>
              <a:rPr lang="tr-TR" dirty="0" err="1" smtClean="0"/>
              <a:t>partitions</a:t>
            </a:r>
            <a:r>
              <a:rPr lang="tr-TR" dirty="0" smtClean="0"/>
              <a:t> </a:t>
            </a:r>
            <a:r>
              <a:rPr lang="tr-TR" dirty="0" err="1" smtClean="0"/>
              <a:t>that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1Mbyte in </a:t>
            </a:r>
            <a:r>
              <a:rPr lang="tr-TR" dirty="0" err="1" smtClean="0"/>
              <a:t>length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coexist</a:t>
            </a:r>
            <a:r>
              <a:rPr lang="tr-TR" dirty="0" smtClean="0"/>
              <a:t> in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memory</a:t>
            </a:r>
            <a:r>
              <a:rPr lang="tr-TR" dirty="0" smtClean="0"/>
              <a:t> </a:t>
            </a:r>
            <a:r>
              <a:rPr lang="tr-TR" dirty="0" err="1" smtClean="0"/>
              <a:t>system</a:t>
            </a:r>
            <a:r>
              <a:rPr lang="tr-TR" dirty="0" smtClean="0"/>
              <a:t>.</a:t>
            </a:r>
          </a:p>
          <a:p>
            <a:pPr lvl="1"/>
            <a:r>
              <a:rPr lang="tr-TR" dirty="0" err="1" smtClean="0"/>
              <a:t>It</a:t>
            </a:r>
            <a:r>
              <a:rPr lang="tr-TR" dirty="0" smtClean="0"/>
              <a:t> </a:t>
            </a:r>
            <a:r>
              <a:rPr lang="tr-TR" dirty="0" err="1" smtClean="0"/>
              <a:t>allows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system</a:t>
            </a:r>
            <a:r>
              <a:rPr lang="tr-TR" dirty="0" smtClean="0"/>
              <a:t> program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execute</a:t>
            </a:r>
            <a:r>
              <a:rPr lang="tr-TR" dirty="0" smtClean="0"/>
              <a:t> </a:t>
            </a:r>
            <a:r>
              <a:rPr lang="tr-TR" dirty="0" err="1" smtClean="0"/>
              <a:t>multiple</a:t>
            </a:r>
            <a:r>
              <a:rPr lang="tr-TR" dirty="0" smtClean="0"/>
              <a:t> DOS </a:t>
            </a:r>
            <a:r>
              <a:rPr lang="tr-TR" dirty="0" err="1" smtClean="0"/>
              <a:t>programs</a:t>
            </a:r>
            <a:r>
              <a:rPr lang="tr-TR" dirty="0" smtClean="0"/>
              <a:t> (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simulate</a:t>
            </a:r>
            <a:r>
              <a:rPr lang="tr-TR" dirty="0" smtClean="0"/>
              <a:t> DOS in a modern Windows </a:t>
            </a:r>
            <a:r>
              <a:rPr lang="tr-TR" dirty="0" err="1" smtClean="0"/>
              <a:t>environment</a:t>
            </a:r>
            <a:r>
              <a:rPr lang="tr-TR" dirty="0" smtClean="0"/>
              <a:t>.)</a:t>
            </a:r>
          </a:p>
          <a:p>
            <a:r>
              <a:rPr lang="tr-TR" dirty="0" smtClean="0"/>
              <a:t>AC (</a:t>
            </a:r>
            <a:r>
              <a:rPr lang="tr-TR" dirty="0" err="1" smtClean="0"/>
              <a:t>Alignment</a:t>
            </a:r>
            <a:r>
              <a:rPr lang="tr-TR" dirty="0" smtClean="0"/>
              <a:t> </a:t>
            </a:r>
            <a:r>
              <a:rPr lang="tr-TR" dirty="0" err="1" smtClean="0"/>
              <a:t>Checks</a:t>
            </a:r>
            <a:r>
              <a:rPr lang="tr-TR" dirty="0" smtClean="0"/>
              <a:t>): </a:t>
            </a:r>
            <a:r>
              <a:rPr lang="tr-TR" dirty="0" err="1" smtClean="0"/>
              <a:t>This</a:t>
            </a:r>
            <a:r>
              <a:rPr lang="tr-TR" dirty="0" smtClean="0"/>
              <a:t> </a:t>
            </a:r>
            <a:r>
              <a:rPr lang="tr-TR" dirty="0" err="1" smtClean="0"/>
              <a:t>flag</a:t>
            </a:r>
            <a:r>
              <a:rPr lang="tr-TR" dirty="0" smtClean="0"/>
              <a:t> </a:t>
            </a:r>
            <a:r>
              <a:rPr lang="tr-TR" dirty="0" err="1" smtClean="0"/>
              <a:t>activates</a:t>
            </a:r>
            <a:r>
              <a:rPr lang="tr-TR" dirty="0" smtClean="0"/>
              <a:t> </a:t>
            </a:r>
            <a:r>
              <a:rPr lang="tr-TR" dirty="0" err="1" smtClean="0"/>
              <a:t>if</a:t>
            </a:r>
            <a:r>
              <a:rPr lang="tr-TR" dirty="0" smtClean="0"/>
              <a:t> a </a:t>
            </a:r>
            <a:r>
              <a:rPr lang="tr-TR" dirty="0" err="1" smtClean="0"/>
              <a:t>word</a:t>
            </a:r>
            <a:r>
              <a:rPr lang="tr-TR" dirty="0" smtClean="0"/>
              <a:t> </a:t>
            </a:r>
            <a:r>
              <a:rPr lang="tr-TR" dirty="0" err="1" smtClean="0"/>
              <a:t>or</a:t>
            </a:r>
            <a:r>
              <a:rPr lang="tr-TR" dirty="0" smtClean="0"/>
              <a:t> </a:t>
            </a:r>
            <a:r>
              <a:rPr lang="tr-TR" dirty="0" err="1" smtClean="0"/>
              <a:t>doubleword</a:t>
            </a:r>
            <a:r>
              <a:rPr lang="tr-TR" dirty="0" smtClean="0"/>
              <a:t> is </a:t>
            </a:r>
            <a:r>
              <a:rPr lang="tr-TR" dirty="0" err="1" smtClean="0"/>
              <a:t>addressed</a:t>
            </a:r>
            <a:r>
              <a:rPr lang="tr-TR" dirty="0" smtClean="0"/>
              <a:t> on a </a:t>
            </a:r>
            <a:r>
              <a:rPr lang="tr-TR" dirty="0" err="1" smtClean="0"/>
              <a:t>non-word</a:t>
            </a:r>
            <a:r>
              <a:rPr lang="tr-TR" dirty="0" smtClean="0"/>
              <a:t> </a:t>
            </a:r>
            <a:r>
              <a:rPr lang="tr-TR" dirty="0" err="1" smtClean="0"/>
              <a:t>or</a:t>
            </a:r>
            <a:r>
              <a:rPr lang="tr-TR" dirty="0" smtClean="0"/>
              <a:t> </a:t>
            </a:r>
            <a:r>
              <a:rPr lang="tr-TR" dirty="0" err="1" smtClean="0"/>
              <a:t>non-doubleword</a:t>
            </a:r>
            <a:r>
              <a:rPr lang="tr-TR" dirty="0" smtClean="0"/>
              <a:t> </a:t>
            </a:r>
            <a:r>
              <a:rPr lang="tr-TR" dirty="0" err="1" smtClean="0"/>
              <a:t>boundary</a:t>
            </a:r>
            <a:r>
              <a:rPr lang="tr-TR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9069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VIF (Virtual </a:t>
            </a:r>
            <a:r>
              <a:rPr lang="tr-TR" dirty="0" err="1" smtClean="0"/>
              <a:t>Interrupt</a:t>
            </a:r>
            <a:r>
              <a:rPr lang="tr-TR" dirty="0" smtClean="0"/>
              <a:t>): </a:t>
            </a:r>
            <a:r>
              <a:rPr lang="tr-TR" dirty="0" err="1" smtClean="0"/>
              <a:t>This</a:t>
            </a:r>
            <a:r>
              <a:rPr lang="tr-TR" dirty="0" smtClean="0"/>
              <a:t> is a </a:t>
            </a:r>
            <a:r>
              <a:rPr lang="tr-TR" dirty="0" err="1" smtClean="0"/>
              <a:t>copy</a:t>
            </a:r>
            <a:r>
              <a:rPr lang="tr-TR" dirty="0" smtClean="0"/>
              <a:t> of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interrupt</a:t>
            </a:r>
            <a:r>
              <a:rPr lang="tr-TR" dirty="0" smtClean="0"/>
              <a:t> </a:t>
            </a:r>
            <a:r>
              <a:rPr lang="tr-TR" dirty="0" err="1" smtClean="0"/>
              <a:t>flag</a:t>
            </a:r>
            <a:r>
              <a:rPr lang="tr-TR" dirty="0" smtClean="0"/>
              <a:t> in Pentium 4.</a:t>
            </a:r>
          </a:p>
          <a:p>
            <a:r>
              <a:rPr lang="tr-TR" dirty="0" smtClean="0"/>
              <a:t>VIP (Virtual </a:t>
            </a:r>
            <a:r>
              <a:rPr lang="tr-TR" dirty="0" err="1" smtClean="0"/>
              <a:t>Interrupt</a:t>
            </a:r>
            <a:r>
              <a:rPr lang="tr-TR" dirty="0" smtClean="0"/>
              <a:t> </a:t>
            </a:r>
            <a:r>
              <a:rPr lang="tr-TR" dirty="0" err="1" smtClean="0"/>
              <a:t>Pending</a:t>
            </a:r>
            <a:r>
              <a:rPr lang="tr-TR" dirty="0" smtClean="0"/>
              <a:t>): </a:t>
            </a:r>
            <a:r>
              <a:rPr lang="tr-TR" dirty="0" err="1" smtClean="0"/>
              <a:t>Available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P4 </a:t>
            </a:r>
            <a:r>
              <a:rPr lang="tr-TR" dirty="0" err="1" smtClean="0"/>
              <a:t>MPs</a:t>
            </a:r>
            <a:r>
              <a:rPr lang="tr-TR" dirty="0" smtClean="0"/>
              <a:t>. </a:t>
            </a:r>
            <a:r>
              <a:rPr lang="tr-TR" dirty="0" err="1" smtClean="0"/>
              <a:t>This</a:t>
            </a:r>
            <a:r>
              <a:rPr lang="tr-TR" dirty="0" smtClean="0"/>
              <a:t> is </a:t>
            </a:r>
            <a:r>
              <a:rPr lang="tr-TR" dirty="0" err="1" smtClean="0"/>
              <a:t>used</a:t>
            </a:r>
            <a:r>
              <a:rPr lang="tr-TR" dirty="0" smtClean="0"/>
              <a:t> in </a:t>
            </a:r>
            <a:r>
              <a:rPr lang="tr-TR" dirty="0" err="1" smtClean="0"/>
              <a:t>multitasking</a:t>
            </a:r>
            <a:r>
              <a:rPr lang="tr-TR" dirty="0" smtClean="0"/>
              <a:t> </a:t>
            </a:r>
            <a:r>
              <a:rPr lang="tr-TR" dirty="0" err="1" smtClean="0"/>
              <a:t>environments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provide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OS </a:t>
            </a:r>
            <a:r>
              <a:rPr lang="tr-TR" dirty="0" err="1" smtClean="0"/>
              <a:t>with</a:t>
            </a:r>
            <a:r>
              <a:rPr lang="tr-TR" dirty="0" smtClean="0"/>
              <a:t> </a:t>
            </a:r>
            <a:r>
              <a:rPr lang="tr-TR" dirty="0" err="1" smtClean="0"/>
              <a:t>virtual</a:t>
            </a:r>
            <a:r>
              <a:rPr lang="tr-TR" dirty="0" smtClean="0"/>
              <a:t> </a:t>
            </a:r>
            <a:r>
              <a:rPr lang="tr-TR" dirty="0" err="1" smtClean="0"/>
              <a:t>interrupt</a:t>
            </a:r>
            <a:r>
              <a:rPr lang="tr-TR" dirty="0" smtClean="0"/>
              <a:t> </a:t>
            </a:r>
            <a:r>
              <a:rPr lang="tr-TR" dirty="0" err="1" smtClean="0"/>
              <a:t>flags</a:t>
            </a:r>
            <a:r>
              <a:rPr lang="tr-TR" dirty="0" smtClean="0"/>
              <a:t>.</a:t>
            </a:r>
          </a:p>
          <a:p>
            <a:r>
              <a:rPr lang="tr-TR" dirty="0" smtClean="0"/>
              <a:t>ID (</a:t>
            </a:r>
            <a:r>
              <a:rPr lang="tr-TR" dirty="0" err="1" smtClean="0"/>
              <a:t>Identification</a:t>
            </a:r>
            <a:r>
              <a:rPr lang="tr-TR" dirty="0" smtClean="0"/>
              <a:t>): </a:t>
            </a:r>
            <a:r>
              <a:rPr lang="tr-TR" dirty="0" err="1" smtClean="0"/>
              <a:t>This</a:t>
            </a:r>
            <a:r>
              <a:rPr lang="tr-TR" dirty="0" smtClean="0"/>
              <a:t> </a:t>
            </a:r>
            <a:r>
              <a:rPr lang="tr-TR" dirty="0" err="1" smtClean="0"/>
              <a:t>flag</a:t>
            </a:r>
            <a:r>
              <a:rPr lang="tr-TR" dirty="0" smtClean="0"/>
              <a:t> </a:t>
            </a:r>
            <a:r>
              <a:rPr lang="tr-TR" dirty="0" err="1" smtClean="0"/>
              <a:t>indicates</a:t>
            </a:r>
            <a:r>
              <a:rPr lang="tr-TR" dirty="0" smtClean="0"/>
              <a:t> P4 </a:t>
            </a:r>
            <a:r>
              <a:rPr lang="tr-TR" dirty="0" err="1" smtClean="0"/>
              <a:t>microprocessors</a:t>
            </a:r>
            <a:r>
              <a:rPr lang="tr-TR" dirty="0" smtClean="0"/>
              <a:t> </a:t>
            </a:r>
            <a:r>
              <a:rPr lang="tr-TR" dirty="0" err="1" smtClean="0"/>
              <a:t>support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CPUID </a:t>
            </a:r>
            <a:r>
              <a:rPr lang="tr-TR" dirty="0" err="1" smtClean="0"/>
              <a:t>instruction</a:t>
            </a:r>
            <a:r>
              <a:rPr lang="tr-TR" dirty="0" smtClean="0"/>
              <a:t>. </a:t>
            </a:r>
            <a:r>
              <a:rPr lang="tr-TR" dirty="0" err="1" smtClean="0"/>
              <a:t>This</a:t>
            </a:r>
            <a:r>
              <a:rPr lang="tr-TR" dirty="0" smtClean="0"/>
              <a:t> </a:t>
            </a:r>
            <a:r>
              <a:rPr lang="tr-TR" dirty="0" err="1" smtClean="0"/>
              <a:t>instruction</a:t>
            </a:r>
            <a:r>
              <a:rPr lang="tr-TR" dirty="0" smtClean="0"/>
              <a:t> </a:t>
            </a:r>
            <a:r>
              <a:rPr lang="tr-TR" dirty="0" err="1" smtClean="0"/>
              <a:t>provides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system</a:t>
            </a:r>
            <a:r>
              <a:rPr lang="tr-TR" dirty="0" smtClean="0"/>
              <a:t> </a:t>
            </a:r>
            <a:r>
              <a:rPr lang="tr-TR" dirty="0" err="1" smtClean="0"/>
              <a:t>with</a:t>
            </a:r>
            <a:r>
              <a:rPr lang="tr-TR" dirty="0" smtClean="0"/>
              <a:t> </a:t>
            </a:r>
            <a:r>
              <a:rPr lang="tr-TR" dirty="0" err="1" smtClean="0"/>
              <a:t>version</a:t>
            </a:r>
            <a:r>
              <a:rPr lang="tr-TR" dirty="0" smtClean="0"/>
              <a:t> </a:t>
            </a:r>
            <a:r>
              <a:rPr lang="tr-TR" dirty="0" err="1" smtClean="0"/>
              <a:t>number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manufacturer</a:t>
            </a:r>
            <a:r>
              <a:rPr lang="tr-TR" dirty="0" smtClean="0"/>
              <a:t> </a:t>
            </a:r>
            <a:r>
              <a:rPr lang="tr-TR" dirty="0" err="1" smtClean="0"/>
              <a:t>information</a:t>
            </a:r>
            <a:r>
              <a:rPr lang="tr-TR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861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Segment</a:t>
            </a:r>
            <a:r>
              <a:rPr lang="tr-TR" dirty="0" smtClean="0"/>
              <a:t> </a:t>
            </a:r>
            <a:r>
              <a:rPr lang="tr-TR" dirty="0" err="1" smtClean="0"/>
              <a:t>Registers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These</a:t>
            </a:r>
            <a:r>
              <a:rPr lang="tr-TR" dirty="0" smtClean="0"/>
              <a:t> </a:t>
            </a:r>
            <a:r>
              <a:rPr lang="tr-TR" dirty="0" err="1" smtClean="0"/>
              <a:t>additional</a:t>
            </a:r>
            <a:r>
              <a:rPr lang="tr-TR" dirty="0" smtClean="0"/>
              <a:t> </a:t>
            </a:r>
            <a:r>
              <a:rPr lang="tr-TR" dirty="0" err="1" smtClean="0"/>
              <a:t>registers</a:t>
            </a:r>
            <a:r>
              <a:rPr lang="tr-TR" dirty="0" smtClean="0"/>
              <a:t> </a:t>
            </a:r>
            <a:r>
              <a:rPr lang="tr-TR" dirty="0" err="1" smtClean="0"/>
              <a:t>generate</a:t>
            </a:r>
            <a:r>
              <a:rPr lang="tr-TR" dirty="0" smtClean="0"/>
              <a:t> </a:t>
            </a:r>
            <a:r>
              <a:rPr lang="tr-TR" dirty="0" err="1" smtClean="0"/>
              <a:t>memory</a:t>
            </a:r>
            <a:r>
              <a:rPr lang="tr-TR" dirty="0" smtClean="0"/>
              <a:t> </a:t>
            </a:r>
            <a:r>
              <a:rPr lang="tr-TR" dirty="0" err="1" smtClean="0"/>
              <a:t>addreses</a:t>
            </a:r>
            <a:r>
              <a:rPr lang="tr-TR" dirty="0" smtClean="0"/>
              <a:t> </a:t>
            </a:r>
            <a:r>
              <a:rPr lang="tr-TR" dirty="0" err="1" smtClean="0"/>
              <a:t>when</a:t>
            </a:r>
            <a:r>
              <a:rPr lang="tr-TR" dirty="0" smtClean="0"/>
              <a:t> </a:t>
            </a:r>
            <a:r>
              <a:rPr lang="tr-TR" dirty="0" err="1" smtClean="0"/>
              <a:t>combined</a:t>
            </a:r>
            <a:r>
              <a:rPr lang="tr-TR" dirty="0" smtClean="0"/>
              <a:t> </a:t>
            </a:r>
            <a:r>
              <a:rPr lang="tr-TR" dirty="0" err="1" smtClean="0"/>
              <a:t>with</a:t>
            </a:r>
            <a:r>
              <a:rPr lang="tr-TR" dirty="0" smtClean="0"/>
              <a:t> </a:t>
            </a:r>
            <a:r>
              <a:rPr lang="tr-TR" dirty="0" err="1" smtClean="0"/>
              <a:t>other</a:t>
            </a:r>
            <a:r>
              <a:rPr lang="tr-TR" dirty="0" smtClean="0"/>
              <a:t> </a:t>
            </a:r>
            <a:r>
              <a:rPr lang="tr-TR" dirty="0" err="1" smtClean="0"/>
              <a:t>registers</a:t>
            </a:r>
            <a:r>
              <a:rPr lang="tr-TR" dirty="0" smtClean="0"/>
              <a:t>.</a:t>
            </a:r>
          </a:p>
          <a:p>
            <a:r>
              <a:rPr lang="tr-TR" dirty="0" smtClean="0"/>
              <a:t>CS (</a:t>
            </a:r>
            <a:r>
              <a:rPr lang="tr-TR" dirty="0" err="1" smtClean="0"/>
              <a:t>Code</a:t>
            </a:r>
            <a:r>
              <a:rPr lang="tr-TR" dirty="0" smtClean="0"/>
              <a:t> </a:t>
            </a:r>
            <a:r>
              <a:rPr lang="tr-TR" dirty="0" err="1" smtClean="0"/>
              <a:t>Segment</a:t>
            </a:r>
            <a:r>
              <a:rPr lang="tr-TR" dirty="0" smtClean="0"/>
              <a:t>):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code</a:t>
            </a:r>
            <a:r>
              <a:rPr lang="tr-TR" dirty="0" smtClean="0"/>
              <a:t> </a:t>
            </a:r>
            <a:r>
              <a:rPr lang="tr-TR" dirty="0" err="1" smtClean="0"/>
              <a:t>segment</a:t>
            </a:r>
            <a:r>
              <a:rPr lang="tr-TR" dirty="0" smtClean="0"/>
              <a:t> is a </a:t>
            </a:r>
            <a:r>
              <a:rPr lang="tr-TR" dirty="0" err="1" smtClean="0"/>
              <a:t>section</a:t>
            </a:r>
            <a:r>
              <a:rPr lang="tr-TR" dirty="0" smtClean="0"/>
              <a:t> of </a:t>
            </a:r>
            <a:r>
              <a:rPr lang="tr-TR" dirty="0" err="1" smtClean="0"/>
              <a:t>memory</a:t>
            </a:r>
            <a:r>
              <a:rPr lang="tr-TR" dirty="0" smtClean="0"/>
              <a:t> </a:t>
            </a:r>
            <a:r>
              <a:rPr lang="tr-TR" dirty="0" err="1" smtClean="0"/>
              <a:t>that</a:t>
            </a:r>
            <a:r>
              <a:rPr lang="tr-TR" dirty="0" smtClean="0"/>
              <a:t> </a:t>
            </a:r>
            <a:r>
              <a:rPr lang="tr-TR" dirty="0" err="1" smtClean="0"/>
              <a:t>holds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code</a:t>
            </a:r>
            <a:r>
              <a:rPr lang="tr-TR" dirty="0" smtClean="0"/>
              <a:t> (</a:t>
            </a:r>
            <a:r>
              <a:rPr lang="tr-TR" dirty="0" err="1" smtClean="0"/>
              <a:t>programs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procedures</a:t>
            </a:r>
            <a:r>
              <a:rPr lang="tr-TR" dirty="0" smtClean="0"/>
              <a:t>) </a:t>
            </a:r>
            <a:r>
              <a:rPr lang="tr-TR" dirty="0" err="1" smtClean="0"/>
              <a:t>used</a:t>
            </a:r>
            <a:r>
              <a:rPr lang="tr-TR" dirty="0" smtClean="0"/>
              <a:t> </a:t>
            </a:r>
            <a:r>
              <a:rPr lang="tr-TR" dirty="0" err="1" smtClean="0"/>
              <a:t>by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MP.</a:t>
            </a:r>
          </a:p>
          <a:p>
            <a:r>
              <a:rPr lang="tr-TR" dirty="0" smtClean="0"/>
              <a:t>DS (Data </a:t>
            </a:r>
            <a:r>
              <a:rPr lang="tr-TR" dirty="0" err="1" smtClean="0"/>
              <a:t>Segment</a:t>
            </a:r>
            <a:r>
              <a:rPr lang="tr-TR" dirty="0" smtClean="0"/>
              <a:t>): </a:t>
            </a:r>
            <a:r>
              <a:rPr lang="tr-TR" dirty="0" err="1" smtClean="0"/>
              <a:t>The</a:t>
            </a:r>
            <a:r>
              <a:rPr lang="tr-TR" dirty="0" smtClean="0"/>
              <a:t> data </a:t>
            </a:r>
            <a:r>
              <a:rPr lang="tr-TR" dirty="0" err="1" smtClean="0"/>
              <a:t>segment</a:t>
            </a:r>
            <a:r>
              <a:rPr lang="tr-TR" dirty="0" smtClean="0"/>
              <a:t> is a </a:t>
            </a:r>
            <a:r>
              <a:rPr lang="tr-TR" dirty="0" err="1" smtClean="0"/>
              <a:t>section</a:t>
            </a:r>
            <a:r>
              <a:rPr lang="tr-TR" dirty="0" smtClean="0"/>
              <a:t> of </a:t>
            </a:r>
            <a:r>
              <a:rPr lang="tr-TR" dirty="0" err="1" smtClean="0"/>
              <a:t>memory</a:t>
            </a:r>
            <a:r>
              <a:rPr lang="tr-TR" dirty="0" smtClean="0"/>
              <a:t> </a:t>
            </a:r>
            <a:r>
              <a:rPr lang="tr-TR" dirty="0" err="1" smtClean="0"/>
              <a:t>that</a:t>
            </a:r>
            <a:r>
              <a:rPr lang="tr-TR" dirty="0" smtClean="0"/>
              <a:t> </a:t>
            </a:r>
            <a:r>
              <a:rPr lang="tr-TR" dirty="0" err="1" smtClean="0"/>
              <a:t>contains</a:t>
            </a:r>
            <a:r>
              <a:rPr lang="tr-TR" dirty="0" smtClean="0"/>
              <a:t> </a:t>
            </a:r>
            <a:r>
              <a:rPr lang="tr-TR" dirty="0" err="1" smtClean="0"/>
              <a:t>most</a:t>
            </a:r>
            <a:r>
              <a:rPr lang="tr-TR" dirty="0" smtClean="0"/>
              <a:t> data </a:t>
            </a:r>
            <a:r>
              <a:rPr lang="tr-TR" dirty="0" err="1" smtClean="0"/>
              <a:t>used</a:t>
            </a:r>
            <a:r>
              <a:rPr lang="tr-TR" dirty="0" smtClean="0"/>
              <a:t> </a:t>
            </a:r>
            <a:r>
              <a:rPr lang="tr-TR" dirty="0" err="1" smtClean="0"/>
              <a:t>by</a:t>
            </a:r>
            <a:r>
              <a:rPr lang="tr-TR" dirty="0" smtClean="0"/>
              <a:t> a program. Data in </a:t>
            </a:r>
            <a:r>
              <a:rPr lang="tr-TR" dirty="0" err="1" smtClean="0"/>
              <a:t>this</a:t>
            </a:r>
            <a:r>
              <a:rPr lang="tr-TR" dirty="0" smtClean="0"/>
              <a:t> </a:t>
            </a:r>
            <a:r>
              <a:rPr lang="tr-TR" dirty="0" err="1" smtClean="0"/>
              <a:t>segment</a:t>
            </a:r>
            <a:r>
              <a:rPr lang="tr-TR" dirty="0" smtClean="0"/>
              <a:t> is </a:t>
            </a:r>
            <a:r>
              <a:rPr lang="tr-TR" dirty="0" err="1" smtClean="0"/>
              <a:t>addressed</a:t>
            </a:r>
            <a:r>
              <a:rPr lang="tr-TR" dirty="0" smtClean="0"/>
              <a:t> </a:t>
            </a:r>
            <a:r>
              <a:rPr lang="tr-TR" dirty="0" err="1" smtClean="0"/>
              <a:t>by</a:t>
            </a:r>
            <a:r>
              <a:rPr lang="tr-TR" dirty="0" smtClean="0"/>
              <a:t> an </a:t>
            </a:r>
            <a:r>
              <a:rPr lang="tr-TR" dirty="0" err="1" smtClean="0"/>
              <a:t>offset</a:t>
            </a:r>
            <a:r>
              <a:rPr lang="tr-TR" dirty="0" smtClean="0"/>
              <a:t> </a:t>
            </a:r>
            <a:r>
              <a:rPr lang="tr-TR" dirty="0" err="1" smtClean="0"/>
              <a:t>address</a:t>
            </a:r>
            <a:r>
              <a:rPr lang="tr-TR" dirty="0" smtClean="0"/>
              <a:t> o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contents</a:t>
            </a:r>
            <a:r>
              <a:rPr lang="tr-TR" dirty="0" smtClean="0"/>
              <a:t> of </a:t>
            </a:r>
            <a:r>
              <a:rPr lang="tr-TR" dirty="0" err="1" smtClean="0"/>
              <a:t>other</a:t>
            </a:r>
            <a:r>
              <a:rPr lang="tr-TR" dirty="0" smtClean="0"/>
              <a:t> </a:t>
            </a:r>
            <a:r>
              <a:rPr lang="tr-TR" dirty="0" err="1" smtClean="0"/>
              <a:t>registers</a:t>
            </a:r>
            <a:r>
              <a:rPr lang="tr-TR" dirty="0" smtClean="0"/>
              <a:t> </a:t>
            </a:r>
            <a:r>
              <a:rPr lang="tr-TR" dirty="0" err="1" smtClean="0"/>
              <a:t>that</a:t>
            </a:r>
            <a:r>
              <a:rPr lang="tr-TR" dirty="0" smtClean="0"/>
              <a:t> </a:t>
            </a:r>
            <a:r>
              <a:rPr lang="tr-TR" dirty="0" err="1" smtClean="0"/>
              <a:t>hold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offset</a:t>
            </a:r>
            <a:r>
              <a:rPr lang="tr-TR" dirty="0" smtClean="0"/>
              <a:t> </a:t>
            </a:r>
            <a:r>
              <a:rPr lang="tr-TR" dirty="0" err="1" smtClean="0"/>
              <a:t>address</a:t>
            </a:r>
            <a:r>
              <a:rPr lang="tr-TR" dirty="0" smtClean="0"/>
              <a:t>.</a:t>
            </a:r>
          </a:p>
          <a:p>
            <a:r>
              <a:rPr lang="tr-TR" dirty="0" smtClean="0"/>
              <a:t>ES (</a:t>
            </a:r>
            <a:r>
              <a:rPr lang="tr-TR" dirty="0" err="1" smtClean="0"/>
              <a:t>Extra</a:t>
            </a:r>
            <a:r>
              <a:rPr lang="tr-TR" dirty="0" smtClean="0"/>
              <a:t> </a:t>
            </a:r>
            <a:r>
              <a:rPr lang="tr-TR" dirty="0" err="1" smtClean="0"/>
              <a:t>Segment</a:t>
            </a:r>
            <a:r>
              <a:rPr lang="tr-TR" dirty="0" smtClean="0"/>
              <a:t>): </a:t>
            </a:r>
            <a:r>
              <a:rPr lang="tr-TR" dirty="0" err="1" smtClean="0"/>
              <a:t>Additional</a:t>
            </a:r>
            <a:r>
              <a:rPr lang="tr-TR" dirty="0" smtClean="0"/>
              <a:t> data </a:t>
            </a:r>
            <a:r>
              <a:rPr lang="tr-TR" dirty="0" err="1" smtClean="0"/>
              <a:t>segment</a:t>
            </a:r>
            <a:r>
              <a:rPr lang="tr-TR" dirty="0" smtClean="0"/>
              <a:t> </a:t>
            </a:r>
            <a:r>
              <a:rPr lang="tr-TR" dirty="0" err="1" smtClean="0"/>
              <a:t>used</a:t>
            </a:r>
            <a:r>
              <a:rPr lang="tr-TR" dirty="0" smtClean="0"/>
              <a:t> </a:t>
            </a:r>
            <a:r>
              <a:rPr lang="tr-TR" dirty="0" err="1" smtClean="0"/>
              <a:t>by</a:t>
            </a:r>
            <a:r>
              <a:rPr lang="tr-TR" dirty="0" smtClean="0"/>
              <a:t> </a:t>
            </a:r>
            <a:r>
              <a:rPr lang="tr-TR" dirty="0" err="1" smtClean="0"/>
              <a:t>some</a:t>
            </a:r>
            <a:r>
              <a:rPr lang="tr-TR" dirty="0" smtClean="0"/>
              <a:t> of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string</a:t>
            </a:r>
            <a:r>
              <a:rPr lang="tr-TR" dirty="0" smtClean="0"/>
              <a:t> </a:t>
            </a:r>
            <a:r>
              <a:rPr lang="tr-TR" dirty="0" err="1" smtClean="0"/>
              <a:t>instructions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hold</a:t>
            </a:r>
            <a:r>
              <a:rPr lang="tr-TR" dirty="0" smtClean="0"/>
              <a:t> </a:t>
            </a:r>
            <a:r>
              <a:rPr lang="tr-TR" dirty="0" err="1" smtClean="0"/>
              <a:t>destination</a:t>
            </a:r>
            <a:r>
              <a:rPr lang="tr-TR" dirty="0" smtClean="0"/>
              <a:t> data.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8824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6685547" cy="4896017"/>
          </a:xfrm>
        </p:spPr>
        <p:txBody>
          <a:bodyPr/>
          <a:lstStyle/>
          <a:p>
            <a:r>
              <a:rPr lang="tr-TR" dirty="0" smtClean="0"/>
              <a:t>SS (</a:t>
            </a:r>
            <a:r>
              <a:rPr lang="tr-TR" dirty="0" err="1" smtClean="0"/>
              <a:t>Stack</a:t>
            </a:r>
            <a:r>
              <a:rPr lang="tr-TR" dirty="0" smtClean="0"/>
              <a:t> </a:t>
            </a:r>
            <a:r>
              <a:rPr lang="tr-TR" dirty="0" err="1" smtClean="0"/>
              <a:t>Segment</a:t>
            </a:r>
            <a:r>
              <a:rPr lang="tr-TR" dirty="0" smtClean="0"/>
              <a:t>): </a:t>
            </a:r>
            <a:r>
              <a:rPr lang="tr-TR" dirty="0" err="1" smtClean="0"/>
              <a:t>This</a:t>
            </a:r>
            <a:r>
              <a:rPr lang="tr-TR" dirty="0" smtClean="0"/>
              <a:t> </a:t>
            </a:r>
            <a:r>
              <a:rPr lang="tr-TR" dirty="0" err="1" smtClean="0"/>
              <a:t>register</a:t>
            </a:r>
            <a:r>
              <a:rPr lang="tr-TR" dirty="0" smtClean="0"/>
              <a:t> </a:t>
            </a:r>
            <a:r>
              <a:rPr lang="tr-TR" dirty="0" err="1" smtClean="0"/>
              <a:t>defines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stack</a:t>
            </a:r>
            <a:r>
              <a:rPr lang="tr-TR" dirty="0" smtClean="0"/>
              <a:t> </a:t>
            </a:r>
            <a:r>
              <a:rPr lang="tr-TR" dirty="0" err="1" smtClean="0"/>
              <a:t>memory</a:t>
            </a:r>
            <a:r>
              <a:rPr lang="tr-TR" dirty="0" smtClean="0"/>
              <a:t>. </a:t>
            </a:r>
            <a:r>
              <a:rPr lang="tr-TR" dirty="0" err="1" smtClean="0"/>
              <a:t>Stack</a:t>
            </a:r>
            <a:r>
              <a:rPr lang="tr-TR" dirty="0" smtClean="0"/>
              <a:t> </a:t>
            </a:r>
            <a:r>
              <a:rPr lang="tr-TR" dirty="0" err="1" smtClean="0"/>
              <a:t>entry</a:t>
            </a:r>
            <a:r>
              <a:rPr lang="tr-TR" dirty="0" smtClean="0"/>
              <a:t> </a:t>
            </a:r>
            <a:r>
              <a:rPr lang="tr-TR" dirty="0" err="1" smtClean="0"/>
              <a:t>point</a:t>
            </a:r>
            <a:r>
              <a:rPr lang="tr-TR" dirty="0" smtClean="0"/>
              <a:t> is </a:t>
            </a:r>
            <a:r>
              <a:rPr lang="tr-TR" dirty="0" err="1" smtClean="0"/>
              <a:t>determined</a:t>
            </a:r>
            <a:r>
              <a:rPr lang="tr-TR" dirty="0" smtClean="0"/>
              <a:t> </a:t>
            </a:r>
            <a:r>
              <a:rPr lang="tr-TR" dirty="0" err="1" smtClean="0"/>
              <a:t>by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stack</a:t>
            </a:r>
            <a:r>
              <a:rPr lang="tr-TR" dirty="0" smtClean="0"/>
              <a:t> </a:t>
            </a:r>
            <a:r>
              <a:rPr lang="tr-TR" dirty="0" err="1" smtClean="0"/>
              <a:t>segment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stack</a:t>
            </a:r>
            <a:r>
              <a:rPr lang="tr-TR" dirty="0" smtClean="0"/>
              <a:t> </a:t>
            </a:r>
            <a:r>
              <a:rPr lang="tr-TR" dirty="0" err="1" smtClean="0"/>
              <a:t>pointer</a:t>
            </a:r>
            <a:r>
              <a:rPr lang="tr-TR" dirty="0" smtClean="0"/>
              <a:t> </a:t>
            </a:r>
            <a:r>
              <a:rPr lang="tr-TR" dirty="0" err="1" smtClean="0"/>
              <a:t>registers</a:t>
            </a:r>
            <a:r>
              <a:rPr lang="tr-TR" dirty="0" smtClean="0"/>
              <a:t>. BP </a:t>
            </a:r>
            <a:r>
              <a:rPr lang="tr-TR" dirty="0" err="1" smtClean="0"/>
              <a:t>register</a:t>
            </a:r>
            <a:r>
              <a:rPr lang="tr-TR" dirty="0" smtClean="0"/>
              <a:t> </a:t>
            </a:r>
            <a:r>
              <a:rPr lang="tr-TR" dirty="0" err="1" smtClean="0"/>
              <a:t>also</a:t>
            </a:r>
            <a:r>
              <a:rPr lang="tr-TR" dirty="0" smtClean="0"/>
              <a:t> </a:t>
            </a:r>
            <a:r>
              <a:rPr lang="tr-TR" dirty="0" err="1" smtClean="0"/>
              <a:t>addresses</a:t>
            </a:r>
            <a:r>
              <a:rPr lang="tr-TR" dirty="0" smtClean="0"/>
              <a:t> data </a:t>
            </a:r>
            <a:r>
              <a:rPr lang="tr-TR" dirty="0" err="1" smtClean="0"/>
              <a:t>within</a:t>
            </a:r>
            <a:r>
              <a:rPr lang="tr-TR" dirty="0" smtClean="0"/>
              <a:t> </a:t>
            </a:r>
            <a:r>
              <a:rPr lang="tr-TR" dirty="0" err="1" smtClean="0"/>
              <a:t>stack</a:t>
            </a:r>
            <a:r>
              <a:rPr lang="tr-TR" dirty="0" smtClean="0"/>
              <a:t> </a:t>
            </a:r>
            <a:r>
              <a:rPr lang="tr-TR" dirty="0" err="1" smtClean="0"/>
              <a:t>segment</a:t>
            </a:r>
            <a:r>
              <a:rPr lang="tr-TR" dirty="0" smtClean="0"/>
              <a:t>.</a:t>
            </a:r>
          </a:p>
          <a:p>
            <a:r>
              <a:rPr lang="tr-TR" dirty="0" smtClean="0"/>
              <a:t>FS </a:t>
            </a:r>
            <a:r>
              <a:rPr lang="tr-TR" dirty="0" err="1" smtClean="0"/>
              <a:t>and</a:t>
            </a:r>
            <a:r>
              <a:rPr lang="tr-TR" dirty="0" smtClean="0"/>
              <a:t> GS: Supplemental </a:t>
            </a:r>
            <a:r>
              <a:rPr lang="tr-TR" dirty="0" err="1" smtClean="0"/>
              <a:t>registers</a:t>
            </a:r>
            <a:r>
              <a:rPr lang="tr-TR" dirty="0" smtClean="0"/>
              <a:t>. Windows </a:t>
            </a:r>
            <a:r>
              <a:rPr lang="tr-TR" dirty="0" err="1" smtClean="0"/>
              <a:t>uses</a:t>
            </a:r>
            <a:r>
              <a:rPr lang="tr-TR" dirty="0" smtClean="0"/>
              <a:t> </a:t>
            </a:r>
            <a:r>
              <a:rPr lang="tr-TR" dirty="0" err="1" smtClean="0"/>
              <a:t>these</a:t>
            </a:r>
            <a:r>
              <a:rPr lang="tr-TR" dirty="0" smtClean="0"/>
              <a:t> </a:t>
            </a:r>
            <a:r>
              <a:rPr lang="tr-TR" dirty="0" err="1" smtClean="0"/>
              <a:t>registers</a:t>
            </a:r>
            <a:r>
              <a:rPr lang="tr-TR" dirty="0" smtClean="0"/>
              <a:t> </a:t>
            </a:r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internal</a:t>
            </a:r>
            <a:r>
              <a:rPr lang="tr-TR" dirty="0" smtClean="0"/>
              <a:t> </a:t>
            </a:r>
            <a:r>
              <a:rPr lang="tr-TR" dirty="0" err="1" smtClean="0"/>
              <a:t>operations</a:t>
            </a:r>
            <a:r>
              <a:rPr lang="tr-TR" dirty="0" smtClean="0"/>
              <a:t>, but </a:t>
            </a:r>
            <a:r>
              <a:rPr lang="tr-TR" dirty="0" err="1" smtClean="0"/>
              <a:t>no</a:t>
            </a:r>
            <a:r>
              <a:rPr lang="tr-TR" dirty="0" smtClean="0"/>
              <a:t> </a:t>
            </a:r>
            <a:r>
              <a:rPr lang="tr-TR" dirty="0" err="1" smtClean="0"/>
              <a:t>details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given</a:t>
            </a:r>
            <a:r>
              <a:rPr lang="tr-TR" dirty="0" smtClean="0"/>
              <a:t>.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23747" y="0"/>
            <a:ext cx="451077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2942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We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going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look</a:t>
            </a:r>
            <a:r>
              <a:rPr lang="tr-TR" dirty="0" smtClean="0"/>
              <a:t> at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microprocessor</a:t>
            </a:r>
            <a:r>
              <a:rPr lang="tr-TR" dirty="0" smtClean="0"/>
              <a:t> as </a:t>
            </a:r>
            <a:r>
              <a:rPr lang="tr-TR" dirty="0" err="1" smtClean="0"/>
              <a:t>aprogrammable</a:t>
            </a:r>
            <a:r>
              <a:rPr lang="tr-TR" dirty="0" smtClean="0"/>
              <a:t> </a:t>
            </a:r>
            <a:r>
              <a:rPr lang="tr-TR" dirty="0" err="1" smtClean="0"/>
              <a:t>device</a:t>
            </a:r>
            <a:r>
              <a:rPr lang="tr-TR" dirty="0" smtClean="0"/>
              <a:t> </a:t>
            </a:r>
            <a:r>
              <a:rPr lang="tr-TR" dirty="0" err="1" smtClean="0"/>
              <a:t>by</a:t>
            </a:r>
            <a:r>
              <a:rPr lang="tr-TR" dirty="0" smtClean="0"/>
              <a:t> </a:t>
            </a:r>
            <a:r>
              <a:rPr lang="tr-TR" dirty="0" err="1" smtClean="0"/>
              <a:t>first</a:t>
            </a:r>
            <a:r>
              <a:rPr lang="tr-TR" dirty="0" smtClean="0"/>
              <a:t> </a:t>
            </a:r>
            <a:r>
              <a:rPr lang="tr-TR" dirty="0" err="1" smtClean="0"/>
              <a:t>looking</a:t>
            </a:r>
            <a:r>
              <a:rPr lang="tr-TR" dirty="0" smtClean="0"/>
              <a:t> at </a:t>
            </a:r>
            <a:r>
              <a:rPr lang="tr-TR" dirty="0" err="1" smtClean="0"/>
              <a:t>its</a:t>
            </a:r>
            <a:r>
              <a:rPr lang="tr-TR" dirty="0" smtClean="0"/>
              <a:t> </a:t>
            </a:r>
            <a:r>
              <a:rPr lang="tr-TR" dirty="0" err="1" smtClean="0"/>
              <a:t>internal</a:t>
            </a:r>
            <a:r>
              <a:rPr lang="tr-TR" dirty="0" smtClean="0"/>
              <a:t> </a:t>
            </a:r>
            <a:r>
              <a:rPr lang="tr-TR" dirty="0" err="1" smtClean="0"/>
              <a:t>programming</a:t>
            </a:r>
            <a:r>
              <a:rPr lang="tr-TR" dirty="0" smtClean="0"/>
              <a:t> model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then</a:t>
            </a:r>
            <a:r>
              <a:rPr lang="tr-TR" dirty="0" smtClean="0"/>
              <a:t> how </a:t>
            </a:r>
            <a:r>
              <a:rPr lang="tr-TR" dirty="0" err="1" smtClean="0"/>
              <a:t>its</a:t>
            </a:r>
            <a:r>
              <a:rPr lang="tr-TR" dirty="0" smtClean="0"/>
              <a:t> </a:t>
            </a:r>
            <a:r>
              <a:rPr lang="tr-TR" dirty="0" err="1" smtClean="0"/>
              <a:t>memory</a:t>
            </a:r>
            <a:r>
              <a:rPr lang="tr-TR" dirty="0" smtClean="0"/>
              <a:t> </a:t>
            </a:r>
            <a:r>
              <a:rPr lang="tr-TR" dirty="0" err="1" smtClean="0"/>
              <a:t>space</a:t>
            </a:r>
            <a:r>
              <a:rPr lang="tr-TR" dirty="0" smtClean="0"/>
              <a:t> is </a:t>
            </a:r>
            <a:r>
              <a:rPr lang="tr-TR" dirty="0" err="1" smtClean="0"/>
              <a:t>addressed</a:t>
            </a:r>
            <a:r>
              <a:rPr lang="tr-TR" dirty="0" smtClean="0"/>
              <a:t>.</a:t>
            </a:r>
          </a:p>
          <a:p>
            <a:r>
              <a:rPr lang="tr-TR" dirty="0" smtClean="0"/>
              <a:t>Real </a:t>
            </a:r>
            <a:r>
              <a:rPr lang="tr-TR" dirty="0" err="1" smtClean="0"/>
              <a:t>addressing</a:t>
            </a:r>
            <a:r>
              <a:rPr lang="tr-TR" dirty="0" smtClean="0"/>
              <a:t> </a:t>
            </a:r>
            <a:r>
              <a:rPr lang="tr-TR" dirty="0" err="1" smtClean="0"/>
              <a:t>mode</a:t>
            </a:r>
            <a:r>
              <a:rPr lang="tr-TR" dirty="0" smtClean="0"/>
              <a:t> </a:t>
            </a:r>
            <a:r>
              <a:rPr lang="tr-TR" dirty="0" err="1" smtClean="0"/>
              <a:t>will</a:t>
            </a:r>
            <a:r>
              <a:rPr lang="tr-TR" dirty="0" smtClean="0"/>
              <a:t> be </a:t>
            </a:r>
            <a:r>
              <a:rPr lang="tr-TR" dirty="0" err="1" smtClean="0"/>
              <a:t>covered</a:t>
            </a:r>
            <a:r>
              <a:rPr lang="tr-TR" dirty="0" smtClean="0"/>
              <a:t>. </a:t>
            </a:r>
            <a:r>
              <a:rPr lang="tr-TR" dirty="0" err="1" smtClean="0"/>
              <a:t>Protected</a:t>
            </a:r>
            <a:r>
              <a:rPr lang="tr-TR" dirty="0" smtClean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flat</a:t>
            </a:r>
            <a:r>
              <a:rPr lang="tr-TR" dirty="0"/>
              <a:t> </a:t>
            </a:r>
            <a:r>
              <a:rPr lang="tr-TR" dirty="0" err="1" smtClean="0"/>
              <a:t>modes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beyond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scope</a:t>
            </a:r>
            <a:r>
              <a:rPr lang="tr-TR" dirty="0" smtClean="0"/>
              <a:t> of </a:t>
            </a:r>
            <a:r>
              <a:rPr lang="tr-TR" dirty="0" err="1" smtClean="0"/>
              <a:t>our</a:t>
            </a:r>
            <a:r>
              <a:rPr lang="tr-TR" dirty="0" smtClean="0"/>
              <a:t> </a:t>
            </a:r>
            <a:r>
              <a:rPr lang="tr-TR" dirty="0" err="1" smtClean="0"/>
              <a:t>course</a:t>
            </a:r>
            <a:r>
              <a:rPr lang="tr-TR" dirty="0" smtClean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77933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Real </a:t>
            </a:r>
            <a:r>
              <a:rPr lang="tr-TR" dirty="0" err="1" smtClean="0"/>
              <a:t>Mode</a:t>
            </a:r>
            <a:r>
              <a:rPr lang="tr-TR" dirty="0" smtClean="0"/>
              <a:t> Memory </a:t>
            </a:r>
            <a:r>
              <a:rPr lang="tr-TR" dirty="0" err="1" smtClean="0"/>
              <a:t>Addressing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Real </a:t>
            </a:r>
            <a:r>
              <a:rPr lang="tr-TR" dirty="0" err="1" smtClean="0"/>
              <a:t>mode</a:t>
            </a:r>
            <a:r>
              <a:rPr lang="tr-TR" dirty="0" smtClean="0"/>
              <a:t> </a:t>
            </a:r>
            <a:r>
              <a:rPr lang="tr-TR" dirty="0" err="1" smtClean="0"/>
              <a:t>operation</a:t>
            </a:r>
            <a:r>
              <a:rPr lang="tr-TR" dirty="0" smtClean="0"/>
              <a:t> </a:t>
            </a:r>
            <a:r>
              <a:rPr lang="tr-TR" dirty="0" err="1" smtClean="0"/>
              <a:t>allows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MP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address</a:t>
            </a:r>
            <a:r>
              <a:rPr lang="tr-TR" dirty="0" smtClean="0"/>
              <a:t> </a:t>
            </a:r>
            <a:r>
              <a:rPr lang="tr-TR" dirty="0" err="1" smtClean="0"/>
              <a:t>only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first</a:t>
            </a:r>
            <a:r>
              <a:rPr lang="tr-TR" dirty="0" smtClean="0"/>
              <a:t> 1Mbyte of </a:t>
            </a:r>
            <a:r>
              <a:rPr lang="tr-TR" dirty="0" err="1" smtClean="0"/>
              <a:t>memory</a:t>
            </a:r>
            <a:r>
              <a:rPr lang="tr-TR" dirty="0" smtClean="0"/>
              <a:t> </a:t>
            </a:r>
            <a:r>
              <a:rPr lang="tr-TR" dirty="0" err="1" smtClean="0"/>
              <a:t>space</a:t>
            </a:r>
            <a:r>
              <a:rPr lang="tr-TR" dirty="0" smtClean="0"/>
              <a:t>.</a:t>
            </a:r>
          </a:p>
          <a:p>
            <a:r>
              <a:rPr lang="tr-TR" dirty="0" smtClean="0"/>
              <a:t>Windows </a:t>
            </a:r>
            <a:r>
              <a:rPr lang="tr-TR" dirty="0" err="1" smtClean="0"/>
              <a:t>does</a:t>
            </a:r>
            <a:r>
              <a:rPr lang="tr-TR" dirty="0" smtClean="0"/>
              <a:t> not </a:t>
            </a:r>
            <a:r>
              <a:rPr lang="tr-TR" dirty="0" err="1" smtClean="0"/>
              <a:t>use</a:t>
            </a:r>
            <a:r>
              <a:rPr lang="tr-TR" dirty="0" smtClean="0"/>
              <a:t> </a:t>
            </a:r>
            <a:r>
              <a:rPr lang="tr-TR" dirty="0" err="1" smtClean="0"/>
              <a:t>real</a:t>
            </a:r>
            <a:r>
              <a:rPr lang="tr-TR" dirty="0" smtClean="0"/>
              <a:t> </a:t>
            </a:r>
            <a:r>
              <a:rPr lang="tr-TR" dirty="0" err="1" smtClean="0"/>
              <a:t>mode</a:t>
            </a:r>
            <a:r>
              <a:rPr lang="tr-TR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6507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Segments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Offsets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1" y="1825624"/>
            <a:ext cx="9685420" cy="5032375"/>
          </a:xfrm>
        </p:spPr>
        <p:txBody>
          <a:bodyPr/>
          <a:lstStyle/>
          <a:p>
            <a:r>
              <a:rPr lang="tr-TR" dirty="0" smtClean="0"/>
              <a:t>A </a:t>
            </a:r>
            <a:r>
              <a:rPr lang="tr-TR" dirty="0" err="1" smtClean="0"/>
              <a:t>combination</a:t>
            </a:r>
            <a:r>
              <a:rPr lang="tr-TR" dirty="0" smtClean="0"/>
              <a:t> of </a:t>
            </a:r>
            <a:r>
              <a:rPr lang="tr-TR" dirty="0" err="1" smtClean="0"/>
              <a:t>segment</a:t>
            </a:r>
            <a:r>
              <a:rPr lang="tr-TR" dirty="0" smtClean="0"/>
              <a:t> </a:t>
            </a:r>
            <a:r>
              <a:rPr lang="tr-TR" dirty="0" err="1" smtClean="0"/>
              <a:t>address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an </a:t>
            </a:r>
            <a:r>
              <a:rPr lang="tr-TR" dirty="0" err="1" smtClean="0"/>
              <a:t>offset</a:t>
            </a:r>
            <a:r>
              <a:rPr lang="tr-TR" dirty="0" smtClean="0"/>
              <a:t> </a:t>
            </a:r>
            <a:r>
              <a:rPr lang="tr-TR" dirty="0" err="1" smtClean="0"/>
              <a:t>address</a:t>
            </a:r>
            <a:r>
              <a:rPr lang="tr-TR" dirty="0" smtClean="0"/>
              <a:t> </a:t>
            </a:r>
            <a:r>
              <a:rPr lang="tr-TR" dirty="0" err="1" smtClean="0"/>
              <a:t>accesses</a:t>
            </a:r>
            <a:r>
              <a:rPr lang="tr-TR" dirty="0" smtClean="0"/>
              <a:t> a </a:t>
            </a:r>
            <a:r>
              <a:rPr lang="tr-TR" dirty="0" err="1" smtClean="0"/>
              <a:t>memory</a:t>
            </a:r>
            <a:r>
              <a:rPr lang="tr-TR" dirty="0" smtClean="0"/>
              <a:t> </a:t>
            </a:r>
            <a:r>
              <a:rPr lang="tr-TR" dirty="0" err="1" smtClean="0"/>
              <a:t>location</a:t>
            </a:r>
            <a:r>
              <a:rPr lang="tr-TR" dirty="0" smtClean="0"/>
              <a:t> in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real</a:t>
            </a:r>
            <a:r>
              <a:rPr lang="tr-TR" dirty="0" smtClean="0"/>
              <a:t> </a:t>
            </a:r>
            <a:r>
              <a:rPr lang="tr-TR" dirty="0" err="1" smtClean="0"/>
              <a:t>mode</a:t>
            </a:r>
            <a:r>
              <a:rPr lang="tr-TR" dirty="0" smtClean="0"/>
              <a:t>.</a:t>
            </a:r>
          </a:p>
          <a:p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segment</a:t>
            </a:r>
            <a:r>
              <a:rPr lang="tr-TR" dirty="0" smtClean="0"/>
              <a:t> </a:t>
            </a:r>
            <a:r>
              <a:rPr lang="tr-TR" dirty="0" err="1" smtClean="0"/>
              <a:t>address</a:t>
            </a:r>
            <a:r>
              <a:rPr lang="tr-TR" dirty="0" smtClean="0"/>
              <a:t>, </a:t>
            </a:r>
            <a:r>
              <a:rPr lang="tr-TR" dirty="0" err="1" smtClean="0"/>
              <a:t>located</a:t>
            </a:r>
            <a:r>
              <a:rPr lang="tr-TR" dirty="0" smtClean="0"/>
              <a:t> </a:t>
            </a:r>
            <a:r>
              <a:rPr lang="tr-TR" dirty="0" err="1" smtClean="0"/>
              <a:t>within</a:t>
            </a:r>
            <a:r>
              <a:rPr lang="tr-TR" dirty="0" smtClean="0"/>
              <a:t> </a:t>
            </a:r>
            <a:r>
              <a:rPr lang="tr-TR" dirty="0" err="1" smtClean="0"/>
              <a:t>one</a:t>
            </a:r>
            <a:r>
              <a:rPr lang="tr-TR" dirty="0" smtClean="0"/>
              <a:t> of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segment</a:t>
            </a:r>
            <a:r>
              <a:rPr lang="tr-TR" dirty="0" smtClean="0"/>
              <a:t> </a:t>
            </a:r>
            <a:r>
              <a:rPr lang="tr-TR" dirty="0" err="1" smtClean="0"/>
              <a:t>registers</a:t>
            </a:r>
            <a:r>
              <a:rPr lang="tr-TR" dirty="0" smtClean="0"/>
              <a:t>, </a:t>
            </a:r>
            <a:r>
              <a:rPr lang="tr-TR" dirty="0" err="1" smtClean="0"/>
              <a:t>defines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beginning</a:t>
            </a:r>
            <a:r>
              <a:rPr lang="tr-TR" dirty="0" smtClean="0"/>
              <a:t> </a:t>
            </a:r>
            <a:r>
              <a:rPr lang="tr-TR" dirty="0" err="1" smtClean="0"/>
              <a:t>address</a:t>
            </a:r>
            <a:r>
              <a:rPr lang="tr-TR" dirty="0" smtClean="0"/>
              <a:t> of </a:t>
            </a:r>
            <a:r>
              <a:rPr lang="tr-TR" dirty="0" err="1" smtClean="0"/>
              <a:t>any</a:t>
            </a:r>
            <a:r>
              <a:rPr lang="tr-TR" dirty="0" smtClean="0"/>
              <a:t> 64Kbyte </a:t>
            </a:r>
            <a:r>
              <a:rPr lang="tr-TR" dirty="0" err="1" smtClean="0"/>
              <a:t>memory</a:t>
            </a:r>
            <a:r>
              <a:rPr lang="tr-TR" dirty="0" smtClean="0"/>
              <a:t> </a:t>
            </a:r>
            <a:r>
              <a:rPr lang="tr-TR" dirty="0" err="1" smtClean="0"/>
              <a:t>segment</a:t>
            </a:r>
            <a:r>
              <a:rPr lang="tr-TR" dirty="0" smtClean="0"/>
              <a:t>. </a:t>
            </a:r>
          </a:p>
          <a:p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offset</a:t>
            </a:r>
            <a:r>
              <a:rPr lang="tr-TR" dirty="0" smtClean="0"/>
              <a:t> </a:t>
            </a:r>
            <a:r>
              <a:rPr lang="tr-TR" dirty="0" err="1" smtClean="0"/>
              <a:t>address</a:t>
            </a:r>
            <a:r>
              <a:rPr lang="tr-TR" dirty="0" smtClean="0"/>
              <a:t> </a:t>
            </a:r>
            <a:r>
              <a:rPr lang="tr-TR" dirty="0" err="1" smtClean="0"/>
              <a:t>selects</a:t>
            </a:r>
            <a:r>
              <a:rPr lang="tr-TR" dirty="0" smtClean="0"/>
              <a:t> </a:t>
            </a:r>
            <a:r>
              <a:rPr lang="tr-TR" dirty="0" err="1" smtClean="0"/>
              <a:t>any</a:t>
            </a:r>
            <a:r>
              <a:rPr lang="tr-TR" dirty="0" smtClean="0"/>
              <a:t> </a:t>
            </a:r>
            <a:r>
              <a:rPr lang="tr-TR" dirty="0" err="1" smtClean="0"/>
              <a:t>location</a:t>
            </a:r>
            <a:r>
              <a:rPr lang="tr-TR" dirty="0" smtClean="0"/>
              <a:t> </a:t>
            </a:r>
            <a:r>
              <a:rPr lang="tr-TR" dirty="0" err="1" smtClean="0"/>
              <a:t>within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64Kbyte </a:t>
            </a:r>
            <a:r>
              <a:rPr lang="tr-TR" dirty="0" err="1" smtClean="0"/>
              <a:t>memory</a:t>
            </a:r>
            <a:r>
              <a:rPr lang="tr-TR" dirty="0" smtClean="0"/>
              <a:t> </a:t>
            </a:r>
            <a:r>
              <a:rPr lang="tr-TR" dirty="0" err="1" smtClean="0"/>
              <a:t>segment</a:t>
            </a:r>
            <a:r>
              <a:rPr lang="tr-TR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9608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65125"/>
            <a:ext cx="6059905" cy="6260264"/>
          </a:xfrm>
        </p:spPr>
        <p:txBody>
          <a:bodyPr>
            <a:normAutofit lnSpcReduction="10000"/>
          </a:bodyPr>
          <a:lstStyle/>
          <a:p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memory</a:t>
            </a:r>
            <a:r>
              <a:rPr lang="tr-TR" dirty="0" smtClean="0"/>
              <a:t> </a:t>
            </a:r>
            <a:r>
              <a:rPr lang="tr-TR" dirty="0" err="1" smtClean="0"/>
              <a:t>segment</a:t>
            </a:r>
            <a:r>
              <a:rPr lang="tr-TR" dirty="0" smtClean="0"/>
              <a:t> </a:t>
            </a:r>
            <a:r>
              <a:rPr lang="tr-TR" dirty="0" err="1" smtClean="0"/>
              <a:t>starts</a:t>
            </a:r>
            <a:r>
              <a:rPr lang="tr-TR" dirty="0" smtClean="0"/>
              <a:t> </a:t>
            </a:r>
            <a:r>
              <a:rPr lang="tr-TR" dirty="0" err="1" smtClean="0"/>
              <a:t>with</a:t>
            </a:r>
            <a:r>
              <a:rPr lang="tr-TR" dirty="0" smtClean="0"/>
              <a:t> 10000H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ends</a:t>
            </a:r>
            <a:r>
              <a:rPr lang="tr-TR" dirty="0" smtClean="0"/>
              <a:t> at 1FFFFH (64Kbytes).</a:t>
            </a:r>
          </a:p>
          <a:p>
            <a:r>
              <a:rPr lang="tr-TR" dirty="0" err="1" smtClean="0"/>
              <a:t>Note</a:t>
            </a:r>
            <a:r>
              <a:rPr lang="tr-TR" dirty="0" smtClean="0"/>
              <a:t> </a:t>
            </a:r>
            <a:r>
              <a:rPr lang="tr-TR" dirty="0" err="1" smtClean="0"/>
              <a:t>that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segment</a:t>
            </a:r>
            <a:r>
              <a:rPr lang="tr-TR" dirty="0" smtClean="0"/>
              <a:t> </a:t>
            </a:r>
            <a:r>
              <a:rPr lang="tr-TR" dirty="0" err="1" smtClean="0"/>
              <a:t>register</a:t>
            </a:r>
            <a:r>
              <a:rPr lang="tr-TR" dirty="0" smtClean="0"/>
              <a:t> </a:t>
            </a:r>
            <a:r>
              <a:rPr lang="tr-TR" dirty="0" err="1" smtClean="0"/>
              <a:t>contains</a:t>
            </a:r>
            <a:r>
              <a:rPr lang="tr-TR" dirty="0" smtClean="0"/>
              <a:t> 1000H, but it </a:t>
            </a:r>
            <a:r>
              <a:rPr lang="tr-TR" dirty="0" err="1" smtClean="0"/>
              <a:t>addresses</a:t>
            </a:r>
            <a:r>
              <a:rPr lang="tr-TR" dirty="0" smtClean="0"/>
              <a:t> a </a:t>
            </a:r>
            <a:r>
              <a:rPr lang="tr-TR" dirty="0" err="1" smtClean="0"/>
              <a:t>starting</a:t>
            </a:r>
            <a:r>
              <a:rPr lang="tr-TR" dirty="0" smtClean="0"/>
              <a:t> </a:t>
            </a:r>
            <a:r>
              <a:rPr lang="tr-TR" dirty="0" err="1" smtClean="0"/>
              <a:t>segment</a:t>
            </a:r>
            <a:r>
              <a:rPr lang="tr-TR" dirty="0" smtClean="0"/>
              <a:t> at </a:t>
            </a:r>
            <a:r>
              <a:rPr lang="tr-TR" dirty="0" err="1" smtClean="0"/>
              <a:t>location</a:t>
            </a:r>
            <a:r>
              <a:rPr lang="tr-TR" dirty="0" smtClean="0"/>
              <a:t> 10000H.</a:t>
            </a:r>
          </a:p>
          <a:p>
            <a:r>
              <a:rPr lang="tr-TR" dirty="0" err="1" smtClean="0"/>
              <a:t>In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real</a:t>
            </a:r>
            <a:r>
              <a:rPr lang="tr-TR" dirty="0" smtClean="0"/>
              <a:t> </a:t>
            </a:r>
            <a:r>
              <a:rPr lang="tr-TR" dirty="0" err="1" smtClean="0"/>
              <a:t>mode</a:t>
            </a:r>
            <a:r>
              <a:rPr lang="tr-TR" dirty="0" smtClean="0"/>
              <a:t>, </a:t>
            </a:r>
            <a:r>
              <a:rPr lang="tr-TR" dirty="0" err="1" smtClean="0"/>
              <a:t>each</a:t>
            </a:r>
            <a:r>
              <a:rPr lang="tr-TR" dirty="0" smtClean="0"/>
              <a:t> </a:t>
            </a:r>
            <a:r>
              <a:rPr lang="tr-TR" dirty="0" err="1" smtClean="0"/>
              <a:t>segment</a:t>
            </a:r>
            <a:r>
              <a:rPr lang="tr-TR" dirty="0" smtClean="0"/>
              <a:t> </a:t>
            </a:r>
            <a:r>
              <a:rPr lang="tr-TR" dirty="0" err="1" smtClean="0"/>
              <a:t>register</a:t>
            </a:r>
            <a:r>
              <a:rPr lang="tr-TR" dirty="0" smtClean="0"/>
              <a:t> is </a:t>
            </a:r>
            <a:r>
              <a:rPr lang="tr-TR" dirty="0" err="1" smtClean="0"/>
              <a:t>internally</a:t>
            </a:r>
            <a:r>
              <a:rPr lang="tr-TR" dirty="0" smtClean="0"/>
              <a:t> </a:t>
            </a:r>
            <a:r>
              <a:rPr lang="tr-TR" dirty="0" err="1" smtClean="0"/>
              <a:t>appended</a:t>
            </a:r>
            <a:r>
              <a:rPr lang="tr-TR" dirty="0" smtClean="0"/>
              <a:t> </a:t>
            </a:r>
            <a:r>
              <a:rPr lang="tr-TR" dirty="0" err="1" smtClean="0"/>
              <a:t>with</a:t>
            </a:r>
            <a:r>
              <a:rPr lang="tr-TR" dirty="0" smtClean="0"/>
              <a:t> 0H on </a:t>
            </a:r>
            <a:r>
              <a:rPr lang="tr-TR" dirty="0" err="1" smtClean="0"/>
              <a:t>its</a:t>
            </a:r>
            <a:r>
              <a:rPr lang="tr-TR" dirty="0" smtClean="0"/>
              <a:t> </a:t>
            </a:r>
            <a:r>
              <a:rPr lang="tr-TR" dirty="0" err="1" smtClean="0"/>
              <a:t>rightmost</a:t>
            </a:r>
            <a:r>
              <a:rPr lang="tr-TR" dirty="0" smtClean="0"/>
              <a:t> </a:t>
            </a:r>
            <a:r>
              <a:rPr lang="tr-TR" dirty="0" err="1" smtClean="0"/>
              <a:t>end</a:t>
            </a:r>
            <a:r>
              <a:rPr lang="tr-TR" dirty="0" smtClean="0"/>
              <a:t>. </a:t>
            </a:r>
            <a:r>
              <a:rPr lang="tr-TR" dirty="0" err="1" smtClean="0"/>
              <a:t>The</a:t>
            </a:r>
            <a:r>
              <a:rPr lang="tr-TR" dirty="0" smtClean="0"/>
              <a:t> MP </a:t>
            </a:r>
            <a:r>
              <a:rPr lang="tr-TR" dirty="0" err="1" smtClean="0"/>
              <a:t>must</a:t>
            </a:r>
            <a:r>
              <a:rPr lang="tr-TR" dirty="0" smtClean="0"/>
              <a:t> </a:t>
            </a:r>
            <a:r>
              <a:rPr lang="tr-TR" dirty="0" err="1" smtClean="0"/>
              <a:t>generate</a:t>
            </a:r>
            <a:r>
              <a:rPr lang="tr-TR" dirty="0" smtClean="0"/>
              <a:t> a 20bit </a:t>
            </a:r>
            <a:r>
              <a:rPr lang="tr-TR" dirty="0" err="1" smtClean="0"/>
              <a:t>address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access</a:t>
            </a:r>
            <a:r>
              <a:rPr lang="tr-TR" dirty="0" smtClean="0"/>
              <a:t> a </a:t>
            </a:r>
            <a:r>
              <a:rPr lang="tr-TR" dirty="0" err="1" smtClean="0"/>
              <a:t>location</a:t>
            </a:r>
            <a:r>
              <a:rPr lang="tr-TR" dirty="0" smtClean="0"/>
              <a:t> </a:t>
            </a:r>
            <a:r>
              <a:rPr lang="tr-TR" dirty="0" err="1" smtClean="0"/>
              <a:t>within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first</a:t>
            </a:r>
            <a:r>
              <a:rPr lang="tr-TR" dirty="0" smtClean="0"/>
              <a:t> 1Mbyte </a:t>
            </a:r>
            <a:r>
              <a:rPr lang="tr-TR" dirty="0" err="1" smtClean="0"/>
              <a:t>memory</a:t>
            </a:r>
            <a:r>
              <a:rPr lang="tr-TR" dirty="0" smtClean="0"/>
              <a:t>.</a:t>
            </a:r>
          </a:p>
          <a:p>
            <a:r>
              <a:rPr lang="tr-TR" dirty="0" err="1" smtClean="0"/>
              <a:t>Because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length</a:t>
            </a:r>
            <a:r>
              <a:rPr lang="tr-TR" dirty="0" smtClean="0"/>
              <a:t> of </a:t>
            </a:r>
            <a:r>
              <a:rPr lang="tr-TR" dirty="0" err="1" smtClean="0"/>
              <a:t>real</a:t>
            </a:r>
            <a:r>
              <a:rPr lang="tr-TR" dirty="0" smtClean="0"/>
              <a:t> </a:t>
            </a:r>
            <a:r>
              <a:rPr lang="tr-TR" dirty="0" err="1" smtClean="0"/>
              <a:t>mode</a:t>
            </a:r>
            <a:r>
              <a:rPr lang="tr-TR" dirty="0" smtClean="0"/>
              <a:t> </a:t>
            </a:r>
            <a:r>
              <a:rPr lang="tr-TR" dirty="0" err="1" smtClean="0"/>
              <a:t>segment</a:t>
            </a:r>
            <a:r>
              <a:rPr lang="tr-TR" dirty="0" smtClean="0"/>
              <a:t> is 64K, </a:t>
            </a:r>
            <a:r>
              <a:rPr lang="tr-TR" dirty="0" err="1" smtClean="0"/>
              <a:t>once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beginning</a:t>
            </a:r>
            <a:r>
              <a:rPr lang="tr-TR" dirty="0" smtClean="0"/>
              <a:t> </a:t>
            </a:r>
            <a:r>
              <a:rPr lang="tr-TR" dirty="0" err="1" smtClean="0"/>
              <a:t>address</a:t>
            </a:r>
            <a:r>
              <a:rPr lang="tr-TR" dirty="0" smtClean="0"/>
              <a:t> is </a:t>
            </a:r>
            <a:r>
              <a:rPr lang="tr-TR" dirty="0" err="1" smtClean="0"/>
              <a:t>known</a:t>
            </a:r>
            <a:r>
              <a:rPr lang="tr-TR" dirty="0" smtClean="0"/>
              <a:t>,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ending</a:t>
            </a:r>
            <a:r>
              <a:rPr lang="tr-TR" dirty="0" smtClean="0"/>
              <a:t> </a:t>
            </a:r>
            <a:r>
              <a:rPr lang="tr-TR" dirty="0" err="1" smtClean="0"/>
              <a:t>address</a:t>
            </a:r>
            <a:r>
              <a:rPr lang="tr-TR" dirty="0" smtClean="0"/>
              <a:t> is </a:t>
            </a:r>
            <a:r>
              <a:rPr lang="tr-TR" dirty="0" err="1" smtClean="0"/>
              <a:t>found</a:t>
            </a:r>
            <a:r>
              <a:rPr lang="tr-TR" dirty="0" smtClean="0"/>
              <a:t> </a:t>
            </a:r>
            <a:r>
              <a:rPr lang="tr-TR" dirty="0" err="1" smtClean="0"/>
              <a:t>by</a:t>
            </a:r>
            <a:r>
              <a:rPr lang="tr-TR" dirty="0" smtClean="0"/>
              <a:t> </a:t>
            </a:r>
            <a:r>
              <a:rPr lang="tr-TR" dirty="0" err="1" smtClean="0"/>
              <a:t>adding</a:t>
            </a:r>
            <a:r>
              <a:rPr lang="tr-TR" dirty="0" smtClean="0"/>
              <a:t> FFFFH (= 65535).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55974" y="12699"/>
            <a:ext cx="5636026" cy="68453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1500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77402816"/>
              </p:ext>
            </p:extLst>
          </p:nvPr>
        </p:nvGraphicFramePr>
        <p:xfrm>
          <a:off x="838200" y="1825625"/>
          <a:ext cx="10888578" cy="21207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29526"/>
                <a:gridCol w="3629526"/>
                <a:gridCol w="3629526"/>
              </a:tblGrid>
              <a:tr h="530183">
                <a:tc>
                  <a:txBody>
                    <a:bodyPr/>
                    <a:lstStyle/>
                    <a:p>
                      <a:pPr algn="ctr"/>
                      <a:r>
                        <a:rPr lang="tr-TR" sz="2400" dirty="0" err="1" smtClean="0"/>
                        <a:t>Segment</a:t>
                      </a:r>
                      <a:r>
                        <a:rPr lang="tr-TR" sz="2400" dirty="0" smtClean="0"/>
                        <a:t> </a:t>
                      </a:r>
                      <a:r>
                        <a:rPr lang="tr-TR" sz="2400" dirty="0" err="1" smtClean="0"/>
                        <a:t>Register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400" dirty="0" err="1" smtClean="0"/>
                        <a:t>Starting</a:t>
                      </a:r>
                      <a:r>
                        <a:rPr lang="tr-TR" sz="2400" dirty="0" smtClean="0"/>
                        <a:t> </a:t>
                      </a:r>
                      <a:r>
                        <a:rPr lang="tr-TR" sz="2400" dirty="0" err="1" smtClean="0"/>
                        <a:t>Address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400" dirty="0" err="1" smtClean="0"/>
                        <a:t>Ending</a:t>
                      </a:r>
                      <a:r>
                        <a:rPr lang="tr-TR" sz="2400" dirty="0" smtClean="0"/>
                        <a:t> </a:t>
                      </a:r>
                      <a:r>
                        <a:rPr lang="tr-TR" sz="2400" dirty="0" err="1" smtClean="0"/>
                        <a:t>Address</a:t>
                      </a:r>
                      <a:endParaRPr lang="en-US" sz="2400" dirty="0"/>
                    </a:p>
                  </a:txBody>
                  <a:tcPr anchor="ctr"/>
                </a:tc>
              </a:tr>
              <a:tr h="530183">
                <a:tc>
                  <a:txBody>
                    <a:bodyPr/>
                    <a:lstStyle/>
                    <a:p>
                      <a:pPr algn="ctr"/>
                      <a:r>
                        <a:rPr lang="tr-TR" sz="2400" dirty="0" smtClean="0"/>
                        <a:t>2000H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400" dirty="0" smtClean="0"/>
                        <a:t>20000H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400" dirty="0" smtClean="0"/>
                        <a:t>2FFFFH</a:t>
                      </a:r>
                      <a:endParaRPr lang="en-US" sz="2400" dirty="0"/>
                    </a:p>
                  </a:txBody>
                  <a:tcPr anchor="ctr"/>
                </a:tc>
              </a:tr>
              <a:tr h="530183">
                <a:tc>
                  <a:txBody>
                    <a:bodyPr/>
                    <a:lstStyle/>
                    <a:p>
                      <a:pPr algn="ctr"/>
                      <a:r>
                        <a:rPr lang="tr-TR" sz="2400" dirty="0" smtClean="0"/>
                        <a:t>2001H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400" dirty="0" smtClean="0"/>
                        <a:t>20010H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400" dirty="0" smtClean="0"/>
                        <a:t>3000FH</a:t>
                      </a:r>
                      <a:endParaRPr lang="en-US" sz="2400" dirty="0"/>
                    </a:p>
                  </a:txBody>
                  <a:tcPr anchor="ctr"/>
                </a:tc>
              </a:tr>
              <a:tr h="530183">
                <a:tc>
                  <a:txBody>
                    <a:bodyPr/>
                    <a:lstStyle/>
                    <a:p>
                      <a:pPr algn="ctr"/>
                      <a:r>
                        <a:rPr lang="tr-TR" sz="2400" dirty="0" smtClean="0"/>
                        <a:t>2100H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400" dirty="0" smtClean="0"/>
                        <a:t>21000H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400" dirty="0" smtClean="0"/>
                        <a:t>30FFFH</a:t>
                      </a:r>
                      <a:endParaRPr lang="en-US" sz="2400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5" name="Content Placeholder 2"/>
          <p:cNvSpPr txBox="1">
            <a:spLocks/>
          </p:cNvSpPr>
          <p:nvPr/>
        </p:nvSpPr>
        <p:spPr>
          <a:xfrm>
            <a:off x="838200" y="4081293"/>
            <a:ext cx="10888578" cy="25440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offset</a:t>
            </a:r>
            <a:r>
              <a:rPr lang="tr-TR" dirty="0" smtClean="0"/>
              <a:t> </a:t>
            </a:r>
            <a:r>
              <a:rPr lang="tr-TR" dirty="0" err="1" smtClean="0"/>
              <a:t>address</a:t>
            </a:r>
            <a:r>
              <a:rPr lang="tr-TR" dirty="0" smtClean="0"/>
              <a:t> is </a:t>
            </a:r>
            <a:r>
              <a:rPr lang="tr-TR" dirty="0" err="1" smtClean="0"/>
              <a:t>always</a:t>
            </a:r>
            <a:r>
              <a:rPr lang="tr-TR" dirty="0" smtClean="0"/>
              <a:t> </a:t>
            </a:r>
            <a:r>
              <a:rPr lang="tr-TR" dirty="0" err="1" smtClean="0"/>
              <a:t>added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starting</a:t>
            </a:r>
            <a:r>
              <a:rPr lang="tr-TR" dirty="0" smtClean="0"/>
              <a:t> </a:t>
            </a:r>
            <a:r>
              <a:rPr lang="tr-TR" dirty="0" err="1" smtClean="0"/>
              <a:t>address</a:t>
            </a:r>
            <a:r>
              <a:rPr lang="tr-TR" dirty="0" smtClean="0"/>
              <a:t> of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segment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locate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data.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segment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offset</a:t>
            </a:r>
            <a:r>
              <a:rPr lang="tr-TR" dirty="0" smtClean="0"/>
              <a:t> </a:t>
            </a:r>
            <a:r>
              <a:rPr lang="tr-TR" dirty="0" err="1" smtClean="0"/>
              <a:t>address</a:t>
            </a:r>
            <a:r>
              <a:rPr lang="tr-TR" dirty="0" smtClean="0"/>
              <a:t> is </a:t>
            </a:r>
            <a:r>
              <a:rPr lang="tr-TR" dirty="0" err="1" smtClean="0"/>
              <a:t>sometimes</a:t>
            </a:r>
            <a:r>
              <a:rPr lang="tr-TR" dirty="0" smtClean="0"/>
              <a:t> </a:t>
            </a:r>
            <a:r>
              <a:rPr lang="tr-TR" dirty="0" err="1" smtClean="0"/>
              <a:t>written</a:t>
            </a:r>
            <a:r>
              <a:rPr lang="tr-TR" dirty="0" smtClean="0"/>
              <a:t> as 1000:2000 </a:t>
            </a:r>
            <a:r>
              <a:rPr lang="tr-TR" dirty="0" err="1" smtClean="0"/>
              <a:t>for</a:t>
            </a:r>
            <a:r>
              <a:rPr lang="tr-TR" dirty="0" smtClean="0"/>
              <a:t> a </a:t>
            </a:r>
            <a:r>
              <a:rPr lang="tr-TR" dirty="0" err="1" smtClean="0"/>
              <a:t>segment</a:t>
            </a:r>
            <a:r>
              <a:rPr lang="tr-TR" dirty="0" smtClean="0"/>
              <a:t> </a:t>
            </a:r>
            <a:r>
              <a:rPr lang="tr-TR" dirty="0" err="1" smtClean="0"/>
              <a:t>address</a:t>
            </a:r>
            <a:r>
              <a:rPr lang="tr-TR" dirty="0" smtClean="0"/>
              <a:t> of 1000H </a:t>
            </a:r>
            <a:r>
              <a:rPr lang="tr-TR" dirty="0" err="1" smtClean="0"/>
              <a:t>with</a:t>
            </a:r>
            <a:r>
              <a:rPr lang="tr-TR" dirty="0" smtClean="0"/>
              <a:t> </a:t>
            </a:r>
            <a:r>
              <a:rPr lang="tr-TR" dirty="0" err="1" smtClean="0"/>
              <a:t>offset</a:t>
            </a:r>
            <a:r>
              <a:rPr lang="tr-TR" dirty="0" smtClean="0"/>
              <a:t> of 2000H.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9104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Default</a:t>
            </a:r>
            <a:r>
              <a:rPr lang="tr-TR" dirty="0" smtClean="0"/>
              <a:t> </a:t>
            </a:r>
            <a:r>
              <a:rPr lang="tr-TR" dirty="0" err="1" smtClean="0"/>
              <a:t>Segment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Offset</a:t>
            </a:r>
            <a:r>
              <a:rPr lang="tr-TR" dirty="0" smtClean="0"/>
              <a:t> </a:t>
            </a:r>
            <a:r>
              <a:rPr lang="tr-TR" dirty="0" err="1" smtClean="0"/>
              <a:t>Registers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1016916" cy="4815807"/>
          </a:xfrm>
        </p:spPr>
        <p:txBody>
          <a:bodyPr>
            <a:normAutofit lnSpcReduction="10000"/>
          </a:bodyPr>
          <a:lstStyle/>
          <a:p>
            <a:r>
              <a:rPr lang="tr-TR" dirty="0" err="1" smtClean="0"/>
              <a:t>The</a:t>
            </a:r>
            <a:r>
              <a:rPr lang="tr-TR" dirty="0" smtClean="0"/>
              <a:t> MP has a set of </a:t>
            </a:r>
            <a:r>
              <a:rPr lang="tr-TR" dirty="0" err="1" smtClean="0"/>
              <a:t>rules</a:t>
            </a:r>
            <a:r>
              <a:rPr lang="tr-TR" dirty="0" smtClean="0"/>
              <a:t> </a:t>
            </a:r>
            <a:r>
              <a:rPr lang="tr-TR" dirty="0" err="1" smtClean="0"/>
              <a:t>that</a:t>
            </a:r>
            <a:r>
              <a:rPr lang="tr-TR" dirty="0" smtClean="0"/>
              <a:t> </a:t>
            </a:r>
            <a:r>
              <a:rPr lang="tr-TR" dirty="0" err="1" smtClean="0"/>
              <a:t>apply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segments</a:t>
            </a:r>
            <a:r>
              <a:rPr lang="tr-TR" dirty="0" smtClean="0"/>
              <a:t> </a:t>
            </a:r>
            <a:r>
              <a:rPr lang="tr-TR" dirty="0" err="1" smtClean="0"/>
              <a:t>whenever</a:t>
            </a:r>
            <a:r>
              <a:rPr lang="tr-TR" dirty="0" smtClean="0"/>
              <a:t> </a:t>
            </a:r>
            <a:r>
              <a:rPr lang="tr-TR" dirty="0" err="1" smtClean="0"/>
              <a:t>memory</a:t>
            </a:r>
            <a:r>
              <a:rPr lang="tr-TR" dirty="0" smtClean="0"/>
              <a:t> is </a:t>
            </a:r>
            <a:r>
              <a:rPr lang="tr-TR" dirty="0" err="1" smtClean="0"/>
              <a:t>addressed</a:t>
            </a:r>
            <a:r>
              <a:rPr lang="tr-TR" dirty="0" smtClean="0"/>
              <a:t>. </a:t>
            </a:r>
          </a:p>
          <a:p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instance</a:t>
            </a:r>
            <a:r>
              <a:rPr lang="tr-TR" dirty="0" smtClean="0"/>
              <a:t>,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code</a:t>
            </a:r>
            <a:r>
              <a:rPr lang="tr-TR" dirty="0" smtClean="0"/>
              <a:t> </a:t>
            </a:r>
            <a:r>
              <a:rPr lang="tr-TR" dirty="0" err="1" smtClean="0"/>
              <a:t>segment</a:t>
            </a:r>
            <a:r>
              <a:rPr lang="tr-TR" dirty="0" smtClean="0"/>
              <a:t> </a:t>
            </a:r>
            <a:r>
              <a:rPr lang="tr-TR" dirty="0" err="1" smtClean="0"/>
              <a:t>register</a:t>
            </a:r>
            <a:r>
              <a:rPr lang="tr-TR" dirty="0" smtClean="0"/>
              <a:t> is </a:t>
            </a:r>
            <a:r>
              <a:rPr lang="tr-TR" dirty="0" err="1" smtClean="0"/>
              <a:t>always</a:t>
            </a:r>
            <a:r>
              <a:rPr lang="tr-TR" dirty="0" smtClean="0"/>
              <a:t> </a:t>
            </a:r>
            <a:r>
              <a:rPr lang="tr-TR" dirty="0" err="1" smtClean="0"/>
              <a:t>used</a:t>
            </a:r>
            <a:r>
              <a:rPr lang="tr-TR" dirty="0" smtClean="0"/>
              <a:t> </a:t>
            </a:r>
            <a:r>
              <a:rPr lang="tr-TR" dirty="0" err="1" smtClean="0"/>
              <a:t>with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instruction</a:t>
            </a:r>
            <a:r>
              <a:rPr lang="tr-TR" dirty="0" smtClean="0"/>
              <a:t> </a:t>
            </a:r>
            <a:r>
              <a:rPr lang="tr-TR" dirty="0" err="1" smtClean="0"/>
              <a:t>pointer</a:t>
            </a:r>
            <a:r>
              <a:rPr lang="tr-TR" dirty="0" smtClean="0"/>
              <a:t>. </a:t>
            </a:r>
          </a:p>
          <a:p>
            <a:pPr lvl="1"/>
            <a:r>
              <a:rPr lang="tr-TR" dirty="0" smtClean="0"/>
              <a:t>CS:IP</a:t>
            </a:r>
          </a:p>
          <a:p>
            <a:pPr lvl="1"/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code</a:t>
            </a:r>
            <a:r>
              <a:rPr lang="tr-TR" dirty="0" smtClean="0"/>
              <a:t> </a:t>
            </a:r>
            <a:r>
              <a:rPr lang="tr-TR" dirty="0" err="1" smtClean="0"/>
              <a:t>segment</a:t>
            </a:r>
            <a:r>
              <a:rPr lang="tr-TR" dirty="0" smtClean="0"/>
              <a:t> </a:t>
            </a:r>
            <a:r>
              <a:rPr lang="tr-TR" dirty="0" err="1" smtClean="0"/>
              <a:t>defines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start of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code</a:t>
            </a:r>
            <a:r>
              <a:rPr lang="tr-TR" dirty="0" smtClean="0"/>
              <a:t> </a:t>
            </a:r>
            <a:r>
              <a:rPr lang="tr-TR" dirty="0" err="1" smtClean="0"/>
              <a:t>segment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instruction</a:t>
            </a:r>
            <a:r>
              <a:rPr lang="tr-TR" dirty="0" smtClean="0"/>
              <a:t> </a:t>
            </a:r>
            <a:r>
              <a:rPr lang="tr-TR" dirty="0" err="1" smtClean="0"/>
              <a:t>pointer</a:t>
            </a:r>
            <a:r>
              <a:rPr lang="tr-TR" dirty="0" smtClean="0"/>
              <a:t> </a:t>
            </a:r>
            <a:r>
              <a:rPr lang="tr-TR" dirty="0" err="1" smtClean="0"/>
              <a:t>locates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next</a:t>
            </a:r>
            <a:r>
              <a:rPr lang="tr-TR" dirty="0" smtClean="0"/>
              <a:t> </a:t>
            </a:r>
            <a:r>
              <a:rPr lang="tr-TR" dirty="0" err="1" smtClean="0"/>
              <a:t>instruction</a:t>
            </a:r>
            <a:r>
              <a:rPr lang="tr-TR" dirty="0" smtClean="0"/>
              <a:t> in </a:t>
            </a:r>
            <a:r>
              <a:rPr lang="tr-TR" dirty="0" err="1" smtClean="0"/>
              <a:t>this</a:t>
            </a:r>
            <a:r>
              <a:rPr lang="tr-TR" dirty="0" smtClean="0"/>
              <a:t> </a:t>
            </a:r>
            <a:r>
              <a:rPr lang="tr-TR" dirty="0" err="1" smtClean="0"/>
              <a:t>segment</a:t>
            </a:r>
            <a:r>
              <a:rPr lang="tr-TR" dirty="0" smtClean="0"/>
              <a:t>.</a:t>
            </a:r>
          </a:p>
          <a:p>
            <a:pPr lvl="1"/>
            <a:r>
              <a:rPr lang="tr-TR" dirty="0" err="1" smtClean="0"/>
              <a:t>If</a:t>
            </a:r>
            <a:r>
              <a:rPr lang="tr-TR" dirty="0" smtClean="0"/>
              <a:t> CS=1400H </a:t>
            </a:r>
            <a:r>
              <a:rPr lang="tr-TR" dirty="0" err="1" smtClean="0"/>
              <a:t>and</a:t>
            </a:r>
            <a:r>
              <a:rPr lang="tr-TR" dirty="0" smtClean="0"/>
              <a:t> IP=1200H,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address</a:t>
            </a:r>
            <a:r>
              <a:rPr lang="tr-TR" dirty="0" smtClean="0"/>
              <a:t> of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next</a:t>
            </a:r>
            <a:r>
              <a:rPr lang="tr-TR" dirty="0" smtClean="0"/>
              <a:t> </a:t>
            </a:r>
            <a:r>
              <a:rPr lang="tr-TR" dirty="0" err="1" smtClean="0"/>
              <a:t>instruction</a:t>
            </a:r>
            <a:r>
              <a:rPr lang="tr-TR" dirty="0" smtClean="0"/>
              <a:t> is 14000H+1200H = 15200H</a:t>
            </a:r>
          </a:p>
          <a:p>
            <a:r>
              <a:rPr lang="tr-TR" dirty="0" err="1" smtClean="0"/>
              <a:t>Another</a:t>
            </a:r>
            <a:r>
              <a:rPr lang="tr-TR" dirty="0" smtClean="0"/>
              <a:t> </a:t>
            </a:r>
            <a:r>
              <a:rPr lang="tr-TR" dirty="0" err="1" smtClean="0"/>
              <a:t>default</a:t>
            </a:r>
            <a:r>
              <a:rPr lang="tr-TR" dirty="0" smtClean="0"/>
              <a:t> </a:t>
            </a:r>
            <a:r>
              <a:rPr lang="tr-TR" dirty="0" err="1" smtClean="0"/>
              <a:t>combination</a:t>
            </a:r>
            <a:r>
              <a:rPr lang="tr-TR" dirty="0" smtClean="0"/>
              <a:t> is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stack</a:t>
            </a:r>
            <a:r>
              <a:rPr lang="tr-TR" dirty="0" smtClean="0"/>
              <a:t>. (SS:SP). BP can </a:t>
            </a:r>
            <a:r>
              <a:rPr lang="tr-TR" dirty="0" err="1" smtClean="0"/>
              <a:t>also</a:t>
            </a:r>
            <a:r>
              <a:rPr lang="tr-TR" dirty="0" smtClean="0"/>
              <a:t> be </a:t>
            </a:r>
            <a:r>
              <a:rPr lang="tr-TR" dirty="0" err="1" smtClean="0"/>
              <a:t>used</a:t>
            </a:r>
            <a:r>
              <a:rPr lang="tr-TR" dirty="0" smtClean="0"/>
              <a:t> here.</a:t>
            </a:r>
          </a:p>
          <a:p>
            <a:pPr lvl="1"/>
            <a:r>
              <a:rPr lang="tr-TR" dirty="0" err="1" smtClean="0"/>
              <a:t>For</a:t>
            </a:r>
            <a:r>
              <a:rPr lang="tr-TR" dirty="0" smtClean="0"/>
              <a:t> SS=2000H </a:t>
            </a:r>
            <a:r>
              <a:rPr lang="tr-TR" dirty="0" err="1" smtClean="0"/>
              <a:t>and</a:t>
            </a:r>
            <a:r>
              <a:rPr lang="tr-TR" dirty="0" smtClean="0"/>
              <a:t> BP=3000H </a:t>
            </a:r>
            <a:r>
              <a:rPr lang="tr-TR" dirty="0" err="1" smtClean="0"/>
              <a:t>then</a:t>
            </a:r>
            <a:r>
              <a:rPr lang="tr-TR" dirty="0" smtClean="0"/>
              <a:t> 23000H is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address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access</a:t>
            </a:r>
            <a:r>
              <a:rPr lang="tr-TR" dirty="0" smtClean="0"/>
              <a:t> in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stack</a:t>
            </a:r>
            <a:r>
              <a:rPr lang="tr-TR" dirty="0" smtClean="0"/>
              <a:t> </a:t>
            </a:r>
            <a:r>
              <a:rPr lang="tr-TR" dirty="0" err="1" smtClean="0"/>
              <a:t>segment</a:t>
            </a:r>
            <a:r>
              <a:rPr lang="tr-TR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5939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16397899"/>
              </p:ext>
            </p:extLst>
          </p:nvPr>
        </p:nvGraphicFramePr>
        <p:xfrm>
          <a:off x="531394" y="1889793"/>
          <a:ext cx="11129211" cy="29430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09737"/>
                <a:gridCol w="3709737"/>
                <a:gridCol w="3709737"/>
              </a:tblGrid>
              <a:tr h="530024">
                <a:tc>
                  <a:txBody>
                    <a:bodyPr/>
                    <a:lstStyle/>
                    <a:p>
                      <a:pPr algn="ctr"/>
                      <a:r>
                        <a:rPr lang="tr-TR" sz="2400" dirty="0" err="1" smtClean="0"/>
                        <a:t>Segment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400" dirty="0" err="1" smtClean="0"/>
                        <a:t>Offset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400" dirty="0" smtClean="0"/>
                        <a:t>Special </a:t>
                      </a:r>
                      <a:r>
                        <a:rPr lang="tr-TR" sz="2400" dirty="0" err="1" smtClean="0"/>
                        <a:t>Purpose</a:t>
                      </a:r>
                      <a:endParaRPr lang="en-US" sz="2400" dirty="0"/>
                    </a:p>
                  </a:txBody>
                  <a:tcPr/>
                </a:tc>
              </a:tr>
              <a:tr h="530024">
                <a:tc>
                  <a:txBody>
                    <a:bodyPr/>
                    <a:lstStyle/>
                    <a:p>
                      <a:pPr algn="ctr"/>
                      <a:r>
                        <a:rPr lang="tr-TR" sz="2400" dirty="0" smtClean="0"/>
                        <a:t>CS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400" dirty="0" smtClean="0"/>
                        <a:t>IP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400" dirty="0" err="1" smtClean="0"/>
                        <a:t>Instruction</a:t>
                      </a:r>
                      <a:r>
                        <a:rPr lang="tr-TR" sz="2400" dirty="0" smtClean="0"/>
                        <a:t> </a:t>
                      </a:r>
                      <a:r>
                        <a:rPr lang="tr-TR" sz="2400" dirty="0" err="1" smtClean="0"/>
                        <a:t>address</a:t>
                      </a:r>
                      <a:endParaRPr lang="en-US" sz="2400" dirty="0"/>
                    </a:p>
                  </a:txBody>
                  <a:tcPr/>
                </a:tc>
              </a:tr>
              <a:tr h="530024">
                <a:tc>
                  <a:txBody>
                    <a:bodyPr/>
                    <a:lstStyle/>
                    <a:p>
                      <a:pPr algn="ctr"/>
                      <a:r>
                        <a:rPr lang="tr-TR" sz="2400" dirty="0" smtClean="0"/>
                        <a:t>SS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400" dirty="0" smtClean="0"/>
                        <a:t>SP </a:t>
                      </a:r>
                      <a:r>
                        <a:rPr lang="tr-TR" sz="2400" dirty="0" err="1" smtClean="0"/>
                        <a:t>or</a:t>
                      </a:r>
                      <a:r>
                        <a:rPr lang="tr-TR" sz="2400" dirty="0" smtClean="0"/>
                        <a:t> BP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400" dirty="0" err="1" smtClean="0"/>
                        <a:t>Stack</a:t>
                      </a:r>
                      <a:r>
                        <a:rPr lang="tr-TR" sz="2400" baseline="0" dirty="0" smtClean="0"/>
                        <a:t> </a:t>
                      </a:r>
                      <a:r>
                        <a:rPr lang="tr-TR" sz="2400" baseline="0" dirty="0" err="1" smtClean="0"/>
                        <a:t>address</a:t>
                      </a:r>
                      <a:endParaRPr lang="en-US" sz="2400" dirty="0"/>
                    </a:p>
                  </a:txBody>
                  <a:tcPr/>
                </a:tc>
              </a:tr>
              <a:tr h="530024">
                <a:tc>
                  <a:txBody>
                    <a:bodyPr/>
                    <a:lstStyle/>
                    <a:p>
                      <a:pPr algn="ctr"/>
                      <a:r>
                        <a:rPr lang="tr-TR" sz="2400" dirty="0" smtClean="0"/>
                        <a:t>DS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400" dirty="0" smtClean="0"/>
                        <a:t>BX, DI, SI, an 8/16 bit </a:t>
                      </a:r>
                      <a:r>
                        <a:rPr lang="tr-TR" sz="2400" dirty="0" err="1" smtClean="0"/>
                        <a:t>number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400" dirty="0" smtClean="0"/>
                        <a:t>Data </a:t>
                      </a:r>
                      <a:r>
                        <a:rPr lang="tr-TR" sz="2400" dirty="0" err="1" smtClean="0"/>
                        <a:t>address</a:t>
                      </a:r>
                      <a:endParaRPr lang="en-US" sz="2400" dirty="0"/>
                    </a:p>
                  </a:txBody>
                  <a:tcPr/>
                </a:tc>
              </a:tr>
              <a:tr h="530024">
                <a:tc>
                  <a:txBody>
                    <a:bodyPr/>
                    <a:lstStyle/>
                    <a:p>
                      <a:pPr algn="ctr"/>
                      <a:r>
                        <a:rPr lang="tr-TR" sz="2400" dirty="0" smtClean="0"/>
                        <a:t>ES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400" dirty="0" smtClean="0"/>
                        <a:t>DI </a:t>
                      </a:r>
                      <a:r>
                        <a:rPr lang="tr-TR" sz="2400" dirty="0" err="1" smtClean="0"/>
                        <a:t>for</a:t>
                      </a:r>
                      <a:r>
                        <a:rPr lang="tr-TR" sz="2400" dirty="0" smtClean="0"/>
                        <a:t> </a:t>
                      </a:r>
                      <a:r>
                        <a:rPr lang="tr-TR" sz="2400" dirty="0" err="1" smtClean="0"/>
                        <a:t>string</a:t>
                      </a:r>
                      <a:r>
                        <a:rPr lang="tr-TR" sz="2400" dirty="0" smtClean="0"/>
                        <a:t> </a:t>
                      </a:r>
                      <a:r>
                        <a:rPr lang="tr-TR" sz="2400" dirty="0" err="1" smtClean="0"/>
                        <a:t>instructions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400" dirty="0" err="1" smtClean="0"/>
                        <a:t>String</a:t>
                      </a:r>
                      <a:r>
                        <a:rPr lang="tr-TR" sz="2400" dirty="0" smtClean="0"/>
                        <a:t> </a:t>
                      </a:r>
                      <a:r>
                        <a:rPr lang="tr-TR" sz="2400" dirty="0" err="1" smtClean="0"/>
                        <a:t>destination</a:t>
                      </a:r>
                      <a:r>
                        <a:rPr lang="tr-TR" sz="2400" dirty="0" smtClean="0"/>
                        <a:t> </a:t>
                      </a:r>
                      <a:r>
                        <a:rPr lang="tr-TR" sz="2400" dirty="0" err="1" smtClean="0"/>
                        <a:t>address</a:t>
                      </a:r>
                      <a:endParaRPr lang="en-US" sz="24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77983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365126"/>
            <a:ext cx="11129211" cy="6372558"/>
          </a:xfrm>
        </p:spPr>
        <p:txBody>
          <a:bodyPr>
            <a:normAutofit fontScale="92500"/>
          </a:bodyPr>
          <a:lstStyle/>
          <a:p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segment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offset</a:t>
            </a:r>
            <a:r>
              <a:rPr lang="tr-TR" dirty="0" smtClean="0"/>
              <a:t> </a:t>
            </a:r>
            <a:r>
              <a:rPr lang="tr-TR" dirty="0" err="1" smtClean="0"/>
              <a:t>addressing</a:t>
            </a:r>
            <a:r>
              <a:rPr lang="tr-TR" dirty="0" smtClean="0"/>
              <a:t> </a:t>
            </a:r>
            <a:r>
              <a:rPr lang="tr-TR" dirty="0" err="1" smtClean="0"/>
              <a:t>may</a:t>
            </a:r>
            <a:r>
              <a:rPr lang="tr-TR" dirty="0" smtClean="0"/>
              <a:t> </a:t>
            </a:r>
            <a:r>
              <a:rPr lang="tr-TR" dirty="0" err="1" smtClean="0"/>
              <a:t>look</a:t>
            </a:r>
            <a:r>
              <a:rPr lang="tr-TR" dirty="0" smtClean="0"/>
              <a:t> </a:t>
            </a:r>
            <a:r>
              <a:rPr lang="tr-TR" dirty="0" err="1" smtClean="0"/>
              <a:t>complicated</a:t>
            </a:r>
            <a:r>
              <a:rPr lang="tr-TR" dirty="0" smtClean="0"/>
              <a:t>. </a:t>
            </a:r>
            <a:r>
              <a:rPr lang="tr-TR" dirty="0" err="1" smtClean="0"/>
              <a:t>However</a:t>
            </a:r>
            <a:r>
              <a:rPr lang="tr-TR" dirty="0" smtClean="0"/>
              <a:t>, i</a:t>
            </a:r>
            <a:r>
              <a:rPr lang="en-US" dirty="0" smtClean="0"/>
              <a:t>t</a:t>
            </a:r>
            <a:r>
              <a:rPr lang="tr-TR" dirty="0" smtClean="0"/>
              <a:t> </a:t>
            </a:r>
            <a:r>
              <a:rPr lang="tr-TR" dirty="0" err="1" smtClean="0"/>
              <a:t>offers</a:t>
            </a:r>
            <a:r>
              <a:rPr lang="tr-TR" dirty="0" smtClean="0"/>
              <a:t> </a:t>
            </a:r>
            <a:r>
              <a:rPr lang="en-US" dirty="0" smtClean="0"/>
              <a:t>an </a:t>
            </a:r>
            <a:r>
              <a:rPr lang="en-US" dirty="0"/>
              <a:t>advantage to the system.</a:t>
            </a:r>
            <a:endParaRPr lang="tr-TR" dirty="0" smtClean="0"/>
          </a:p>
          <a:p>
            <a:r>
              <a:rPr lang="en-US" dirty="0"/>
              <a:t>This complicated scheme of segment plus offset </a:t>
            </a:r>
            <a:r>
              <a:rPr lang="en-US" dirty="0" smtClean="0"/>
              <a:t>addressing</a:t>
            </a:r>
            <a:r>
              <a:rPr lang="tr-TR" dirty="0" smtClean="0"/>
              <a:t> </a:t>
            </a:r>
            <a:r>
              <a:rPr lang="en-US" dirty="0"/>
              <a:t>allows DOS programs to be relocated in the memory system. It also allows programs written to </a:t>
            </a:r>
            <a:r>
              <a:rPr lang="en-US" dirty="0" smtClean="0"/>
              <a:t>function</a:t>
            </a:r>
            <a:r>
              <a:rPr lang="tr-TR" dirty="0" smtClean="0"/>
              <a:t> </a:t>
            </a:r>
            <a:r>
              <a:rPr lang="en-US" dirty="0" smtClean="0"/>
              <a:t>in </a:t>
            </a:r>
            <a:r>
              <a:rPr lang="en-US" dirty="0"/>
              <a:t>the real mode to operate in a protected mode system. </a:t>
            </a:r>
            <a:endParaRPr lang="tr-TR" dirty="0" smtClean="0"/>
          </a:p>
          <a:p>
            <a:pPr lvl="1"/>
            <a:r>
              <a:rPr lang="en-US" dirty="0" smtClean="0"/>
              <a:t>A </a:t>
            </a:r>
            <a:r>
              <a:rPr lang="en-US" b="1" dirty="0" smtClean="0"/>
              <a:t>relocatable</a:t>
            </a:r>
            <a:r>
              <a:rPr lang="tr-TR" b="1" dirty="0" smtClean="0"/>
              <a:t> </a:t>
            </a:r>
            <a:r>
              <a:rPr lang="en-US" b="1" dirty="0" smtClean="0"/>
              <a:t>program </a:t>
            </a:r>
            <a:r>
              <a:rPr lang="en-US" dirty="0"/>
              <a:t>is one that can be placed into any area of memory and executed without </a:t>
            </a:r>
            <a:r>
              <a:rPr lang="en-US" dirty="0" smtClean="0"/>
              <a:t>change.</a:t>
            </a:r>
            <a:r>
              <a:rPr lang="tr-TR" dirty="0" smtClean="0"/>
              <a:t> </a:t>
            </a:r>
          </a:p>
          <a:p>
            <a:pPr lvl="1"/>
            <a:r>
              <a:rPr lang="en-US" b="1" dirty="0" smtClean="0"/>
              <a:t>Relocatable </a:t>
            </a:r>
            <a:r>
              <a:rPr lang="en-US" b="1" dirty="0"/>
              <a:t>data </a:t>
            </a:r>
            <a:r>
              <a:rPr lang="en-US" dirty="0"/>
              <a:t>are data that can be placed in any area of memory and used without any change </a:t>
            </a:r>
            <a:r>
              <a:rPr lang="en-US" dirty="0" smtClean="0"/>
              <a:t>to</a:t>
            </a:r>
            <a:r>
              <a:rPr lang="en-US" dirty="0"/>
              <a:t> the program. The segment and offset addressing scheme allows both programs and data to be </a:t>
            </a:r>
            <a:r>
              <a:rPr lang="en-US" dirty="0" smtClean="0"/>
              <a:t>relocated</a:t>
            </a:r>
            <a:r>
              <a:rPr lang="tr-TR" dirty="0" smtClean="0"/>
              <a:t> </a:t>
            </a:r>
            <a:r>
              <a:rPr lang="en-US" dirty="0" smtClean="0"/>
              <a:t>without </a:t>
            </a:r>
            <a:r>
              <a:rPr lang="en-US" dirty="0"/>
              <a:t>changing a thing in a program or data. </a:t>
            </a:r>
            <a:endParaRPr lang="tr-TR" dirty="0" smtClean="0"/>
          </a:p>
          <a:p>
            <a:r>
              <a:rPr lang="en-US" dirty="0" smtClean="0"/>
              <a:t>This </a:t>
            </a:r>
            <a:r>
              <a:rPr lang="en-US" dirty="0"/>
              <a:t>is ideal for use in a general-purpose </a:t>
            </a:r>
            <a:r>
              <a:rPr lang="en-US" dirty="0" smtClean="0"/>
              <a:t>computer</a:t>
            </a:r>
            <a:r>
              <a:rPr lang="tr-TR" dirty="0" smtClean="0"/>
              <a:t> </a:t>
            </a:r>
            <a:r>
              <a:rPr lang="en-US" dirty="0" smtClean="0"/>
              <a:t>system </a:t>
            </a:r>
            <a:r>
              <a:rPr lang="en-US" dirty="0"/>
              <a:t>in which not all machines contain the same memory areas. The personal </a:t>
            </a:r>
            <a:r>
              <a:rPr lang="en-US" dirty="0" smtClean="0"/>
              <a:t>computer</a:t>
            </a:r>
            <a:r>
              <a:rPr lang="tr-TR" dirty="0" smtClean="0"/>
              <a:t> </a:t>
            </a:r>
            <a:r>
              <a:rPr lang="en-US" dirty="0" smtClean="0"/>
              <a:t>memory </a:t>
            </a:r>
            <a:r>
              <a:rPr lang="en-US" dirty="0"/>
              <a:t>structure is different from machine to machine, requiring relocatable software and data</a:t>
            </a:r>
            <a:r>
              <a:rPr lang="en-US" dirty="0" smtClean="0"/>
              <a:t>.</a:t>
            </a:r>
            <a:endParaRPr lang="tr-TR" dirty="0"/>
          </a:p>
          <a:p>
            <a:r>
              <a:rPr lang="tr-TR" dirty="0" err="1" smtClean="0"/>
              <a:t>This</a:t>
            </a:r>
            <a:r>
              <a:rPr lang="tr-TR" dirty="0" smtClean="0"/>
              <a:t> is </a:t>
            </a:r>
            <a:r>
              <a:rPr lang="tr-TR" dirty="0" err="1" smtClean="0"/>
              <a:t>also</a:t>
            </a:r>
            <a:r>
              <a:rPr lang="tr-TR" dirty="0" smtClean="0"/>
              <a:t> </a:t>
            </a:r>
            <a:r>
              <a:rPr lang="tr-TR" dirty="0" err="1" smtClean="0"/>
              <a:t>important</a:t>
            </a:r>
            <a:r>
              <a:rPr lang="tr-TR" dirty="0" smtClean="0"/>
              <a:t> </a:t>
            </a:r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implementing</a:t>
            </a:r>
            <a:r>
              <a:rPr lang="tr-TR" dirty="0" smtClean="0"/>
              <a:t> </a:t>
            </a:r>
            <a:r>
              <a:rPr lang="tr-TR" dirty="0" err="1" smtClean="0"/>
              <a:t>swapping</a:t>
            </a:r>
            <a:r>
              <a:rPr lang="tr-TR" dirty="0" smtClean="0"/>
              <a:t> </a:t>
            </a:r>
            <a:r>
              <a:rPr lang="tr-TR" dirty="0" err="1" smtClean="0"/>
              <a:t>operation</a:t>
            </a:r>
            <a:r>
              <a:rPr lang="tr-TR" dirty="0" smtClean="0"/>
              <a:t> </a:t>
            </a:r>
            <a:r>
              <a:rPr lang="tr-TR" dirty="0" err="1" smtClean="0"/>
              <a:t>or</a:t>
            </a:r>
            <a:r>
              <a:rPr lang="tr-TR" dirty="0" smtClean="0"/>
              <a:t> </a:t>
            </a:r>
            <a:r>
              <a:rPr lang="tr-TR" dirty="0" err="1" smtClean="0"/>
              <a:t>paging</a:t>
            </a:r>
            <a:r>
              <a:rPr lang="tr-TR" dirty="0" smtClean="0"/>
              <a:t> </a:t>
            </a:r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virtual</a:t>
            </a:r>
            <a:r>
              <a:rPr lang="tr-TR" dirty="0" smtClean="0"/>
              <a:t> </a:t>
            </a:r>
            <a:r>
              <a:rPr lang="tr-TR" dirty="0" err="1" smtClean="0"/>
              <a:t>memory</a:t>
            </a:r>
            <a:r>
              <a:rPr lang="tr-TR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548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Internal</a:t>
            </a:r>
            <a:r>
              <a:rPr lang="tr-TR" dirty="0" smtClean="0"/>
              <a:t> MP </a:t>
            </a:r>
            <a:r>
              <a:rPr lang="tr-TR" dirty="0" err="1" smtClean="0"/>
              <a:t>architecture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Before</a:t>
            </a:r>
            <a:r>
              <a:rPr lang="tr-TR" dirty="0" smtClean="0"/>
              <a:t> a program is </a:t>
            </a:r>
            <a:r>
              <a:rPr lang="tr-TR" dirty="0" err="1" smtClean="0"/>
              <a:t>written</a:t>
            </a:r>
            <a:r>
              <a:rPr lang="tr-TR" dirty="0" smtClean="0"/>
              <a:t> </a:t>
            </a:r>
            <a:r>
              <a:rPr lang="tr-TR" dirty="0" err="1" smtClean="0"/>
              <a:t>or</a:t>
            </a:r>
            <a:r>
              <a:rPr lang="tr-TR" dirty="0" smtClean="0"/>
              <a:t> </a:t>
            </a:r>
            <a:r>
              <a:rPr lang="tr-TR" dirty="0" err="1" smtClean="0"/>
              <a:t>any</a:t>
            </a:r>
            <a:r>
              <a:rPr lang="tr-TR" dirty="0" smtClean="0"/>
              <a:t> </a:t>
            </a:r>
            <a:r>
              <a:rPr lang="tr-TR" dirty="0" err="1" smtClean="0"/>
              <a:t>instruction</a:t>
            </a:r>
            <a:r>
              <a:rPr lang="tr-TR" dirty="0" smtClean="0"/>
              <a:t> is </a:t>
            </a:r>
            <a:r>
              <a:rPr lang="tr-TR" dirty="0" err="1" smtClean="0"/>
              <a:t>investigated</a:t>
            </a:r>
            <a:r>
              <a:rPr lang="tr-TR" dirty="0" smtClean="0"/>
              <a:t>,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internal</a:t>
            </a:r>
            <a:r>
              <a:rPr lang="tr-TR" dirty="0" smtClean="0"/>
              <a:t> </a:t>
            </a:r>
            <a:r>
              <a:rPr lang="tr-TR" dirty="0" err="1" smtClean="0"/>
              <a:t>configuration</a:t>
            </a:r>
            <a:r>
              <a:rPr lang="tr-TR" dirty="0" smtClean="0"/>
              <a:t> of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microprocessor</a:t>
            </a:r>
            <a:r>
              <a:rPr lang="tr-TR" dirty="0" smtClean="0"/>
              <a:t> </a:t>
            </a:r>
            <a:r>
              <a:rPr lang="tr-TR" dirty="0" err="1" smtClean="0"/>
              <a:t>must</a:t>
            </a:r>
            <a:r>
              <a:rPr lang="tr-TR" dirty="0" smtClean="0"/>
              <a:t> be </a:t>
            </a:r>
            <a:r>
              <a:rPr lang="tr-TR" dirty="0" err="1" smtClean="0"/>
              <a:t>known</a:t>
            </a:r>
            <a:r>
              <a:rPr lang="tr-TR" dirty="0" smtClean="0"/>
              <a:t>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dirty="0" err="1" smtClean="0"/>
              <a:t>In</a:t>
            </a:r>
            <a:r>
              <a:rPr lang="tr-TR" dirty="0" smtClean="0"/>
              <a:t> </a:t>
            </a:r>
            <a:r>
              <a:rPr lang="tr-TR" dirty="0" err="1" smtClean="0"/>
              <a:t>multiple</a:t>
            </a:r>
            <a:r>
              <a:rPr lang="tr-TR" dirty="0" smtClean="0"/>
              <a:t> </a:t>
            </a:r>
            <a:r>
              <a:rPr lang="tr-TR" dirty="0" err="1" smtClean="0"/>
              <a:t>core</a:t>
            </a:r>
            <a:r>
              <a:rPr lang="tr-TR" dirty="0" smtClean="0"/>
              <a:t> MP, </a:t>
            </a:r>
            <a:r>
              <a:rPr lang="tr-TR" dirty="0" err="1" smtClean="0"/>
              <a:t>each</a:t>
            </a:r>
            <a:r>
              <a:rPr lang="tr-TR" dirty="0" smtClean="0"/>
              <a:t> </a:t>
            </a:r>
            <a:r>
              <a:rPr lang="tr-TR" dirty="0" err="1" smtClean="0"/>
              <a:t>core</a:t>
            </a:r>
            <a:r>
              <a:rPr lang="tr-TR" dirty="0" smtClean="0"/>
              <a:t> </a:t>
            </a:r>
            <a:r>
              <a:rPr lang="tr-TR" dirty="0" err="1" smtClean="0"/>
              <a:t>contains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same</a:t>
            </a:r>
            <a:r>
              <a:rPr lang="tr-TR" dirty="0" smtClean="0"/>
              <a:t> </a:t>
            </a:r>
            <a:r>
              <a:rPr lang="tr-TR" dirty="0" err="1" smtClean="0"/>
              <a:t>programming</a:t>
            </a:r>
            <a:r>
              <a:rPr lang="tr-TR" dirty="0" smtClean="0"/>
              <a:t> model.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only</a:t>
            </a:r>
            <a:r>
              <a:rPr lang="tr-TR" dirty="0" smtClean="0"/>
              <a:t> </a:t>
            </a:r>
            <a:r>
              <a:rPr lang="tr-TR" dirty="0" err="1" smtClean="0"/>
              <a:t>difference</a:t>
            </a:r>
            <a:r>
              <a:rPr lang="tr-TR" dirty="0" smtClean="0"/>
              <a:t> is </a:t>
            </a:r>
            <a:r>
              <a:rPr lang="tr-TR" dirty="0" err="1" smtClean="0"/>
              <a:t>that</a:t>
            </a:r>
            <a:r>
              <a:rPr lang="tr-TR" dirty="0" smtClean="0"/>
              <a:t> </a:t>
            </a:r>
            <a:r>
              <a:rPr lang="tr-TR" dirty="0" err="1" smtClean="0"/>
              <a:t>each</a:t>
            </a:r>
            <a:r>
              <a:rPr lang="tr-TR" dirty="0" smtClean="0"/>
              <a:t> </a:t>
            </a:r>
            <a:r>
              <a:rPr lang="tr-TR" dirty="0" err="1" smtClean="0"/>
              <a:t>core</a:t>
            </a:r>
            <a:r>
              <a:rPr lang="tr-TR" dirty="0" smtClean="0"/>
              <a:t> </a:t>
            </a:r>
            <a:r>
              <a:rPr lang="tr-TR" dirty="0" err="1" smtClean="0"/>
              <a:t>runs</a:t>
            </a:r>
            <a:r>
              <a:rPr lang="tr-TR" dirty="0" smtClean="0"/>
              <a:t> a </a:t>
            </a:r>
            <a:r>
              <a:rPr lang="tr-TR" dirty="0" err="1" smtClean="0"/>
              <a:t>separate</a:t>
            </a:r>
            <a:r>
              <a:rPr lang="tr-TR" dirty="0" smtClean="0"/>
              <a:t> </a:t>
            </a:r>
            <a:r>
              <a:rPr lang="tr-TR" dirty="0" err="1" smtClean="0"/>
              <a:t>task</a:t>
            </a:r>
            <a:r>
              <a:rPr lang="tr-TR" dirty="0" smtClean="0"/>
              <a:t> </a:t>
            </a:r>
            <a:r>
              <a:rPr lang="tr-TR" dirty="0" err="1" smtClean="0"/>
              <a:t>or</a:t>
            </a:r>
            <a:r>
              <a:rPr lang="tr-TR" dirty="0" smtClean="0"/>
              <a:t> </a:t>
            </a:r>
            <a:r>
              <a:rPr lang="tr-TR" dirty="0" err="1" smtClean="0"/>
              <a:t>thread</a:t>
            </a:r>
            <a:r>
              <a:rPr lang="tr-TR" dirty="0"/>
              <a:t> </a:t>
            </a:r>
            <a:r>
              <a:rPr lang="tr-TR" dirty="0" err="1" smtClean="0"/>
              <a:t>simultaneously</a:t>
            </a:r>
            <a:r>
              <a:rPr lang="tr-TR" dirty="0" smtClean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6986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The</a:t>
            </a:r>
            <a:r>
              <a:rPr lang="tr-TR" dirty="0" smtClean="0"/>
              <a:t> Programming Model		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programming</a:t>
            </a:r>
            <a:r>
              <a:rPr lang="tr-TR" dirty="0" smtClean="0"/>
              <a:t> model of 8086 </a:t>
            </a:r>
            <a:r>
              <a:rPr lang="tr-TR" dirty="0" err="1" smtClean="0"/>
              <a:t>through</a:t>
            </a:r>
            <a:r>
              <a:rPr lang="tr-TR" dirty="0" smtClean="0"/>
              <a:t> Core2 is </a:t>
            </a:r>
            <a:r>
              <a:rPr lang="tr-TR" dirty="0" err="1" smtClean="0"/>
              <a:t>considered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be program </a:t>
            </a:r>
            <a:r>
              <a:rPr lang="tr-TR" dirty="0" err="1" smtClean="0"/>
              <a:t>visible</a:t>
            </a:r>
            <a:r>
              <a:rPr lang="tr-TR" dirty="0" smtClean="0"/>
              <a:t>, </a:t>
            </a:r>
            <a:r>
              <a:rPr lang="tr-TR" dirty="0" err="1" smtClean="0"/>
              <a:t>because</a:t>
            </a:r>
            <a:r>
              <a:rPr lang="tr-TR" dirty="0" smtClean="0"/>
              <a:t> </a:t>
            </a:r>
            <a:r>
              <a:rPr lang="tr-TR" dirty="0" err="1" smtClean="0"/>
              <a:t>its</a:t>
            </a:r>
            <a:r>
              <a:rPr lang="tr-TR" dirty="0" smtClean="0"/>
              <a:t> </a:t>
            </a:r>
            <a:r>
              <a:rPr lang="tr-TR" dirty="0" err="1" smtClean="0"/>
              <a:t>registers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used</a:t>
            </a:r>
            <a:r>
              <a:rPr lang="tr-TR" dirty="0" smtClean="0"/>
              <a:t> </a:t>
            </a:r>
            <a:r>
              <a:rPr lang="tr-TR" dirty="0" err="1" smtClean="0"/>
              <a:t>during</a:t>
            </a:r>
            <a:r>
              <a:rPr lang="tr-TR" dirty="0" smtClean="0"/>
              <a:t> </a:t>
            </a:r>
            <a:r>
              <a:rPr lang="tr-TR" dirty="0" err="1" smtClean="0"/>
              <a:t>applicatiojn</a:t>
            </a:r>
            <a:r>
              <a:rPr lang="tr-TR" dirty="0" smtClean="0"/>
              <a:t> </a:t>
            </a:r>
            <a:r>
              <a:rPr lang="tr-TR" dirty="0" err="1" smtClean="0"/>
              <a:t>programming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specified</a:t>
            </a:r>
            <a:r>
              <a:rPr lang="tr-TR" dirty="0" smtClean="0"/>
              <a:t> </a:t>
            </a:r>
            <a:r>
              <a:rPr lang="tr-TR" dirty="0" err="1" smtClean="0"/>
              <a:t>by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instructions</a:t>
            </a:r>
            <a:r>
              <a:rPr lang="tr-TR" dirty="0" smtClean="0"/>
              <a:t>.</a:t>
            </a:r>
          </a:p>
          <a:p>
            <a:r>
              <a:rPr lang="tr-TR" dirty="0" err="1" smtClean="0"/>
              <a:t>Other</a:t>
            </a:r>
            <a:r>
              <a:rPr lang="tr-TR" dirty="0" smtClean="0"/>
              <a:t> </a:t>
            </a:r>
            <a:r>
              <a:rPr lang="tr-TR" dirty="0" err="1" smtClean="0"/>
              <a:t>registers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program </a:t>
            </a:r>
            <a:r>
              <a:rPr lang="tr-TR" dirty="0" err="1" smtClean="0"/>
              <a:t>invisible</a:t>
            </a:r>
            <a:r>
              <a:rPr lang="tr-TR" dirty="0" smtClean="0"/>
              <a:t> </a:t>
            </a:r>
            <a:r>
              <a:rPr lang="tr-TR" dirty="0" err="1" smtClean="0"/>
              <a:t>because</a:t>
            </a:r>
            <a:r>
              <a:rPr lang="tr-TR" dirty="0" smtClean="0"/>
              <a:t> </a:t>
            </a:r>
            <a:r>
              <a:rPr lang="tr-TR" dirty="0" err="1" smtClean="0"/>
              <a:t>they</a:t>
            </a:r>
            <a:r>
              <a:rPr lang="tr-TR" dirty="0" smtClean="0"/>
              <a:t> </a:t>
            </a:r>
            <a:r>
              <a:rPr lang="tr-TR" dirty="0" err="1" smtClean="0"/>
              <a:t>cannot</a:t>
            </a:r>
            <a:r>
              <a:rPr lang="tr-TR" dirty="0" smtClean="0"/>
              <a:t> be </a:t>
            </a:r>
            <a:r>
              <a:rPr lang="tr-TR" dirty="0" err="1" smtClean="0"/>
              <a:t>addressed</a:t>
            </a:r>
            <a:r>
              <a:rPr lang="tr-TR" dirty="0" smtClean="0"/>
              <a:t> </a:t>
            </a:r>
            <a:r>
              <a:rPr lang="tr-TR" dirty="0" err="1" smtClean="0"/>
              <a:t>directly</a:t>
            </a:r>
            <a:r>
              <a:rPr lang="tr-TR" dirty="0" smtClean="0"/>
              <a:t> </a:t>
            </a:r>
            <a:r>
              <a:rPr lang="tr-TR" dirty="0" err="1" smtClean="0"/>
              <a:t>with</a:t>
            </a:r>
            <a:r>
              <a:rPr lang="tr-TR" dirty="0" smtClean="0"/>
              <a:t> </a:t>
            </a:r>
            <a:r>
              <a:rPr lang="tr-TR" dirty="0" err="1" smtClean="0"/>
              <a:t>application</a:t>
            </a:r>
            <a:r>
              <a:rPr lang="tr-TR" dirty="0" smtClean="0"/>
              <a:t> </a:t>
            </a:r>
            <a:r>
              <a:rPr lang="tr-TR" dirty="0" err="1" smtClean="0"/>
              <a:t>programming</a:t>
            </a:r>
            <a:r>
              <a:rPr lang="tr-TR" dirty="0" smtClean="0"/>
              <a:t>, but </a:t>
            </a:r>
            <a:r>
              <a:rPr lang="tr-TR" dirty="0" err="1" smtClean="0"/>
              <a:t>may</a:t>
            </a:r>
            <a:r>
              <a:rPr lang="tr-TR" dirty="0" smtClean="0"/>
              <a:t> be </a:t>
            </a:r>
            <a:r>
              <a:rPr lang="tr-TR" dirty="0" err="1" smtClean="0"/>
              <a:t>indirectly</a:t>
            </a:r>
            <a:r>
              <a:rPr lang="tr-TR" dirty="0" smtClean="0"/>
              <a:t> </a:t>
            </a:r>
            <a:r>
              <a:rPr lang="tr-TR" dirty="0" err="1" smtClean="0"/>
              <a:t>used</a:t>
            </a:r>
            <a:r>
              <a:rPr lang="tr-TR" dirty="0" smtClean="0"/>
              <a:t> </a:t>
            </a:r>
            <a:r>
              <a:rPr lang="tr-TR" dirty="0" err="1" smtClean="0"/>
              <a:t>during</a:t>
            </a:r>
            <a:r>
              <a:rPr lang="tr-TR" dirty="0" smtClean="0"/>
              <a:t> </a:t>
            </a:r>
            <a:r>
              <a:rPr lang="tr-TR" dirty="0" err="1" smtClean="0"/>
              <a:t>system</a:t>
            </a:r>
            <a:r>
              <a:rPr lang="tr-TR" dirty="0" smtClean="0"/>
              <a:t> </a:t>
            </a:r>
            <a:r>
              <a:rPr lang="tr-TR" dirty="0" err="1" smtClean="0"/>
              <a:t>programming</a:t>
            </a:r>
            <a:r>
              <a:rPr lang="tr-TR" dirty="0" smtClean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87053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programming</a:t>
            </a:r>
            <a:r>
              <a:rPr lang="tr-TR" dirty="0" smtClean="0"/>
              <a:t> model </a:t>
            </a:r>
            <a:r>
              <a:rPr lang="tr-TR" dirty="0" err="1" smtClean="0"/>
              <a:t>contains</a:t>
            </a:r>
            <a:r>
              <a:rPr lang="tr-TR" dirty="0" smtClean="0"/>
              <a:t> 8, 16, 32 </a:t>
            </a:r>
            <a:r>
              <a:rPr lang="tr-TR" dirty="0" err="1" smtClean="0"/>
              <a:t>and</a:t>
            </a:r>
            <a:r>
              <a:rPr lang="tr-TR" dirty="0" smtClean="0"/>
              <a:t> 64bit </a:t>
            </a:r>
            <a:r>
              <a:rPr lang="tr-TR" dirty="0" err="1" smtClean="0"/>
              <a:t>registers</a:t>
            </a:r>
            <a:r>
              <a:rPr lang="tr-TR" dirty="0" smtClean="0"/>
              <a:t>.</a:t>
            </a:r>
          </a:p>
          <a:p>
            <a:pPr lvl="1"/>
            <a:r>
              <a:rPr lang="tr-TR" dirty="0" smtClean="0"/>
              <a:t>8 bit </a:t>
            </a:r>
            <a:r>
              <a:rPr lang="tr-TR" dirty="0" err="1" smtClean="0"/>
              <a:t>registers</a:t>
            </a:r>
            <a:r>
              <a:rPr lang="tr-TR" dirty="0" smtClean="0"/>
              <a:t>: AH, AL, BH, BL, CH, CL, DH </a:t>
            </a:r>
            <a:r>
              <a:rPr lang="tr-TR" dirty="0" err="1" smtClean="0"/>
              <a:t>and</a:t>
            </a:r>
            <a:r>
              <a:rPr lang="tr-TR" dirty="0" smtClean="0"/>
              <a:t> DL</a:t>
            </a:r>
          </a:p>
          <a:p>
            <a:pPr lvl="1"/>
            <a:r>
              <a:rPr lang="tr-TR" dirty="0" err="1" smtClean="0"/>
              <a:t>These</a:t>
            </a:r>
            <a:r>
              <a:rPr lang="tr-TR" dirty="0" smtClean="0"/>
              <a:t> </a:t>
            </a:r>
            <a:r>
              <a:rPr lang="tr-TR" dirty="0" err="1" smtClean="0"/>
              <a:t>registers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referred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when</a:t>
            </a:r>
            <a:r>
              <a:rPr lang="tr-TR" dirty="0" smtClean="0"/>
              <a:t> an </a:t>
            </a:r>
            <a:r>
              <a:rPr lang="tr-TR" dirty="0" err="1" smtClean="0"/>
              <a:t>instruction</a:t>
            </a:r>
            <a:r>
              <a:rPr lang="tr-TR" dirty="0" smtClean="0"/>
              <a:t> is </a:t>
            </a:r>
            <a:r>
              <a:rPr lang="tr-TR" dirty="0" err="1" smtClean="0"/>
              <a:t>formed</a:t>
            </a:r>
            <a:r>
              <a:rPr lang="tr-TR" dirty="0" smtClean="0"/>
              <a:t> </a:t>
            </a:r>
            <a:r>
              <a:rPr lang="tr-TR" dirty="0" err="1" smtClean="0"/>
              <a:t>using</a:t>
            </a:r>
            <a:r>
              <a:rPr lang="tr-TR" dirty="0" smtClean="0"/>
              <a:t> </a:t>
            </a:r>
            <a:r>
              <a:rPr lang="tr-TR" dirty="0" err="1" smtClean="0"/>
              <a:t>these</a:t>
            </a:r>
            <a:r>
              <a:rPr lang="tr-TR" dirty="0" smtClean="0"/>
              <a:t> </a:t>
            </a:r>
            <a:r>
              <a:rPr lang="tr-TR" dirty="0" err="1" smtClean="0"/>
              <a:t>two</a:t>
            </a:r>
            <a:r>
              <a:rPr lang="tr-TR" dirty="0" smtClean="0"/>
              <a:t> </a:t>
            </a:r>
            <a:r>
              <a:rPr lang="tr-TR" dirty="0" err="1" smtClean="0"/>
              <a:t>letter</a:t>
            </a:r>
            <a:r>
              <a:rPr lang="tr-TR" dirty="0" smtClean="0"/>
              <a:t> </a:t>
            </a:r>
            <a:r>
              <a:rPr lang="tr-TR" dirty="0" err="1" smtClean="0"/>
              <a:t>designations</a:t>
            </a:r>
            <a:r>
              <a:rPr lang="tr-TR" dirty="0" smtClean="0"/>
              <a:t>.</a:t>
            </a:r>
          </a:p>
          <a:p>
            <a:pPr lvl="2"/>
            <a:r>
              <a:rPr lang="tr-TR" dirty="0" smtClean="0"/>
              <a:t>ADD AL, AH; </a:t>
            </a:r>
            <a:r>
              <a:rPr lang="tr-TR" dirty="0" err="1" smtClean="0"/>
              <a:t>adds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8 bit </a:t>
            </a:r>
            <a:r>
              <a:rPr lang="tr-TR" dirty="0" err="1" smtClean="0"/>
              <a:t>contents</a:t>
            </a:r>
            <a:r>
              <a:rPr lang="tr-TR" dirty="0" smtClean="0"/>
              <a:t> of AH </a:t>
            </a:r>
            <a:r>
              <a:rPr lang="tr-TR" dirty="0" err="1" smtClean="0"/>
              <a:t>to</a:t>
            </a:r>
            <a:r>
              <a:rPr lang="tr-TR" dirty="0" smtClean="0"/>
              <a:t> AL</a:t>
            </a:r>
          </a:p>
          <a:p>
            <a:pPr lvl="1"/>
            <a:r>
              <a:rPr lang="tr-TR" dirty="0" smtClean="0"/>
              <a:t>16 bit </a:t>
            </a:r>
            <a:r>
              <a:rPr lang="tr-TR" dirty="0" err="1" smtClean="0"/>
              <a:t>registers</a:t>
            </a:r>
            <a:r>
              <a:rPr lang="tr-TR" dirty="0" smtClean="0"/>
              <a:t>: AX, BX, CX, DX, SP, BP, DI, SI, IP, FLAGS, CS, DS, ES, SS, FS, GS</a:t>
            </a:r>
          </a:p>
          <a:p>
            <a:pPr lvl="2"/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first</a:t>
            </a:r>
            <a:r>
              <a:rPr lang="tr-TR" dirty="0" smtClean="0"/>
              <a:t> </a:t>
            </a:r>
            <a:r>
              <a:rPr lang="tr-TR" dirty="0" err="1" smtClean="0"/>
              <a:t>four</a:t>
            </a:r>
            <a:r>
              <a:rPr lang="tr-TR" dirty="0" smtClean="0"/>
              <a:t> </a:t>
            </a:r>
            <a:r>
              <a:rPr lang="tr-TR" dirty="0" err="1" smtClean="0"/>
              <a:t>registers</a:t>
            </a:r>
            <a:r>
              <a:rPr lang="tr-TR" dirty="0" smtClean="0"/>
              <a:t> </a:t>
            </a:r>
            <a:r>
              <a:rPr lang="tr-TR" dirty="0" err="1" smtClean="0"/>
              <a:t>contain</a:t>
            </a:r>
            <a:r>
              <a:rPr lang="tr-TR" dirty="0" smtClean="0"/>
              <a:t> 2 x 8 bit </a:t>
            </a:r>
            <a:r>
              <a:rPr lang="tr-TR" dirty="0" err="1" smtClean="0"/>
              <a:t>registers</a:t>
            </a:r>
            <a:r>
              <a:rPr lang="tr-TR" dirty="0" smtClean="0"/>
              <a:t>.</a:t>
            </a:r>
          </a:p>
          <a:p>
            <a:pPr lvl="1"/>
            <a:r>
              <a:rPr lang="tr-TR" dirty="0" smtClean="0"/>
              <a:t>32 bit </a:t>
            </a:r>
            <a:r>
              <a:rPr lang="tr-TR" dirty="0" err="1" smtClean="0"/>
              <a:t>registers</a:t>
            </a:r>
            <a:r>
              <a:rPr lang="tr-TR" dirty="0" smtClean="0"/>
              <a:t>: EAX, EBX, ECX, EDX, EDI, ESI, ….</a:t>
            </a:r>
          </a:p>
          <a:p>
            <a:pPr lvl="1"/>
            <a:r>
              <a:rPr lang="tr-TR" dirty="0" smtClean="0"/>
              <a:t>64 bit </a:t>
            </a:r>
            <a:r>
              <a:rPr lang="tr-TR" dirty="0" err="1" smtClean="0"/>
              <a:t>registers</a:t>
            </a:r>
            <a:r>
              <a:rPr lang="tr-TR" dirty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designated</a:t>
            </a:r>
            <a:r>
              <a:rPr lang="tr-TR" dirty="0" smtClean="0"/>
              <a:t> as RAX, RBX, …	</a:t>
            </a:r>
          </a:p>
          <a:p>
            <a:r>
              <a:rPr lang="tr-TR" dirty="0" err="1" smtClean="0"/>
              <a:t>Some</a:t>
            </a:r>
            <a:r>
              <a:rPr lang="tr-TR" dirty="0" smtClean="0"/>
              <a:t> </a:t>
            </a:r>
            <a:r>
              <a:rPr lang="tr-TR" dirty="0" err="1" smtClean="0"/>
              <a:t>registers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general </a:t>
            </a:r>
            <a:r>
              <a:rPr lang="tr-TR" dirty="0" err="1" smtClean="0"/>
              <a:t>or</a:t>
            </a:r>
            <a:r>
              <a:rPr lang="tr-TR" dirty="0" smtClean="0"/>
              <a:t> </a:t>
            </a:r>
            <a:r>
              <a:rPr lang="tr-TR" dirty="0" err="1" smtClean="0"/>
              <a:t>multipurpose</a:t>
            </a:r>
            <a:r>
              <a:rPr lang="tr-TR" dirty="0" smtClean="0"/>
              <a:t> </a:t>
            </a:r>
            <a:r>
              <a:rPr lang="tr-TR" dirty="0" err="1" smtClean="0"/>
              <a:t>registers</a:t>
            </a:r>
            <a:r>
              <a:rPr lang="tr-TR" dirty="0" smtClean="0"/>
              <a:t>, </a:t>
            </a:r>
            <a:r>
              <a:rPr lang="tr-TR" dirty="0" err="1" smtClean="0"/>
              <a:t>while</a:t>
            </a:r>
            <a:r>
              <a:rPr lang="tr-TR" dirty="0" smtClean="0"/>
              <a:t> </a:t>
            </a:r>
            <a:r>
              <a:rPr lang="tr-TR" dirty="0" err="1" smtClean="0"/>
              <a:t>some</a:t>
            </a:r>
            <a:r>
              <a:rPr lang="tr-TR" dirty="0" smtClean="0"/>
              <a:t> </a:t>
            </a:r>
            <a:r>
              <a:rPr lang="tr-TR" dirty="0" err="1" smtClean="0"/>
              <a:t>have</a:t>
            </a:r>
            <a:r>
              <a:rPr lang="tr-TR" dirty="0" smtClean="0"/>
              <a:t> </a:t>
            </a:r>
            <a:r>
              <a:rPr lang="tr-TR" dirty="0" err="1" smtClean="0"/>
              <a:t>special</a:t>
            </a:r>
            <a:r>
              <a:rPr lang="tr-TR" dirty="0" smtClean="0"/>
              <a:t> </a:t>
            </a:r>
            <a:r>
              <a:rPr lang="tr-TR" dirty="0" err="1" smtClean="0"/>
              <a:t>purposes</a:t>
            </a:r>
            <a:r>
              <a:rPr lang="tr-TR" dirty="0" smtClean="0"/>
              <a:t>.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multipurpose</a:t>
            </a:r>
            <a:r>
              <a:rPr lang="tr-TR" dirty="0" smtClean="0"/>
              <a:t> </a:t>
            </a:r>
            <a:r>
              <a:rPr lang="tr-TR" dirty="0" err="1" smtClean="0"/>
              <a:t>registers</a:t>
            </a:r>
            <a:r>
              <a:rPr lang="tr-TR" dirty="0" smtClean="0"/>
              <a:t> </a:t>
            </a:r>
            <a:r>
              <a:rPr lang="tr-TR" dirty="0" err="1" smtClean="0"/>
              <a:t>include</a:t>
            </a:r>
            <a:r>
              <a:rPr lang="tr-TR" dirty="0" smtClean="0"/>
              <a:t> AX, BX, CX, DX, DI </a:t>
            </a:r>
            <a:r>
              <a:rPr lang="tr-TR" dirty="0" err="1" smtClean="0"/>
              <a:t>and</a:t>
            </a:r>
            <a:r>
              <a:rPr lang="tr-TR" dirty="0" smtClean="0"/>
              <a:t> SI.</a:t>
            </a:r>
          </a:p>
          <a:p>
            <a:pPr lvl="1"/>
            <a:endParaRPr lang="tr-TR" dirty="0" smtClean="0"/>
          </a:p>
          <a:p>
            <a:pPr lvl="1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53472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36738" y="516364"/>
            <a:ext cx="5149319" cy="61326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0852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783722"/>
          </a:xfrm>
        </p:spPr>
        <p:txBody>
          <a:bodyPr/>
          <a:lstStyle/>
          <a:p>
            <a:r>
              <a:rPr lang="tr-TR" dirty="0" err="1" smtClean="0"/>
              <a:t>There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also</a:t>
            </a:r>
            <a:r>
              <a:rPr lang="tr-TR" dirty="0" smtClean="0"/>
              <a:t> </a:t>
            </a:r>
            <a:r>
              <a:rPr lang="tr-TR" dirty="0" err="1" smtClean="0"/>
              <a:t>additional</a:t>
            </a:r>
            <a:r>
              <a:rPr lang="tr-TR" dirty="0" smtClean="0"/>
              <a:t> 64 bit </a:t>
            </a:r>
            <a:r>
              <a:rPr lang="tr-TR" dirty="0" err="1" smtClean="0"/>
              <a:t>registers</a:t>
            </a:r>
            <a:r>
              <a:rPr lang="tr-TR" dirty="0" smtClean="0"/>
              <a:t> </a:t>
            </a:r>
            <a:r>
              <a:rPr lang="tr-TR" dirty="0" err="1" smtClean="0"/>
              <a:t>that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called</a:t>
            </a:r>
            <a:r>
              <a:rPr lang="tr-TR" dirty="0" smtClean="0"/>
              <a:t> R8 </a:t>
            </a:r>
            <a:r>
              <a:rPr lang="tr-TR" dirty="0" err="1" smtClean="0"/>
              <a:t>to</a:t>
            </a:r>
            <a:r>
              <a:rPr lang="tr-TR" dirty="0" smtClean="0"/>
              <a:t> R15. </a:t>
            </a:r>
            <a:endParaRPr lang="tr-TR" dirty="0"/>
          </a:p>
          <a:p>
            <a:r>
              <a:rPr lang="tr-TR" dirty="0" err="1" smtClean="0"/>
              <a:t>These</a:t>
            </a:r>
            <a:r>
              <a:rPr lang="tr-TR" dirty="0" smtClean="0"/>
              <a:t> </a:t>
            </a:r>
            <a:r>
              <a:rPr lang="tr-TR" dirty="0" err="1" smtClean="0"/>
              <a:t>registers</a:t>
            </a:r>
            <a:r>
              <a:rPr lang="tr-TR" dirty="0" smtClean="0"/>
              <a:t> can be </a:t>
            </a:r>
            <a:r>
              <a:rPr lang="tr-TR" dirty="0" err="1" smtClean="0"/>
              <a:t>addressed</a:t>
            </a:r>
            <a:r>
              <a:rPr lang="tr-TR" dirty="0" smtClean="0"/>
              <a:t> as </a:t>
            </a:r>
            <a:r>
              <a:rPr lang="tr-TR" dirty="0" err="1" smtClean="0"/>
              <a:t>byte</a:t>
            </a:r>
            <a:r>
              <a:rPr lang="tr-TR" dirty="0" smtClean="0"/>
              <a:t>, </a:t>
            </a:r>
            <a:r>
              <a:rPr lang="tr-TR" dirty="0" err="1" smtClean="0"/>
              <a:t>word</a:t>
            </a:r>
            <a:r>
              <a:rPr lang="tr-TR" dirty="0" smtClean="0"/>
              <a:t>, </a:t>
            </a:r>
            <a:r>
              <a:rPr lang="tr-TR" dirty="0" err="1" smtClean="0"/>
              <a:t>double</a:t>
            </a:r>
            <a:r>
              <a:rPr lang="tr-TR" dirty="0" smtClean="0"/>
              <a:t> </a:t>
            </a:r>
            <a:r>
              <a:rPr lang="tr-TR" dirty="0" err="1" smtClean="0"/>
              <a:t>word</a:t>
            </a:r>
            <a:r>
              <a:rPr lang="tr-TR" dirty="0" smtClean="0"/>
              <a:t> </a:t>
            </a:r>
            <a:r>
              <a:rPr lang="tr-TR" dirty="0" err="1" smtClean="0"/>
              <a:t>or</a:t>
            </a:r>
            <a:r>
              <a:rPr lang="tr-TR" dirty="0" smtClean="0"/>
              <a:t> </a:t>
            </a:r>
            <a:r>
              <a:rPr lang="tr-TR" dirty="0" err="1" smtClean="0"/>
              <a:t>quadword</a:t>
            </a:r>
            <a:r>
              <a:rPr lang="tr-TR" dirty="0" smtClean="0"/>
              <a:t>; but </a:t>
            </a:r>
            <a:r>
              <a:rPr lang="tr-TR" dirty="0" err="1" smtClean="0"/>
              <a:t>only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rightmost</a:t>
            </a:r>
            <a:r>
              <a:rPr lang="tr-TR" dirty="0" smtClean="0"/>
              <a:t> 8bit as a </a:t>
            </a:r>
            <a:r>
              <a:rPr lang="tr-TR" dirty="0" err="1" smtClean="0"/>
              <a:t>byte</a:t>
            </a:r>
            <a:r>
              <a:rPr lang="tr-TR" dirty="0" smtClean="0"/>
              <a:t>. R8 </a:t>
            </a:r>
            <a:r>
              <a:rPr lang="tr-TR" dirty="0" err="1" smtClean="0"/>
              <a:t>to</a:t>
            </a:r>
            <a:r>
              <a:rPr lang="tr-TR" dirty="0" smtClean="0"/>
              <a:t> R15 </a:t>
            </a:r>
            <a:r>
              <a:rPr lang="tr-TR" dirty="0" err="1" smtClean="0"/>
              <a:t>have</a:t>
            </a:r>
            <a:r>
              <a:rPr lang="tr-TR" dirty="0" smtClean="0"/>
              <a:t> </a:t>
            </a:r>
            <a:r>
              <a:rPr lang="tr-TR" dirty="0" err="1" smtClean="0"/>
              <a:t>no</a:t>
            </a:r>
            <a:r>
              <a:rPr lang="tr-TR" dirty="0" smtClean="0"/>
              <a:t> </a:t>
            </a:r>
            <a:r>
              <a:rPr lang="tr-TR" dirty="0" err="1" smtClean="0"/>
              <a:t>provision</a:t>
            </a:r>
            <a:r>
              <a:rPr lang="tr-TR" dirty="0" smtClean="0"/>
              <a:t> </a:t>
            </a:r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directly</a:t>
            </a:r>
            <a:r>
              <a:rPr lang="tr-TR" dirty="0" smtClean="0"/>
              <a:t> </a:t>
            </a:r>
            <a:r>
              <a:rPr lang="tr-TR" dirty="0" err="1" smtClean="0"/>
              <a:t>addressing</a:t>
            </a:r>
            <a:r>
              <a:rPr lang="tr-TR" dirty="0" smtClean="0"/>
              <a:t> </a:t>
            </a:r>
            <a:r>
              <a:rPr lang="tr-TR" dirty="0" err="1" smtClean="0"/>
              <a:t>bits</a:t>
            </a:r>
            <a:r>
              <a:rPr lang="tr-TR" dirty="0" smtClean="0"/>
              <a:t> 8-15 as a </a:t>
            </a:r>
            <a:r>
              <a:rPr lang="tr-TR" dirty="0" err="1" smtClean="0"/>
              <a:t>byte</a:t>
            </a:r>
            <a:r>
              <a:rPr lang="tr-TR" dirty="0" smtClean="0"/>
              <a:t>.</a:t>
            </a:r>
            <a:endParaRPr lang="tr-TR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2251490"/>
              </p:ext>
            </p:extLst>
          </p:nvPr>
        </p:nvGraphicFramePr>
        <p:xfrm>
          <a:off x="838199" y="3625517"/>
          <a:ext cx="10515600" cy="29838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28900"/>
                <a:gridCol w="2628900"/>
                <a:gridCol w="2628900"/>
                <a:gridCol w="2628900"/>
              </a:tblGrid>
              <a:tr h="596766"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Register</a:t>
                      </a:r>
                      <a:r>
                        <a:rPr lang="tr-TR" dirty="0" smtClean="0"/>
                        <a:t> Size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Override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Bits</a:t>
                      </a:r>
                      <a:r>
                        <a:rPr lang="tr-TR" dirty="0" smtClean="0"/>
                        <a:t> </a:t>
                      </a:r>
                      <a:r>
                        <a:rPr lang="tr-TR" dirty="0" err="1" smtClean="0"/>
                        <a:t>Accessed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Example</a:t>
                      </a:r>
                      <a:endParaRPr lang="tr-TR" dirty="0"/>
                    </a:p>
                  </a:txBody>
                  <a:tcPr/>
                </a:tc>
              </a:tr>
              <a:tr h="596766">
                <a:tc>
                  <a:txBody>
                    <a:bodyPr/>
                    <a:lstStyle/>
                    <a:p>
                      <a:r>
                        <a:rPr lang="tr-TR" dirty="0" smtClean="0"/>
                        <a:t>8 </a:t>
                      </a:r>
                      <a:r>
                        <a:rPr lang="tr-TR" dirty="0" err="1" smtClean="0"/>
                        <a:t>bits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B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7-0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MOV R9B, R10B</a:t>
                      </a:r>
                      <a:endParaRPr lang="tr-TR" dirty="0"/>
                    </a:p>
                  </a:txBody>
                  <a:tcPr/>
                </a:tc>
              </a:tr>
              <a:tr h="596766">
                <a:tc>
                  <a:txBody>
                    <a:bodyPr/>
                    <a:lstStyle/>
                    <a:p>
                      <a:r>
                        <a:rPr lang="tr-TR" dirty="0" smtClean="0"/>
                        <a:t>16 </a:t>
                      </a:r>
                      <a:r>
                        <a:rPr lang="tr-TR" dirty="0" err="1" smtClean="0"/>
                        <a:t>bits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W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15-0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MOV R10W, AX</a:t>
                      </a:r>
                      <a:endParaRPr lang="tr-TR" dirty="0"/>
                    </a:p>
                  </a:txBody>
                  <a:tcPr/>
                </a:tc>
              </a:tr>
              <a:tr h="596766">
                <a:tc>
                  <a:txBody>
                    <a:bodyPr/>
                    <a:lstStyle/>
                    <a:p>
                      <a:r>
                        <a:rPr lang="tr-TR" dirty="0" smtClean="0"/>
                        <a:t>32 </a:t>
                      </a:r>
                      <a:r>
                        <a:rPr lang="tr-TR" dirty="0" err="1" smtClean="0"/>
                        <a:t>bits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D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31-0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MOV R14D,</a:t>
                      </a:r>
                      <a:r>
                        <a:rPr lang="tr-TR" baseline="0" dirty="0" smtClean="0"/>
                        <a:t> R15D</a:t>
                      </a:r>
                      <a:endParaRPr lang="tr-TR" dirty="0"/>
                    </a:p>
                  </a:txBody>
                  <a:tcPr/>
                </a:tc>
              </a:tr>
              <a:tr h="596766">
                <a:tc>
                  <a:txBody>
                    <a:bodyPr/>
                    <a:lstStyle/>
                    <a:p>
                      <a:r>
                        <a:rPr lang="tr-TR" dirty="0" smtClean="0"/>
                        <a:t>64 </a:t>
                      </a:r>
                      <a:r>
                        <a:rPr lang="tr-TR" dirty="0" err="1" smtClean="0"/>
                        <a:t>bits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----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63-0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MOV R13, R12</a:t>
                      </a:r>
                      <a:endParaRPr lang="tr-TR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05823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Multipurpose</a:t>
            </a:r>
            <a:r>
              <a:rPr lang="tr-TR" dirty="0" smtClean="0"/>
              <a:t> </a:t>
            </a:r>
            <a:r>
              <a:rPr lang="tr-TR" dirty="0" err="1" smtClean="0"/>
              <a:t>Registers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79975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AX (Accumulator): 64 bits RAX, 32 bits EAX, 16 bits AX, 8 bits AH or AL</a:t>
            </a:r>
          </a:p>
          <a:p>
            <a:pPr lvl="1"/>
            <a:r>
              <a:rPr lang="en-US" dirty="0" smtClean="0"/>
              <a:t>If an 8-16 register is addressed, only that portion of the 32 bit is changed without affecting the remaining bits. </a:t>
            </a:r>
          </a:p>
          <a:p>
            <a:pPr lvl="1"/>
            <a:r>
              <a:rPr lang="en-US" dirty="0" smtClean="0"/>
              <a:t>This register is used for instructions such as  multiplication, </a:t>
            </a:r>
            <a:r>
              <a:rPr lang="en-US" dirty="0" err="1" smtClean="0"/>
              <a:t>divsion</a:t>
            </a:r>
            <a:r>
              <a:rPr lang="en-US" dirty="0" smtClean="0"/>
              <a:t> and some adjustment instructions.</a:t>
            </a:r>
          </a:p>
          <a:p>
            <a:r>
              <a:rPr lang="en-US" dirty="0" smtClean="0"/>
              <a:t>BX (Base index): BX is addressable as RBX, EBX, BX, BH and BL.</a:t>
            </a:r>
          </a:p>
          <a:p>
            <a:pPr lvl="1"/>
            <a:r>
              <a:rPr lang="en-US" dirty="0" smtClean="0"/>
              <a:t>This register holds the offset address of a location in the memory system.</a:t>
            </a:r>
          </a:p>
          <a:p>
            <a:r>
              <a:rPr lang="en-US" dirty="0" smtClean="0"/>
              <a:t>CX (Count): Addressable as RCX, ECX, CX, CH and CL. </a:t>
            </a:r>
          </a:p>
          <a:p>
            <a:pPr lvl="1"/>
            <a:r>
              <a:rPr lang="en-US" dirty="0" smtClean="0"/>
              <a:t>It holds the count for various instructions. Instructions that </a:t>
            </a:r>
            <a:r>
              <a:rPr lang="en-US" dirty="0" err="1" smtClean="0"/>
              <a:t>yse</a:t>
            </a:r>
            <a:r>
              <a:rPr lang="en-US" dirty="0" smtClean="0"/>
              <a:t> a count </a:t>
            </a:r>
            <a:r>
              <a:rPr lang="en-US" dirty="0" err="1" smtClean="0"/>
              <a:t>aare</a:t>
            </a:r>
            <a:r>
              <a:rPr lang="en-US" dirty="0" smtClean="0"/>
              <a:t> the repeated string instructions, shift, rotate and loop instructions.</a:t>
            </a:r>
          </a:p>
          <a:p>
            <a:pPr lvl="2"/>
            <a:r>
              <a:rPr lang="en-US" dirty="0" smtClean="0"/>
              <a:t>Shift and Rotate CL</a:t>
            </a:r>
          </a:p>
          <a:p>
            <a:pPr lvl="2"/>
            <a:r>
              <a:rPr lang="en-US" dirty="0" smtClean="0"/>
              <a:t>Repeated string CX</a:t>
            </a:r>
          </a:p>
          <a:p>
            <a:pPr lvl="2"/>
            <a:r>
              <a:rPr lang="en-US" dirty="0" smtClean="0"/>
              <a:t> LOOP /LOOPD CX or ECX</a:t>
            </a:r>
          </a:p>
          <a:p>
            <a:pPr lvl="1"/>
            <a:r>
              <a:rPr lang="en-US" dirty="0" smtClean="0"/>
              <a:t>In 64 bit mode LOOP uses RCX register for the loop counter.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7952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719554"/>
          </a:xfrm>
        </p:spPr>
        <p:txBody>
          <a:bodyPr>
            <a:normAutofit lnSpcReduction="10000"/>
          </a:bodyPr>
          <a:lstStyle/>
          <a:p>
            <a:r>
              <a:rPr lang="tr-TR" dirty="0" smtClean="0"/>
              <a:t>DX (Data): RDX, EDX, DX, DH </a:t>
            </a:r>
            <a:r>
              <a:rPr lang="tr-TR" dirty="0" err="1" smtClean="0"/>
              <a:t>and</a:t>
            </a:r>
            <a:r>
              <a:rPr lang="tr-TR" dirty="0" smtClean="0"/>
              <a:t> DL. </a:t>
            </a:r>
          </a:p>
          <a:p>
            <a:pPr lvl="1"/>
            <a:r>
              <a:rPr lang="tr-TR" dirty="0" err="1" smtClean="0"/>
              <a:t>It</a:t>
            </a:r>
            <a:r>
              <a:rPr lang="tr-TR" dirty="0" smtClean="0"/>
              <a:t> </a:t>
            </a:r>
            <a:r>
              <a:rPr lang="tr-TR" dirty="0" err="1" smtClean="0"/>
              <a:t>holds</a:t>
            </a:r>
            <a:r>
              <a:rPr lang="tr-TR" dirty="0" smtClean="0"/>
              <a:t> </a:t>
            </a:r>
            <a:r>
              <a:rPr lang="tr-TR" dirty="0" err="1" smtClean="0"/>
              <a:t>part</a:t>
            </a:r>
            <a:r>
              <a:rPr lang="tr-TR" dirty="0" smtClean="0"/>
              <a:t> of </a:t>
            </a:r>
            <a:r>
              <a:rPr lang="tr-TR" dirty="0" err="1" smtClean="0"/>
              <a:t>result</a:t>
            </a:r>
            <a:r>
              <a:rPr lang="tr-TR" dirty="0" smtClean="0"/>
              <a:t> </a:t>
            </a:r>
            <a:r>
              <a:rPr lang="tr-TR" dirty="0" err="1" smtClean="0"/>
              <a:t>from</a:t>
            </a:r>
            <a:r>
              <a:rPr lang="tr-TR" dirty="0" smtClean="0"/>
              <a:t> a </a:t>
            </a:r>
            <a:r>
              <a:rPr lang="tr-TR" dirty="0" err="1" smtClean="0"/>
              <a:t>multiplication</a:t>
            </a:r>
            <a:r>
              <a:rPr lang="tr-TR" dirty="0" smtClean="0"/>
              <a:t> </a:t>
            </a:r>
            <a:r>
              <a:rPr lang="tr-TR" dirty="0" err="1" smtClean="0"/>
              <a:t>or</a:t>
            </a:r>
            <a:r>
              <a:rPr lang="tr-TR" dirty="0" smtClean="0"/>
              <a:t> </a:t>
            </a:r>
            <a:r>
              <a:rPr lang="tr-TR" dirty="0" err="1" smtClean="0"/>
              <a:t>part</a:t>
            </a:r>
            <a:r>
              <a:rPr lang="tr-TR" dirty="0" smtClean="0"/>
              <a:t> of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dividend</a:t>
            </a:r>
            <a:r>
              <a:rPr lang="tr-TR" dirty="0" smtClean="0"/>
              <a:t> </a:t>
            </a:r>
            <a:r>
              <a:rPr lang="tr-TR" dirty="0" err="1" smtClean="0"/>
              <a:t>before</a:t>
            </a:r>
            <a:r>
              <a:rPr lang="tr-TR" dirty="0" smtClean="0"/>
              <a:t> a </a:t>
            </a:r>
            <a:r>
              <a:rPr lang="tr-TR" dirty="0" err="1" smtClean="0"/>
              <a:t>division</a:t>
            </a:r>
            <a:r>
              <a:rPr lang="tr-TR" dirty="0" smtClean="0"/>
              <a:t>. </a:t>
            </a:r>
            <a:r>
              <a:rPr lang="tr-TR" dirty="0" err="1" smtClean="0"/>
              <a:t>It</a:t>
            </a:r>
            <a:r>
              <a:rPr lang="tr-TR" dirty="0" smtClean="0"/>
              <a:t> can </a:t>
            </a:r>
            <a:r>
              <a:rPr lang="tr-TR" dirty="0" err="1" smtClean="0"/>
              <a:t>also</a:t>
            </a:r>
            <a:r>
              <a:rPr lang="tr-TR" dirty="0" smtClean="0"/>
              <a:t> </a:t>
            </a:r>
            <a:r>
              <a:rPr lang="tr-TR" dirty="0" err="1" smtClean="0"/>
              <a:t>address</a:t>
            </a:r>
            <a:r>
              <a:rPr lang="tr-TR" dirty="0" smtClean="0"/>
              <a:t> </a:t>
            </a:r>
            <a:r>
              <a:rPr lang="tr-TR" dirty="0" err="1" smtClean="0"/>
              <a:t>memory</a:t>
            </a:r>
            <a:r>
              <a:rPr lang="tr-TR" dirty="0" smtClean="0"/>
              <a:t> data.</a:t>
            </a:r>
          </a:p>
          <a:p>
            <a:r>
              <a:rPr lang="tr-TR" dirty="0" smtClean="0"/>
              <a:t>BP (Base </a:t>
            </a:r>
            <a:r>
              <a:rPr lang="tr-TR" dirty="0" err="1" smtClean="0"/>
              <a:t>Pointer</a:t>
            </a:r>
            <a:r>
              <a:rPr lang="tr-TR" dirty="0" smtClean="0"/>
              <a:t>): RBP, EBP </a:t>
            </a:r>
            <a:r>
              <a:rPr lang="tr-TR" dirty="0" err="1" smtClean="0"/>
              <a:t>or</a:t>
            </a:r>
            <a:r>
              <a:rPr lang="tr-TR" dirty="0" smtClean="0"/>
              <a:t> BP. </a:t>
            </a:r>
          </a:p>
          <a:p>
            <a:pPr lvl="1"/>
            <a:r>
              <a:rPr lang="tr-TR" dirty="0" err="1" smtClean="0"/>
              <a:t>It</a:t>
            </a:r>
            <a:r>
              <a:rPr lang="tr-TR" dirty="0" smtClean="0"/>
              <a:t> </a:t>
            </a:r>
            <a:r>
              <a:rPr lang="tr-TR" dirty="0" err="1" smtClean="0"/>
              <a:t>points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a </a:t>
            </a:r>
            <a:r>
              <a:rPr lang="tr-TR" dirty="0" err="1" smtClean="0"/>
              <a:t>moemory</a:t>
            </a:r>
            <a:r>
              <a:rPr lang="tr-TR" dirty="0" smtClean="0"/>
              <a:t> </a:t>
            </a:r>
            <a:r>
              <a:rPr lang="tr-TR" dirty="0" err="1" smtClean="0"/>
              <a:t>location</a:t>
            </a:r>
            <a:r>
              <a:rPr lang="tr-TR" dirty="0" smtClean="0"/>
              <a:t> </a:t>
            </a:r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memory</a:t>
            </a:r>
            <a:r>
              <a:rPr lang="tr-TR" dirty="0" smtClean="0"/>
              <a:t> data </a:t>
            </a:r>
            <a:r>
              <a:rPr lang="tr-TR" dirty="0" err="1" smtClean="0"/>
              <a:t>transfers</a:t>
            </a:r>
            <a:r>
              <a:rPr lang="tr-TR" dirty="0" smtClean="0"/>
              <a:t>.</a:t>
            </a:r>
          </a:p>
          <a:p>
            <a:r>
              <a:rPr lang="tr-TR" dirty="0" smtClean="0"/>
              <a:t>DI (</a:t>
            </a:r>
            <a:r>
              <a:rPr lang="tr-TR" dirty="0" err="1" smtClean="0"/>
              <a:t>Destination</a:t>
            </a:r>
            <a:r>
              <a:rPr lang="tr-TR" dirty="0" smtClean="0"/>
              <a:t> Index): RDI, EDI </a:t>
            </a:r>
            <a:r>
              <a:rPr lang="tr-TR" dirty="0" err="1" smtClean="0"/>
              <a:t>or</a:t>
            </a:r>
            <a:r>
              <a:rPr lang="tr-TR" dirty="0" smtClean="0"/>
              <a:t> DI.</a:t>
            </a:r>
          </a:p>
          <a:p>
            <a:pPr lvl="1"/>
            <a:r>
              <a:rPr lang="tr-TR" dirty="0" err="1" smtClean="0"/>
              <a:t>It</a:t>
            </a:r>
            <a:r>
              <a:rPr lang="tr-TR" dirty="0" smtClean="0"/>
              <a:t> </a:t>
            </a:r>
            <a:r>
              <a:rPr lang="tr-TR" dirty="0" err="1" smtClean="0"/>
              <a:t>addresses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string</a:t>
            </a:r>
            <a:r>
              <a:rPr lang="tr-TR" dirty="0" smtClean="0"/>
              <a:t> </a:t>
            </a:r>
            <a:r>
              <a:rPr lang="tr-TR" dirty="0" err="1" smtClean="0"/>
              <a:t>destination</a:t>
            </a:r>
            <a:r>
              <a:rPr lang="tr-TR" dirty="0" smtClean="0"/>
              <a:t> data </a:t>
            </a:r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string</a:t>
            </a:r>
            <a:r>
              <a:rPr lang="tr-TR" dirty="0" smtClean="0"/>
              <a:t> </a:t>
            </a:r>
            <a:r>
              <a:rPr lang="tr-TR" dirty="0" err="1" smtClean="0"/>
              <a:t>instructions</a:t>
            </a:r>
            <a:r>
              <a:rPr lang="tr-TR" dirty="0" smtClean="0"/>
              <a:t>.</a:t>
            </a:r>
          </a:p>
          <a:p>
            <a:r>
              <a:rPr lang="tr-TR" dirty="0" smtClean="0"/>
              <a:t>SI (Source Index): RSI, ESI </a:t>
            </a:r>
            <a:r>
              <a:rPr lang="tr-TR" dirty="0" err="1" smtClean="0"/>
              <a:t>or</a:t>
            </a:r>
            <a:r>
              <a:rPr lang="tr-TR" dirty="0" smtClean="0"/>
              <a:t> SI.</a:t>
            </a:r>
          </a:p>
          <a:p>
            <a:pPr lvl="1"/>
            <a:r>
              <a:rPr lang="tr-TR" dirty="0" err="1" smtClean="0"/>
              <a:t>It</a:t>
            </a:r>
            <a:r>
              <a:rPr lang="tr-TR" dirty="0" smtClean="0"/>
              <a:t> </a:t>
            </a:r>
            <a:r>
              <a:rPr lang="tr-TR" dirty="0" err="1" smtClean="0"/>
              <a:t>addresses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source</a:t>
            </a:r>
            <a:r>
              <a:rPr lang="tr-TR" dirty="0" smtClean="0"/>
              <a:t> </a:t>
            </a:r>
            <a:r>
              <a:rPr lang="tr-TR" dirty="0" err="1" smtClean="0"/>
              <a:t>string</a:t>
            </a:r>
            <a:r>
              <a:rPr lang="tr-TR" dirty="0" smtClean="0"/>
              <a:t> data </a:t>
            </a:r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string</a:t>
            </a:r>
            <a:r>
              <a:rPr lang="tr-TR" dirty="0" smtClean="0"/>
              <a:t> </a:t>
            </a:r>
            <a:r>
              <a:rPr lang="tr-TR" dirty="0" err="1" smtClean="0"/>
              <a:t>instructions</a:t>
            </a:r>
            <a:r>
              <a:rPr lang="tr-TR" dirty="0" smtClean="0"/>
              <a:t>.</a:t>
            </a:r>
          </a:p>
          <a:p>
            <a:r>
              <a:rPr lang="tr-TR" dirty="0" smtClean="0"/>
              <a:t>R8-R15: </a:t>
            </a:r>
            <a:r>
              <a:rPr lang="tr-TR" dirty="0" err="1" smtClean="0"/>
              <a:t>These</a:t>
            </a:r>
            <a:r>
              <a:rPr lang="tr-TR" dirty="0" smtClean="0"/>
              <a:t> </a:t>
            </a:r>
            <a:r>
              <a:rPr lang="tr-TR" dirty="0" err="1" smtClean="0"/>
              <a:t>registers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only</a:t>
            </a:r>
            <a:r>
              <a:rPr lang="tr-TR" dirty="0" smtClean="0"/>
              <a:t> </a:t>
            </a:r>
            <a:r>
              <a:rPr lang="tr-TR" dirty="0" err="1" smtClean="0"/>
              <a:t>found</a:t>
            </a:r>
            <a:r>
              <a:rPr lang="tr-TR" dirty="0" smtClean="0"/>
              <a:t> in Pentium 4 </a:t>
            </a:r>
            <a:r>
              <a:rPr lang="tr-TR" dirty="0" err="1" smtClean="0"/>
              <a:t>and</a:t>
            </a:r>
            <a:r>
              <a:rPr lang="tr-TR" dirty="0" smtClean="0"/>
              <a:t> Core2 </a:t>
            </a:r>
            <a:r>
              <a:rPr lang="tr-TR" dirty="0" err="1" smtClean="0"/>
              <a:t>if</a:t>
            </a:r>
            <a:r>
              <a:rPr lang="tr-TR" dirty="0" smtClean="0"/>
              <a:t> 64 bit </a:t>
            </a:r>
            <a:r>
              <a:rPr lang="tr-TR" dirty="0" err="1" smtClean="0"/>
              <a:t>extensions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enabled</a:t>
            </a:r>
            <a:r>
              <a:rPr lang="tr-TR" dirty="0" smtClean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36562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493</TotalTime>
  <Words>2149</Words>
  <Application>Microsoft Office PowerPoint</Application>
  <PresentationFormat>Widescreen</PresentationFormat>
  <Paragraphs>165</Paragraphs>
  <Slides>26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1" baseType="lpstr">
      <vt:lpstr>Arial</vt:lpstr>
      <vt:lpstr>Calibri</vt:lpstr>
      <vt:lpstr>Calibri Light</vt:lpstr>
      <vt:lpstr>Wingdings</vt:lpstr>
      <vt:lpstr>Office Theme</vt:lpstr>
      <vt:lpstr>Chapter 2 The Microprocessor and its Architecture </vt:lpstr>
      <vt:lpstr>PowerPoint Presentation</vt:lpstr>
      <vt:lpstr>Internal MP architecture</vt:lpstr>
      <vt:lpstr>The Programming Model  </vt:lpstr>
      <vt:lpstr>PowerPoint Presentation</vt:lpstr>
      <vt:lpstr>PowerPoint Presentation</vt:lpstr>
      <vt:lpstr>PowerPoint Presentation</vt:lpstr>
      <vt:lpstr>Multipurpose Registers</vt:lpstr>
      <vt:lpstr>PowerPoint Presentation</vt:lpstr>
      <vt:lpstr>Special Purpose Registers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Segment Registers</vt:lpstr>
      <vt:lpstr>PowerPoint Presentation</vt:lpstr>
      <vt:lpstr>Real Mode Memory Addressing</vt:lpstr>
      <vt:lpstr>Segments and Offsets</vt:lpstr>
      <vt:lpstr>PowerPoint Presentation</vt:lpstr>
      <vt:lpstr>PowerPoint Presentation</vt:lpstr>
      <vt:lpstr>Default Segment and Offset Registers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1 Introduction to Microprocessor and the Computer</dc:title>
  <dc:creator>Erkan</dc:creator>
  <cp:lastModifiedBy>Erkan</cp:lastModifiedBy>
  <cp:revision>127</cp:revision>
  <dcterms:created xsi:type="dcterms:W3CDTF">2017-09-26T05:10:26Z</dcterms:created>
  <dcterms:modified xsi:type="dcterms:W3CDTF">2017-10-02T12:42:16Z</dcterms:modified>
</cp:coreProperties>
</file>