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2514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02.10.2017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129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02.10.2017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6244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02.10.2017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24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02.10.2017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526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02.10.2017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076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02.10.2017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68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02.10.2017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71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02.10.2017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846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02.10.2017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942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02.10.2017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936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02.10.2017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4256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92652-E26F-474A-9019-4CBE0DC585F3}" type="datetimeFigureOut">
              <a:rPr lang="tr-TR" smtClean="0"/>
              <a:t>02.10.2017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7145C-5A21-48AD-B251-B3716A153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652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Chapter</a:t>
            </a:r>
            <a:r>
              <a:rPr lang="tr-TR" dirty="0" smtClean="0"/>
              <a:t> </a:t>
            </a:r>
            <a:r>
              <a:rPr lang="tr-TR" dirty="0" smtClean="0"/>
              <a:t>2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Microprocessor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Architecture	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Asst</a:t>
            </a:r>
            <a:r>
              <a:rPr lang="tr-TR" dirty="0" smtClean="0"/>
              <a:t>. Prof. Dr. Gazi Erkan BOSTANCI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Slides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mainly</a:t>
            </a:r>
            <a:r>
              <a:rPr lang="tr-TR" dirty="0" smtClean="0"/>
              <a:t> </a:t>
            </a:r>
            <a:r>
              <a:rPr lang="tr-TR" dirty="0" err="1" smtClean="0"/>
              <a:t>based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Intel </a:t>
            </a:r>
            <a:r>
              <a:rPr lang="tr-TR" dirty="0" err="1" smtClean="0"/>
              <a:t>Microprocessors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Barry</a:t>
            </a:r>
            <a:r>
              <a:rPr lang="tr-TR" dirty="0" smtClean="0"/>
              <a:t> B. </a:t>
            </a:r>
            <a:r>
              <a:rPr lang="tr-TR" dirty="0" err="1" smtClean="0"/>
              <a:t>Brey</a:t>
            </a:r>
            <a:r>
              <a:rPr lang="tr-TR" dirty="0" smtClean="0"/>
              <a:t>, 2008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197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Special </a:t>
            </a:r>
            <a:r>
              <a:rPr lang="tr-TR" dirty="0" err="1" smtClean="0"/>
              <a:t>Purpose</a:t>
            </a:r>
            <a:r>
              <a:rPr lang="tr-TR" dirty="0" smtClean="0"/>
              <a:t> </a:t>
            </a:r>
            <a:r>
              <a:rPr lang="tr-TR" dirty="0" err="1" smtClean="0"/>
              <a:t>Registers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IP (</a:t>
            </a: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Pointer</a:t>
            </a:r>
            <a:r>
              <a:rPr lang="tr-TR" dirty="0" smtClean="0"/>
              <a:t>):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register</a:t>
            </a:r>
            <a:r>
              <a:rPr lang="tr-TR" dirty="0" smtClean="0"/>
              <a:t> </a:t>
            </a:r>
            <a:r>
              <a:rPr lang="tr-TR" dirty="0" err="1" smtClean="0"/>
              <a:t>addresses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next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 in a </a:t>
            </a:r>
            <a:r>
              <a:rPr lang="tr-TR" dirty="0" err="1" smtClean="0"/>
              <a:t>section</a:t>
            </a:r>
            <a:r>
              <a:rPr lang="tr-TR" dirty="0" smtClean="0"/>
              <a:t> of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defined</a:t>
            </a:r>
            <a:r>
              <a:rPr lang="tr-TR" dirty="0" smtClean="0"/>
              <a:t> as </a:t>
            </a:r>
            <a:r>
              <a:rPr lang="tr-TR" dirty="0" err="1" smtClean="0"/>
              <a:t>code</a:t>
            </a:r>
            <a:r>
              <a:rPr lang="tr-TR" dirty="0" smtClean="0"/>
              <a:t> </a:t>
            </a:r>
            <a:r>
              <a:rPr lang="tr-TR" dirty="0" err="1" smtClean="0"/>
              <a:t>segment</a:t>
            </a:r>
            <a:r>
              <a:rPr lang="tr-TR" dirty="0" smtClean="0"/>
              <a:t>. </a:t>
            </a:r>
          </a:p>
          <a:p>
            <a:pPr lvl="1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pointer</a:t>
            </a:r>
            <a:r>
              <a:rPr lang="tr-TR" dirty="0" smtClean="0"/>
              <a:t> can be </a:t>
            </a:r>
            <a:r>
              <a:rPr lang="tr-TR" dirty="0" err="1" smtClean="0"/>
              <a:t>modified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a </a:t>
            </a:r>
            <a:r>
              <a:rPr lang="tr-TR" dirty="0" err="1" smtClean="0"/>
              <a:t>jump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call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. (IP, EIP, RIP)</a:t>
            </a:r>
          </a:p>
          <a:p>
            <a:r>
              <a:rPr lang="tr-TR" dirty="0" smtClean="0"/>
              <a:t>SP (</a:t>
            </a:r>
            <a:r>
              <a:rPr lang="tr-TR" dirty="0" err="1" smtClean="0"/>
              <a:t>Stack</a:t>
            </a:r>
            <a:r>
              <a:rPr lang="tr-TR" dirty="0" smtClean="0"/>
              <a:t> </a:t>
            </a:r>
            <a:r>
              <a:rPr lang="tr-TR" dirty="0" err="1" smtClean="0"/>
              <a:t>Pointer</a:t>
            </a:r>
            <a:r>
              <a:rPr lang="tr-TR" dirty="0" smtClean="0"/>
              <a:t>): </a:t>
            </a: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addresses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stack</a:t>
            </a:r>
            <a:r>
              <a:rPr lang="tr-TR" dirty="0" smtClean="0"/>
              <a:t> </a:t>
            </a:r>
            <a:r>
              <a:rPr lang="tr-TR" dirty="0" err="1" smtClean="0"/>
              <a:t>area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stack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stores</a:t>
            </a:r>
            <a:r>
              <a:rPr lang="tr-TR" dirty="0" smtClean="0"/>
              <a:t> data </a:t>
            </a:r>
            <a:r>
              <a:rPr lang="tr-TR" dirty="0" err="1" smtClean="0"/>
              <a:t>through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pointer</a:t>
            </a:r>
            <a:r>
              <a:rPr lang="tr-TR" dirty="0" smtClean="0"/>
              <a:t>. (SP, ESP)</a:t>
            </a:r>
          </a:p>
        </p:txBody>
      </p:sp>
    </p:spTree>
    <p:extLst>
      <p:ext uri="{BB962C8B-B14F-4D97-AF65-F5344CB8AC3E}">
        <p14:creationId xmlns:p14="http://schemas.microsoft.com/office/powerpoint/2010/main" val="387869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RFLAGS: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 smtClean="0"/>
              <a:t>flags</a:t>
            </a:r>
            <a:r>
              <a:rPr lang="tr-TR" dirty="0" smtClean="0"/>
              <a:t> </a:t>
            </a:r>
            <a:r>
              <a:rPr lang="tr-TR" dirty="0" err="1" smtClean="0"/>
              <a:t>indicate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condition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MP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operation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232" y="2743200"/>
            <a:ext cx="11381535" cy="3729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73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rightmost</a:t>
            </a:r>
            <a:r>
              <a:rPr lang="tr-TR" dirty="0" smtClean="0"/>
              <a:t> </a:t>
            </a:r>
            <a:r>
              <a:rPr lang="tr-TR" dirty="0" err="1" smtClean="0"/>
              <a:t>five</a:t>
            </a:r>
            <a:r>
              <a:rPr lang="tr-TR" dirty="0" smtClean="0"/>
              <a:t> </a:t>
            </a:r>
            <a:r>
              <a:rPr lang="tr-TR" dirty="0" err="1" smtClean="0"/>
              <a:t>flags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overflow</a:t>
            </a:r>
            <a:r>
              <a:rPr lang="tr-TR" dirty="0" smtClean="0"/>
              <a:t> </a:t>
            </a:r>
            <a:r>
              <a:rPr lang="tr-TR" dirty="0" err="1" smtClean="0"/>
              <a:t>flag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changed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arithmetic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logic</a:t>
            </a:r>
            <a:r>
              <a:rPr lang="tr-TR" dirty="0" smtClean="0"/>
              <a:t> </a:t>
            </a:r>
            <a:r>
              <a:rPr lang="tr-TR" dirty="0" err="1" smtClean="0"/>
              <a:t>operations</a:t>
            </a:r>
            <a:r>
              <a:rPr lang="tr-TR" dirty="0" smtClean="0"/>
              <a:t>, </a:t>
            </a:r>
            <a:r>
              <a:rPr lang="tr-TR" dirty="0" err="1" smtClean="0"/>
              <a:t>although</a:t>
            </a:r>
            <a:r>
              <a:rPr lang="tr-TR" dirty="0" smtClean="0"/>
              <a:t> data </a:t>
            </a:r>
            <a:r>
              <a:rPr lang="tr-TR" dirty="0" err="1" smtClean="0"/>
              <a:t>transfers</a:t>
            </a:r>
            <a:r>
              <a:rPr lang="tr-TR" dirty="0" smtClean="0"/>
              <a:t> do not </a:t>
            </a:r>
            <a:r>
              <a:rPr lang="tr-TR" dirty="0" err="1" smtClean="0"/>
              <a:t>affect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.</a:t>
            </a:r>
          </a:p>
          <a:p>
            <a:r>
              <a:rPr lang="tr-TR" dirty="0" smtClean="0"/>
              <a:t>C (</a:t>
            </a:r>
            <a:r>
              <a:rPr lang="tr-TR" dirty="0" err="1" smtClean="0"/>
              <a:t>Carry</a:t>
            </a:r>
            <a:r>
              <a:rPr lang="tr-TR" dirty="0" smtClean="0"/>
              <a:t>): </a:t>
            </a: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holds</a:t>
            </a:r>
            <a:r>
              <a:rPr lang="tr-TR" dirty="0" smtClean="0"/>
              <a:t> </a:t>
            </a:r>
            <a:r>
              <a:rPr lang="tr-TR" dirty="0" err="1" smtClean="0"/>
              <a:t>carry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addition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borrow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subtraction</a:t>
            </a:r>
            <a:r>
              <a:rPr lang="tr-TR" dirty="0" smtClean="0"/>
              <a:t>. </a:t>
            </a: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indicates</a:t>
            </a:r>
            <a:r>
              <a:rPr lang="tr-TR" dirty="0" smtClean="0"/>
              <a:t> </a:t>
            </a:r>
            <a:r>
              <a:rPr lang="tr-TR" dirty="0" err="1" smtClean="0"/>
              <a:t>error</a:t>
            </a:r>
            <a:r>
              <a:rPr lang="tr-TR" dirty="0" smtClean="0"/>
              <a:t> </a:t>
            </a:r>
            <a:r>
              <a:rPr lang="tr-TR" dirty="0" err="1" smtClean="0"/>
              <a:t>conditions</a:t>
            </a:r>
            <a:r>
              <a:rPr lang="tr-TR" dirty="0" smtClean="0"/>
              <a:t>.</a:t>
            </a:r>
          </a:p>
          <a:p>
            <a:r>
              <a:rPr lang="tr-TR" dirty="0" smtClean="0"/>
              <a:t>P (</a:t>
            </a:r>
            <a:r>
              <a:rPr lang="tr-TR" dirty="0" err="1" smtClean="0"/>
              <a:t>Parity</a:t>
            </a:r>
            <a:r>
              <a:rPr lang="tr-TR" dirty="0" smtClean="0"/>
              <a:t>): </a:t>
            </a:r>
            <a:r>
              <a:rPr lang="tr-TR" dirty="0" err="1" smtClean="0"/>
              <a:t>Parity</a:t>
            </a:r>
            <a:r>
              <a:rPr lang="tr-TR" dirty="0" smtClean="0"/>
              <a:t> is </a:t>
            </a:r>
            <a:r>
              <a:rPr lang="tr-TR" dirty="0" err="1" smtClean="0"/>
              <a:t>logic</a:t>
            </a:r>
            <a:r>
              <a:rPr lang="tr-TR" dirty="0" smtClean="0"/>
              <a:t> 0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odd</a:t>
            </a:r>
            <a:r>
              <a:rPr lang="tr-TR" dirty="0" smtClean="0"/>
              <a:t> </a:t>
            </a:r>
            <a:r>
              <a:rPr lang="tr-TR" dirty="0" err="1" smtClean="0"/>
              <a:t>parity</a:t>
            </a:r>
            <a:r>
              <a:rPr lang="tr-TR" dirty="0" smtClean="0"/>
              <a:t>, 1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even</a:t>
            </a:r>
            <a:r>
              <a:rPr lang="tr-TR" dirty="0" smtClean="0"/>
              <a:t> </a:t>
            </a:r>
            <a:r>
              <a:rPr lang="tr-TR" dirty="0" err="1" smtClean="0"/>
              <a:t>parity</a:t>
            </a:r>
            <a:r>
              <a:rPr lang="tr-TR" dirty="0" smtClean="0"/>
              <a:t>. </a:t>
            </a:r>
            <a:r>
              <a:rPr lang="tr-TR" dirty="0" err="1" smtClean="0"/>
              <a:t>Parity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count</a:t>
            </a:r>
            <a:r>
              <a:rPr lang="tr-TR" dirty="0" smtClean="0"/>
              <a:t> of 1’s in a </a:t>
            </a:r>
            <a:r>
              <a:rPr lang="tr-TR" dirty="0" err="1" smtClean="0"/>
              <a:t>number</a:t>
            </a:r>
            <a:r>
              <a:rPr lang="tr-TR" dirty="0" smtClean="0"/>
              <a:t>.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mainly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earlier</a:t>
            </a:r>
            <a:r>
              <a:rPr lang="tr-TR" dirty="0" smtClean="0"/>
              <a:t> </a:t>
            </a:r>
            <a:r>
              <a:rPr lang="tr-TR" dirty="0" err="1" smtClean="0"/>
              <a:t>systems</a:t>
            </a:r>
            <a:r>
              <a:rPr lang="tr-TR" dirty="0" smtClean="0"/>
              <a:t>. </a:t>
            </a:r>
            <a:r>
              <a:rPr lang="tr-TR" dirty="0" err="1" smtClean="0"/>
              <a:t>Today</a:t>
            </a:r>
            <a:r>
              <a:rPr lang="tr-TR" dirty="0" smtClean="0"/>
              <a:t> </a:t>
            </a:r>
            <a:r>
              <a:rPr lang="tr-TR" dirty="0" err="1" smtClean="0"/>
              <a:t>parity</a:t>
            </a:r>
            <a:r>
              <a:rPr lang="tr-TR" dirty="0" smtClean="0"/>
              <a:t> </a:t>
            </a:r>
            <a:r>
              <a:rPr lang="tr-TR" dirty="0" err="1" smtClean="0"/>
              <a:t>checking</a:t>
            </a:r>
            <a:r>
              <a:rPr lang="tr-TR" dirty="0" smtClean="0"/>
              <a:t> is </a:t>
            </a:r>
            <a:r>
              <a:rPr lang="tr-TR" dirty="0" err="1" smtClean="0"/>
              <a:t>performed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data </a:t>
            </a:r>
            <a:r>
              <a:rPr lang="tr-TR" dirty="0" err="1" smtClean="0"/>
              <a:t>communication</a:t>
            </a:r>
            <a:r>
              <a:rPr lang="tr-TR" dirty="0" smtClean="0"/>
              <a:t> </a:t>
            </a:r>
            <a:r>
              <a:rPr lang="tr-TR" dirty="0" err="1" smtClean="0"/>
              <a:t>equipment</a:t>
            </a:r>
            <a:r>
              <a:rPr lang="tr-TR" dirty="0" smtClean="0"/>
              <a:t> </a:t>
            </a:r>
            <a:r>
              <a:rPr lang="tr-TR" dirty="0" err="1" smtClean="0"/>
              <a:t>rather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MP.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1750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A (</a:t>
            </a:r>
            <a:r>
              <a:rPr lang="tr-TR" dirty="0" err="1" smtClean="0"/>
              <a:t>Auxiliary</a:t>
            </a:r>
            <a:r>
              <a:rPr lang="tr-TR" dirty="0" smtClean="0"/>
              <a:t> </a:t>
            </a:r>
            <a:r>
              <a:rPr lang="tr-TR" dirty="0" err="1" smtClean="0"/>
              <a:t>carry</a:t>
            </a:r>
            <a:r>
              <a:rPr lang="tr-TR" dirty="0" smtClean="0"/>
              <a:t>):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auxiliary</a:t>
            </a:r>
            <a:r>
              <a:rPr lang="tr-TR" dirty="0" smtClean="0"/>
              <a:t> </a:t>
            </a:r>
            <a:r>
              <a:rPr lang="tr-TR" dirty="0" err="1" smtClean="0"/>
              <a:t>carry</a:t>
            </a:r>
            <a:r>
              <a:rPr lang="tr-TR" dirty="0" smtClean="0"/>
              <a:t> </a:t>
            </a:r>
            <a:r>
              <a:rPr lang="tr-TR" dirty="0" err="1" smtClean="0"/>
              <a:t>holds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carry</a:t>
            </a:r>
            <a:r>
              <a:rPr lang="tr-TR" dirty="0" smtClean="0"/>
              <a:t> (</a:t>
            </a:r>
            <a:r>
              <a:rPr lang="tr-TR" dirty="0" err="1" smtClean="0"/>
              <a:t>half</a:t>
            </a:r>
            <a:r>
              <a:rPr lang="tr-TR" dirty="0" smtClean="0"/>
              <a:t> </a:t>
            </a:r>
            <a:r>
              <a:rPr lang="tr-TR" dirty="0" err="1" smtClean="0"/>
              <a:t>carry</a:t>
            </a:r>
            <a:r>
              <a:rPr lang="tr-TR" dirty="0" smtClean="0"/>
              <a:t>)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addition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borrow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subtraction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bit </a:t>
            </a:r>
            <a:r>
              <a:rPr lang="tr-TR" dirty="0" err="1" smtClean="0"/>
              <a:t>positions</a:t>
            </a:r>
            <a:r>
              <a:rPr lang="tr-TR" dirty="0" smtClean="0"/>
              <a:t> 3 </a:t>
            </a:r>
            <a:r>
              <a:rPr lang="tr-TR" dirty="0" err="1" smtClean="0"/>
              <a:t>and</a:t>
            </a:r>
            <a:r>
              <a:rPr lang="tr-TR" dirty="0" smtClean="0"/>
              <a:t> 4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result</a:t>
            </a:r>
            <a:r>
              <a:rPr lang="tr-TR" dirty="0" smtClean="0"/>
              <a:t>. </a:t>
            </a:r>
          </a:p>
          <a:p>
            <a:pPr lvl="1"/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flag</a:t>
            </a:r>
            <a:r>
              <a:rPr lang="tr-TR" dirty="0" smtClean="0"/>
              <a:t> is </a:t>
            </a:r>
            <a:r>
              <a:rPr lang="tr-TR" dirty="0" err="1" smtClean="0"/>
              <a:t>tested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DAA </a:t>
            </a:r>
            <a:r>
              <a:rPr lang="tr-TR" dirty="0" err="1" smtClean="0"/>
              <a:t>and</a:t>
            </a:r>
            <a:r>
              <a:rPr lang="tr-TR" dirty="0" smtClean="0"/>
              <a:t> DAS </a:t>
            </a:r>
            <a:r>
              <a:rPr lang="tr-TR" dirty="0" err="1" smtClean="0"/>
              <a:t>instructions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adjust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value</a:t>
            </a:r>
            <a:r>
              <a:rPr lang="tr-TR" dirty="0" smtClean="0"/>
              <a:t> of AL </a:t>
            </a:r>
            <a:r>
              <a:rPr lang="tr-TR" dirty="0" err="1" smtClean="0"/>
              <a:t>after</a:t>
            </a:r>
            <a:r>
              <a:rPr lang="tr-TR" dirty="0" smtClean="0"/>
              <a:t> a BCD </a:t>
            </a:r>
            <a:r>
              <a:rPr lang="tr-TR" dirty="0" err="1" smtClean="0"/>
              <a:t>addition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subtraction</a:t>
            </a:r>
            <a:r>
              <a:rPr lang="tr-TR" dirty="0" smtClean="0"/>
              <a:t>.</a:t>
            </a:r>
          </a:p>
          <a:p>
            <a:r>
              <a:rPr lang="tr-TR" dirty="0" smtClean="0"/>
              <a:t>Z (Zero):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flag</a:t>
            </a:r>
            <a:r>
              <a:rPr lang="tr-TR" dirty="0"/>
              <a:t> </a:t>
            </a:r>
            <a:r>
              <a:rPr lang="tr-TR" dirty="0" err="1" smtClean="0"/>
              <a:t>shows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result</a:t>
            </a:r>
            <a:r>
              <a:rPr lang="tr-TR" dirty="0" smtClean="0"/>
              <a:t> of an </a:t>
            </a:r>
            <a:r>
              <a:rPr lang="tr-TR" dirty="0" err="1" smtClean="0"/>
              <a:t>artihmetic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logic</a:t>
            </a:r>
            <a:r>
              <a:rPr lang="tr-TR" dirty="0" smtClean="0"/>
              <a:t> </a:t>
            </a:r>
            <a:r>
              <a:rPr lang="tr-TR" dirty="0" err="1" smtClean="0"/>
              <a:t>operation</a:t>
            </a:r>
            <a:r>
              <a:rPr lang="tr-TR" dirty="0" smtClean="0"/>
              <a:t> is </a:t>
            </a:r>
            <a:r>
              <a:rPr lang="tr-TR" dirty="0" err="1" smtClean="0"/>
              <a:t>zero</a:t>
            </a:r>
            <a:r>
              <a:rPr lang="tr-TR" dirty="0" smtClean="0"/>
              <a:t>. </a:t>
            </a:r>
          </a:p>
          <a:p>
            <a:pPr lvl="1"/>
            <a:r>
              <a:rPr lang="tr-TR" dirty="0" smtClean="0"/>
              <a:t>IF Z==1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result</a:t>
            </a:r>
            <a:r>
              <a:rPr lang="tr-TR" dirty="0" smtClean="0"/>
              <a:t> is </a:t>
            </a:r>
            <a:r>
              <a:rPr lang="tr-TR" dirty="0" err="1" smtClean="0"/>
              <a:t>zero</a:t>
            </a:r>
            <a:r>
              <a:rPr lang="tr-TR" dirty="0" smtClean="0"/>
              <a:t>.</a:t>
            </a:r>
          </a:p>
          <a:p>
            <a:r>
              <a:rPr lang="tr-TR" dirty="0" smtClean="0"/>
              <a:t>S (</a:t>
            </a:r>
            <a:r>
              <a:rPr lang="tr-TR" dirty="0" err="1" smtClean="0"/>
              <a:t>Sign</a:t>
            </a:r>
            <a:r>
              <a:rPr lang="tr-TR" dirty="0" smtClean="0"/>
              <a:t>):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flag</a:t>
            </a:r>
            <a:r>
              <a:rPr lang="tr-TR" dirty="0" smtClean="0"/>
              <a:t> </a:t>
            </a:r>
            <a:r>
              <a:rPr lang="tr-TR" dirty="0" err="1" smtClean="0"/>
              <a:t>holds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arithmetic</a:t>
            </a:r>
            <a:r>
              <a:rPr lang="tr-TR" dirty="0" smtClean="0"/>
              <a:t> </a:t>
            </a:r>
            <a:r>
              <a:rPr lang="tr-TR" dirty="0" err="1" smtClean="0"/>
              <a:t>sign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result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an </a:t>
            </a:r>
            <a:r>
              <a:rPr lang="tr-TR" dirty="0" err="1" smtClean="0"/>
              <a:t>arithmetic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logic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executes</a:t>
            </a:r>
            <a:r>
              <a:rPr lang="tr-TR" dirty="0" smtClean="0"/>
              <a:t>. </a:t>
            </a:r>
          </a:p>
          <a:p>
            <a:pPr lvl="1"/>
            <a:r>
              <a:rPr lang="tr-TR" dirty="0" err="1" smtClean="0"/>
              <a:t>If</a:t>
            </a:r>
            <a:r>
              <a:rPr lang="tr-TR" dirty="0" smtClean="0"/>
              <a:t> S==1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sign</a:t>
            </a:r>
            <a:r>
              <a:rPr lang="tr-TR" dirty="0" smtClean="0"/>
              <a:t> bit (</a:t>
            </a:r>
            <a:r>
              <a:rPr lang="tr-TR" dirty="0" err="1" smtClean="0"/>
              <a:t>leftmost</a:t>
            </a:r>
            <a:r>
              <a:rPr lang="tr-TR" dirty="0" smtClean="0"/>
              <a:t> bit) is set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negative</a:t>
            </a:r>
            <a:r>
              <a:rPr lang="tr-TR" dirty="0" smtClean="0"/>
              <a:t> </a:t>
            </a:r>
            <a:r>
              <a:rPr lang="tr-TR" dirty="0" err="1" smtClean="0"/>
              <a:t>otherwise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bit is </a:t>
            </a:r>
            <a:r>
              <a:rPr lang="tr-TR" dirty="0" err="1" smtClean="0"/>
              <a:t>cleared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positive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7051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 (Trap): </a:t>
            </a:r>
            <a:r>
              <a:rPr lang="tr-TR" dirty="0" err="1" smtClean="0"/>
              <a:t>The</a:t>
            </a:r>
            <a:r>
              <a:rPr lang="tr-TR" dirty="0" smtClean="0"/>
              <a:t> trap </a:t>
            </a:r>
            <a:r>
              <a:rPr lang="tr-TR" dirty="0" err="1" smtClean="0"/>
              <a:t>flag</a:t>
            </a:r>
            <a:r>
              <a:rPr lang="tr-TR" dirty="0" smtClean="0"/>
              <a:t> </a:t>
            </a:r>
            <a:r>
              <a:rPr lang="tr-TR" dirty="0" err="1" smtClean="0"/>
              <a:t>enables</a:t>
            </a:r>
            <a:r>
              <a:rPr lang="tr-TR" dirty="0" smtClean="0"/>
              <a:t> </a:t>
            </a:r>
            <a:r>
              <a:rPr lang="tr-TR" dirty="0" err="1" smtClean="0"/>
              <a:t>trapping</a:t>
            </a:r>
            <a:r>
              <a:rPr lang="tr-TR" dirty="0" smtClean="0"/>
              <a:t> </a:t>
            </a:r>
            <a:r>
              <a:rPr lang="tr-TR" dirty="0" err="1" smtClean="0"/>
              <a:t>through</a:t>
            </a:r>
            <a:r>
              <a:rPr lang="tr-TR" dirty="0" smtClean="0"/>
              <a:t> an on-</a:t>
            </a:r>
            <a:r>
              <a:rPr lang="tr-TR" dirty="0" err="1" smtClean="0"/>
              <a:t>chip</a:t>
            </a:r>
            <a:r>
              <a:rPr lang="tr-TR" dirty="0" smtClean="0"/>
              <a:t> </a:t>
            </a:r>
            <a:r>
              <a:rPr lang="tr-TR" dirty="0" err="1" smtClean="0"/>
              <a:t>debugging</a:t>
            </a:r>
            <a:r>
              <a:rPr lang="tr-TR" dirty="0" smtClean="0"/>
              <a:t> </a:t>
            </a:r>
            <a:r>
              <a:rPr lang="tr-TR" dirty="0" err="1" smtClean="0"/>
              <a:t>feature</a:t>
            </a:r>
            <a:r>
              <a:rPr lang="tr-TR" dirty="0" smtClean="0"/>
              <a:t>. Visual C++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trap </a:t>
            </a:r>
            <a:r>
              <a:rPr lang="tr-TR" dirty="0" err="1" smtClean="0"/>
              <a:t>feature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debugging</a:t>
            </a:r>
            <a:r>
              <a:rPr lang="tr-TR" dirty="0" smtClean="0"/>
              <a:t>.</a:t>
            </a:r>
          </a:p>
          <a:p>
            <a:r>
              <a:rPr lang="tr-TR" dirty="0" smtClean="0"/>
              <a:t>I (</a:t>
            </a:r>
            <a:r>
              <a:rPr lang="tr-TR" dirty="0" err="1" smtClean="0"/>
              <a:t>Interrupt</a:t>
            </a:r>
            <a:r>
              <a:rPr lang="tr-TR" dirty="0" smtClean="0"/>
              <a:t>):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flag</a:t>
            </a:r>
            <a:r>
              <a:rPr lang="tr-TR" dirty="0" smtClean="0"/>
              <a:t> </a:t>
            </a:r>
            <a:r>
              <a:rPr lang="tr-TR" dirty="0" err="1" smtClean="0"/>
              <a:t>controls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operation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INTR (</a:t>
            </a:r>
            <a:r>
              <a:rPr lang="tr-TR" dirty="0" err="1" smtClean="0"/>
              <a:t>interrupt</a:t>
            </a:r>
            <a:r>
              <a:rPr lang="tr-TR" dirty="0" smtClean="0"/>
              <a:t> </a:t>
            </a:r>
            <a:r>
              <a:rPr lang="tr-TR" dirty="0" err="1" smtClean="0"/>
              <a:t>request</a:t>
            </a:r>
            <a:r>
              <a:rPr lang="tr-TR" dirty="0" smtClean="0"/>
              <a:t>) </a:t>
            </a:r>
            <a:r>
              <a:rPr lang="tr-TR" dirty="0" err="1" smtClean="0"/>
              <a:t>input</a:t>
            </a:r>
            <a:r>
              <a:rPr lang="tr-TR" dirty="0" smtClean="0"/>
              <a:t> </a:t>
            </a:r>
            <a:r>
              <a:rPr lang="tr-TR" dirty="0" err="1" smtClean="0"/>
              <a:t>pin</a:t>
            </a:r>
            <a:r>
              <a:rPr lang="tr-TR" dirty="0" smtClean="0"/>
              <a:t>. </a:t>
            </a:r>
          </a:p>
          <a:p>
            <a:pPr lvl="1"/>
            <a:r>
              <a:rPr lang="tr-TR" dirty="0" err="1" smtClean="0"/>
              <a:t>If</a:t>
            </a:r>
            <a:r>
              <a:rPr lang="tr-TR" dirty="0" smtClean="0"/>
              <a:t> I==1, </a:t>
            </a:r>
            <a:r>
              <a:rPr lang="tr-TR" dirty="0" err="1" smtClean="0"/>
              <a:t>interrupt</a:t>
            </a:r>
            <a:r>
              <a:rPr lang="tr-TR" dirty="0" smtClean="0"/>
              <a:t> is </a:t>
            </a:r>
            <a:r>
              <a:rPr lang="tr-TR" dirty="0" err="1" smtClean="0"/>
              <a:t>enabled</a:t>
            </a:r>
            <a:r>
              <a:rPr lang="tr-TR" dirty="0" smtClean="0"/>
              <a:t>. </a:t>
            </a:r>
            <a:endParaRPr lang="tr-TR" dirty="0"/>
          </a:p>
          <a:p>
            <a:pPr lvl="1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state</a:t>
            </a:r>
            <a:r>
              <a:rPr lang="tr-TR" dirty="0" smtClean="0"/>
              <a:t> of </a:t>
            </a:r>
            <a:r>
              <a:rPr lang="tr-TR" dirty="0" err="1" smtClean="0"/>
              <a:t>this</a:t>
            </a:r>
            <a:r>
              <a:rPr lang="tr-TR" dirty="0" smtClean="0"/>
              <a:t> bit is </a:t>
            </a:r>
            <a:r>
              <a:rPr lang="tr-TR" dirty="0" err="1" smtClean="0"/>
              <a:t>controlled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STI </a:t>
            </a:r>
            <a:r>
              <a:rPr lang="tr-TR" dirty="0" err="1" smtClean="0"/>
              <a:t>and</a:t>
            </a:r>
            <a:r>
              <a:rPr lang="tr-TR" dirty="0" smtClean="0"/>
              <a:t> CLI </a:t>
            </a:r>
            <a:r>
              <a:rPr lang="tr-TR" dirty="0" err="1" smtClean="0"/>
              <a:t>instructions</a:t>
            </a:r>
            <a:r>
              <a:rPr lang="tr-TR" dirty="0" smtClean="0"/>
              <a:t> (set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clear</a:t>
            </a:r>
            <a:r>
              <a:rPr lang="tr-TR" dirty="0" smtClean="0"/>
              <a:t>).</a:t>
            </a:r>
          </a:p>
          <a:p>
            <a:r>
              <a:rPr lang="tr-TR" dirty="0" smtClean="0"/>
              <a:t>D (</a:t>
            </a:r>
            <a:r>
              <a:rPr lang="tr-TR" dirty="0" err="1" smtClean="0"/>
              <a:t>Direction</a:t>
            </a:r>
            <a:r>
              <a:rPr lang="tr-TR" dirty="0" smtClean="0"/>
              <a:t>):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flag</a:t>
            </a:r>
            <a:r>
              <a:rPr lang="tr-TR" dirty="0" smtClean="0"/>
              <a:t> </a:t>
            </a:r>
            <a:r>
              <a:rPr lang="tr-TR" dirty="0" err="1" smtClean="0"/>
              <a:t>selects</a:t>
            </a:r>
            <a:r>
              <a:rPr lang="tr-TR" dirty="0" smtClean="0"/>
              <a:t> </a:t>
            </a:r>
            <a:r>
              <a:rPr lang="tr-TR" dirty="0" err="1" smtClean="0"/>
              <a:t>either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increment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decrement</a:t>
            </a:r>
            <a:r>
              <a:rPr lang="tr-TR" dirty="0" smtClean="0"/>
              <a:t> </a:t>
            </a:r>
            <a:r>
              <a:rPr lang="tr-TR" dirty="0" err="1" smtClean="0"/>
              <a:t>mode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DI </a:t>
            </a:r>
            <a:r>
              <a:rPr lang="tr-TR" dirty="0" err="1" smtClean="0"/>
              <a:t>and</a:t>
            </a:r>
            <a:r>
              <a:rPr lang="tr-TR" dirty="0" smtClean="0"/>
              <a:t>/</a:t>
            </a:r>
            <a:r>
              <a:rPr lang="tr-TR" dirty="0" err="1" smtClean="0"/>
              <a:t>or</a:t>
            </a:r>
            <a:r>
              <a:rPr lang="tr-TR" dirty="0" smtClean="0"/>
              <a:t> SI </a:t>
            </a:r>
            <a:r>
              <a:rPr lang="tr-TR" dirty="0" err="1" smtClean="0"/>
              <a:t>registers</a:t>
            </a:r>
            <a:r>
              <a:rPr lang="tr-TR" dirty="0" smtClean="0"/>
              <a:t> </a:t>
            </a:r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 smtClean="0"/>
              <a:t>string</a:t>
            </a:r>
            <a:r>
              <a:rPr lang="tr-TR" dirty="0" smtClean="0"/>
              <a:t> </a:t>
            </a:r>
            <a:r>
              <a:rPr lang="tr-TR" dirty="0" err="1" smtClean="0"/>
              <a:t>instructions</a:t>
            </a:r>
            <a:r>
              <a:rPr lang="tr-TR" dirty="0" smtClean="0"/>
              <a:t>.</a:t>
            </a:r>
          </a:p>
          <a:p>
            <a:pPr lvl="1"/>
            <a:r>
              <a:rPr lang="tr-TR" dirty="0" err="1" smtClean="0"/>
              <a:t>If</a:t>
            </a:r>
            <a:r>
              <a:rPr lang="tr-TR" dirty="0" smtClean="0"/>
              <a:t> D=1,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registers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automatically</a:t>
            </a:r>
            <a:r>
              <a:rPr lang="tr-TR" dirty="0" smtClean="0"/>
              <a:t> </a:t>
            </a:r>
            <a:r>
              <a:rPr lang="tr-TR" dirty="0" err="1" smtClean="0"/>
              <a:t>decremented</a:t>
            </a:r>
            <a:r>
              <a:rPr lang="tr-TR" dirty="0" smtClean="0"/>
              <a:t>, </a:t>
            </a:r>
            <a:r>
              <a:rPr lang="tr-TR" dirty="0" err="1" smtClean="0"/>
              <a:t>otherwise</a:t>
            </a:r>
            <a:r>
              <a:rPr lang="tr-TR" dirty="0" smtClean="0"/>
              <a:t> </a:t>
            </a:r>
            <a:r>
              <a:rPr lang="tr-TR" dirty="0" err="1" smtClean="0"/>
              <a:t>automatically</a:t>
            </a:r>
            <a:r>
              <a:rPr lang="tr-TR" dirty="0" smtClean="0"/>
              <a:t> </a:t>
            </a:r>
            <a:r>
              <a:rPr lang="tr-TR" dirty="0" err="1" smtClean="0"/>
              <a:t>incremented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Set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cleared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STD </a:t>
            </a:r>
            <a:r>
              <a:rPr lang="tr-TR" dirty="0" err="1" smtClean="0"/>
              <a:t>and</a:t>
            </a:r>
            <a:r>
              <a:rPr lang="tr-TR" dirty="0" smtClean="0"/>
              <a:t> CLD </a:t>
            </a:r>
            <a:r>
              <a:rPr lang="tr-TR" dirty="0" err="1" smtClean="0"/>
              <a:t>instructions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1789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3933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O (</a:t>
            </a:r>
            <a:r>
              <a:rPr lang="tr-TR" dirty="0" err="1" smtClean="0"/>
              <a:t>Overflow</a:t>
            </a:r>
            <a:r>
              <a:rPr lang="tr-TR" dirty="0" smtClean="0"/>
              <a:t>): </a:t>
            </a:r>
            <a:r>
              <a:rPr lang="tr-TR" dirty="0" err="1" smtClean="0"/>
              <a:t>Overflows</a:t>
            </a:r>
            <a:r>
              <a:rPr lang="tr-TR" dirty="0" smtClean="0"/>
              <a:t> ocur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signed</a:t>
            </a:r>
            <a:r>
              <a:rPr lang="tr-TR" dirty="0" smtClean="0"/>
              <a:t> </a:t>
            </a:r>
            <a:r>
              <a:rPr lang="tr-TR" dirty="0" err="1" smtClean="0"/>
              <a:t>numbers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added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subtracted</a:t>
            </a:r>
            <a:r>
              <a:rPr lang="tr-TR" dirty="0" smtClean="0"/>
              <a:t>. An </a:t>
            </a:r>
            <a:r>
              <a:rPr lang="tr-TR" dirty="0" err="1" smtClean="0"/>
              <a:t>overflow</a:t>
            </a:r>
            <a:r>
              <a:rPr lang="tr-TR" dirty="0" smtClean="0"/>
              <a:t> </a:t>
            </a:r>
            <a:r>
              <a:rPr lang="tr-TR" dirty="0" err="1" smtClean="0"/>
              <a:t>indicates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result</a:t>
            </a:r>
            <a:r>
              <a:rPr lang="tr-TR" dirty="0" smtClean="0"/>
              <a:t> </a:t>
            </a:r>
            <a:r>
              <a:rPr lang="tr-TR" dirty="0" err="1" smtClean="0"/>
              <a:t>exceeds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capacity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machine</a:t>
            </a:r>
            <a:r>
              <a:rPr lang="tr-TR" dirty="0" smtClean="0"/>
              <a:t>. </a:t>
            </a:r>
          </a:p>
          <a:p>
            <a:pPr lvl="1"/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instance</a:t>
            </a:r>
            <a:r>
              <a:rPr lang="tr-TR" dirty="0" smtClean="0"/>
              <a:t>, </a:t>
            </a:r>
            <a:r>
              <a:rPr lang="tr-TR" dirty="0" err="1" smtClean="0"/>
              <a:t>if</a:t>
            </a:r>
            <a:r>
              <a:rPr lang="tr-TR" dirty="0" smtClean="0"/>
              <a:t> 7FH (+127) is </a:t>
            </a:r>
            <a:r>
              <a:rPr lang="tr-TR" dirty="0" err="1" smtClean="0"/>
              <a:t>added</a:t>
            </a:r>
            <a:r>
              <a:rPr lang="tr-TR" dirty="0" smtClean="0"/>
              <a:t> -</a:t>
            </a:r>
            <a:r>
              <a:rPr lang="tr-TR" dirty="0" err="1" smtClean="0"/>
              <a:t>using</a:t>
            </a:r>
            <a:r>
              <a:rPr lang="tr-TR" dirty="0" smtClean="0"/>
              <a:t> an 8bit </a:t>
            </a:r>
            <a:r>
              <a:rPr lang="tr-TR" dirty="0" err="1" smtClean="0"/>
              <a:t>addition</a:t>
            </a:r>
            <a:r>
              <a:rPr lang="tr-TR" dirty="0" smtClean="0"/>
              <a:t>- </a:t>
            </a:r>
            <a:r>
              <a:rPr lang="tr-TR" dirty="0" err="1" smtClean="0"/>
              <a:t>to</a:t>
            </a:r>
            <a:r>
              <a:rPr lang="tr-TR" dirty="0" smtClean="0"/>
              <a:t> 01H (+1),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result</a:t>
            </a:r>
            <a:r>
              <a:rPr lang="tr-TR" dirty="0" smtClean="0"/>
              <a:t> is 80H (-128).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result</a:t>
            </a:r>
            <a:r>
              <a:rPr lang="tr-TR" dirty="0" smtClean="0"/>
              <a:t> </a:t>
            </a:r>
            <a:r>
              <a:rPr lang="tr-TR" dirty="0" err="1" smtClean="0"/>
              <a:t>represents</a:t>
            </a:r>
            <a:r>
              <a:rPr lang="tr-TR" dirty="0" smtClean="0"/>
              <a:t> an </a:t>
            </a:r>
            <a:r>
              <a:rPr lang="tr-TR" dirty="0" err="1" smtClean="0"/>
              <a:t>overflow</a:t>
            </a:r>
            <a:r>
              <a:rPr lang="tr-TR" dirty="0" smtClean="0"/>
              <a:t> </a:t>
            </a:r>
            <a:r>
              <a:rPr lang="tr-TR" dirty="0" err="1" smtClean="0"/>
              <a:t>condition</a:t>
            </a:r>
            <a:r>
              <a:rPr lang="tr-TR" dirty="0" smtClean="0"/>
              <a:t>.</a:t>
            </a:r>
          </a:p>
          <a:p>
            <a:pPr lvl="1"/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unsigned</a:t>
            </a:r>
            <a:r>
              <a:rPr lang="tr-TR" dirty="0" smtClean="0"/>
              <a:t> </a:t>
            </a:r>
            <a:r>
              <a:rPr lang="tr-TR" dirty="0" err="1" smtClean="0"/>
              <a:t>operations</a:t>
            </a:r>
            <a:r>
              <a:rPr lang="tr-TR" dirty="0" smtClean="0"/>
              <a:t>,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flag</a:t>
            </a:r>
            <a:r>
              <a:rPr lang="tr-TR" dirty="0" smtClean="0"/>
              <a:t> is </a:t>
            </a:r>
            <a:r>
              <a:rPr lang="tr-TR" dirty="0" err="1" smtClean="0"/>
              <a:t>ignored</a:t>
            </a:r>
            <a:r>
              <a:rPr lang="tr-TR" dirty="0" smtClean="0"/>
              <a:t>.</a:t>
            </a:r>
          </a:p>
          <a:p>
            <a:r>
              <a:rPr lang="tr-TR" dirty="0" smtClean="0"/>
              <a:t>IOPL (I/O </a:t>
            </a:r>
            <a:r>
              <a:rPr lang="tr-TR" dirty="0" err="1" smtClean="0"/>
              <a:t>Privilege</a:t>
            </a:r>
            <a:r>
              <a:rPr lang="tr-TR" dirty="0" smtClean="0"/>
              <a:t> Level): IOPL is </a:t>
            </a:r>
            <a:r>
              <a:rPr lang="tr-TR" dirty="0" err="1" smtClean="0"/>
              <a:t>used</a:t>
            </a:r>
            <a:r>
              <a:rPr lang="tr-TR" dirty="0" smtClean="0"/>
              <a:t> in </a:t>
            </a:r>
            <a:r>
              <a:rPr lang="tr-TR" dirty="0" err="1" smtClean="0"/>
              <a:t>proted</a:t>
            </a:r>
            <a:r>
              <a:rPr lang="tr-TR" dirty="0" smtClean="0"/>
              <a:t> </a:t>
            </a:r>
            <a:r>
              <a:rPr lang="tr-TR" dirty="0" err="1" smtClean="0"/>
              <a:t>mode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select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 </a:t>
            </a:r>
            <a:r>
              <a:rPr lang="tr-TR" dirty="0" err="1" smtClean="0"/>
              <a:t>privilege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r>
              <a:rPr lang="tr-TR" dirty="0" smtClean="0"/>
              <a:t> of I/O </a:t>
            </a:r>
            <a:r>
              <a:rPr lang="tr-TR" dirty="0" err="1" smtClean="0"/>
              <a:t>devices</a:t>
            </a:r>
            <a:r>
              <a:rPr lang="tr-TR" dirty="0" smtClean="0"/>
              <a:t>. </a:t>
            </a:r>
          </a:p>
          <a:p>
            <a:pPr lvl="1"/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current</a:t>
            </a:r>
            <a:r>
              <a:rPr lang="tr-TR" dirty="0" smtClean="0"/>
              <a:t> </a:t>
            </a:r>
            <a:r>
              <a:rPr lang="tr-TR" dirty="0" err="1" smtClean="0"/>
              <a:t>privilege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task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program is </a:t>
            </a:r>
            <a:r>
              <a:rPr lang="tr-TR" dirty="0" err="1" smtClean="0"/>
              <a:t>lower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trusted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IOPL, I/O </a:t>
            </a:r>
            <a:r>
              <a:rPr lang="tr-TR" dirty="0" err="1" smtClean="0"/>
              <a:t>executes</a:t>
            </a:r>
            <a:r>
              <a:rPr lang="tr-TR" dirty="0" smtClean="0"/>
              <a:t> </a:t>
            </a:r>
            <a:r>
              <a:rPr lang="tr-TR" dirty="0" err="1" smtClean="0"/>
              <a:t>without</a:t>
            </a:r>
            <a:r>
              <a:rPr lang="tr-TR" dirty="0" smtClean="0"/>
              <a:t> </a:t>
            </a:r>
            <a:r>
              <a:rPr lang="tr-TR" dirty="0" err="1" smtClean="0"/>
              <a:t>hindrance</a:t>
            </a:r>
            <a:r>
              <a:rPr lang="tr-TR" dirty="0" smtClean="0"/>
              <a:t>. </a:t>
            </a:r>
          </a:p>
          <a:p>
            <a:pPr lvl="1"/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IOPL is </a:t>
            </a:r>
            <a:r>
              <a:rPr lang="tr-TR" dirty="0" err="1" smtClean="0"/>
              <a:t>lower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then</a:t>
            </a:r>
            <a:r>
              <a:rPr lang="tr-TR" dirty="0" smtClean="0"/>
              <a:t> program is </a:t>
            </a:r>
            <a:r>
              <a:rPr lang="tr-TR" dirty="0" err="1" smtClean="0"/>
              <a:t>suspended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an </a:t>
            </a:r>
            <a:r>
              <a:rPr lang="tr-TR" dirty="0" err="1" smtClean="0"/>
              <a:t>interrupt</a:t>
            </a:r>
            <a:r>
              <a:rPr lang="tr-TR" dirty="0" smtClean="0"/>
              <a:t>. </a:t>
            </a:r>
          </a:p>
          <a:p>
            <a:pPr lvl="2"/>
            <a:r>
              <a:rPr lang="tr-TR" dirty="0" smtClean="0"/>
              <a:t>00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highest</a:t>
            </a:r>
            <a:r>
              <a:rPr lang="tr-TR" dirty="0" smtClean="0"/>
              <a:t>.</a:t>
            </a:r>
          </a:p>
          <a:p>
            <a:pPr lvl="2"/>
            <a:r>
              <a:rPr lang="tr-TR" dirty="0" smtClean="0"/>
              <a:t>11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lowest</a:t>
            </a:r>
            <a:r>
              <a:rPr lang="tr-TR" dirty="0" smtClean="0"/>
              <a:t>.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NT (</a:t>
            </a:r>
            <a:r>
              <a:rPr lang="tr-TR" dirty="0" err="1" smtClean="0"/>
              <a:t>Nested</a:t>
            </a:r>
            <a:r>
              <a:rPr lang="tr-TR" dirty="0" smtClean="0"/>
              <a:t> </a:t>
            </a:r>
            <a:r>
              <a:rPr lang="tr-TR" dirty="0" err="1"/>
              <a:t>T</a:t>
            </a:r>
            <a:r>
              <a:rPr lang="tr-TR" dirty="0" err="1" smtClean="0"/>
              <a:t>ask</a:t>
            </a:r>
            <a:r>
              <a:rPr lang="tr-TR" dirty="0" smtClean="0"/>
              <a:t>):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nested</a:t>
            </a:r>
            <a:r>
              <a:rPr lang="tr-TR" dirty="0" smtClean="0"/>
              <a:t> </a:t>
            </a:r>
            <a:r>
              <a:rPr lang="tr-TR" dirty="0" err="1" smtClean="0"/>
              <a:t>task</a:t>
            </a:r>
            <a:r>
              <a:rPr lang="tr-TR" dirty="0" smtClean="0"/>
              <a:t> </a:t>
            </a:r>
            <a:r>
              <a:rPr lang="tr-TR" dirty="0" err="1" smtClean="0"/>
              <a:t>flag</a:t>
            </a:r>
            <a:r>
              <a:rPr lang="tr-TR" dirty="0" smtClean="0"/>
              <a:t> </a:t>
            </a:r>
            <a:r>
              <a:rPr lang="tr-TR" dirty="0" err="1" smtClean="0"/>
              <a:t>indicates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current</a:t>
            </a:r>
            <a:r>
              <a:rPr lang="tr-TR" dirty="0" smtClean="0"/>
              <a:t> </a:t>
            </a:r>
            <a:r>
              <a:rPr lang="tr-TR" dirty="0" err="1" smtClean="0"/>
              <a:t>task</a:t>
            </a:r>
            <a:r>
              <a:rPr lang="tr-TR" dirty="0" smtClean="0"/>
              <a:t> is </a:t>
            </a:r>
            <a:r>
              <a:rPr lang="tr-TR" dirty="0" err="1" smtClean="0"/>
              <a:t>nested</a:t>
            </a:r>
            <a:r>
              <a:rPr lang="tr-TR" dirty="0" smtClean="0"/>
              <a:t> </a:t>
            </a:r>
            <a:r>
              <a:rPr lang="tr-TR" dirty="0" err="1" smtClean="0"/>
              <a:t>within</a:t>
            </a:r>
            <a:r>
              <a:rPr lang="tr-TR" dirty="0" smtClean="0"/>
              <a:t> </a:t>
            </a:r>
            <a:r>
              <a:rPr lang="tr-TR" dirty="0" err="1" smtClean="0"/>
              <a:t>another</a:t>
            </a:r>
            <a:r>
              <a:rPr lang="tr-TR" dirty="0" smtClean="0"/>
              <a:t> </a:t>
            </a:r>
            <a:r>
              <a:rPr lang="tr-TR" dirty="0" err="1" smtClean="0"/>
              <a:t>task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protected</a:t>
            </a:r>
            <a:r>
              <a:rPr lang="tr-TR" dirty="0" smtClean="0"/>
              <a:t> </a:t>
            </a:r>
            <a:r>
              <a:rPr lang="tr-TR" dirty="0" err="1" smtClean="0"/>
              <a:t>mode</a:t>
            </a:r>
            <a:r>
              <a:rPr lang="tr-TR" dirty="0" smtClean="0"/>
              <a:t>.</a:t>
            </a:r>
          </a:p>
          <a:p>
            <a:r>
              <a:rPr lang="tr-TR" dirty="0" smtClean="0"/>
              <a:t>RF (</a:t>
            </a:r>
            <a:r>
              <a:rPr lang="tr-TR" dirty="0" err="1" smtClean="0"/>
              <a:t>Resume</a:t>
            </a:r>
            <a:r>
              <a:rPr lang="tr-TR" dirty="0" smtClean="0"/>
              <a:t>):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flag</a:t>
            </a:r>
            <a:r>
              <a:rPr lang="tr-TR" dirty="0" smtClean="0"/>
              <a:t> is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debugging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resumptionof</a:t>
            </a:r>
            <a:r>
              <a:rPr lang="tr-TR" dirty="0" smtClean="0"/>
              <a:t> </a:t>
            </a:r>
            <a:r>
              <a:rPr lang="tr-TR" dirty="0" err="1" smtClean="0"/>
              <a:t>execution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next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.</a:t>
            </a:r>
          </a:p>
          <a:p>
            <a:r>
              <a:rPr lang="tr-TR" dirty="0" smtClean="0"/>
              <a:t>VM (Virtual </a:t>
            </a:r>
            <a:r>
              <a:rPr lang="tr-TR" dirty="0" err="1" smtClean="0"/>
              <a:t>Mode</a:t>
            </a:r>
            <a:r>
              <a:rPr lang="tr-TR" dirty="0" smtClean="0"/>
              <a:t>): </a:t>
            </a: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selects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Virtual </a:t>
            </a:r>
            <a:r>
              <a:rPr lang="tr-TR" dirty="0" err="1" smtClean="0"/>
              <a:t>Mode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allow</a:t>
            </a:r>
            <a:r>
              <a:rPr lang="tr-TR" dirty="0" smtClean="0"/>
              <a:t> </a:t>
            </a:r>
            <a:r>
              <a:rPr lang="tr-TR" dirty="0" err="1" smtClean="0"/>
              <a:t>multiple</a:t>
            </a:r>
            <a:r>
              <a:rPr lang="tr-TR" dirty="0" smtClean="0"/>
              <a:t> DOS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partitions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1Mbyte in </a:t>
            </a:r>
            <a:r>
              <a:rPr lang="tr-TR" dirty="0" err="1" smtClean="0"/>
              <a:t>length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coexist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.</a:t>
            </a:r>
          </a:p>
          <a:p>
            <a:pPr lvl="1"/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allows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program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execute</a:t>
            </a:r>
            <a:r>
              <a:rPr lang="tr-TR" dirty="0" smtClean="0"/>
              <a:t> </a:t>
            </a:r>
            <a:r>
              <a:rPr lang="tr-TR" dirty="0" err="1" smtClean="0"/>
              <a:t>multiple</a:t>
            </a:r>
            <a:r>
              <a:rPr lang="tr-TR" dirty="0" smtClean="0"/>
              <a:t> DOS </a:t>
            </a:r>
            <a:r>
              <a:rPr lang="tr-TR" dirty="0" err="1" smtClean="0"/>
              <a:t>programs</a:t>
            </a:r>
            <a:r>
              <a:rPr lang="tr-TR" dirty="0" smtClean="0"/>
              <a:t> (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simulate</a:t>
            </a:r>
            <a:r>
              <a:rPr lang="tr-TR" dirty="0" smtClean="0"/>
              <a:t> DOS in a modern Windows </a:t>
            </a:r>
            <a:r>
              <a:rPr lang="tr-TR" dirty="0" err="1" smtClean="0"/>
              <a:t>environment</a:t>
            </a:r>
            <a:r>
              <a:rPr lang="tr-TR" dirty="0" smtClean="0"/>
              <a:t>.)</a:t>
            </a:r>
          </a:p>
          <a:p>
            <a:r>
              <a:rPr lang="tr-TR" dirty="0" smtClean="0"/>
              <a:t>AC (</a:t>
            </a:r>
            <a:r>
              <a:rPr lang="tr-TR" dirty="0" err="1" smtClean="0"/>
              <a:t>Alignment</a:t>
            </a:r>
            <a:r>
              <a:rPr lang="tr-TR" dirty="0" smtClean="0"/>
              <a:t> </a:t>
            </a:r>
            <a:r>
              <a:rPr lang="tr-TR" dirty="0" err="1" smtClean="0"/>
              <a:t>Checks</a:t>
            </a:r>
            <a:r>
              <a:rPr lang="tr-TR" dirty="0" smtClean="0"/>
              <a:t>):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flag</a:t>
            </a:r>
            <a:r>
              <a:rPr lang="tr-TR" dirty="0" smtClean="0"/>
              <a:t> </a:t>
            </a:r>
            <a:r>
              <a:rPr lang="tr-TR" dirty="0" err="1" smtClean="0"/>
              <a:t>activates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a </a:t>
            </a:r>
            <a:r>
              <a:rPr lang="tr-TR" dirty="0" err="1" smtClean="0"/>
              <a:t>word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doubleword</a:t>
            </a:r>
            <a:r>
              <a:rPr lang="tr-TR" dirty="0" smtClean="0"/>
              <a:t> is </a:t>
            </a:r>
            <a:r>
              <a:rPr lang="tr-TR" dirty="0" err="1" smtClean="0"/>
              <a:t>addressed</a:t>
            </a:r>
            <a:r>
              <a:rPr lang="tr-TR" dirty="0" smtClean="0"/>
              <a:t> on a </a:t>
            </a:r>
            <a:r>
              <a:rPr lang="tr-TR" dirty="0" err="1" smtClean="0"/>
              <a:t>non-word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non-doubleword</a:t>
            </a:r>
            <a:r>
              <a:rPr lang="tr-TR" dirty="0" smtClean="0"/>
              <a:t> </a:t>
            </a:r>
            <a:r>
              <a:rPr lang="tr-TR" dirty="0" err="1" smtClean="0"/>
              <a:t>boundary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06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VIF (Virtual </a:t>
            </a:r>
            <a:r>
              <a:rPr lang="tr-TR" dirty="0" err="1" smtClean="0"/>
              <a:t>Interrupt</a:t>
            </a:r>
            <a:r>
              <a:rPr lang="tr-TR" dirty="0" smtClean="0"/>
              <a:t>): </a:t>
            </a:r>
            <a:r>
              <a:rPr lang="tr-TR" dirty="0" err="1" smtClean="0"/>
              <a:t>This</a:t>
            </a:r>
            <a:r>
              <a:rPr lang="tr-TR" dirty="0" smtClean="0"/>
              <a:t> is a </a:t>
            </a:r>
            <a:r>
              <a:rPr lang="tr-TR" dirty="0" err="1" smtClean="0"/>
              <a:t>copy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interrupt</a:t>
            </a:r>
            <a:r>
              <a:rPr lang="tr-TR" dirty="0" smtClean="0"/>
              <a:t> </a:t>
            </a:r>
            <a:r>
              <a:rPr lang="tr-TR" dirty="0" err="1" smtClean="0"/>
              <a:t>flag</a:t>
            </a:r>
            <a:r>
              <a:rPr lang="tr-TR" dirty="0" smtClean="0"/>
              <a:t> in Pentium 4.</a:t>
            </a:r>
          </a:p>
          <a:p>
            <a:r>
              <a:rPr lang="tr-TR" dirty="0" smtClean="0"/>
              <a:t>VIP (Virtual </a:t>
            </a:r>
            <a:r>
              <a:rPr lang="tr-TR" dirty="0" err="1" smtClean="0"/>
              <a:t>Interrupt</a:t>
            </a:r>
            <a:r>
              <a:rPr lang="tr-TR" dirty="0" smtClean="0"/>
              <a:t> </a:t>
            </a:r>
            <a:r>
              <a:rPr lang="tr-TR" dirty="0" err="1" smtClean="0"/>
              <a:t>Pending</a:t>
            </a:r>
            <a:r>
              <a:rPr lang="tr-TR" dirty="0" smtClean="0"/>
              <a:t>): </a:t>
            </a:r>
            <a:r>
              <a:rPr lang="tr-TR" dirty="0" err="1" smtClean="0"/>
              <a:t>Available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P4 </a:t>
            </a:r>
            <a:r>
              <a:rPr lang="tr-TR" dirty="0" err="1" smtClean="0"/>
              <a:t>MPs</a:t>
            </a:r>
            <a:r>
              <a:rPr lang="tr-TR" dirty="0" smtClean="0"/>
              <a:t>. </a:t>
            </a:r>
            <a:r>
              <a:rPr lang="tr-TR" dirty="0" err="1" smtClean="0"/>
              <a:t>This</a:t>
            </a:r>
            <a:r>
              <a:rPr lang="tr-TR" dirty="0" smtClean="0"/>
              <a:t> is </a:t>
            </a:r>
            <a:r>
              <a:rPr lang="tr-TR" dirty="0" err="1" smtClean="0"/>
              <a:t>used</a:t>
            </a:r>
            <a:r>
              <a:rPr lang="tr-TR" dirty="0" smtClean="0"/>
              <a:t> in </a:t>
            </a:r>
            <a:r>
              <a:rPr lang="tr-TR" dirty="0" err="1" smtClean="0"/>
              <a:t>multitasking</a:t>
            </a:r>
            <a:r>
              <a:rPr lang="tr-TR" dirty="0" smtClean="0"/>
              <a:t> </a:t>
            </a:r>
            <a:r>
              <a:rPr lang="tr-TR" dirty="0" err="1" smtClean="0"/>
              <a:t>environments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provide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OS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virtual</a:t>
            </a:r>
            <a:r>
              <a:rPr lang="tr-TR" dirty="0" smtClean="0"/>
              <a:t> </a:t>
            </a:r>
            <a:r>
              <a:rPr lang="tr-TR" dirty="0" err="1" smtClean="0"/>
              <a:t>interrupt</a:t>
            </a:r>
            <a:r>
              <a:rPr lang="tr-TR" dirty="0" smtClean="0"/>
              <a:t> </a:t>
            </a:r>
            <a:r>
              <a:rPr lang="tr-TR" dirty="0" err="1" smtClean="0"/>
              <a:t>flags</a:t>
            </a:r>
            <a:r>
              <a:rPr lang="tr-TR" dirty="0" smtClean="0"/>
              <a:t>.</a:t>
            </a:r>
          </a:p>
          <a:p>
            <a:r>
              <a:rPr lang="tr-TR" dirty="0" smtClean="0"/>
              <a:t>ID (</a:t>
            </a:r>
            <a:r>
              <a:rPr lang="tr-TR" dirty="0" err="1" smtClean="0"/>
              <a:t>Identification</a:t>
            </a:r>
            <a:r>
              <a:rPr lang="tr-TR" dirty="0" smtClean="0"/>
              <a:t>):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flag</a:t>
            </a:r>
            <a:r>
              <a:rPr lang="tr-TR" dirty="0" smtClean="0"/>
              <a:t> </a:t>
            </a:r>
            <a:r>
              <a:rPr lang="tr-TR" dirty="0" err="1" smtClean="0"/>
              <a:t>indicates</a:t>
            </a:r>
            <a:r>
              <a:rPr lang="tr-TR" dirty="0" smtClean="0"/>
              <a:t> P4 </a:t>
            </a:r>
            <a:r>
              <a:rPr lang="tr-TR" dirty="0" err="1" smtClean="0"/>
              <a:t>microprocessors</a:t>
            </a:r>
            <a:r>
              <a:rPr lang="tr-TR" dirty="0" smtClean="0"/>
              <a:t> </a:t>
            </a:r>
            <a:r>
              <a:rPr lang="tr-TR" dirty="0" err="1" smtClean="0"/>
              <a:t>support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CPUID </a:t>
            </a:r>
            <a:r>
              <a:rPr lang="tr-TR" dirty="0" err="1" smtClean="0"/>
              <a:t>instruction</a:t>
            </a:r>
            <a:r>
              <a:rPr lang="tr-TR" dirty="0" smtClean="0"/>
              <a:t>.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provides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version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manufacturer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Segment</a:t>
            </a:r>
            <a:r>
              <a:rPr lang="tr-TR" dirty="0" smtClean="0"/>
              <a:t> </a:t>
            </a:r>
            <a:r>
              <a:rPr lang="tr-TR" dirty="0" err="1" smtClean="0"/>
              <a:t>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additional</a:t>
            </a:r>
            <a:r>
              <a:rPr lang="tr-TR" dirty="0" smtClean="0"/>
              <a:t> </a:t>
            </a:r>
            <a:r>
              <a:rPr lang="tr-TR" dirty="0" err="1" smtClean="0"/>
              <a:t>registers</a:t>
            </a:r>
            <a:r>
              <a:rPr lang="tr-TR" dirty="0" smtClean="0"/>
              <a:t> </a:t>
            </a:r>
            <a:r>
              <a:rPr lang="tr-TR" dirty="0" err="1" smtClean="0"/>
              <a:t>generate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addreses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combined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registers</a:t>
            </a:r>
            <a:r>
              <a:rPr lang="tr-TR" dirty="0" smtClean="0"/>
              <a:t>.</a:t>
            </a:r>
          </a:p>
          <a:p>
            <a:r>
              <a:rPr lang="tr-TR" dirty="0" smtClean="0"/>
              <a:t>CS (</a:t>
            </a:r>
            <a:r>
              <a:rPr lang="tr-TR" dirty="0" err="1" smtClean="0"/>
              <a:t>Code</a:t>
            </a:r>
            <a:r>
              <a:rPr lang="tr-TR" dirty="0" smtClean="0"/>
              <a:t> </a:t>
            </a:r>
            <a:r>
              <a:rPr lang="tr-TR" dirty="0" err="1" smtClean="0"/>
              <a:t>Segment</a:t>
            </a:r>
            <a:r>
              <a:rPr lang="tr-TR" dirty="0" smtClean="0"/>
              <a:t>):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code</a:t>
            </a:r>
            <a:r>
              <a:rPr lang="tr-TR" dirty="0" smtClean="0"/>
              <a:t> </a:t>
            </a:r>
            <a:r>
              <a:rPr lang="tr-TR" dirty="0" err="1" smtClean="0"/>
              <a:t>segment</a:t>
            </a:r>
            <a:r>
              <a:rPr lang="tr-TR" dirty="0" smtClean="0"/>
              <a:t> is a </a:t>
            </a:r>
            <a:r>
              <a:rPr lang="tr-TR" dirty="0" err="1" smtClean="0"/>
              <a:t>section</a:t>
            </a:r>
            <a:r>
              <a:rPr lang="tr-TR" dirty="0" smtClean="0"/>
              <a:t> of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holds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code</a:t>
            </a:r>
            <a:r>
              <a:rPr lang="tr-TR" dirty="0" smtClean="0"/>
              <a:t> (</a:t>
            </a:r>
            <a:r>
              <a:rPr lang="tr-TR" dirty="0" err="1" smtClean="0"/>
              <a:t>programs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procedures</a:t>
            </a:r>
            <a:r>
              <a:rPr lang="tr-TR" dirty="0" smtClean="0"/>
              <a:t>)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MP.</a:t>
            </a:r>
          </a:p>
          <a:p>
            <a:r>
              <a:rPr lang="tr-TR" dirty="0" smtClean="0"/>
              <a:t>DS (Data </a:t>
            </a:r>
            <a:r>
              <a:rPr lang="tr-TR" dirty="0" err="1" smtClean="0"/>
              <a:t>Segment</a:t>
            </a:r>
            <a:r>
              <a:rPr lang="tr-TR" dirty="0" smtClean="0"/>
              <a:t>): </a:t>
            </a:r>
            <a:r>
              <a:rPr lang="tr-TR" dirty="0" err="1" smtClean="0"/>
              <a:t>The</a:t>
            </a:r>
            <a:r>
              <a:rPr lang="tr-TR" dirty="0" smtClean="0"/>
              <a:t> data </a:t>
            </a:r>
            <a:r>
              <a:rPr lang="tr-TR" dirty="0" err="1" smtClean="0"/>
              <a:t>segment</a:t>
            </a:r>
            <a:r>
              <a:rPr lang="tr-TR" dirty="0" smtClean="0"/>
              <a:t> is a </a:t>
            </a:r>
            <a:r>
              <a:rPr lang="tr-TR" dirty="0" err="1" smtClean="0"/>
              <a:t>section</a:t>
            </a:r>
            <a:r>
              <a:rPr lang="tr-TR" dirty="0" smtClean="0"/>
              <a:t> of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contains</a:t>
            </a:r>
            <a:r>
              <a:rPr lang="tr-TR" dirty="0" smtClean="0"/>
              <a:t> </a:t>
            </a:r>
            <a:r>
              <a:rPr lang="tr-TR" dirty="0" err="1" smtClean="0"/>
              <a:t>most</a:t>
            </a:r>
            <a:r>
              <a:rPr lang="tr-TR" dirty="0" smtClean="0"/>
              <a:t> data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a program. Data in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segment</a:t>
            </a:r>
            <a:r>
              <a:rPr lang="tr-TR" dirty="0" smtClean="0"/>
              <a:t> is </a:t>
            </a:r>
            <a:r>
              <a:rPr lang="tr-TR" dirty="0" err="1" smtClean="0"/>
              <a:t>addressed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an </a:t>
            </a:r>
            <a:r>
              <a:rPr lang="tr-TR" dirty="0" err="1" smtClean="0"/>
              <a:t>offset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 o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contents</a:t>
            </a:r>
            <a:r>
              <a:rPr lang="tr-TR" dirty="0" smtClean="0"/>
              <a:t> of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registers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hold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offset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.</a:t>
            </a:r>
          </a:p>
          <a:p>
            <a:r>
              <a:rPr lang="tr-TR" dirty="0" smtClean="0"/>
              <a:t>ES (</a:t>
            </a:r>
            <a:r>
              <a:rPr lang="tr-TR" dirty="0" err="1" smtClean="0"/>
              <a:t>Extra</a:t>
            </a:r>
            <a:r>
              <a:rPr lang="tr-TR" dirty="0" smtClean="0"/>
              <a:t> </a:t>
            </a:r>
            <a:r>
              <a:rPr lang="tr-TR" dirty="0" err="1" smtClean="0"/>
              <a:t>Segment</a:t>
            </a:r>
            <a:r>
              <a:rPr lang="tr-TR" dirty="0" smtClean="0"/>
              <a:t>): </a:t>
            </a:r>
            <a:r>
              <a:rPr lang="tr-TR" dirty="0" err="1" smtClean="0"/>
              <a:t>Additional</a:t>
            </a:r>
            <a:r>
              <a:rPr lang="tr-TR" dirty="0" smtClean="0"/>
              <a:t> data </a:t>
            </a:r>
            <a:r>
              <a:rPr lang="tr-TR" dirty="0" err="1" smtClean="0"/>
              <a:t>segment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string</a:t>
            </a:r>
            <a:r>
              <a:rPr lang="tr-TR" dirty="0" smtClean="0"/>
              <a:t> </a:t>
            </a:r>
            <a:r>
              <a:rPr lang="tr-TR" dirty="0" err="1" smtClean="0"/>
              <a:t>instructions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hold</a:t>
            </a:r>
            <a:r>
              <a:rPr lang="tr-TR" dirty="0" smtClean="0"/>
              <a:t> </a:t>
            </a:r>
            <a:r>
              <a:rPr lang="tr-TR" dirty="0" err="1" smtClean="0"/>
              <a:t>destination</a:t>
            </a:r>
            <a:r>
              <a:rPr lang="tr-TR" dirty="0" smtClean="0"/>
              <a:t>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82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6685547" cy="4896017"/>
          </a:xfrm>
        </p:spPr>
        <p:txBody>
          <a:bodyPr/>
          <a:lstStyle/>
          <a:p>
            <a:r>
              <a:rPr lang="tr-TR" dirty="0" smtClean="0"/>
              <a:t>SS (</a:t>
            </a:r>
            <a:r>
              <a:rPr lang="tr-TR" dirty="0" err="1" smtClean="0"/>
              <a:t>Stack</a:t>
            </a:r>
            <a:r>
              <a:rPr lang="tr-TR" dirty="0" smtClean="0"/>
              <a:t> </a:t>
            </a:r>
            <a:r>
              <a:rPr lang="tr-TR" dirty="0" err="1" smtClean="0"/>
              <a:t>Segment</a:t>
            </a:r>
            <a:r>
              <a:rPr lang="tr-TR" dirty="0" smtClean="0"/>
              <a:t>):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register</a:t>
            </a:r>
            <a:r>
              <a:rPr lang="tr-TR" dirty="0" smtClean="0"/>
              <a:t> </a:t>
            </a:r>
            <a:r>
              <a:rPr lang="tr-TR" dirty="0" err="1" smtClean="0"/>
              <a:t>defines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stack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. </a:t>
            </a:r>
            <a:r>
              <a:rPr lang="tr-TR" dirty="0" err="1" smtClean="0"/>
              <a:t>Stack</a:t>
            </a:r>
            <a:r>
              <a:rPr lang="tr-TR" dirty="0" smtClean="0"/>
              <a:t> </a:t>
            </a:r>
            <a:r>
              <a:rPr lang="tr-TR" dirty="0" err="1" smtClean="0"/>
              <a:t>entry</a:t>
            </a:r>
            <a:r>
              <a:rPr lang="tr-TR" dirty="0" smtClean="0"/>
              <a:t> </a:t>
            </a:r>
            <a:r>
              <a:rPr lang="tr-TR" dirty="0" err="1" smtClean="0"/>
              <a:t>point</a:t>
            </a:r>
            <a:r>
              <a:rPr lang="tr-TR" dirty="0" smtClean="0"/>
              <a:t> is </a:t>
            </a:r>
            <a:r>
              <a:rPr lang="tr-TR" dirty="0" err="1" smtClean="0"/>
              <a:t>determined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stack</a:t>
            </a:r>
            <a:r>
              <a:rPr lang="tr-TR" dirty="0" smtClean="0"/>
              <a:t> </a:t>
            </a:r>
            <a:r>
              <a:rPr lang="tr-TR" dirty="0" err="1" smtClean="0"/>
              <a:t>segment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stack</a:t>
            </a:r>
            <a:r>
              <a:rPr lang="tr-TR" dirty="0" smtClean="0"/>
              <a:t> </a:t>
            </a:r>
            <a:r>
              <a:rPr lang="tr-TR" dirty="0" err="1" smtClean="0"/>
              <a:t>pointer</a:t>
            </a:r>
            <a:r>
              <a:rPr lang="tr-TR" dirty="0" smtClean="0"/>
              <a:t> </a:t>
            </a:r>
            <a:r>
              <a:rPr lang="tr-TR" dirty="0" err="1" smtClean="0"/>
              <a:t>registers</a:t>
            </a:r>
            <a:r>
              <a:rPr lang="tr-TR" dirty="0" smtClean="0"/>
              <a:t>. BP </a:t>
            </a:r>
            <a:r>
              <a:rPr lang="tr-TR" dirty="0" err="1" smtClean="0"/>
              <a:t>register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addresses</a:t>
            </a:r>
            <a:r>
              <a:rPr lang="tr-TR" dirty="0" smtClean="0"/>
              <a:t> data </a:t>
            </a:r>
            <a:r>
              <a:rPr lang="tr-TR" dirty="0" err="1" smtClean="0"/>
              <a:t>within</a:t>
            </a:r>
            <a:r>
              <a:rPr lang="tr-TR" dirty="0" smtClean="0"/>
              <a:t> </a:t>
            </a:r>
            <a:r>
              <a:rPr lang="tr-TR" dirty="0" err="1" smtClean="0"/>
              <a:t>stack</a:t>
            </a:r>
            <a:r>
              <a:rPr lang="tr-TR" dirty="0" smtClean="0"/>
              <a:t> </a:t>
            </a:r>
            <a:r>
              <a:rPr lang="tr-TR" dirty="0" err="1" smtClean="0"/>
              <a:t>segment</a:t>
            </a:r>
            <a:r>
              <a:rPr lang="tr-TR" dirty="0" smtClean="0"/>
              <a:t>.</a:t>
            </a:r>
          </a:p>
          <a:p>
            <a:r>
              <a:rPr lang="tr-TR" dirty="0" smtClean="0"/>
              <a:t>FS </a:t>
            </a:r>
            <a:r>
              <a:rPr lang="tr-TR" dirty="0" err="1" smtClean="0"/>
              <a:t>and</a:t>
            </a:r>
            <a:r>
              <a:rPr lang="tr-TR" dirty="0" smtClean="0"/>
              <a:t> GS: Supplemental </a:t>
            </a:r>
            <a:r>
              <a:rPr lang="tr-TR" dirty="0" err="1" smtClean="0"/>
              <a:t>registers</a:t>
            </a:r>
            <a:r>
              <a:rPr lang="tr-TR" dirty="0" smtClean="0"/>
              <a:t>. Windows </a:t>
            </a:r>
            <a:r>
              <a:rPr lang="tr-TR" dirty="0" err="1" smtClean="0"/>
              <a:t>uses</a:t>
            </a:r>
            <a:r>
              <a:rPr lang="tr-TR" dirty="0" smtClean="0"/>
              <a:t>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registers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internal</a:t>
            </a:r>
            <a:r>
              <a:rPr lang="tr-TR" dirty="0" smtClean="0"/>
              <a:t> </a:t>
            </a:r>
            <a:r>
              <a:rPr lang="tr-TR" dirty="0" err="1" smtClean="0"/>
              <a:t>operations</a:t>
            </a:r>
            <a:r>
              <a:rPr lang="tr-TR" dirty="0" smtClean="0"/>
              <a:t>, but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details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given</a:t>
            </a:r>
            <a:r>
              <a:rPr lang="tr-TR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3747" y="0"/>
            <a:ext cx="45107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94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going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look</a:t>
            </a:r>
            <a:r>
              <a:rPr lang="tr-TR" dirty="0" smtClean="0"/>
              <a:t> 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microprocessor</a:t>
            </a:r>
            <a:r>
              <a:rPr lang="tr-TR" dirty="0" smtClean="0"/>
              <a:t> as </a:t>
            </a:r>
            <a:r>
              <a:rPr lang="tr-TR" dirty="0" err="1" smtClean="0"/>
              <a:t>aprogrammable</a:t>
            </a:r>
            <a:r>
              <a:rPr lang="tr-TR" dirty="0" smtClean="0"/>
              <a:t> </a:t>
            </a:r>
            <a:r>
              <a:rPr lang="tr-TR" dirty="0" err="1" smtClean="0"/>
              <a:t>device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looking</a:t>
            </a:r>
            <a:r>
              <a:rPr lang="tr-TR" dirty="0" smtClean="0"/>
              <a:t> at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internal</a:t>
            </a:r>
            <a:r>
              <a:rPr lang="tr-TR" dirty="0" smtClean="0"/>
              <a:t> </a:t>
            </a:r>
            <a:r>
              <a:rPr lang="tr-TR" dirty="0" err="1" smtClean="0"/>
              <a:t>programming</a:t>
            </a:r>
            <a:r>
              <a:rPr lang="tr-TR" dirty="0" smtClean="0"/>
              <a:t> model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then</a:t>
            </a:r>
            <a:r>
              <a:rPr lang="tr-TR" dirty="0" smtClean="0"/>
              <a:t> how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space</a:t>
            </a:r>
            <a:r>
              <a:rPr lang="tr-TR" dirty="0" smtClean="0"/>
              <a:t> is </a:t>
            </a:r>
            <a:r>
              <a:rPr lang="tr-TR" dirty="0" err="1" smtClean="0"/>
              <a:t>addressed</a:t>
            </a:r>
            <a:r>
              <a:rPr lang="tr-TR" dirty="0" smtClean="0"/>
              <a:t>.</a:t>
            </a:r>
          </a:p>
          <a:p>
            <a:r>
              <a:rPr lang="tr-TR" dirty="0" smtClean="0"/>
              <a:t>Real </a:t>
            </a:r>
            <a:r>
              <a:rPr lang="tr-TR" dirty="0" err="1" smtClean="0"/>
              <a:t>addressing</a:t>
            </a:r>
            <a:r>
              <a:rPr lang="tr-TR" dirty="0" smtClean="0"/>
              <a:t> </a:t>
            </a:r>
            <a:r>
              <a:rPr lang="tr-TR" dirty="0" err="1" smtClean="0"/>
              <a:t>mode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covered</a:t>
            </a:r>
            <a:r>
              <a:rPr lang="tr-TR" dirty="0" smtClean="0"/>
              <a:t>. </a:t>
            </a:r>
            <a:r>
              <a:rPr lang="tr-TR" dirty="0" err="1" smtClean="0"/>
              <a:t>Protected</a:t>
            </a:r>
            <a:r>
              <a:rPr lang="tr-TR" dirty="0" smtClean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flat</a:t>
            </a:r>
            <a:r>
              <a:rPr lang="tr-TR" dirty="0"/>
              <a:t> </a:t>
            </a:r>
            <a:r>
              <a:rPr lang="tr-TR" dirty="0" err="1" smtClean="0"/>
              <a:t>modes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beyond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scope</a:t>
            </a:r>
            <a:r>
              <a:rPr lang="tr-TR" dirty="0" smtClean="0"/>
              <a:t> of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course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793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Real </a:t>
            </a:r>
            <a:r>
              <a:rPr lang="tr-TR" dirty="0" err="1" smtClean="0"/>
              <a:t>Mode</a:t>
            </a:r>
            <a:r>
              <a:rPr lang="tr-TR" dirty="0" smtClean="0"/>
              <a:t> Memory </a:t>
            </a:r>
            <a:r>
              <a:rPr lang="tr-TR" dirty="0" err="1" smtClean="0"/>
              <a:t>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Real </a:t>
            </a:r>
            <a:r>
              <a:rPr lang="tr-TR" dirty="0" err="1" smtClean="0"/>
              <a:t>mode</a:t>
            </a:r>
            <a:r>
              <a:rPr lang="tr-TR" dirty="0" smtClean="0"/>
              <a:t> </a:t>
            </a:r>
            <a:r>
              <a:rPr lang="tr-TR" dirty="0" err="1" smtClean="0"/>
              <a:t>operation</a:t>
            </a:r>
            <a:r>
              <a:rPr lang="tr-TR" dirty="0" smtClean="0"/>
              <a:t> </a:t>
            </a:r>
            <a:r>
              <a:rPr lang="tr-TR" dirty="0" err="1" smtClean="0"/>
              <a:t>allows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MP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1Mbyte of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space</a:t>
            </a:r>
            <a:r>
              <a:rPr lang="tr-TR" dirty="0" smtClean="0"/>
              <a:t>.</a:t>
            </a:r>
          </a:p>
          <a:p>
            <a:r>
              <a:rPr lang="tr-TR" dirty="0" smtClean="0"/>
              <a:t>Windows </a:t>
            </a:r>
            <a:r>
              <a:rPr lang="tr-TR" dirty="0" err="1" smtClean="0"/>
              <a:t>does</a:t>
            </a:r>
            <a:r>
              <a:rPr lang="tr-TR" dirty="0" smtClean="0"/>
              <a:t> not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real</a:t>
            </a:r>
            <a:r>
              <a:rPr lang="tr-TR" dirty="0" smtClean="0"/>
              <a:t> </a:t>
            </a:r>
            <a:r>
              <a:rPr lang="tr-TR" dirty="0" err="1" smtClean="0"/>
              <a:t>mode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50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Segments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Offsets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4"/>
            <a:ext cx="9685420" cy="5032375"/>
          </a:xfrm>
        </p:spPr>
        <p:txBody>
          <a:bodyPr/>
          <a:lstStyle/>
          <a:p>
            <a:r>
              <a:rPr lang="tr-TR" dirty="0" smtClean="0"/>
              <a:t>A </a:t>
            </a:r>
            <a:r>
              <a:rPr lang="tr-TR" dirty="0" err="1" smtClean="0"/>
              <a:t>combination</a:t>
            </a:r>
            <a:r>
              <a:rPr lang="tr-TR" dirty="0" smtClean="0"/>
              <a:t> of </a:t>
            </a:r>
            <a:r>
              <a:rPr lang="tr-TR" dirty="0" err="1" smtClean="0"/>
              <a:t>segment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an </a:t>
            </a:r>
            <a:r>
              <a:rPr lang="tr-TR" dirty="0" err="1" smtClean="0"/>
              <a:t>offset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 </a:t>
            </a:r>
            <a:r>
              <a:rPr lang="tr-TR" dirty="0" err="1" smtClean="0"/>
              <a:t>accesses</a:t>
            </a:r>
            <a:r>
              <a:rPr lang="tr-TR" dirty="0" smtClean="0"/>
              <a:t> a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location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real</a:t>
            </a:r>
            <a:r>
              <a:rPr lang="tr-TR" dirty="0" smtClean="0"/>
              <a:t> </a:t>
            </a:r>
            <a:r>
              <a:rPr lang="tr-TR" dirty="0" err="1" smtClean="0"/>
              <a:t>mode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segment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, </a:t>
            </a:r>
            <a:r>
              <a:rPr lang="tr-TR" dirty="0" err="1" smtClean="0"/>
              <a:t>located</a:t>
            </a:r>
            <a:r>
              <a:rPr lang="tr-TR" dirty="0" smtClean="0"/>
              <a:t> </a:t>
            </a:r>
            <a:r>
              <a:rPr lang="tr-TR" dirty="0" err="1" smtClean="0"/>
              <a:t>within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segment</a:t>
            </a:r>
            <a:r>
              <a:rPr lang="tr-TR" dirty="0" smtClean="0"/>
              <a:t> </a:t>
            </a:r>
            <a:r>
              <a:rPr lang="tr-TR" dirty="0" err="1" smtClean="0"/>
              <a:t>registers</a:t>
            </a:r>
            <a:r>
              <a:rPr lang="tr-TR" dirty="0" smtClean="0"/>
              <a:t>, </a:t>
            </a:r>
            <a:r>
              <a:rPr lang="tr-TR" dirty="0" err="1" smtClean="0"/>
              <a:t>defines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beginning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 of </a:t>
            </a:r>
            <a:r>
              <a:rPr lang="tr-TR" dirty="0" err="1" smtClean="0"/>
              <a:t>any</a:t>
            </a:r>
            <a:r>
              <a:rPr lang="tr-TR" dirty="0" smtClean="0"/>
              <a:t> 64Kbyte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segment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offset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 </a:t>
            </a:r>
            <a:r>
              <a:rPr lang="tr-TR" dirty="0" err="1" smtClean="0"/>
              <a:t>selects</a:t>
            </a:r>
            <a:r>
              <a:rPr lang="tr-TR" dirty="0" smtClean="0"/>
              <a:t> </a:t>
            </a:r>
            <a:r>
              <a:rPr lang="tr-TR" dirty="0" err="1" smtClean="0"/>
              <a:t>any</a:t>
            </a:r>
            <a:r>
              <a:rPr lang="tr-TR" dirty="0" smtClean="0"/>
              <a:t> </a:t>
            </a:r>
            <a:r>
              <a:rPr lang="tr-TR" dirty="0" err="1" smtClean="0"/>
              <a:t>location</a:t>
            </a:r>
            <a:r>
              <a:rPr lang="tr-TR" dirty="0" smtClean="0"/>
              <a:t> </a:t>
            </a:r>
            <a:r>
              <a:rPr lang="tr-TR" dirty="0" err="1" smtClean="0"/>
              <a:t>within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64Kbyte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segment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60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6059905" cy="6260264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segment</a:t>
            </a:r>
            <a:r>
              <a:rPr lang="tr-TR" dirty="0" smtClean="0"/>
              <a:t> </a:t>
            </a:r>
            <a:r>
              <a:rPr lang="tr-TR" dirty="0" err="1" smtClean="0"/>
              <a:t>starts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10000H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ends</a:t>
            </a:r>
            <a:r>
              <a:rPr lang="tr-TR" dirty="0" smtClean="0"/>
              <a:t> at 1FFFFH (64Kbytes).</a:t>
            </a:r>
          </a:p>
          <a:p>
            <a:r>
              <a:rPr lang="tr-TR" dirty="0" err="1" smtClean="0"/>
              <a:t>Note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segment</a:t>
            </a:r>
            <a:r>
              <a:rPr lang="tr-TR" dirty="0" smtClean="0"/>
              <a:t> </a:t>
            </a:r>
            <a:r>
              <a:rPr lang="tr-TR" dirty="0" err="1" smtClean="0"/>
              <a:t>register</a:t>
            </a:r>
            <a:r>
              <a:rPr lang="tr-TR" dirty="0" smtClean="0"/>
              <a:t> </a:t>
            </a:r>
            <a:r>
              <a:rPr lang="tr-TR" dirty="0" err="1" smtClean="0"/>
              <a:t>contains</a:t>
            </a:r>
            <a:r>
              <a:rPr lang="tr-TR" dirty="0" smtClean="0"/>
              <a:t> 1000H, but it </a:t>
            </a:r>
            <a:r>
              <a:rPr lang="tr-TR" dirty="0" err="1" smtClean="0"/>
              <a:t>addresses</a:t>
            </a:r>
            <a:r>
              <a:rPr lang="tr-TR" dirty="0" smtClean="0"/>
              <a:t> a </a:t>
            </a:r>
            <a:r>
              <a:rPr lang="tr-TR" dirty="0" err="1" smtClean="0"/>
              <a:t>starting</a:t>
            </a:r>
            <a:r>
              <a:rPr lang="tr-TR" dirty="0" smtClean="0"/>
              <a:t> </a:t>
            </a:r>
            <a:r>
              <a:rPr lang="tr-TR" dirty="0" err="1" smtClean="0"/>
              <a:t>segment</a:t>
            </a:r>
            <a:r>
              <a:rPr lang="tr-TR" dirty="0" smtClean="0"/>
              <a:t> at </a:t>
            </a:r>
            <a:r>
              <a:rPr lang="tr-TR" dirty="0" err="1" smtClean="0"/>
              <a:t>location</a:t>
            </a:r>
            <a:r>
              <a:rPr lang="tr-TR" dirty="0" smtClean="0"/>
              <a:t> 10000H.</a:t>
            </a:r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real</a:t>
            </a:r>
            <a:r>
              <a:rPr lang="tr-TR" dirty="0" smtClean="0"/>
              <a:t> </a:t>
            </a:r>
            <a:r>
              <a:rPr lang="tr-TR" dirty="0" err="1" smtClean="0"/>
              <a:t>mode</a:t>
            </a:r>
            <a:r>
              <a:rPr lang="tr-TR" dirty="0" smtClean="0"/>
              <a:t>,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segment</a:t>
            </a:r>
            <a:r>
              <a:rPr lang="tr-TR" dirty="0" smtClean="0"/>
              <a:t> </a:t>
            </a:r>
            <a:r>
              <a:rPr lang="tr-TR" dirty="0" err="1" smtClean="0"/>
              <a:t>register</a:t>
            </a:r>
            <a:r>
              <a:rPr lang="tr-TR" dirty="0" smtClean="0"/>
              <a:t> is </a:t>
            </a:r>
            <a:r>
              <a:rPr lang="tr-TR" dirty="0" err="1" smtClean="0"/>
              <a:t>internally</a:t>
            </a:r>
            <a:r>
              <a:rPr lang="tr-TR" dirty="0" smtClean="0"/>
              <a:t> </a:t>
            </a:r>
            <a:r>
              <a:rPr lang="tr-TR" dirty="0" err="1" smtClean="0"/>
              <a:t>appended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0H on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rightmost</a:t>
            </a:r>
            <a:r>
              <a:rPr lang="tr-TR" dirty="0" smtClean="0"/>
              <a:t> </a:t>
            </a:r>
            <a:r>
              <a:rPr lang="tr-TR" dirty="0" err="1" smtClean="0"/>
              <a:t>end</a:t>
            </a:r>
            <a:r>
              <a:rPr lang="tr-TR" dirty="0" smtClean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MP </a:t>
            </a:r>
            <a:r>
              <a:rPr lang="tr-TR" dirty="0" err="1" smtClean="0"/>
              <a:t>must</a:t>
            </a:r>
            <a:r>
              <a:rPr lang="tr-TR" dirty="0" smtClean="0"/>
              <a:t> </a:t>
            </a:r>
            <a:r>
              <a:rPr lang="tr-TR" dirty="0" err="1" smtClean="0"/>
              <a:t>generate</a:t>
            </a:r>
            <a:r>
              <a:rPr lang="tr-TR" dirty="0" smtClean="0"/>
              <a:t> a 20bit </a:t>
            </a:r>
            <a:r>
              <a:rPr lang="tr-TR" dirty="0" err="1" smtClean="0"/>
              <a:t>address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access</a:t>
            </a:r>
            <a:r>
              <a:rPr lang="tr-TR" dirty="0" smtClean="0"/>
              <a:t> a </a:t>
            </a:r>
            <a:r>
              <a:rPr lang="tr-TR" dirty="0" err="1" smtClean="0"/>
              <a:t>location</a:t>
            </a:r>
            <a:r>
              <a:rPr lang="tr-TR" dirty="0" smtClean="0"/>
              <a:t> </a:t>
            </a:r>
            <a:r>
              <a:rPr lang="tr-TR" dirty="0" err="1" smtClean="0"/>
              <a:t>within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1Mbyte </a:t>
            </a:r>
            <a:r>
              <a:rPr lang="tr-TR" dirty="0" err="1" smtClean="0"/>
              <a:t>memory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Because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length</a:t>
            </a:r>
            <a:r>
              <a:rPr lang="tr-TR" dirty="0" smtClean="0"/>
              <a:t> of </a:t>
            </a:r>
            <a:r>
              <a:rPr lang="tr-TR" dirty="0" err="1" smtClean="0"/>
              <a:t>real</a:t>
            </a:r>
            <a:r>
              <a:rPr lang="tr-TR" dirty="0" smtClean="0"/>
              <a:t> </a:t>
            </a:r>
            <a:r>
              <a:rPr lang="tr-TR" dirty="0" err="1" smtClean="0"/>
              <a:t>mode</a:t>
            </a:r>
            <a:r>
              <a:rPr lang="tr-TR" dirty="0" smtClean="0"/>
              <a:t> </a:t>
            </a:r>
            <a:r>
              <a:rPr lang="tr-TR" dirty="0" err="1" smtClean="0"/>
              <a:t>segment</a:t>
            </a:r>
            <a:r>
              <a:rPr lang="tr-TR" dirty="0" smtClean="0"/>
              <a:t> is 64K, </a:t>
            </a:r>
            <a:r>
              <a:rPr lang="tr-TR" dirty="0" err="1" smtClean="0"/>
              <a:t>once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beginning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 is </a:t>
            </a:r>
            <a:r>
              <a:rPr lang="tr-TR" dirty="0" err="1" smtClean="0"/>
              <a:t>known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ending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 is </a:t>
            </a:r>
            <a:r>
              <a:rPr lang="tr-TR" dirty="0" err="1" smtClean="0"/>
              <a:t>found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adding</a:t>
            </a:r>
            <a:r>
              <a:rPr lang="tr-TR" dirty="0" smtClean="0"/>
              <a:t> FFFFH (= 65535).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5974" y="12699"/>
            <a:ext cx="5636026" cy="684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50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7402816"/>
              </p:ext>
            </p:extLst>
          </p:nvPr>
        </p:nvGraphicFramePr>
        <p:xfrm>
          <a:off x="838200" y="1825625"/>
          <a:ext cx="10888578" cy="2120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9526"/>
                <a:gridCol w="3629526"/>
                <a:gridCol w="3629526"/>
              </a:tblGrid>
              <a:tr h="530183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/>
                        <a:t>Segment</a:t>
                      </a:r>
                      <a:r>
                        <a:rPr lang="tr-TR" sz="2400" dirty="0" smtClean="0"/>
                        <a:t> </a:t>
                      </a:r>
                      <a:r>
                        <a:rPr lang="tr-TR" sz="2400" dirty="0" err="1" smtClean="0"/>
                        <a:t>Register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/>
                        <a:t>Starting</a:t>
                      </a:r>
                      <a:r>
                        <a:rPr lang="tr-TR" sz="2400" dirty="0" smtClean="0"/>
                        <a:t> </a:t>
                      </a:r>
                      <a:r>
                        <a:rPr lang="tr-TR" sz="2400" dirty="0" err="1" smtClean="0"/>
                        <a:t>Address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/>
                        <a:t>Ending</a:t>
                      </a:r>
                      <a:r>
                        <a:rPr lang="tr-TR" sz="2400" dirty="0" smtClean="0"/>
                        <a:t> </a:t>
                      </a:r>
                      <a:r>
                        <a:rPr lang="tr-TR" sz="2400" dirty="0" err="1" smtClean="0"/>
                        <a:t>Address</a:t>
                      </a:r>
                      <a:endParaRPr lang="en-US" sz="2400" dirty="0"/>
                    </a:p>
                  </a:txBody>
                  <a:tcPr anchor="ctr"/>
                </a:tc>
              </a:tr>
              <a:tr h="530183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2000H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20000H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2FFFFH</a:t>
                      </a:r>
                      <a:endParaRPr lang="en-US" sz="2400" dirty="0"/>
                    </a:p>
                  </a:txBody>
                  <a:tcPr anchor="ctr"/>
                </a:tc>
              </a:tr>
              <a:tr h="530183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2001H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20010H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3000FH</a:t>
                      </a:r>
                      <a:endParaRPr lang="en-US" sz="2400" dirty="0"/>
                    </a:p>
                  </a:txBody>
                  <a:tcPr anchor="ctr"/>
                </a:tc>
              </a:tr>
              <a:tr h="530183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2100H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21000H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30FFFH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081293"/>
            <a:ext cx="10888578" cy="2544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offset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 is </a:t>
            </a:r>
            <a:r>
              <a:rPr lang="tr-TR" dirty="0" err="1" smtClean="0"/>
              <a:t>always</a:t>
            </a:r>
            <a:r>
              <a:rPr lang="tr-TR" dirty="0" smtClean="0"/>
              <a:t> </a:t>
            </a:r>
            <a:r>
              <a:rPr lang="tr-TR" dirty="0" err="1" smtClean="0"/>
              <a:t>added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starting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segment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locate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data.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segment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offset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 is </a:t>
            </a:r>
            <a:r>
              <a:rPr lang="tr-TR" dirty="0" err="1" smtClean="0"/>
              <a:t>sometimes</a:t>
            </a:r>
            <a:r>
              <a:rPr lang="tr-TR" dirty="0" smtClean="0"/>
              <a:t> </a:t>
            </a:r>
            <a:r>
              <a:rPr lang="tr-TR" dirty="0" err="1" smtClean="0"/>
              <a:t>written</a:t>
            </a:r>
            <a:r>
              <a:rPr lang="tr-TR" dirty="0" smtClean="0"/>
              <a:t> as 1000:2000 </a:t>
            </a:r>
            <a:r>
              <a:rPr lang="tr-TR" dirty="0" err="1" smtClean="0"/>
              <a:t>for</a:t>
            </a:r>
            <a:r>
              <a:rPr lang="tr-TR" dirty="0" smtClean="0"/>
              <a:t> a </a:t>
            </a:r>
            <a:r>
              <a:rPr lang="tr-TR" dirty="0" err="1" smtClean="0"/>
              <a:t>segment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 of 1000H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offset</a:t>
            </a:r>
            <a:r>
              <a:rPr lang="tr-TR" dirty="0" smtClean="0"/>
              <a:t> of 2000H.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10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Default</a:t>
            </a:r>
            <a:r>
              <a:rPr lang="tr-TR" dirty="0" smtClean="0"/>
              <a:t> </a:t>
            </a:r>
            <a:r>
              <a:rPr lang="tr-TR" dirty="0" err="1" smtClean="0"/>
              <a:t>Segment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Offset</a:t>
            </a:r>
            <a:r>
              <a:rPr lang="tr-TR" dirty="0" smtClean="0"/>
              <a:t> </a:t>
            </a:r>
            <a:r>
              <a:rPr lang="tr-TR" dirty="0" err="1" smtClean="0"/>
              <a:t>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16916" cy="4815807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MP has a set of </a:t>
            </a:r>
            <a:r>
              <a:rPr lang="tr-TR" dirty="0" err="1" smtClean="0"/>
              <a:t>rules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apply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segments</a:t>
            </a:r>
            <a:r>
              <a:rPr lang="tr-TR" dirty="0" smtClean="0"/>
              <a:t> </a:t>
            </a:r>
            <a:r>
              <a:rPr lang="tr-TR" dirty="0" err="1" smtClean="0"/>
              <a:t>whenever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is </a:t>
            </a:r>
            <a:r>
              <a:rPr lang="tr-TR" dirty="0" err="1" smtClean="0"/>
              <a:t>addressed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instance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code</a:t>
            </a:r>
            <a:r>
              <a:rPr lang="tr-TR" dirty="0" smtClean="0"/>
              <a:t> </a:t>
            </a:r>
            <a:r>
              <a:rPr lang="tr-TR" dirty="0" err="1" smtClean="0"/>
              <a:t>segment</a:t>
            </a:r>
            <a:r>
              <a:rPr lang="tr-TR" dirty="0" smtClean="0"/>
              <a:t> </a:t>
            </a:r>
            <a:r>
              <a:rPr lang="tr-TR" dirty="0" err="1" smtClean="0"/>
              <a:t>register</a:t>
            </a:r>
            <a:r>
              <a:rPr lang="tr-TR" dirty="0" smtClean="0"/>
              <a:t> is </a:t>
            </a:r>
            <a:r>
              <a:rPr lang="tr-TR" dirty="0" err="1" smtClean="0"/>
              <a:t>always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pointer</a:t>
            </a:r>
            <a:r>
              <a:rPr lang="tr-TR" dirty="0" smtClean="0"/>
              <a:t>. </a:t>
            </a:r>
          </a:p>
          <a:p>
            <a:pPr lvl="1"/>
            <a:r>
              <a:rPr lang="tr-TR" dirty="0" smtClean="0"/>
              <a:t>CS:IP</a:t>
            </a:r>
          </a:p>
          <a:p>
            <a:pPr lvl="1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code</a:t>
            </a:r>
            <a:r>
              <a:rPr lang="tr-TR" dirty="0" smtClean="0"/>
              <a:t> </a:t>
            </a:r>
            <a:r>
              <a:rPr lang="tr-TR" dirty="0" err="1" smtClean="0"/>
              <a:t>segment</a:t>
            </a:r>
            <a:r>
              <a:rPr lang="tr-TR" dirty="0" smtClean="0"/>
              <a:t> </a:t>
            </a:r>
            <a:r>
              <a:rPr lang="tr-TR" dirty="0" err="1" smtClean="0"/>
              <a:t>defines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start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code</a:t>
            </a:r>
            <a:r>
              <a:rPr lang="tr-TR" dirty="0" smtClean="0"/>
              <a:t> </a:t>
            </a:r>
            <a:r>
              <a:rPr lang="tr-TR" dirty="0" err="1" smtClean="0"/>
              <a:t>segment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pointer</a:t>
            </a:r>
            <a:r>
              <a:rPr lang="tr-TR" dirty="0" smtClean="0"/>
              <a:t> </a:t>
            </a:r>
            <a:r>
              <a:rPr lang="tr-TR" dirty="0" err="1" smtClean="0"/>
              <a:t>locates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next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 in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segment</a:t>
            </a:r>
            <a:r>
              <a:rPr lang="tr-TR" dirty="0" smtClean="0"/>
              <a:t>.</a:t>
            </a:r>
          </a:p>
          <a:p>
            <a:pPr lvl="1"/>
            <a:r>
              <a:rPr lang="tr-TR" dirty="0" err="1" smtClean="0"/>
              <a:t>If</a:t>
            </a:r>
            <a:r>
              <a:rPr lang="tr-TR" dirty="0" smtClean="0"/>
              <a:t> CS=1400H </a:t>
            </a:r>
            <a:r>
              <a:rPr lang="tr-TR" dirty="0" err="1" smtClean="0"/>
              <a:t>and</a:t>
            </a:r>
            <a:r>
              <a:rPr lang="tr-TR" dirty="0" smtClean="0"/>
              <a:t> IP=1200H,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next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 is 14000H+1200H = 15200H</a:t>
            </a:r>
          </a:p>
          <a:p>
            <a:r>
              <a:rPr lang="tr-TR" dirty="0" err="1" smtClean="0"/>
              <a:t>Another</a:t>
            </a:r>
            <a:r>
              <a:rPr lang="tr-TR" dirty="0" smtClean="0"/>
              <a:t> </a:t>
            </a:r>
            <a:r>
              <a:rPr lang="tr-TR" dirty="0" err="1" smtClean="0"/>
              <a:t>default</a:t>
            </a:r>
            <a:r>
              <a:rPr lang="tr-TR" dirty="0" smtClean="0"/>
              <a:t> </a:t>
            </a:r>
            <a:r>
              <a:rPr lang="tr-TR" dirty="0" err="1" smtClean="0"/>
              <a:t>combination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stack</a:t>
            </a:r>
            <a:r>
              <a:rPr lang="tr-TR" dirty="0" smtClean="0"/>
              <a:t>. (SS:SP). BP can </a:t>
            </a:r>
            <a:r>
              <a:rPr lang="tr-TR" dirty="0" err="1" smtClean="0"/>
              <a:t>also</a:t>
            </a:r>
            <a:r>
              <a:rPr lang="tr-TR" dirty="0" smtClean="0"/>
              <a:t> be </a:t>
            </a:r>
            <a:r>
              <a:rPr lang="tr-TR" dirty="0" err="1" smtClean="0"/>
              <a:t>used</a:t>
            </a:r>
            <a:r>
              <a:rPr lang="tr-TR" dirty="0" smtClean="0"/>
              <a:t> here.</a:t>
            </a:r>
          </a:p>
          <a:p>
            <a:pPr lvl="1"/>
            <a:r>
              <a:rPr lang="tr-TR" dirty="0" err="1" smtClean="0"/>
              <a:t>For</a:t>
            </a:r>
            <a:r>
              <a:rPr lang="tr-TR" dirty="0" smtClean="0"/>
              <a:t> SS=2000H </a:t>
            </a:r>
            <a:r>
              <a:rPr lang="tr-TR" dirty="0" err="1" smtClean="0"/>
              <a:t>and</a:t>
            </a:r>
            <a:r>
              <a:rPr lang="tr-TR" dirty="0" smtClean="0"/>
              <a:t> BP=3000H </a:t>
            </a:r>
            <a:r>
              <a:rPr lang="tr-TR" dirty="0" err="1" smtClean="0"/>
              <a:t>then</a:t>
            </a:r>
            <a:r>
              <a:rPr lang="tr-TR" dirty="0" smtClean="0"/>
              <a:t> 23000H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access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stack</a:t>
            </a:r>
            <a:r>
              <a:rPr lang="tr-TR" dirty="0" smtClean="0"/>
              <a:t> </a:t>
            </a:r>
            <a:r>
              <a:rPr lang="tr-TR" dirty="0" err="1" smtClean="0"/>
              <a:t>segment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93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397899"/>
              </p:ext>
            </p:extLst>
          </p:nvPr>
        </p:nvGraphicFramePr>
        <p:xfrm>
          <a:off x="531394" y="1889793"/>
          <a:ext cx="11129211" cy="294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9737"/>
                <a:gridCol w="3709737"/>
                <a:gridCol w="3709737"/>
              </a:tblGrid>
              <a:tr h="530024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/>
                        <a:t>Segment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/>
                        <a:t>Offset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Special </a:t>
                      </a:r>
                      <a:r>
                        <a:rPr lang="tr-TR" sz="2400" dirty="0" err="1" smtClean="0"/>
                        <a:t>Purpose</a:t>
                      </a:r>
                      <a:endParaRPr lang="en-US" sz="2400" dirty="0"/>
                    </a:p>
                  </a:txBody>
                  <a:tcPr/>
                </a:tc>
              </a:tr>
              <a:tr h="530024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CS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IP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/>
                        <a:t>Instruction</a:t>
                      </a:r>
                      <a:r>
                        <a:rPr lang="tr-TR" sz="2400" dirty="0" smtClean="0"/>
                        <a:t> </a:t>
                      </a:r>
                      <a:r>
                        <a:rPr lang="tr-TR" sz="2400" dirty="0" err="1" smtClean="0"/>
                        <a:t>address</a:t>
                      </a:r>
                      <a:endParaRPr lang="en-US" sz="2400" dirty="0"/>
                    </a:p>
                  </a:txBody>
                  <a:tcPr/>
                </a:tc>
              </a:tr>
              <a:tr h="530024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SS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SP </a:t>
                      </a:r>
                      <a:r>
                        <a:rPr lang="tr-TR" sz="2400" dirty="0" err="1" smtClean="0"/>
                        <a:t>or</a:t>
                      </a:r>
                      <a:r>
                        <a:rPr lang="tr-TR" sz="2400" dirty="0" smtClean="0"/>
                        <a:t> BP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/>
                        <a:t>Stack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address</a:t>
                      </a:r>
                      <a:endParaRPr lang="en-US" sz="2400" dirty="0"/>
                    </a:p>
                  </a:txBody>
                  <a:tcPr/>
                </a:tc>
              </a:tr>
              <a:tr h="530024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BX, DI, SI, an 8/16 bit </a:t>
                      </a:r>
                      <a:r>
                        <a:rPr lang="tr-TR" sz="2400" dirty="0" err="1" smtClean="0"/>
                        <a:t>number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Data </a:t>
                      </a:r>
                      <a:r>
                        <a:rPr lang="tr-TR" sz="2400" dirty="0" err="1" smtClean="0"/>
                        <a:t>address</a:t>
                      </a:r>
                      <a:endParaRPr lang="en-US" sz="2400" dirty="0"/>
                    </a:p>
                  </a:txBody>
                  <a:tcPr/>
                </a:tc>
              </a:tr>
              <a:tr h="530024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DI </a:t>
                      </a:r>
                      <a:r>
                        <a:rPr lang="tr-TR" sz="2400" dirty="0" err="1" smtClean="0"/>
                        <a:t>for</a:t>
                      </a:r>
                      <a:r>
                        <a:rPr lang="tr-TR" sz="2400" dirty="0" smtClean="0"/>
                        <a:t> </a:t>
                      </a:r>
                      <a:r>
                        <a:rPr lang="tr-TR" sz="2400" dirty="0" err="1" smtClean="0"/>
                        <a:t>string</a:t>
                      </a:r>
                      <a:r>
                        <a:rPr lang="tr-TR" sz="2400" dirty="0" smtClean="0"/>
                        <a:t> </a:t>
                      </a:r>
                      <a:r>
                        <a:rPr lang="tr-TR" sz="2400" dirty="0" err="1" smtClean="0"/>
                        <a:t>instructions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/>
                        <a:t>String</a:t>
                      </a:r>
                      <a:r>
                        <a:rPr lang="tr-TR" sz="2400" dirty="0" smtClean="0"/>
                        <a:t> </a:t>
                      </a:r>
                      <a:r>
                        <a:rPr lang="tr-TR" sz="2400" dirty="0" err="1" smtClean="0"/>
                        <a:t>destination</a:t>
                      </a:r>
                      <a:r>
                        <a:rPr lang="tr-TR" sz="2400" dirty="0" smtClean="0"/>
                        <a:t> </a:t>
                      </a:r>
                      <a:r>
                        <a:rPr lang="tr-TR" sz="2400" dirty="0" err="1" smtClean="0"/>
                        <a:t>address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98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6"/>
            <a:ext cx="11129211" cy="6372558"/>
          </a:xfrm>
        </p:spPr>
        <p:txBody>
          <a:bodyPr>
            <a:normAutofit fontScale="925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segment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offset</a:t>
            </a:r>
            <a:r>
              <a:rPr lang="tr-TR" dirty="0" smtClean="0"/>
              <a:t> </a:t>
            </a:r>
            <a:r>
              <a:rPr lang="tr-TR" dirty="0" err="1" smtClean="0"/>
              <a:t>addressing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look</a:t>
            </a:r>
            <a:r>
              <a:rPr lang="tr-TR" dirty="0" smtClean="0"/>
              <a:t> </a:t>
            </a:r>
            <a:r>
              <a:rPr lang="tr-TR" dirty="0" err="1" smtClean="0"/>
              <a:t>complicated</a:t>
            </a:r>
            <a:r>
              <a:rPr lang="tr-TR" dirty="0" smtClean="0"/>
              <a:t>. </a:t>
            </a:r>
            <a:r>
              <a:rPr lang="tr-TR" dirty="0" err="1" smtClean="0"/>
              <a:t>However</a:t>
            </a:r>
            <a:r>
              <a:rPr lang="tr-TR" dirty="0" smtClean="0"/>
              <a:t>, i</a:t>
            </a:r>
            <a:r>
              <a:rPr lang="en-US" dirty="0" smtClean="0"/>
              <a:t>t</a:t>
            </a:r>
            <a:r>
              <a:rPr lang="tr-TR" dirty="0" smtClean="0"/>
              <a:t> </a:t>
            </a:r>
            <a:r>
              <a:rPr lang="tr-TR" dirty="0" err="1" smtClean="0"/>
              <a:t>offers</a:t>
            </a:r>
            <a:r>
              <a:rPr lang="tr-TR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advantage to the system.</a:t>
            </a:r>
            <a:endParaRPr lang="tr-TR" dirty="0" smtClean="0"/>
          </a:p>
          <a:p>
            <a:r>
              <a:rPr lang="en-US" dirty="0"/>
              <a:t>This complicated scheme of segment plus offset </a:t>
            </a:r>
            <a:r>
              <a:rPr lang="en-US" dirty="0" smtClean="0"/>
              <a:t>addressing</a:t>
            </a:r>
            <a:r>
              <a:rPr lang="tr-TR" dirty="0" smtClean="0"/>
              <a:t> </a:t>
            </a:r>
            <a:r>
              <a:rPr lang="en-US" dirty="0"/>
              <a:t>allows DOS programs to be relocated in the memory system. It also allows programs written to </a:t>
            </a:r>
            <a:r>
              <a:rPr lang="en-US" dirty="0" smtClean="0"/>
              <a:t>function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the real mode to operate in a protected mode system. </a:t>
            </a:r>
            <a:endParaRPr lang="tr-TR" dirty="0" smtClean="0"/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relocatable</a:t>
            </a:r>
            <a:r>
              <a:rPr lang="tr-TR" b="1" dirty="0" smtClean="0"/>
              <a:t> </a:t>
            </a:r>
            <a:r>
              <a:rPr lang="en-US" b="1" dirty="0" smtClean="0"/>
              <a:t>program </a:t>
            </a:r>
            <a:r>
              <a:rPr lang="en-US" dirty="0"/>
              <a:t>is one that can be placed into any area of memory and executed without </a:t>
            </a:r>
            <a:r>
              <a:rPr lang="en-US" dirty="0" smtClean="0"/>
              <a:t>change.</a:t>
            </a:r>
            <a:r>
              <a:rPr lang="tr-TR" dirty="0" smtClean="0"/>
              <a:t> </a:t>
            </a:r>
          </a:p>
          <a:p>
            <a:pPr lvl="1"/>
            <a:r>
              <a:rPr lang="en-US" b="1" dirty="0" smtClean="0"/>
              <a:t>Relocatable </a:t>
            </a:r>
            <a:r>
              <a:rPr lang="en-US" b="1" dirty="0"/>
              <a:t>data </a:t>
            </a:r>
            <a:r>
              <a:rPr lang="en-US" dirty="0"/>
              <a:t>are data that can be placed in any area of memory and used without any change </a:t>
            </a:r>
            <a:r>
              <a:rPr lang="en-US" dirty="0" smtClean="0"/>
              <a:t>to</a:t>
            </a:r>
            <a:r>
              <a:rPr lang="en-US" dirty="0"/>
              <a:t> the program. The segment and offset addressing scheme allows both programs and data to be </a:t>
            </a:r>
            <a:r>
              <a:rPr lang="en-US" dirty="0" smtClean="0"/>
              <a:t>relocated</a:t>
            </a:r>
            <a:r>
              <a:rPr lang="tr-TR" dirty="0" smtClean="0"/>
              <a:t> </a:t>
            </a:r>
            <a:r>
              <a:rPr lang="en-US" dirty="0" smtClean="0"/>
              <a:t>without </a:t>
            </a:r>
            <a:r>
              <a:rPr lang="en-US" dirty="0"/>
              <a:t>changing a thing in a program or data. </a:t>
            </a:r>
            <a:endParaRPr lang="tr-TR" dirty="0" smtClean="0"/>
          </a:p>
          <a:p>
            <a:r>
              <a:rPr lang="en-US" dirty="0" smtClean="0"/>
              <a:t>This </a:t>
            </a:r>
            <a:r>
              <a:rPr lang="en-US" dirty="0"/>
              <a:t>is ideal for use in a general-purpose </a:t>
            </a:r>
            <a:r>
              <a:rPr lang="en-US" dirty="0" smtClean="0"/>
              <a:t>computer</a:t>
            </a:r>
            <a:r>
              <a:rPr lang="tr-TR" dirty="0" smtClean="0"/>
              <a:t> </a:t>
            </a:r>
            <a:r>
              <a:rPr lang="en-US" dirty="0" smtClean="0"/>
              <a:t>system </a:t>
            </a:r>
            <a:r>
              <a:rPr lang="en-US" dirty="0"/>
              <a:t>in which not all machines contain the same memory areas. The personal </a:t>
            </a:r>
            <a:r>
              <a:rPr lang="en-US" dirty="0" smtClean="0"/>
              <a:t>computer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structure is different from machine to machine, requiring relocatable software and data</a:t>
            </a:r>
            <a:r>
              <a:rPr lang="en-US" dirty="0" smtClean="0"/>
              <a:t>.</a:t>
            </a:r>
            <a:endParaRPr lang="tr-TR" dirty="0"/>
          </a:p>
          <a:p>
            <a:r>
              <a:rPr lang="tr-TR" dirty="0" err="1" smtClean="0"/>
              <a:t>This</a:t>
            </a:r>
            <a:r>
              <a:rPr lang="tr-TR" dirty="0" smtClean="0"/>
              <a:t> is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implementing</a:t>
            </a:r>
            <a:r>
              <a:rPr lang="tr-TR" dirty="0" smtClean="0"/>
              <a:t> </a:t>
            </a:r>
            <a:r>
              <a:rPr lang="tr-TR" dirty="0" err="1" smtClean="0"/>
              <a:t>swapping</a:t>
            </a:r>
            <a:r>
              <a:rPr lang="tr-TR" dirty="0" smtClean="0"/>
              <a:t> </a:t>
            </a:r>
            <a:r>
              <a:rPr lang="tr-TR" dirty="0" err="1" smtClean="0"/>
              <a:t>operation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paging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virtual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4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Internal</a:t>
            </a:r>
            <a:r>
              <a:rPr lang="tr-TR" dirty="0" smtClean="0"/>
              <a:t> MP </a:t>
            </a:r>
            <a:r>
              <a:rPr lang="tr-TR" dirty="0" err="1" smtClean="0"/>
              <a:t>architecture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Before</a:t>
            </a:r>
            <a:r>
              <a:rPr lang="tr-TR" dirty="0" smtClean="0"/>
              <a:t> a program is </a:t>
            </a:r>
            <a:r>
              <a:rPr lang="tr-TR" dirty="0" err="1" smtClean="0"/>
              <a:t>written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any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 is </a:t>
            </a:r>
            <a:r>
              <a:rPr lang="tr-TR" dirty="0" err="1" smtClean="0"/>
              <a:t>investigated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internal</a:t>
            </a:r>
            <a:r>
              <a:rPr lang="tr-TR" dirty="0" smtClean="0"/>
              <a:t> </a:t>
            </a:r>
            <a:r>
              <a:rPr lang="tr-TR" dirty="0" err="1" smtClean="0"/>
              <a:t>configuration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microprocessor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be </a:t>
            </a:r>
            <a:r>
              <a:rPr lang="tr-TR" dirty="0" err="1" smtClean="0"/>
              <a:t>known</a:t>
            </a:r>
            <a:r>
              <a:rPr lang="tr-TR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multiple</a:t>
            </a:r>
            <a:r>
              <a:rPr lang="tr-TR" dirty="0" smtClean="0"/>
              <a:t> </a:t>
            </a:r>
            <a:r>
              <a:rPr lang="tr-TR" dirty="0" err="1" smtClean="0"/>
              <a:t>core</a:t>
            </a:r>
            <a:r>
              <a:rPr lang="tr-TR" dirty="0" smtClean="0"/>
              <a:t> MP,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core</a:t>
            </a:r>
            <a:r>
              <a:rPr lang="tr-TR" dirty="0" smtClean="0"/>
              <a:t> </a:t>
            </a:r>
            <a:r>
              <a:rPr lang="tr-TR" dirty="0" err="1" smtClean="0"/>
              <a:t>contains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</a:t>
            </a:r>
            <a:r>
              <a:rPr lang="tr-TR" dirty="0" err="1" smtClean="0"/>
              <a:t>programming</a:t>
            </a:r>
            <a:r>
              <a:rPr lang="tr-TR" dirty="0" smtClean="0"/>
              <a:t> model.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difference</a:t>
            </a:r>
            <a:r>
              <a:rPr lang="tr-TR" dirty="0" smtClean="0"/>
              <a:t> is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core</a:t>
            </a:r>
            <a:r>
              <a:rPr lang="tr-TR" dirty="0" smtClean="0"/>
              <a:t> </a:t>
            </a:r>
            <a:r>
              <a:rPr lang="tr-TR" dirty="0" err="1" smtClean="0"/>
              <a:t>runs</a:t>
            </a:r>
            <a:r>
              <a:rPr lang="tr-TR" dirty="0" smtClean="0"/>
              <a:t> a </a:t>
            </a:r>
            <a:r>
              <a:rPr lang="tr-TR" dirty="0" err="1" smtClean="0"/>
              <a:t>separate</a:t>
            </a:r>
            <a:r>
              <a:rPr lang="tr-TR" dirty="0" smtClean="0"/>
              <a:t> </a:t>
            </a:r>
            <a:r>
              <a:rPr lang="tr-TR" dirty="0" err="1" smtClean="0"/>
              <a:t>task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thread</a:t>
            </a:r>
            <a:r>
              <a:rPr lang="tr-TR" dirty="0"/>
              <a:t> </a:t>
            </a:r>
            <a:r>
              <a:rPr lang="tr-TR" dirty="0" err="1" smtClean="0"/>
              <a:t>simultaneously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98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Programming Model		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programming</a:t>
            </a:r>
            <a:r>
              <a:rPr lang="tr-TR" dirty="0" smtClean="0"/>
              <a:t> model of 8086 </a:t>
            </a:r>
            <a:r>
              <a:rPr lang="tr-TR" dirty="0" err="1" smtClean="0"/>
              <a:t>through</a:t>
            </a:r>
            <a:r>
              <a:rPr lang="tr-TR" dirty="0" smtClean="0"/>
              <a:t> Core2 is </a:t>
            </a:r>
            <a:r>
              <a:rPr lang="tr-TR" dirty="0" err="1" smtClean="0"/>
              <a:t>considered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program </a:t>
            </a:r>
            <a:r>
              <a:rPr lang="tr-TR" dirty="0" err="1" smtClean="0"/>
              <a:t>visible</a:t>
            </a:r>
            <a:r>
              <a:rPr lang="tr-TR" dirty="0" smtClean="0"/>
              <a:t>, </a:t>
            </a:r>
            <a:r>
              <a:rPr lang="tr-TR" dirty="0" err="1" smtClean="0"/>
              <a:t>because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registers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 smtClean="0"/>
              <a:t>applicatiojn</a:t>
            </a:r>
            <a:r>
              <a:rPr lang="tr-TR" dirty="0" smtClean="0"/>
              <a:t> </a:t>
            </a:r>
            <a:r>
              <a:rPr lang="tr-TR" dirty="0" err="1" smtClean="0"/>
              <a:t>programming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specified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instructions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registers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program </a:t>
            </a:r>
            <a:r>
              <a:rPr lang="tr-TR" dirty="0" err="1" smtClean="0"/>
              <a:t>invisible</a:t>
            </a:r>
            <a:r>
              <a:rPr lang="tr-TR" dirty="0" smtClean="0"/>
              <a:t> </a:t>
            </a:r>
            <a:r>
              <a:rPr lang="tr-TR" dirty="0" err="1" smtClean="0"/>
              <a:t>because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cannot</a:t>
            </a:r>
            <a:r>
              <a:rPr lang="tr-TR" dirty="0" smtClean="0"/>
              <a:t> be </a:t>
            </a:r>
            <a:r>
              <a:rPr lang="tr-TR" dirty="0" err="1" smtClean="0"/>
              <a:t>addressed</a:t>
            </a:r>
            <a:r>
              <a:rPr lang="tr-TR" dirty="0" smtClean="0"/>
              <a:t> </a:t>
            </a:r>
            <a:r>
              <a:rPr lang="tr-TR" dirty="0" err="1" smtClean="0"/>
              <a:t>directly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application</a:t>
            </a:r>
            <a:r>
              <a:rPr lang="tr-TR" dirty="0" smtClean="0"/>
              <a:t> </a:t>
            </a:r>
            <a:r>
              <a:rPr lang="tr-TR" dirty="0" err="1" smtClean="0"/>
              <a:t>programming</a:t>
            </a:r>
            <a:r>
              <a:rPr lang="tr-TR" dirty="0" smtClean="0"/>
              <a:t>, but </a:t>
            </a:r>
            <a:r>
              <a:rPr lang="tr-TR" dirty="0" err="1" smtClean="0"/>
              <a:t>may</a:t>
            </a:r>
            <a:r>
              <a:rPr lang="tr-TR" dirty="0" smtClean="0"/>
              <a:t> be </a:t>
            </a:r>
            <a:r>
              <a:rPr lang="tr-TR" dirty="0" err="1" smtClean="0"/>
              <a:t>indirectly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</a:t>
            </a:r>
            <a:r>
              <a:rPr lang="tr-TR" dirty="0" err="1" smtClean="0"/>
              <a:t>programming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705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programming</a:t>
            </a:r>
            <a:r>
              <a:rPr lang="tr-TR" dirty="0" smtClean="0"/>
              <a:t> model </a:t>
            </a:r>
            <a:r>
              <a:rPr lang="tr-TR" dirty="0" err="1" smtClean="0"/>
              <a:t>contains</a:t>
            </a:r>
            <a:r>
              <a:rPr lang="tr-TR" dirty="0" smtClean="0"/>
              <a:t> 8, 16, 32 </a:t>
            </a:r>
            <a:r>
              <a:rPr lang="tr-TR" dirty="0" err="1" smtClean="0"/>
              <a:t>and</a:t>
            </a:r>
            <a:r>
              <a:rPr lang="tr-TR" dirty="0" smtClean="0"/>
              <a:t> 64bit </a:t>
            </a:r>
            <a:r>
              <a:rPr lang="tr-TR" dirty="0" err="1" smtClean="0"/>
              <a:t>registers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8 bit </a:t>
            </a:r>
            <a:r>
              <a:rPr lang="tr-TR" dirty="0" err="1" smtClean="0"/>
              <a:t>registers</a:t>
            </a:r>
            <a:r>
              <a:rPr lang="tr-TR" dirty="0" smtClean="0"/>
              <a:t>: AH, AL, BH, BL, CH, CL, DH </a:t>
            </a:r>
            <a:r>
              <a:rPr lang="tr-TR" dirty="0" err="1" smtClean="0"/>
              <a:t>and</a:t>
            </a:r>
            <a:r>
              <a:rPr lang="tr-TR" dirty="0" smtClean="0"/>
              <a:t> DL</a:t>
            </a:r>
          </a:p>
          <a:p>
            <a:pPr lvl="1"/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registers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referred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an </a:t>
            </a:r>
            <a:r>
              <a:rPr lang="tr-TR" dirty="0" err="1" smtClean="0"/>
              <a:t>instruction</a:t>
            </a:r>
            <a:r>
              <a:rPr lang="tr-TR" dirty="0" smtClean="0"/>
              <a:t> is </a:t>
            </a:r>
            <a:r>
              <a:rPr lang="tr-TR" dirty="0" err="1" smtClean="0"/>
              <a:t>formed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letter</a:t>
            </a:r>
            <a:r>
              <a:rPr lang="tr-TR" dirty="0" smtClean="0"/>
              <a:t> </a:t>
            </a:r>
            <a:r>
              <a:rPr lang="tr-TR" dirty="0" err="1" smtClean="0"/>
              <a:t>designations</a:t>
            </a:r>
            <a:r>
              <a:rPr lang="tr-TR" dirty="0" smtClean="0"/>
              <a:t>.</a:t>
            </a:r>
          </a:p>
          <a:p>
            <a:pPr lvl="2"/>
            <a:r>
              <a:rPr lang="tr-TR" dirty="0" smtClean="0"/>
              <a:t>ADD AL, AH; </a:t>
            </a:r>
            <a:r>
              <a:rPr lang="tr-TR" dirty="0" err="1" smtClean="0"/>
              <a:t>adds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8 bit </a:t>
            </a:r>
            <a:r>
              <a:rPr lang="tr-TR" dirty="0" err="1" smtClean="0"/>
              <a:t>contents</a:t>
            </a:r>
            <a:r>
              <a:rPr lang="tr-TR" dirty="0" smtClean="0"/>
              <a:t> of AH </a:t>
            </a:r>
            <a:r>
              <a:rPr lang="tr-TR" dirty="0" err="1" smtClean="0"/>
              <a:t>to</a:t>
            </a:r>
            <a:r>
              <a:rPr lang="tr-TR" dirty="0" smtClean="0"/>
              <a:t> AL</a:t>
            </a:r>
          </a:p>
          <a:p>
            <a:pPr lvl="1"/>
            <a:r>
              <a:rPr lang="tr-TR" dirty="0" smtClean="0"/>
              <a:t>16 bit </a:t>
            </a:r>
            <a:r>
              <a:rPr lang="tr-TR" dirty="0" err="1" smtClean="0"/>
              <a:t>registers</a:t>
            </a:r>
            <a:r>
              <a:rPr lang="tr-TR" dirty="0" smtClean="0"/>
              <a:t>: AX, BX, CX, DX, SP, BP, DI, SI, IP, FLAGS, CS, DS, ES, SS, FS, GS</a:t>
            </a:r>
          </a:p>
          <a:p>
            <a:pPr lvl="2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four</a:t>
            </a:r>
            <a:r>
              <a:rPr lang="tr-TR" dirty="0" smtClean="0"/>
              <a:t> </a:t>
            </a:r>
            <a:r>
              <a:rPr lang="tr-TR" dirty="0" err="1" smtClean="0"/>
              <a:t>registers</a:t>
            </a:r>
            <a:r>
              <a:rPr lang="tr-TR" dirty="0" smtClean="0"/>
              <a:t> </a:t>
            </a:r>
            <a:r>
              <a:rPr lang="tr-TR" dirty="0" err="1" smtClean="0"/>
              <a:t>contain</a:t>
            </a:r>
            <a:r>
              <a:rPr lang="tr-TR" dirty="0" smtClean="0"/>
              <a:t> 2 x 8 bit </a:t>
            </a:r>
            <a:r>
              <a:rPr lang="tr-TR" dirty="0" err="1" smtClean="0"/>
              <a:t>registers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32 bit </a:t>
            </a:r>
            <a:r>
              <a:rPr lang="tr-TR" dirty="0" err="1" smtClean="0"/>
              <a:t>registers</a:t>
            </a:r>
            <a:r>
              <a:rPr lang="tr-TR" dirty="0" smtClean="0"/>
              <a:t>: EAX, EBX, ECX, EDX, EDI, ESI, ….</a:t>
            </a:r>
          </a:p>
          <a:p>
            <a:pPr lvl="1"/>
            <a:r>
              <a:rPr lang="tr-TR" dirty="0" smtClean="0"/>
              <a:t>64 bit </a:t>
            </a:r>
            <a:r>
              <a:rPr lang="tr-TR" dirty="0" err="1" smtClean="0"/>
              <a:t>registers</a:t>
            </a:r>
            <a:r>
              <a:rPr lang="tr-TR" dirty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designated</a:t>
            </a:r>
            <a:r>
              <a:rPr lang="tr-TR" dirty="0" smtClean="0"/>
              <a:t> as RAX, RBX, …	</a:t>
            </a:r>
          </a:p>
          <a:p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registers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general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multipurpose</a:t>
            </a:r>
            <a:r>
              <a:rPr lang="tr-TR" dirty="0" smtClean="0"/>
              <a:t> </a:t>
            </a:r>
            <a:r>
              <a:rPr lang="tr-TR" dirty="0" err="1" smtClean="0"/>
              <a:t>registers</a:t>
            </a:r>
            <a:r>
              <a:rPr lang="tr-TR" dirty="0" smtClean="0"/>
              <a:t>, </a:t>
            </a:r>
            <a:r>
              <a:rPr lang="tr-TR" dirty="0" err="1" smtClean="0"/>
              <a:t>while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special</a:t>
            </a:r>
            <a:r>
              <a:rPr lang="tr-TR" dirty="0" smtClean="0"/>
              <a:t> </a:t>
            </a:r>
            <a:r>
              <a:rPr lang="tr-TR" dirty="0" err="1" smtClean="0"/>
              <a:t>purposes</a:t>
            </a:r>
            <a:r>
              <a:rPr lang="tr-TR" dirty="0" smtClean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multipurpose</a:t>
            </a:r>
            <a:r>
              <a:rPr lang="tr-TR" dirty="0" smtClean="0"/>
              <a:t> </a:t>
            </a:r>
            <a:r>
              <a:rPr lang="tr-TR" dirty="0" err="1" smtClean="0"/>
              <a:t>registers</a:t>
            </a:r>
            <a:r>
              <a:rPr lang="tr-TR" dirty="0" smtClean="0"/>
              <a:t> </a:t>
            </a:r>
            <a:r>
              <a:rPr lang="tr-TR" dirty="0" err="1" smtClean="0"/>
              <a:t>include</a:t>
            </a:r>
            <a:r>
              <a:rPr lang="tr-TR" dirty="0" smtClean="0"/>
              <a:t> AX, BX, CX, DX, DI </a:t>
            </a:r>
            <a:r>
              <a:rPr lang="tr-TR" dirty="0" err="1" smtClean="0"/>
              <a:t>and</a:t>
            </a:r>
            <a:r>
              <a:rPr lang="tr-TR" dirty="0" smtClean="0"/>
              <a:t> SI.</a:t>
            </a:r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347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6738" y="516364"/>
            <a:ext cx="5149319" cy="613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85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/>
          <a:lstStyle/>
          <a:p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additional</a:t>
            </a:r>
            <a:r>
              <a:rPr lang="tr-TR" dirty="0" smtClean="0"/>
              <a:t> 64 bit </a:t>
            </a:r>
            <a:r>
              <a:rPr lang="tr-TR" dirty="0" err="1" smtClean="0"/>
              <a:t>registers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called</a:t>
            </a:r>
            <a:r>
              <a:rPr lang="tr-TR" dirty="0" smtClean="0"/>
              <a:t> R8 </a:t>
            </a:r>
            <a:r>
              <a:rPr lang="tr-TR" dirty="0" err="1" smtClean="0"/>
              <a:t>to</a:t>
            </a:r>
            <a:r>
              <a:rPr lang="tr-TR" dirty="0" smtClean="0"/>
              <a:t> R15. </a:t>
            </a:r>
            <a:endParaRPr lang="tr-TR" dirty="0"/>
          </a:p>
          <a:p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registers</a:t>
            </a:r>
            <a:r>
              <a:rPr lang="tr-TR" dirty="0" smtClean="0"/>
              <a:t> can be </a:t>
            </a:r>
            <a:r>
              <a:rPr lang="tr-TR" dirty="0" err="1" smtClean="0"/>
              <a:t>addressed</a:t>
            </a:r>
            <a:r>
              <a:rPr lang="tr-TR" dirty="0" smtClean="0"/>
              <a:t> as </a:t>
            </a:r>
            <a:r>
              <a:rPr lang="tr-TR" dirty="0" err="1" smtClean="0"/>
              <a:t>byte</a:t>
            </a:r>
            <a:r>
              <a:rPr lang="tr-TR" dirty="0" smtClean="0"/>
              <a:t>, </a:t>
            </a:r>
            <a:r>
              <a:rPr lang="tr-TR" dirty="0" err="1" smtClean="0"/>
              <a:t>word</a:t>
            </a:r>
            <a:r>
              <a:rPr lang="tr-TR" dirty="0" smtClean="0"/>
              <a:t>, </a:t>
            </a:r>
            <a:r>
              <a:rPr lang="tr-TR" dirty="0" err="1" smtClean="0"/>
              <a:t>double</a:t>
            </a:r>
            <a:r>
              <a:rPr lang="tr-TR" dirty="0" smtClean="0"/>
              <a:t> </a:t>
            </a:r>
            <a:r>
              <a:rPr lang="tr-TR" dirty="0" err="1" smtClean="0"/>
              <a:t>word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quadword</a:t>
            </a:r>
            <a:r>
              <a:rPr lang="tr-TR" dirty="0" smtClean="0"/>
              <a:t>; but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rightmost</a:t>
            </a:r>
            <a:r>
              <a:rPr lang="tr-TR" dirty="0" smtClean="0"/>
              <a:t> 8bit as a </a:t>
            </a:r>
            <a:r>
              <a:rPr lang="tr-TR" dirty="0" err="1" smtClean="0"/>
              <a:t>byte</a:t>
            </a:r>
            <a:r>
              <a:rPr lang="tr-TR" dirty="0" smtClean="0"/>
              <a:t>. R8 </a:t>
            </a:r>
            <a:r>
              <a:rPr lang="tr-TR" dirty="0" err="1" smtClean="0"/>
              <a:t>to</a:t>
            </a:r>
            <a:r>
              <a:rPr lang="tr-TR" dirty="0" smtClean="0"/>
              <a:t> R15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provision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directly</a:t>
            </a:r>
            <a:r>
              <a:rPr lang="tr-TR" dirty="0" smtClean="0"/>
              <a:t> </a:t>
            </a:r>
            <a:r>
              <a:rPr lang="tr-TR" dirty="0" err="1" smtClean="0"/>
              <a:t>addressing</a:t>
            </a:r>
            <a:r>
              <a:rPr lang="tr-TR" dirty="0" smtClean="0"/>
              <a:t> </a:t>
            </a:r>
            <a:r>
              <a:rPr lang="tr-TR" dirty="0" err="1" smtClean="0"/>
              <a:t>bits</a:t>
            </a:r>
            <a:r>
              <a:rPr lang="tr-TR" dirty="0" smtClean="0"/>
              <a:t> 8-15 as a </a:t>
            </a:r>
            <a:r>
              <a:rPr lang="tr-TR" dirty="0" err="1" smtClean="0"/>
              <a:t>byte</a:t>
            </a:r>
            <a:r>
              <a:rPr lang="tr-TR" dirty="0" smtClean="0"/>
              <a:t>.</a:t>
            </a:r>
            <a:endParaRPr lang="tr-T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251490"/>
              </p:ext>
            </p:extLst>
          </p:nvPr>
        </p:nvGraphicFramePr>
        <p:xfrm>
          <a:off x="838199" y="3625517"/>
          <a:ext cx="10515600" cy="2983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596766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Register</a:t>
                      </a:r>
                      <a:r>
                        <a:rPr lang="tr-TR" dirty="0" smtClean="0"/>
                        <a:t> Size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Override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Bits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Accessed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Example</a:t>
                      </a:r>
                      <a:endParaRPr lang="tr-TR" dirty="0"/>
                    </a:p>
                  </a:txBody>
                  <a:tcPr/>
                </a:tc>
              </a:tr>
              <a:tr h="596766">
                <a:tc>
                  <a:txBody>
                    <a:bodyPr/>
                    <a:lstStyle/>
                    <a:p>
                      <a:r>
                        <a:rPr lang="tr-TR" dirty="0" smtClean="0"/>
                        <a:t>8 </a:t>
                      </a:r>
                      <a:r>
                        <a:rPr lang="tr-TR" dirty="0" err="1" smtClean="0"/>
                        <a:t>bits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7-0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MOV R9B, R10B</a:t>
                      </a:r>
                      <a:endParaRPr lang="tr-TR" dirty="0"/>
                    </a:p>
                  </a:txBody>
                  <a:tcPr/>
                </a:tc>
              </a:tr>
              <a:tr h="596766">
                <a:tc>
                  <a:txBody>
                    <a:bodyPr/>
                    <a:lstStyle/>
                    <a:p>
                      <a:r>
                        <a:rPr lang="tr-TR" dirty="0" smtClean="0"/>
                        <a:t>16 </a:t>
                      </a:r>
                      <a:r>
                        <a:rPr lang="tr-TR" dirty="0" err="1" smtClean="0"/>
                        <a:t>bits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W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15-0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MOV R10W, AX</a:t>
                      </a:r>
                      <a:endParaRPr lang="tr-TR" dirty="0"/>
                    </a:p>
                  </a:txBody>
                  <a:tcPr/>
                </a:tc>
              </a:tr>
              <a:tr h="596766">
                <a:tc>
                  <a:txBody>
                    <a:bodyPr/>
                    <a:lstStyle/>
                    <a:p>
                      <a:r>
                        <a:rPr lang="tr-TR" dirty="0" smtClean="0"/>
                        <a:t>32 </a:t>
                      </a:r>
                      <a:r>
                        <a:rPr lang="tr-TR" dirty="0" err="1" smtClean="0"/>
                        <a:t>bits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31-0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MOV R14D,</a:t>
                      </a:r>
                      <a:r>
                        <a:rPr lang="tr-TR" baseline="0" dirty="0" smtClean="0"/>
                        <a:t> R15D</a:t>
                      </a:r>
                      <a:endParaRPr lang="tr-TR" dirty="0"/>
                    </a:p>
                  </a:txBody>
                  <a:tcPr/>
                </a:tc>
              </a:tr>
              <a:tr h="596766">
                <a:tc>
                  <a:txBody>
                    <a:bodyPr/>
                    <a:lstStyle/>
                    <a:p>
                      <a:r>
                        <a:rPr lang="tr-TR" dirty="0" smtClean="0"/>
                        <a:t>64 </a:t>
                      </a:r>
                      <a:r>
                        <a:rPr lang="tr-TR" dirty="0" err="1" smtClean="0"/>
                        <a:t>bits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----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63-0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MOV R13, R12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82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Multipurpose</a:t>
            </a:r>
            <a:r>
              <a:rPr lang="tr-TR" dirty="0" smtClean="0"/>
              <a:t> </a:t>
            </a:r>
            <a:r>
              <a:rPr lang="tr-TR" dirty="0" err="1" smtClean="0"/>
              <a:t>Registers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AX (Accumulator): 64 bits RAX, 32 bits EAX, 16 bits AX, 8 bits AH or AL</a:t>
            </a:r>
          </a:p>
          <a:p>
            <a:pPr lvl="1"/>
            <a:r>
              <a:rPr lang="en-US" dirty="0" smtClean="0"/>
              <a:t>If an 8-16 register is addressed, only that portion of the 32 bit is changed without affecting the remaining bits. </a:t>
            </a:r>
          </a:p>
          <a:p>
            <a:pPr lvl="1"/>
            <a:r>
              <a:rPr lang="en-US" dirty="0" smtClean="0"/>
              <a:t>This register is used for instructions such as  multiplication, </a:t>
            </a:r>
            <a:r>
              <a:rPr lang="en-US" dirty="0" err="1" smtClean="0"/>
              <a:t>divsion</a:t>
            </a:r>
            <a:r>
              <a:rPr lang="en-US" dirty="0" smtClean="0"/>
              <a:t> and some adjustment instructions.</a:t>
            </a:r>
          </a:p>
          <a:p>
            <a:r>
              <a:rPr lang="en-US" dirty="0" smtClean="0"/>
              <a:t>BX (Base index): BX is addressable as RBX, EBX, BX, BH and BL.</a:t>
            </a:r>
          </a:p>
          <a:p>
            <a:pPr lvl="1"/>
            <a:r>
              <a:rPr lang="en-US" dirty="0" smtClean="0"/>
              <a:t>This register holds the offset address of a location in the memory system.</a:t>
            </a:r>
          </a:p>
          <a:p>
            <a:r>
              <a:rPr lang="en-US" dirty="0" smtClean="0"/>
              <a:t>CX (Count): Addressable as RCX, ECX, CX, CH and CL. </a:t>
            </a:r>
          </a:p>
          <a:p>
            <a:pPr lvl="1"/>
            <a:r>
              <a:rPr lang="en-US" dirty="0" smtClean="0"/>
              <a:t>It holds the count for various instructions. Instructions that </a:t>
            </a:r>
            <a:r>
              <a:rPr lang="en-US" dirty="0" err="1" smtClean="0"/>
              <a:t>yse</a:t>
            </a:r>
            <a:r>
              <a:rPr lang="en-US" dirty="0" smtClean="0"/>
              <a:t> a count </a:t>
            </a:r>
            <a:r>
              <a:rPr lang="en-US" dirty="0" err="1" smtClean="0"/>
              <a:t>aare</a:t>
            </a:r>
            <a:r>
              <a:rPr lang="en-US" dirty="0" smtClean="0"/>
              <a:t> the repeated string instructions, shift, rotate and loop instructions.</a:t>
            </a:r>
          </a:p>
          <a:p>
            <a:pPr lvl="2"/>
            <a:r>
              <a:rPr lang="en-US" dirty="0" smtClean="0"/>
              <a:t>Shift and Rotate CL</a:t>
            </a:r>
          </a:p>
          <a:p>
            <a:pPr lvl="2"/>
            <a:r>
              <a:rPr lang="en-US" dirty="0" smtClean="0"/>
              <a:t>Repeated string CX</a:t>
            </a:r>
          </a:p>
          <a:p>
            <a:pPr lvl="2"/>
            <a:r>
              <a:rPr lang="en-US" dirty="0" smtClean="0"/>
              <a:t> LOOP /LOOPD CX or ECX</a:t>
            </a:r>
          </a:p>
          <a:p>
            <a:pPr lvl="1"/>
            <a:r>
              <a:rPr lang="en-US" dirty="0" smtClean="0"/>
              <a:t>In 64 bit mode LOOP uses RCX register for the loop counter.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95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9554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DX (Data): RDX, EDX, DX, DH </a:t>
            </a:r>
            <a:r>
              <a:rPr lang="tr-TR" dirty="0" err="1" smtClean="0"/>
              <a:t>and</a:t>
            </a:r>
            <a:r>
              <a:rPr lang="tr-TR" dirty="0" smtClean="0"/>
              <a:t> DL. </a:t>
            </a:r>
          </a:p>
          <a:p>
            <a:pPr lvl="1"/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holds</a:t>
            </a:r>
            <a:r>
              <a:rPr lang="tr-TR" dirty="0" smtClean="0"/>
              <a:t> </a:t>
            </a:r>
            <a:r>
              <a:rPr lang="tr-TR" dirty="0" err="1" smtClean="0"/>
              <a:t>part</a:t>
            </a:r>
            <a:r>
              <a:rPr lang="tr-TR" dirty="0" smtClean="0"/>
              <a:t> of </a:t>
            </a:r>
            <a:r>
              <a:rPr lang="tr-TR" dirty="0" err="1" smtClean="0"/>
              <a:t>result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a </a:t>
            </a:r>
            <a:r>
              <a:rPr lang="tr-TR" dirty="0" err="1" smtClean="0"/>
              <a:t>multiplication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part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dividend</a:t>
            </a:r>
            <a:r>
              <a:rPr lang="tr-TR" dirty="0" smtClean="0"/>
              <a:t> </a:t>
            </a:r>
            <a:r>
              <a:rPr lang="tr-TR" dirty="0" err="1" smtClean="0"/>
              <a:t>before</a:t>
            </a:r>
            <a:r>
              <a:rPr lang="tr-TR" dirty="0" smtClean="0"/>
              <a:t> a </a:t>
            </a:r>
            <a:r>
              <a:rPr lang="tr-TR" dirty="0" err="1" smtClean="0"/>
              <a:t>division</a:t>
            </a:r>
            <a:r>
              <a:rPr lang="tr-TR" dirty="0" smtClean="0"/>
              <a:t>. </a:t>
            </a:r>
            <a:r>
              <a:rPr lang="tr-TR" dirty="0" err="1" smtClean="0"/>
              <a:t>It</a:t>
            </a:r>
            <a:r>
              <a:rPr lang="tr-TR" dirty="0" smtClean="0"/>
              <a:t> can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data.</a:t>
            </a:r>
          </a:p>
          <a:p>
            <a:r>
              <a:rPr lang="tr-TR" dirty="0" smtClean="0"/>
              <a:t>BP (Base </a:t>
            </a:r>
            <a:r>
              <a:rPr lang="tr-TR" dirty="0" err="1" smtClean="0"/>
              <a:t>Pointer</a:t>
            </a:r>
            <a:r>
              <a:rPr lang="tr-TR" dirty="0" smtClean="0"/>
              <a:t>): RBP, EBP </a:t>
            </a:r>
            <a:r>
              <a:rPr lang="tr-TR" dirty="0" err="1" smtClean="0"/>
              <a:t>or</a:t>
            </a:r>
            <a:r>
              <a:rPr lang="tr-TR" dirty="0" smtClean="0"/>
              <a:t> BP. </a:t>
            </a:r>
          </a:p>
          <a:p>
            <a:pPr lvl="1"/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points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 </a:t>
            </a:r>
            <a:r>
              <a:rPr lang="tr-TR" dirty="0" err="1" smtClean="0"/>
              <a:t>moemory</a:t>
            </a:r>
            <a:r>
              <a:rPr lang="tr-TR" dirty="0" smtClean="0"/>
              <a:t> </a:t>
            </a:r>
            <a:r>
              <a:rPr lang="tr-TR" dirty="0" err="1" smtClean="0"/>
              <a:t>location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data </a:t>
            </a:r>
            <a:r>
              <a:rPr lang="tr-TR" dirty="0" err="1" smtClean="0"/>
              <a:t>transfers</a:t>
            </a:r>
            <a:r>
              <a:rPr lang="tr-TR" dirty="0" smtClean="0"/>
              <a:t>.</a:t>
            </a:r>
          </a:p>
          <a:p>
            <a:r>
              <a:rPr lang="tr-TR" dirty="0" smtClean="0"/>
              <a:t>DI (</a:t>
            </a:r>
            <a:r>
              <a:rPr lang="tr-TR" dirty="0" err="1" smtClean="0"/>
              <a:t>Destination</a:t>
            </a:r>
            <a:r>
              <a:rPr lang="tr-TR" dirty="0" smtClean="0"/>
              <a:t> Index): RDI, EDI </a:t>
            </a:r>
            <a:r>
              <a:rPr lang="tr-TR" dirty="0" err="1" smtClean="0"/>
              <a:t>or</a:t>
            </a:r>
            <a:r>
              <a:rPr lang="tr-TR" dirty="0" smtClean="0"/>
              <a:t> DI.</a:t>
            </a:r>
          </a:p>
          <a:p>
            <a:pPr lvl="1"/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addresses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string</a:t>
            </a:r>
            <a:r>
              <a:rPr lang="tr-TR" dirty="0" smtClean="0"/>
              <a:t> </a:t>
            </a:r>
            <a:r>
              <a:rPr lang="tr-TR" dirty="0" err="1" smtClean="0"/>
              <a:t>destination</a:t>
            </a:r>
            <a:r>
              <a:rPr lang="tr-TR" dirty="0" smtClean="0"/>
              <a:t> data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string</a:t>
            </a:r>
            <a:r>
              <a:rPr lang="tr-TR" dirty="0" smtClean="0"/>
              <a:t> </a:t>
            </a:r>
            <a:r>
              <a:rPr lang="tr-TR" dirty="0" err="1" smtClean="0"/>
              <a:t>instructions</a:t>
            </a:r>
            <a:r>
              <a:rPr lang="tr-TR" dirty="0" smtClean="0"/>
              <a:t>.</a:t>
            </a:r>
          </a:p>
          <a:p>
            <a:r>
              <a:rPr lang="tr-TR" dirty="0" smtClean="0"/>
              <a:t>SI (Source Index): RSI, ESI </a:t>
            </a:r>
            <a:r>
              <a:rPr lang="tr-TR" dirty="0" err="1" smtClean="0"/>
              <a:t>or</a:t>
            </a:r>
            <a:r>
              <a:rPr lang="tr-TR" dirty="0" smtClean="0"/>
              <a:t> SI.</a:t>
            </a:r>
          </a:p>
          <a:p>
            <a:pPr lvl="1"/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addresses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source</a:t>
            </a:r>
            <a:r>
              <a:rPr lang="tr-TR" dirty="0" smtClean="0"/>
              <a:t> </a:t>
            </a:r>
            <a:r>
              <a:rPr lang="tr-TR" dirty="0" err="1" smtClean="0"/>
              <a:t>string</a:t>
            </a:r>
            <a:r>
              <a:rPr lang="tr-TR" dirty="0" smtClean="0"/>
              <a:t> data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string</a:t>
            </a:r>
            <a:r>
              <a:rPr lang="tr-TR" dirty="0" smtClean="0"/>
              <a:t> </a:t>
            </a:r>
            <a:r>
              <a:rPr lang="tr-TR" dirty="0" err="1" smtClean="0"/>
              <a:t>instructions</a:t>
            </a:r>
            <a:r>
              <a:rPr lang="tr-TR" dirty="0" smtClean="0"/>
              <a:t>.</a:t>
            </a:r>
          </a:p>
          <a:p>
            <a:r>
              <a:rPr lang="tr-TR" dirty="0" smtClean="0"/>
              <a:t>R8-R15: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registers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found</a:t>
            </a:r>
            <a:r>
              <a:rPr lang="tr-TR" dirty="0" smtClean="0"/>
              <a:t> in Pentium 4 </a:t>
            </a:r>
            <a:r>
              <a:rPr lang="tr-TR" dirty="0" err="1" smtClean="0"/>
              <a:t>and</a:t>
            </a:r>
            <a:r>
              <a:rPr lang="tr-TR" dirty="0" smtClean="0"/>
              <a:t> Core2 </a:t>
            </a:r>
            <a:r>
              <a:rPr lang="tr-TR" dirty="0" err="1" smtClean="0"/>
              <a:t>if</a:t>
            </a:r>
            <a:r>
              <a:rPr lang="tr-TR" dirty="0" smtClean="0"/>
              <a:t> 64 bit </a:t>
            </a:r>
            <a:r>
              <a:rPr lang="tr-TR" dirty="0" err="1" smtClean="0"/>
              <a:t>extensions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enabled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656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2149</Words>
  <Application>Microsoft Office PowerPoint</Application>
  <PresentationFormat>Widescreen</PresentationFormat>
  <Paragraphs>165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Office Theme</vt:lpstr>
      <vt:lpstr>Chapter 2 The Microprocessor and its Architecture </vt:lpstr>
      <vt:lpstr>PowerPoint Presentation</vt:lpstr>
      <vt:lpstr>Internal MP architecture</vt:lpstr>
      <vt:lpstr>The Programming Model  </vt:lpstr>
      <vt:lpstr>PowerPoint Presentation</vt:lpstr>
      <vt:lpstr>PowerPoint Presentation</vt:lpstr>
      <vt:lpstr>PowerPoint Presentation</vt:lpstr>
      <vt:lpstr>Multipurpose Registers</vt:lpstr>
      <vt:lpstr>PowerPoint Presentation</vt:lpstr>
      <vt:lpstr>Special Purpose Registers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Segment Registers</vt:lpstr>
      <vt:lpstr>PowerPoint Presentation</vt:lpstr>
      <vt:lpstr>Real Mode Memory Addressing</vt:lpstr>
      <vt:lpstr>Segments and Offsets</vt:lpstr>
      <vt:lpstr>PowerPoint Presentation</vt:lpstr>
      <vt:lpstr>PowerPoint Presentation</vt:lpstr>
      <vt:lpstr>Default Segment and Offset Registers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Introduction to Microprocessor and the Computer</dc:title>
  <dc:creator>Erkan</dc:creator>
  <cp:lastModifiedBy>Erkan</cp:lastModifiedBy>
  <cp:revision>127</cp:revision>
  <dcterms:created xsi:type="dcterms:W3CDTF">2017-09-26T05:10:26Z</dcterms:created>
  <dcterms:modified xsi:type="dcterms:W3CDTF">2017-10-02T12:42:16Z</dcterms:modified>
</cp:coreProperties>
</file>