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sz="2700" b="1" dirty="0" smtClean="0"/>
              <a:t>Eşitlik </a:t>
            </a:r>
            <a:r>
              <a:rPr lang="tr-TR" sz="2700" b="1" dirty="0" smtClean="0"/>
              <a:t>işaretini denge olarak kavramsallaştırma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761405"/>
            <a:ext cx="6629262" cy="573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71413"/>
            <a:ext cx="4071966" cy="67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Doğru/Yanlış ve Açık Cümleler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710" y="795494"/>
            <a:ext cx="4430743" cy="56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13" y="428604"/>
            <a:ext cx="7145388" cy="58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3328982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Değişkenlerin Anlamı</a:t>
            </a:r>
          </a:p>
          <a:p>
            <a:r>
              <a:rPr lang="tr-TR" sz="2700" b="1" dirty="0" smtClean="0"/>
              <a:t>Bilinmeyen Değerler Olarak Kullanılan Değişkenler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1413"/>
            <a:ext cx="3786214" cy="636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71462"/>
            <a:ext cx="8229600" cy="4525963"/>
          </a:xfrm>
        </p:spPr>
        <p:txBody>
          <a:bodyPr/>
          <a:lstStyle/>
          <a:p>
            <a:r>
              <a:rPr lang="tr-TR" b="1" dirty="0" smtClean="0"/>
              <a:t>İfadeleri ve Eşitlikleri Sadeleştirmek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059" y="519131"/>
            <a:ext cx="3900585" cy="62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/>
              <a:t>Değişkenlerin Çeşitlilik Gösteren Çokluklar Olarak Kullanımı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058862"/>
            <a:ext cx="4000528" cy="553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Sayı Sistemindeki Yapıyı Görünür Kılmak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3900486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Özellikler Hakkında Varsayımlarda Bulunmak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763" y="214290"/>
            <a:ext cx="3529013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Varsayımları Doğrulamak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Teklik ve Çiftlik Bağıntıları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14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Cebirsel Düşünme: Genellemeler, Örüntüler ve Fonksiyonlar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Örüntüler ve Fonksiyonları Çalışmak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Tekrar Eden Örüntüler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tr-TR" sz="2700" b="1" dirty="0" smtClean="0"/>
              <a:t>Tekrar </a:t>
            </a:r>
            <a:r>
              <a:rPr lang="tr-TR" sz="2700" b="1" dirty="0" smtClean="0"/>
              <a:t>Eden Örüntülerin Tanımlanması ve Genişletilmesi.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36887"/>
            <a:ext cx="4262730" cy="52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Gerçek Bağlamların Kullanımı</a:t>
            </a:r>
          </a:p>
          <a:p>
            <a:r>
              <a:rPr lang="tr-TR" b="1" dirty="0" smtClean="0"/>
              <a:t>Sayı Örüntüleri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Genişleyen Örüntüler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846300"/>
            <a:ext cx="4572032" cy="544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3561" y="220536"/>
            <a:ext cx="5777397" cy="62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/>
              <a:t>Yinelemeli Örüntüler ve Formüller</a:t>
            </a:r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91668"/>
            <a:ext cx="4786345" cy="57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269" y="214290"/>
            <a:ext cx="6184690" cy="610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/>
              <a:t>Açık formüller</a:t>
            </a:r>
          </a:p>
          <a:p>
            <a:r>
              <a:rPr lang="tr-TR" b="1" dirty="0" smtClean="0"/>
              <a:t>Fonksiyonların Grafikleri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08" y="1500174"/>
            <a:ext cx="575756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72428" cy="587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807" y="142852"/>
            <a:ext cx="4805085" cy="626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404" y="71414"/>
            <a:ext cx="3211984" cy="657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Grafikler ve Bağlamlar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92" y="1071547"/>
            <a:ext cx="89780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1414"/>
            <a:ext cx="4143404" cy="659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Grafikler ve Değişim Oranı</a:t>
            </a:r>
            <a:endParaRPr lang="tr-T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45" y="1641463"/>
            <a:ext cx="8487510" cy="35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123" y="214290"/>
            <a:ext cx="4928331" cy="616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2109" y="142852"/>
            <a:ext cx="5914535" cy="607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Doğrusal Fonksiyonlar</a:t>
            </a:r>
          </a:p>
          <a:p>
            <a:r>
              <a:rPr lang="tr-TR" sz="2700" b="1" dirty="0" smtClean="0"/>
              <a:t>Değişim Oranı ve Eğim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7148"/>
            <a:ext cx="5844406" cy="493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Orantısal ve Orantısal Olmayan Durumlar</a:t>
            </a:r>
            <a:endParaRPr lang="tr-TR" b="1" dirty="0" smtClean="0"/>
          </a:p>
          <a:p>
            <a:r>
              <a:rPr lang="tr-TR" b="1" dirty="0" smtClean="0"/>
              <a:t>Paralel ve Dik Doğrular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Matematiksel Modelleme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962" y="785794"/>
            <a:ext cx="680606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428604"/>
            <a:ext cx="6429420" cy="582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Öğretimde Dikkat Edilecek Hususlar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Öğrencilerin cebir yapmak için kendilerini güçlü hissetmelerine yol açan bazı anahtar hususları vurgulamak önemlidir.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321" y="3241061"/>
            <a:ext cx="4786242" cy="211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0042"/>
            <a:ext cx="4534582" cy="28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Uygun Cebir Terimlerini Vurgulayınız</a:t>
            </a:r>
          </a:p>
          <a:p>
            <a:r>
              <a:rPr lang="tr-TR" sz="2700" b="1" dirty="0" smtClean="0"/>
              <a:t>Bağımlı ve Bağımsız Değişkenler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119188"/>
            <a:ext cx="4143404" cy="56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2100"/>
            <a:ext cx="4857784" cy="631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Kesikli ve Sürekli</a:t>
            </a:r>
          </a:p>
          <a:p>
            <a:r>
              <a:rPr lang="tr-TR" b="1" dirty="0" smtClean="0"/>
              <a:t>Tanım ve Değer Kümesi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Çoklu Gösterimler</a:t>
            </a:r>
          </a:p>
          <a:p>
            <a:r>
              <a:rPr lang="tr-TR" sz="2700" b="1" dirty="0" smtClean="0"/>
              <a:t>Bağlam</a:t>
            </a:r>
          </a:p>
          <a:p>
            <a:r>
              <a:rPr lang="tr-TR" sz="2700" b="1" dirty="0" smtClean="0"/>
              <a:t>Tablo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673" y="1785926"/>
            <a:ext cx="76006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Sözel Açıklama</a:t>
            </a:r>
          </a:p>
          <a:p>
            <a:r>
              <a:rPr lang="tr-TR" b="1" dirty="0" smtClean="0"/>
              <a:t>Semboller</a:t>
            </a:r>
          </a:p>
          <a:p>
            <a:r>
              <a:rPr lang="tr-TR" b="1" dirty="0" smtClean="0"/>
              <a:t>Grafikler</a:t>
            </a:r>
            <a:endParaRPr lang="tr-T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928670"/>
            <a:ext cx="4500594" cy="53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Gösterimlerin İlişkilendirilmesi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207" y="850574"/>
            <a:ext cx="5649184" cy="550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7146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Öğretim Programlarında Cebirsel Düşünme</a:t>
            </a:r>
          </a:p>
          <a:p>
            <a:r>
              <a:rPr lang="tr-TR" sz="2700" b="1" dirty="0" smtClean="0"/>
              <a:t>Ölçme ve </a:t>
            </a:r>
            <a:r>
              <a:rPr lang="tr-TR" sz="2700" b="1" dirty="0" smtClean="0"/>
              <a:t>Cebir</a:t>
            </a:r>
          </a:p>
          <a:p>
            <a:r>
              <a:rPr lang="tr-TR" sz="2800" b="1" dirty="0" smtClean="0"/>
              <a:t>Veriler ve Cebir</a:t>
            </a:r>
          </a:p>
          <a:p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7148"/>
            <a:ext cx="6508644" cy="485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Cebirsel Düşünme</a:t>
            </a:r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Kaput cebirsel muhakemenin beş farklı biçiminden bahseder:</a:t>
            </a:r>
          </a:p>
          <a:p>
            <a:pPr>
              <a:buNone/>
            </a:pPr>
            <a:r>
              <a:rPr lang="tr-TR" dirty="0" smtClean="0"/>
              <a:t>1. Matematiğin tümündeki aritmetik ve örüntülerden genelleme</a:t>
            </a:r>
          </a:p>
          <a:p>
            <a:pPr>
              <a:buNone/>
            </a:pPr>
            <a:r>
              <a:rPr lang="tr-TR" dirty="0" smtClean="0"/>
              <a:t>2. Sembollerin anlamlı kullanımı</a:t>
            </a:r>
          </a:p>
          <a:p>
            <a:pPr>
              <a:buNone/>
            </a:pPr>
            <a:r>
              <a:rPr lang="tr-TR" dirty="0" smtClean="0"/>
              <a:t>3. Sayı sistemindeki yapıların çalışılması</a:t>
            </a:r>
          </a:p>
          <a:p>
            <a:pPr>
              <a:buNone/>
            </a:pPr>
            <a:r>
              <a:rPr lang="tr-TR" dirty="0" smtClean="0"/>
              <a:t>4. Fonksiyonlar ve örüntülerin çalışılması</a:t>
            </a:r>
          </a:p>
          <a:p>
            <a:pPr>
              <a:buNone/>
            </a:pPr>
            <a:r>
              <a:rPr lang="tr-TR" dirty="0" smtClean="0"/>
              <a:t>5. Yukarıdaki dört maddeyi birleştirecek matematiksel modelleme süreci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Aritmetik ve Örüntülerden Genelleme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Toplamayla Genelleme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394" y="1357298"/>
            <a:ext cx="5236416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Yüzlük Tabloda Genelleme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521" y="862476"/>
            <a:ext cx="4859372" cy="528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Bir Örüntüyü İnceleyerek Genelleme Yapma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571480"/>
            <a:ext cx="8572560" cy="563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CC0000"/>
                </a:solidFill>
              </a:rPr>
              <a:t>Sembollerin Anlamlı Kullanımı</a:t>
            </a:r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Eşitlik İşaretinin Anlamı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216</Words>
  <PresentationFormat>Ekran Gösterisi (4:3)</PresentationFormat>
  <Paragraphs>57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Ofis Teması</vt:lpstr>
      <vt:lpstr>Slayt 1</vt:lpstr>
      <vt:lpstr>KISIM II Matematiksel Kavram ve Prosedürlerin Gelişimi</vt:lpstr>
      <vt:lpstr>Slayt 3</vt:lpstr>
      <vt:lpstr>Slayt 4</vt:lpstr>
      <vt:lpstr>Cebirsel Düşünme</vt:lpstr>
      <vt:lpstr>Aritmetik ve Örüntülerden Genelleme</vt:lpstr>
      <vt:lpstr>Slayt 7</vt:lpstr>
      <vt:lpstr>Slayt 8</vt:lpstr>
      <vt:lpstr>Sembollerin Anlamlı Kullanımı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Sayı Sistemindeki Yapıyı Görünür Kılmak</vt:lpstr>
      <vt:lpstr>Slayt 18</vt:lpstr>
      <vt:lpstr>Slayt 19</vt:lpstr>
      <vt:lpstr>Örüntüler ve Fonksiyonları Çalışmak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Matematiksel Modelleme</vt:lpstr>
      <vt:lpstr>Slayt 38</vt:lpstr>
      <vt:lpstr>Öğretimde Dikkat Edilecek Hususlar</vt:lpstr>
      <vt:lpstr>Slayt 40</vt:lpstr>
      <vt:lpstr>Slayt 41</vt:lpstr>
      <vt:lpstr>Slayt 42</vt:lpstr>
      <vt:lpstr>Slayt 43</vt:lpstr>
      <vt:lpstr>Slayt 44</vt:lpstr>
      <vt:lpstr>Slayt 45</vt:lpstr>
      <vt:lpstr>Slayt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30</cp:revision>
  <dcterms:created xsi:type="dcterms:W3CDTF">2015-06-01T11:06:26Z</dcterms:created>
  <dcterms:modified xsi:type="dcterms:W3CDTF">2015-06-10T14:39:01Z</dcterms:modified>
</cp:coreProperties>
</file>