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  <p:sldId id="297" r:id="rId5"/>
    <p:sldId id="298" r:id="rId6"/>
    <p:sldId id="329" r:id="rId7"/>
    <p:sldId id="299" r:id="rId8"/>
    <p:sldId id="286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6274B-ADA0-4FE1-A7C7-9C8EA1F1CBFC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40DE2-01CF-48D1-BBEE-C8DF5AFEA93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dirty="0" smtClean="0"/>
              <a:t>Boşluk Analizi</a:t>
            </a:r>
            <a:br>
              <a:rPr lang="tr-TR" sz="3800" dirty="0" smtClean="0"/>
            </a:br>
            <a:r>
              <a:rPr lang="tr-TR" sz="3800" dirty="0" smtClean="0"/>
              <a:t>(GAP Analizi)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772816"/>
            <a:ext cx="7543800" cy="41148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tr-TR" sz="2200" b="1" i="1" dirty="0" smtClean="0"/>
              <a:t>Rekabet boşluğu</a:t>
            </a:r>
            <a:r>
              <a:rPr lang="tr-TR" sz="2200" dirty="0" smtClean="0"/>
              <a:t>: rakiplerin bölgesine veya rekabetin olmadığı pazar bölümlerine gidilmesi. İkincil talep için geçerlidir.</a:t>
            </a:r>
          </a:p>
          <a:p>
            <a:pPr eaLnBrk="1" hangingPunct="1">
              <a:lnSpc>
                <a:spcPct val="80000"/>
              </a:lnSpc>
            </a:pPr>
            <a:endParaRPr lang="tr-TR" sz="2200" i="1" dirty="0" smtClean="0"/>
          </a:p>
          <a:p>
            <a:pPr eaLnBrk="1" hangingPunct="1">
              <a:lnSpc>
                <a:spcPct val="80000"/>
              </a:lnSpc>
            </a:pPr>
            <a:r>
              <a:rPr lang="tr-TR" sz="2200" b="1" i="1" dirty="0" smtClean="0"/>
              <a:t>Kullanıcı boşluğu</a:t>
            </a:r>
            <a:r>
              <a:rPr lang="tr-TR" sz="2200" b="1" dirty="0" smtClean="0"/>
              <a:t>:</a:t>
            </a:r>
            <a:r>
              <a:rPr lang="tr-TR" sz="2200" dirty="0" smtClean="0"/>
              <a:t> henüz ulaşılmamış veya henüz kullanmamış potansiyel tüketiciler.</a:t>
            </a:r>
          </a:p>
          <a:p>
            <a:pPr eaLnBrk="1" hangingPunct="1">
              <a:lnSpc>
                <a:spcPct val="80000"/>
              </a:lnSpc>
            </a:pPr>
            <a:endParaRPr lang="tr-TR" sz="2200" i="1" dirty="0" smtClean="0"/>
          </a:p>
          <a:p>
            <a:pPr eaLnBrk="1" hangingPunct="1">
              <a:lnSpc>
                <a:spcPct val="80000"/>
              </a:lnSpc>
            </a:pPr>
            <a:r>
              <a:rPr lang="tr-TR" sz="2200" b="1" i="1" dirty="0" smtClean="0"/>
              <a:t>Dağıtım boşluğu</a:t>
            </a:r>
            <a:r>
              <a:rPr lang="tr-TR" sz="2200" b="1" dirty="0" smtClean="0"/>
              <a:t>:</a:t>
            </a:r>
            <a:r>
              <a:rPr lang="tr-TR" sz="2200" i="1" dirty="0" smtClean="0"/>
              <a:t> </a:t>
            </a:r>
            <a:r>
              <a:rPr lang="tr-TR" sz="2200" dirty="0" smtClean="0"/>
              <a:t>Tüm pazarda ürünün dağıtılmadığı yerlerin bulunması. Hem birincil hem de ikincil talep için geçerlidir.</a:t>
            </a:r>
          </a:p>
          <a:p>
            <a:pPr eaLnBrk="1" hangingPunct="1">
              <a:lnSpc>
                <a:spcPct val="80000"/>
              </a:lnSpc>
            </a:pPr>
            <a:endParaRPr lang="tr-TR" sz="2200" i="1" dirty="0" smtClean="0"/>
          </a:p>
          <a:p>
            <a:pPr eaLnBrk="1" hangingPunct="1">
              <a:lnSpc>
                <a:spcPct val="80000"/>
              </a:lnSpc>
            </a:pPr>
            <a:r>
              <a:rPr lang="tr-TR" sz="2200" b="1" i="1" dirty="0" smtClean="0"/>
              <a:t>Ürünler ile ilgili boşluk  (Ürün Hattı Boşluğu</a:t>
            </a:r>
            <a:r>
              <a:rPr lang="tr-TR" sz="2200" i="1" dirty="0" smtClean="0"/>
              <a:t>)</a:t>
            </a:r>
            <a:r>
              <a:rPr lang="tr-TR" sz="2200" b="1" dirty="0" smtClean="0"/>
              <a:t>:</a:t>
            </a:r>
            <a:r>
              <a:rPr lang="tr-TR" sz="2200" i="1" dirty="0" smtClean="0"/>
              <a:t> </a:t>
            </a:r>
            <a:r>
              <a:rPr lang="tr-TR" sz="2200" dirty="0" smtClean="0"/>
              <a:t>Belirli bir ürünün üretilmemiş ve tüketicilerin o ürünle ilgili ihtiyacının giderilmemiş olması. Hem birincil hem de ikincil talep için geçerlidir.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 Çekiciliği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22538"/>
            <a:ext cx="7772400" cy="3608387"/>
          </a:xfrm>
        </p:spPr>
        <p:txBody>
          <a:bodyPr/>
          <a:lstStyle/>
          <a:p>
            <a:pPr eaLnBrk="1" hangingPunct="1"/>
            <a:r>
              <a:rPr lang="tr-TR" dirty="0" smtClean="0"/>
              <a:t>İşletme amaçları açısından girilmesi halinde başarılı olunacağı düşünülen pazarlar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Pazar Çekiciliği Ölçütleri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00200"/>
            <a:ext cx="7467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Pazar ve ürün farklılaştırmaları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karlılık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büyüme hızı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Pazarın büyüme hızı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Fiyat düzeyleri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Rekabetin yapısı ve yoğunluğu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Enflasyondan yararlanma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Giriş engelleri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Yasal ve politik ortam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Ayrıcalıklar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 noChangeAspect="1"/>
          </p:cNvGraphicFramePr>
          <p:nvPr>
            <p:ph idx="1"/>
          </p:nvPr>
        </p:nvGraphicFramePr>
        <p:xfrm>
          <a:off x="827088" y="771525"/>
          <a:ext cx="7227887" cy="5070475"/>
        </p:xfrm>
        <a:graphic>
          <a:graphicData uri="http://schemas.openxmlformats.org/presentationml/2006/ole">
            <p:oleObj spid="_x0000_s1026" name="Document" r:id="rId3" imgW="7344715" imgH="515322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Sektör Analizi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543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Üretim Kapasitesi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Sektördeki büyüme hız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Talep yapısı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000" dirty="0" smtClean="0"/>
              <a:t>Birincil Talep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000" dirty="0" smtClean="0"/>
              <a:t>İkincil Talep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Talep değişiklikleri ve ihracatla karşılama durumu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Yasal koşullar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İstihdam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Firma sayısı (yabancı ve yerli)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/>
              <a:t>Teknolojik olanaklar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Pazar-sektör	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Pazar: benzer ihtiyaçları olan tüketiciler</a:t>
            </a:r>
          </a:p>
          <a:p>
            <a:r>
              <a:rPr lang="tr-TR" dirty="0" smtClean="0"/>
              <a:t>Sektör: ortak ürün ve teknolojileri kullanan organizasyonlardan oluşur.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Rekabet Analizi (</a:t>
            </a:r>
            <a:r>
              <a:rPr lang="tr-TR" dirty="0" err="1" smtClean="0"/>
              <a:t>Porter</a:t>
            </a:r>
            <a:r>
              <a:rPr lang="tr-TR" dirty="0" smtClean="0"/>
              <a:t>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543800" cy="4530725"/>
          </a:xfrm>
        </p:spPr>
        <p:txBody>
          <a:bodyPr/>
          <a:lstStyle/>
          <a:p>
            <a:pPr eaLnBrk="1" hangingPunct="1"/>
            <a:r>
              <a:rPr lang="tr-TR" dirty="0" smtClean="0"/>
              <a:t>İşletmeler arası rekabet</a:t>
            </a:r>
          </a:p>
          <a:p>
            <a:pPr eaLnBrk="1" hangingPunct="1"/>
            <a:r>
              <a:rPr lang="tr-TR" dirty="0" smtClean="0"/>
              <a:t>Sektöre giriş- çıkış engelleri (Yasal engeller, kuruluş engelleri (patent), tekel, ölçek ekonomileri)</a:t>
            </a:r>
          </a:p>
          <a:p>
            <a:pPr eaLnBrk="1" hangingPunct="1"/>
            <a:r>
              <a:rPr lang="tr-TR" dirty="0" smtClean="0"/>
              <a:t>Tedarikçilerin gücü</a:t>
            </a:r>
          </a:p>
          <a:p>
            <a:pPr eaLnBrk="1" hangingPunct="1"/>
            <a:r>
              <a:rPr lang="tr-TR" dirty="0" smtClean="0"/>
              <a:t>Tüketicilerin satın alma gücü</a:t>
            </a:r>
          </a:p>
          <a:p>
            <a:pPr eaLnBrk="1" hangingPunct="1"/>
            <a:r>
              <a:rPr lang="tr-TR" dirty="0" smtClean="0"/>
              <a:t>İkame ürünlerin varlığı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Yönetimi Süreci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Durum analizi</a:t>
            </a:r>
          </a:p>
          <a:p>
            <a:r>
              <a:rPr lang="tr-TR" sz="5000" b="1" dirty="0" smtClean="0"/>
              <a:t>Stratejiler (amaç belirleme, program ve kaynaklar)</a:t>
            </a:r>
          </a:p>
          <a:p>
            <a:r>
              <a:rPr lang="tr-TR" dirty="0" smtClean="0"/>
              <a:t>Uygulama</a:t>
            </a:r>
          </a:p>
          <a:p>
            <a:r>
              <a:rPr lang="tr-TR" dirty="0" smtClean="0"/>
              <a:t>Kontrol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218</Words>
  <Application>Microsoft Office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Ofis Teması</vt:lpstr>
      <vt:lpstr>Document</vt:lpstr>
      <vt:lpstr>Boşluk Analizi (GAP Analizi) </vt:lpstr>
      <vt:lpstr>Pazar Çekiciliği</vt:lpstr>
      <vt:lpstr>Pazar Çekiciliği Ölçütleri</vt:lpstr>
      <vt:lpstr>Slayt 4</vt:lpstr>
      <vt:lpstr>Sektör Analizi</vt:lpstr>
      <vt:lpstr>Pazar-sektör </vt:lpstr>
      <vt:lpstr>Rekabet Analizi (Porter)</vt:lpstr>
      <vt:lpstr>Pazarlama Yönetimi Süreci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 KIYAN</dc:creator>
  <cp:lastModifiedBy>SENAY SABAH </cp:lastModifiedBy>
  <cp:revision>83</cp:revision>
  <dcterms:created xsi:type="dcterms:W3CDTF">2013-02-12T16:31:34Z</dcterms:created>
  <dcterms:modified xsi:type="dcterms:W3CDTF">2018-02-12T15:50:42Z</dcterms:modified>
</cp:coreProperties>
</file>