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30" r:id="rId12"/>
    <p:sldId id="710" r:id="rId13"/>
    <p:sldId id="71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8"/>
            <a:ext cx="8806815" cy="35727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526415" marR="6350" indent="-514350" algn="just">
              <a:buChar char="•"/>
              <a:tabLst>
                <a:tab pos="527050" algn="l"/>
              </a:tabLst>
            </a:pPr>
            <a:r>
              <a:rPr sz="2400" spc="-25" dirty="0">
                <a:latin typeface="Arial"/>
                <a:cs typeface="Arial"/>
              </a:rPr>
              <a:t>Yapıların </a:t>
            </a:r>
            <a:r>
              <a:rPr sz="2400" spc="-5" dirty="0">
                <a:latin typeface="Arial"/>
                <a:cs typeface="Arial"/>
              </a:rPr>
              <a:t>temel zeminine oturtulması, çevre düzenlemesi  ve/veya başka amaçlarla zemin malzemesinin alınmasına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kazı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denir</a:t>
            </a:r>
            <a:r>
              <a:rPr sz="2400" spc="-30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526415" marR="5080" indent="-514350" algn="just">
              <a:spcBef>
                <a:spcPts val="600"/>
              </a:spcBef>
              <a:buChar char="•"/>
              <a:tabLst>
                <a:tab pos="527050" algn="l"/>
              </a:tabLst>
            </a:pPr>
            <a:r>
              <a:rPr sz="2400" spc="-5" dirty="0">
                <a:latin typeface="Arial"/>
                <a:cs typeface="Arial"/>
              </a:rPr>
              <a:t>Kazı miktarlarını belirlemek amacı ile arazi üzerinde kot  ölçümleri yapılır ve bu ölçümler bir </a:t>
            </a:r>
            <a:r>
              <a:rPr sz="2400" dirty="0">
                <a:latin typeface="Arial"/>
                <a:cs typeface="Arial"/>
              </a:rPr>
              <a:t>plan </a:t>
            </a:r>
            <a:r>
              <a:rPr sz="2400" spc="-5" dirty="0">
                <a:latin typeface="Arial"/>
                <a:cs typeface="Arial"/>
              </a:rPr>
              <a:t>üzerinde </a:t>
            </a:r>
            <a:r>
              <a:rPr sz="2400" spc="-15" dirty="0">
                <a:latin typeface="Arial"/>
                <a:cs typeface="Arial"/>
              </a:rPr>
              <a:t>gösterilir. </a:t>
            </a:r>
            <a:r>
              <a:rPr sz="2400" spc="6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 işleme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plankote </a:t>
            </a:r>
            <a:r>
              <a:rPr sz="2400" spc="-5" dirty="0">
                <a:latin typeface="Arial"/>
                <a:cs typeface="Arial"/>
              </a:rPr>
              <a:t>(kotlu plan)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denir</a:t>
            </a:r>
            <a:r>
              <a:rPr sz="2400" spc="-30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526415" marR="5080" indent="-514350" algn="just">
              <a:lnSpc>
                <a:spcPts val="3270"/>
              </a:lnSpc>
              <a:spcBef>
                <a:spcPts val="384"/>
              </a:spcBef>
              <a:buChar char="•"/>
              <a:tabLst>
                <a:tab pos="527050" algn="l"/>
              </a:tabLst>
            </a:pPr>
            <a:r>
              <a:rPr sz="2400" spc="-20" dirty="0">
                <a:latin typeface="Arial"/>
                <a:cs typeface="Arial"/>
              </a:rPr>
              <a:t>Kazılar, </a:t>
            </a:r>
            <a:r>
              <a:rPr sz="2400" spc="-5" dirty="0">
                <a:latin typeface="Arial"/>
                <a:cs typeface="Arial"/>
              </a:rPr>
              <a:t>kullanılan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 araçları</a:t>
            </a:r>
            <a:r>
              <a:rPr sz="2400" spc="-5" dirty="0">
                <a:latin typeface="Arial"/>
                <a:cs typeface="Arial"/>
              </a:rPr>
              <a:t>na </a:t>
            </a:r>
            <a:r>
              <a:rPr sz="2400" dirty="0">
                <a:latin typeface="Arial"/>
                <a:cs typeface="Arial"/>
              </a:rPr>
              <a:t>ve kazı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şekillerine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göre </a:t>
            </a:r>
            <a:r>
              <a:rPr sz="2400" spc="-5" dirty="0">
                <a:latin typeface="Arial"/>
                <a:cs typeface="Arial"/>
              </a:rPr>
              <a:t> olmak üzere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iki ana grup</a:t>
            </a:r>
            <a:r>
              <a:rPr sz="2400" spc="-5" dirty="0">
                <a:latin typeface="Arial"/>
                <a:cs typeface="Arial"/>
              </a:rPr>
              <a:t>ta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incelenebilir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2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0800" y="66115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458805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6180" cy="2814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marR="3302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latin typeface="Arial"/>
                <a:cs typeface="Arial"/>
              </a:rPr>
              <a:t>Zemin kazma işleminde bizzat kullanılan kazı araçlarına  göre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kazılar;</a:t>
            </a:r>
            <a:endParaRPr sz="2400">
              <a:latin typeface="Arial"/>
              <a:cs typeface="Arial"/>
            </a:endParaRPr>
          </a:p>
          <a:p>
            <a:pPr marL="1212850" lvl="2" indent="-457200">
              <a:spcBef>
                <a:spcPts val="600"/>
              </a:spcBef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El </a:t>
            </a:r>
            <a:r>
              <a:rPr sz="2400" spc="-5" dirty="0">
                <a:latin typeface="Arial"/>
                <a:cs typeface="Arial"/>
              </a:rPr>
              <a:t>aletleri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ile yapılan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kazılar</a:t>
            </a:r>
            <a:endParaRPr sz="2400">
              <a:latin typeface="Arial"/>
              <a:cs typeface="Arial"/>
            </a:endParaRPr>
          </a:p>
          <a:p>
            <a:pPr marL="1212850" lvl="2" indent="-457200">
              <a:spcBef>
                <a:spcPts val="600"/>
              </a:spcBef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Makine</a:t>
            </a:r>
            <a:r>
              <a:rPr sz="2400" spc="-5" dirty="0">
                <a:latin typeface="Arial"/>
                <a:cs typeface="Arial"/>
              </a:rPr>
              <a:t>ler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ile yapılan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kazılar</a:t>
            </a:r>
            <a:endParaRPr sz="2400">
              <a:latin typeface="Arial"/>
              <a:cs typeface="Arial"/>
            </a:endParaRPr>
          </a:p>
          <a:p>
            <a:pPr marL="1212850" marR="5080" lvl="2" indent="-457200">
              <a:spcBef>
                <a:spcPts val="600"/>
              </a:spcBef>
              <a:buChar char="•"/>
              <a:tabLst>
                <a:tab pos="1212215" algn="l"/>
                <a:tab pos="1212850" algn="l"/>
                <a:tab pos="2557145" algn="l"/>
                <a:tab pos="4006850" algn="l"/>
                <a:tab pos="5727700" algn="l"/>
                <a:tab pos="6888480" algn="l"/>
                <a:tab pos="7962265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ay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cı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madde</a:t>
            </a:r>
            <a:r>
              <a:rPr sz="2400" spc="-5" dirty="0">
                <a:latin typeface="Arial"/>
                <a:cs typeface="Arial"/>
              </a:rPr>
              <a:t>le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ku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nı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rak	y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apı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an	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az</a:t>
            </a:r>
            <a:r>
              <a:rPr sz="2400" spc="-1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ak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üçe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ayrılır.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1136" y="58342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328244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7175500" cy="2465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1081405" lvl="1" indent="-612140">
              <a:spcBef>
                <a:spcPts val="390"/>
              </a:spcBef>
              <a:buClr>
                <a:srgbClr val="FF0000"/>
              </a:buClr>
              <a:buSzPct val="116666"/>
              <a:buChar char="•"/>
              <a:tabLst>
                <a:tab pos="1081405" algn="l"/>
                <a:tab pos="1082040" algn="l"/>
              </a:tabLst>
            </a:pPr>
            <a:r>
              <a:rPr sz="2400" spc="-5" dirty="0">
                <a:latin typeface="Arial"/>
                <a:cs typeface="Arial"/>
              </a:rPr>
              <a:t>Kazı alanının kazı sonunda aldığı şekle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göre;</a:t>
            </a:r>
            <a:endParaRPr sz="2400">
              <a:latin typeface="Arial"/>
              <a:cs typeface="Arial"/>
            </a:endParaRPr>
          </a:p>
          <a:p>
            <a:pPr marL="1670050" lvl="2" indent="-457200">
              <a:spcBef>
                <a:spcPts val="690"/>
              </a:spcBef>
              <a:buChar char="•"/>
              <a:tabLst>
                <a:tab pos="1669414" algn="l"/>
                <a:tab pos="1670050" algn="l"/>
              </a:tabLst>
            </a:pPr>
            <a:r>
              <a:rPr sz="2400" spc="-5" dirty="0">
                <a:latin typeface="Arial"/>
                <a:cs typeface="Arial"/>
              </a:rPr>
              <a:t>Serbest kazı (tesviye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kazısı)</a:t>
            </a:r>
            <a:endParaRPr sz="2400">
              <a:latin typeface="Arial"/>
              <a:cs typeface="Arial"/>
            </a:endParaRPr>
          </a:p>
          <a:p>
            <a:pPr marL="1670050" lvl="2" indent="-457200">
              <a:spcBef>
                <a:spcPts val="600"/>
              </a:spcBef>
              <a:buChar char="•"/>
              <a:tabLst>
                <a:tab pos="1669414" algn="l"/>
                <a:tab pos="1670050" algn="l"/>
              </a:tabLst>
            </a:pPr>
            <a:r>
              <a:rPr sz="2400" spc="-5" dirty="0">
                <a:latin typeface="Arial"/>
                <a:cs typeface="Arial"/>
              </a:rPr>
              <a:t>Derin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</a:t>
            </a:r>
            <a:endParaRPr sz="2400">
              <a:latin typeface="Arial"/>
              <a:cs typeface="Arial"/>
            </a:endParaRPr>
          </a:p>
          <a:p>
            <a:pPr marL="2070100" lvl="3" indent="-457834">
              <a:spcBef>
                <a:spcPts val="610"/>
              </a:spcBef>
              <a:buChar char="•"/>
              <a:tabLst>
                <a:tab pos="2069464" algn="l"/>
                <a:tab pos="2070100" algn="l"/>
              </a:tabLst>
            </a:pPr>
            <a:r>
              <a:rPr sz="2000" spc="-5" dirty="0">
                <a:latin typeface="Arial"/>
                <a:cs typeface="Arial"/>
              </a:rPr>
              <a:t>Dar derin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kazı</a:t>
            </a:r>
            <a:endParaRPr sz="2000">
              <a:latin typeface="Arial"/>
              <a:cs typeface="Arial"/>
            </a:endParaRPr>
          </a:p>
          <a:p>
            <a:pPr marL="2070100" lvl="3" indent="-457834">
              <a:spcBef>
                <a:spcPts val="600"/>
              </a:spcBef>
              <a:buChar char="•"/>
              <a:tabLst>
                <a:tab pos="2069464" algn="l"/>
                <a:tab pos="2070100" algn="l"/>
              </a:tabLst>
            </a:pPr>
            <a:r>
              <a:rPr sz="2000" spc="-5" dirty="0">
                <a:latin typeface="Arial"/>
                <a:cs typeface="Arial"/>
              </a:rPr>
              <a:t>Geniş derin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kazı.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4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985" y="66100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58646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499618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31520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(tesviye kazısı);</a:t>
            </a:r>
            <a:endParaRPr sz="2400">
              <a:latin typeface="Arial"/>
              <a:cs typeface="Arial"/>
            </a:endParaRPr>
          </a:p>
          <a:p>
            <a:pPr marL="774700">
              <a:spcBef>
                <a:spcPts val="600"/>
              </a:spcBef>
              <a:tabLst>
                <a:tab pos="1580515" algn="l"/>
                <a:tab pos="2368550" algn="l"/>
                <a:tab pos="2887345" algn="l"/>
                <a:tab pos="3999229" algn="l"/>
              </a:tabLst>
            </a:pPr>
            <a:r>
              <a:rPr sz="2400" spc="-5" dirty="0">
                <a:latin typeface="Arial"/>
                <a:cs typeface="Arial"/>
              </a:rPr>
              <a:t>0,00	kotu	</a:t>
            </a:r>
            <a:r>
              <a:rPr sz="2400" dirty="0">
                <a:latin typeface="Arial"/>
                <a:cs typeface="Arial"/>
              </a:rPr>
              <a:t>ile	</a:t>
            </a:r>
            <a:r>
              <a:rPr sz="2400" spc="-5" dirty="0">
                <a:latin typeface="Arial"/>
                <a:cs typeface="Arial"/>
              </a:rPr>
              <a:t>verilen	düzlem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5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3270" y="2505617"/>
            <a:ext cx="3622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649730" algn="l"/>
                <a:tab pos="2625725" algn="l"/>
              </a:tabLst>
            </a:pPr>
            <a:r>
              <a:rPr sz="2400" spc="-5" dirty="0">
                <a:latin typeface="Arial"/>
                <a:cs typeface="Arial"/>
              </a:rPr>
              <a:t>seviyesine	kadar	yapılan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145" y="2871377"/>
            <a:ext cx="7691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290310" algn="l"/>
              </a:tabLst>
            </a:pPr>
            <a:r>
              <a:rPr sz="2400" spc="-5" dirty="0">
                <a:latin typeface="Arial"/>
                <a:cs typeface="Arial"/>
              </a:rPr>
              <a:t>tesviye (düzeltme=düzleme)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kazısına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	kazı</a:t>
            </a: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4230" y="623010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4393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5545" cy="15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31520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Derin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kazı;</a:t>
            </a:r>
            <a:endParaRPr sz="2400">
              <a:latin typeface="Arial"/>
              <a:cs typeface="Arial"/>
            </a:endParaRPr>
          </a:p>
          <a:p>
            <a:pPr marL="12700" marR="5080" indent="762000">
              <a:spcBef>
                <a:spcPts val="600"/>
              </a:spcBef>
              <a:tabLst>
                <a:tab pos="2239645" algn="l"/>
                <a:tab pos="3568700" algn="l"/>
                <a:tab pos="4525645" algn="l"/>
                <a:tab pos="5040630" algn="l"/>
                <a:tab pos="6064885" algn="l"/>
                <a:tab pos="7326630" algn="l"/>
                <a:tab pos="7807959" algn="l"/>
              </a:tabLst>
            </a:pPr>
            <a:r>
              <a:rPr sz="2400" dirty="0">
                <a:latin typeface="Arial"/>
                <a:cs typeface="Arial"/>
              </a:rPr>
              <a:t>Aşa</a:t>
            </a:r>
            <a:r>
              <a:rPr sz="2400" spc="-5" dirty="0">
                <a:latin typeface="Arial"/>
                <a:cs typeface="Arial"/>
              </a:rPr>
              <a:t>ğı</a:t>
            </a:r>
            <a:r>
              <a:rPr sz="2400" dirty="0">
                <a:latin typeface="Arial"/>
                <a:cs typeface="Arial"/>
              </a:rPr>
              <a:t>dan	y</a:t>
            </a:r>
            <a:r>
              <a:rPr sz="2400" spc="-5" dirty="0">
                <a:latin typeface="Arial"/>
                <a:cs typeface="Arial"/>
              </a:rPr>
              <a:t>u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ya	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5" dirty="0">
                <a:latin typeface="Arial"/>
                <a:cs typeface="Arial"/>
              </a:rPr>
              <a:t>ğ</a:t>
            </a:r>
            <a:r>
              <a:rPr sz="2400" dirty="0">
                <a:latin typeface="Arial"/>
                <a:cs typeface="Arial"/>
              </a:rPr>
              <a:t>ru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-1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ha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eti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ile</a:t>
            </a:r>
            <a:r>
              <a:rPr sz="2400" dirty="0">
                <a:latin typeface="Arial"/>
                <a:cs typeface="Arial"/>
              </a:rPr>
              <a:t>	ya</a:t>
            </a:r>
            <a:r>
              <a:rPr sz="2400" spc="-5" dirty="0">
                <a:latin typeface="Arial"/>
                <a:cs typeface="Arial"/>
              </a:rPr>
              <a:t>pı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an  </a:t>
            </a:r>
            <a:r>
              <a:rPr sz="2400" spc="-5" dirty="0">
                <a:latin typeface="Arial"/>
                <a:cs typeface="Arial"/>
              </a:rPr>
              <a:t>kazılara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derin kazı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6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1" y="59409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496532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2661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74700" algn="just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belirlenmesi;</a:t>
            </a:r>
            <a:endParaRPr sz="2400">
              <a:latin typeface="Arial"/>
              <a:cs typeface="Arial"/>
            </a:endParaRPr>
          </a:p>
          <a:p>
            <a:pPr marL="12700" marR="5080" indent="846455" algn="just"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Binanın plankotesi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vaziyet planı çakıştırıldıktan sonra  temel çıkmalarına çalışma paylarının da eklenmesi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(temellere  50 cm, perdelerde 100 cm) bina sınırları </a:t>
            </a:r>
            <a:r>
              <a:rPr sz="2400" dirty="0">
                <a:latin typeface="Arial"/>
                <a:cs typeface="Arial"/>
              </a:rPr>
              <a:t>içinde </a:t>
            </a:r>
            <a:r>
              <a:rPr sz="2400" spc="-5" dirty="0">
                <a:latin typeface="Arial"/>
                <a:cs typeface="Arial"/>
              </a:rPr>
              <a:t>kalan en düşük  doğal arazi kotu </a:t>
            </a:r>
            <a:r>
              <a:rPr sz="2400" spc="-25" dirty="0">
                <a:latin typeface="Arial"/>
                <a:cs typeface="Arial"/>
              </a:rPr>
              <a:t>aranır. </a:t>
            </a:r>
            <a:r>
              <a:rPr sz="2400" dirty="0">
                <a:latin typeface="Arial"/>
                <a:cs typeface="Arial"/>
              </a:rPr>
              <a:t>Belirlenen </a:t>
            </a:r>
            <a:r>
              <a:rPr sz="2400" spc="-5" dirty="0">
                <a:latin typeface="Arial"/>
                <a:cs typeface="Arial"/>
              </a:rPr>
              <a:t>bu en düşük kot yaklaşık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Arial"/>
                <a:cs typeface="Arial"/>
              </a:rPr>
              <a:t>kotu</a:t>
            </a:r>
            <a:r>
              <a:rPr sz="2400" spc="-25" dirty="0">
                <a:latin typeface="Arial"/>
                <a:cs typeface="Arial"/>
              </a:rPr>
              <a:t>dur.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7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8834" y="705606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364030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193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74700" algn="just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belirlenmesi;</a:t>
            </a:r>
            <a:endParaRPr sz="2400">
              <a:latin typeface="Arial"/>
              <a:cs typeface="Arial"/>
            </a:endParaRPr>
          </a:p>
          <a:p>
            <a:pPr marL="12700" marR="5080" indent="829310" algn="just"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Arazinin eğimli olmaması </a:t>
            </a:r>
            <a:r>
              <a:rPr sz="2400" dirty="0">
                <a:latin typeface="Arial"/>
                <a:cs typeface="Arial"/>
              </a:rPr>
              <a:t>halinde </a:t>
            </a:r>
            <a:r>
              <a:rPr sz="2400" spc="-5" dirty="0">
                <a:latin typeface="Arial"/>
                <a:cs typeface="Arial"/>
              </a:rPr>
              <a:t>doğal arazi kotu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 kazı kotu </a:t>
            </a:r>
            <a:r>
              <a:rPr sz="2400" spc="-5" dirty="0">
                <a:latin typeface="Arial"/>
                <a:cs typeface="Arial"/>
              </a:rPr>
              <a:t>olup, bu durumda yapılacak hafriyatın tamamı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derin  kazı kotu </a:t>
            </a:r>
            <a:r>
              <a:rPr sz="2400" spc="-5" dirty="0">
                <a:latin typeface="Arial"/>
                <a:cs typeface="Arial"/>
              </a:rPr>
              <a:t>olarak kabul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edilir.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8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1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711619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15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774700"/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Serbest kazı kotunun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belirlenmesi;</a:t>
            </a:r>
            <a:endParaRPr sz="2400">
              <a:latin typeface="Arial"/>
              <a:cs typeface="Arial"/>
            </a:endParaRPr>
          </a:p>
          <a:p>
            <a:pPr marL="13335" marR="5080" indent="845819">
              <a:spcBef>
                <a:spcPts val="600"/>
              </a:spcBef>
              <a:tabLst>
                <a:tab pos="1245870" algn="l"/>
                <a:tab pos="2802255" algn="l"/>
                <a:tab pos="3801745" algn="l"/>
                <a:tab pos="4596765" algn="l"/>
                <a:tab pos="5324475" algn="l"/>
                <a:tab pos="7085330" algn="l"/>
                <a:tab pos="8235950" algn="l"/>
              </a:tabLst>
            </a:pPr>
            <a:r>
              <a:rPr sz="2400" spc="-5" dirty="0">
                <a:latin typeface="Arial"/>
                <a:cs typeface="Arial"/>
              </a:rPr>
              <a:t>İ</a:t>
            </a:r>
            <a:r>
              <a:rPr sz="2400" dirty="0">
                <a:latin typeface="Arial"/>
                <a:cs typeface="Arial"/>
              </a:rPr>
              <a:t>ş	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ah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nda	</a:t>
            </a:r>
            <a:r>
              <a:rPr sz="2400" spc="-5" dirty="0">
                <a:latin typeface="Arial"/>
                <a:cs typeface="Arial"/>
              </a:rPr>
              <a:t>bi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den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z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na</a:t>
            </a:r>
            <a:r>
              <a:rPr sz="2400" dirty="0">
                <a:latin typeface="Arial"/>
                <a:cs typeface="Arial"/>
              </a:rPr>
              <a:t>	ya</a:t>
            </a:r>
            <a:r>
              <a:rPr sz="2400" spc="-5" dirty="0">
                <a:latin typeface="Arial"/>
                <a:cs typeface="Arial"/>
              </a:rPr>
              <a:t>pı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ac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a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st	k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zı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kotları </a:t>
            </a:r>
            <a:r>
              <a:rPr sz="2400" spc="-5" dirty="0">
                <a:latin typeface="Arial"/>
                <a:cs typeface="Arial"/>
              </a:rPr>
              <a:t>her bina için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ayrı ayrı</a:t>
            </a:r>
            <a:r>
              <a:rPr sz="2400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belirlenir.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5177" y="5626693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9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3078" y="68330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631314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17188</TotalTime>
  <Words>521</Words>
  <Application>Microsoft Office PowerPoint</Application>
  <PresentationFormat>Ekran Gösterisi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886</cp:revision>
  <cp:lastPrinted>2016-10-24T07:53:35Z</cp:lastPrinted>
  <dcterms:created xsi:type="dcterms:W3CDTF">2016-09-18T09:35:24Z</dcterms:created>
  <dcterms:modified xsi:type="dcterms:W3CDTF">2020-02-28T07:46:21Z</dcterms:modified>
</cp:coreProperties>
</file>