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5"/>
  </p:notesMasterIdLst>
  <p:handoutMasterIdLst>
    <p:handoutMasterId r:id="rId16"/>
  </p:handoutMasterIdLst>
  <p:sldIdLst>
    <p:sldId id="668" r:id="rId4"/>
    <p:sldId id="723" r:id="rId5"/>
    <p:sldId id="724" r:id="rId6"/>
    <p:sldId id="725" r:id="rId7"/>
    <p:sldId id="726" r:id="rId8"/>
    <p:sldId id="727" r:id="rId9"/>
    <p:sldId id="728" r:id="rId10"/>
    <p:sldId id="729" r:id="rId11"/>
    <p:sldId id="730" r:id="rId12"/>
    <p:sldId id="710" r:id="rId13"/>
    <p:sldId id="718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 snapToGrid="0">
      <p:cViewPr varScale="1">
        <p:scale>
          <a:sx n="86" d="100"/>
          <a:sy n="86" d="100"/>
        </p:scale>
        <p:origin x="1692" y="9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66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GGY214</a:t>
            </a:r>
            <a: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YAPI BİLGİSİ VE MALİYET ANALİZİ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503198" y="4382651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Mustafa YILMAZ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/>
              <a:t>Arslan, M., 2015. Yapı Teknolojisi 1 (3. Baskı), Seçkin Yayıncılık, Ankara.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Arslan, M., 2015. Yapı Teknolojisi 2 (3. Baskı), Seçkin Yayıncılık, Ankara.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Banz</a:t>
            </a:r>
            <a:r>
              <a:rPr lang="tr-TR" dirty="0"/>
              <a:t>, H., 1979. </a:t>
            </a:r>
            <a:r>
              <a:rPr lang="tr-TR" dirty="0" err="1"/>
              <a:t>Building</a:t>
            </a:r>
            <a:r>
              <a:rPr lang="tr-TR" dirty="0"/>
              <a:t> Construction </a:t>
            </a:r>
            <a:r>
              <a:rPr lang="tr-TR" dirty="0" err="1"/>
              <a:t>Details</a:t>
            </a:r>
            <a:r>
              <a:rPr lang="tr-TR" dirty="0"/>
              <a:t> </a:t>
            </a:r>
            <a:r>
              <a:rPr lang="tr-TR" dirty="0" err="1"/>
              <a:t>Practical</a:t>
            </a:r>
            <a:r>
              <a:rPr lang="tr-TR" dirty="0"/>
              <a:t> </a:t>
            </a:r>
            <a:r>
              <a:rPr lang="tr-TR" dirty="0" err="1"/>
              <a:t>Drawings</a:t>
            </a:r>
            <a:r>
              <a:rPr lang="tr-TR" dirty="0"/>
              <a:t>, </a:t>
            </a:r>
            <a:r>
              <a:rPr lang="tr-TR" dirty="0" err="1"/>
              <a:t>Von</a:t>
            </a:r>
            <a:r>
              <a:rPr lang="tr-TR" dirty="0"/>
              <a:t> </a:t>
            </a:r>
            <a:r>
              <a:rPr lang="tr-TR" dirty="0" err="1"/>
              <a:t>Nostrand</a:t>
            </a:r>
            <a:r>
              <a:rPr lang="tr-TR" dirty="0"/>
              <a:t> </a:t>
            </a:r>
            <a:r>
              <a:rPr lang="tr-TR" dirty="0" err="1"/>
              <a:t>Reinhold</a:t>
            </a:r>
            <a:r>
              <a:rPr lang="tr-TR" dirty="0"/>
              <a:t> </a:t>
            </a:r>
            <a:r>
              <a:rPr lang="tr-TR" dirty="0" err="1"/>
              <a:t>Company</a:t>
            </a:r>
            <a:r>
              <a:rPr lang="tr-TR" dirty="0"/>
              <a:t>, New York, USA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Francis, D. ve </a:t>
            </a:r>
            <a:r>
              <a:rPr lang="tr-TR" dirty="0" err="1"/>
              <a:t>Ching</a:t>
            </a:r>
            <a:r>
              <a:rPr lang="tr-TR" dirty="0"/>
              <a:t>, K., 2000. Yapı, Bilim Yayınevi,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Griffith, A. </a:t>
            </a:r>
            <a:r>
              <a:rPr lang="tr-TR" dirty="0" err="1"/>
              <a:t>and</a:t>
            </a:r>
            <a:r>
              <a:rPr lang="tr-TR" dirty="0"/>
              <a:t> Watson, P., 2003. Construction Management: </a:t>
            </a:r>
            <a:r>
              <a:rPr lang="tr-TR" dirty="0" err="1"/>
              <a:t>Principles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Practice</a:t>
            </a:r>
            <a:r>
              <a:rPr lang="tr-TR" dirty="0"/>
              <a:t>, </a:t>
            </a:r>
            <a:r>
              <a:rPr lang="tr-TR" dirty="0" err="1"/>
              <a:t>Palgrave</a:t>
            </a:r>
            <a:r>
              <a:rPr lang="tr-TR" dirty="0"/>
              <a:t>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Güner, M.S., 2001. Yapı Bilgisi (Yapı Teknolojisi I-II), Aktif Yayınevi,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Harrison, C.B., 1992. </a:t>
            </a:r>
            <a:r>
              <a:rPr lang="tr-TR" dirty="0" err="1"/>
              <a:t>Problems</a:t>
            </a:r>
            <a:r>
              <a:rPr lang="tr-TR" dirty="0"/>
              <a:t> in </a:t>
            </a:r>
            <a:r>
              <a:rPr lang="tr-TR" dirty="0" err="1"/>
              <a:t>Roofing</a:t>
            </a:r>
            <a:r>
              <a:rPr lang="tr-TR" dirty="0"/>
              <a:t> Design, </a:t>
            </a:r>
            <a:r>
              <a:rPr lang="tr-TR" dirty="0" err="1"/>
              <a:t>Butterworth</a:t>
            </a:r>
            <a:r>
              <a:rPr lang="tr-TR" dirty="0"/>
              <a:t> Architecture, </a:t>
            </a:r>
            <a:r>
              <a:rPr lang="tr-TR" dirty="0" err="1"/>
              <a:t>London</a:t>
            </a:r>
            <a:r>
              <a:rPr lang="tr-TR" dirty="0"/>
              <a:t>, UK</a:t>
            </a:r>
            <a:r>
              <a:rPr lang="tr-TR" dirty="0" smtClean="0"/>
              <a:t>.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73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 err="1" smtClean="0"/>
              <a:t>Kymmell</a:t>
            </a:r>
            <a:r>
              <a:rPr lang="tr-TR" dirty="0"/>
              <a:t>, W., 2008. </a:t>
            </a:r>
            <a:r>
              <a:rPr lang="tr-TR" dirty="0" err="1"/>
              <a:t>Building</a:t>
            </a:r>
            <a:r>
              <a:rPr lang="tr-TR" dirty="0"/>
              <a:t> Information </a:t>
            </a:r>
            <a:r>
              <a:rPr lang="tr-TR" dirty="0" err="1"/>
              <a:t>Modeling</a:t>
            </a:r>
            <a:r>
              <a:rPr lang="tr-TR" dirty="0"/>
              <a:t>: Planning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Managing</a:t>
            </a:r>
            <a:r>
              <a:rPr lang="tr-TR" dirty="0"/>
              <a:t> Construction </a:t>
            </a:r>
            <a:r>
              <a:rPr lang="tr-TR" dirty="0" err="1"/>
              <a:t>Projects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4D CAD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Simulations</a:t>
            </a:r>
            <a:r>
              <a:rPr lang="tr-TR" dirty="0"/>
              <a:t>, 1st Edition, </a:t>
            </a:r>
            <a:r>
              <a:rPr lang="tr-TR" dirty="0" err="1"/>
              <a:t>McGraw-Hill</a:t>
            </a:r>
            <a:r>
              <a:rPr lang="tr-TR" dirty="0"/>
              <a:t> Construction Series, Set 2, USA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Mann, A.P., 1989. </a:t>
            </a:r>
            <a:r>
              <a:rPr lang="tr-TR" dirty="0" err="1"/>
              <a:t>Illustrated</a:t>
            </a:r>
            <a:r>
              <a:rPr lang="tr-TR" dirty="0"/>
              <a:t> </a:t>
            </a:r>
            <a:r>
              <a:rPr lang="tr-TR" dirty="0" err="1"/>
              <a:t>Residential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Commercial Construction, </a:t>
            </a:r>
            <a:r>
              <a:rPr lang="tr-TR" dirty="0" err="1"/>
              <a:t>Prentice</a:t>
            </a:r>
            <a:r>
              <a:rPr lang="tr-TR" dirty="0"/>
              <a:t> </a:t>
            </a:r>
            <a:r>
              <a:rPr lang="tr-TR" dirty="0" err="1"/>
              <a:t>Hall</a:t>
            </a:r>
            <a:r>
              <a:rPr lang="tr-TR" dirty="0"/>
              <a:t> </a:t>
            </a:r>
            <a:r>
              <a:rPr lang="tr-TR" dirty="0" err="1"/>
              <a:t>Englewood</a:t>
            </a:r>
            <a:r>
              <a:rPr lang="tr-TR" dirty="0"/>
              <a:t> </a:t>
            </a:r>
            <a:r>
              <a:rPr lang="tr-TR" dirty="0" err="1"/>
              <a:t>Cliffs</a:t>
            </a:r>
            <a:r>
              <a:rPr lang="tr-TR" dirty="0"/>
              <a:t>, New Jersey, USA.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Mindham</a:t>
            </a:r>
            <a:r>
              <a:rPr lang="tr-TR" dirty="0"/>
              <a:t>, C.N., 1994. </a:t>
            </a:r>
            <a:r>
              <a:rPr lang="tr-TR" dirty="0" err="1"/>
              <a:t>Roof</a:t>
            </a:r>
            <a:r>
              <a:rPr lang="tr-TR" dirty="0"/>
              <a:t> Construction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Loft</a:t>
            </a:r>
            <a:r>
              <a:rPr lang="tr-TR" dirty="0"/>
              <a:t> Conversion, </a:t>
            </a:r>
            <a:r>
              <a:rPr lang="tr-TR" dirty="0" err="1"/>
              <a:t>Blackwell</a:t>
            </a:r>
            <a:r>
              <a:rPr lang="tr-TR" dirty="0"/>
              <a:t> </a:t>
            </a:r>
            <a:r>
              <a:rPr lang="tr-TR" dirty="0" err="1"/>
              <a:t>Scientific</a:t>
            </a:r>
            <a:r>
              <a:rPr lang="tr-TR" dirty="0"/>
              <a:t> Publications, </a:t>
            </a:r>
            <a:r>
              <a:rPr lang="tr-TR" dirty="0" err="1"/>
              <a:t>London</a:t>
            </a:r>
            <a:r>
              <a:rPr lang="tr-TR" dirty="0"/>
              <a:t>, UK.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Pancarcı</a:t>
            </a:r>
            <a:r>
              <a:rPr lang="tr-TR" dirty="0"/>
              <a:t> A. ve Öcal, M.E., 2009. Yapı İşletmesi ve </a:t>
            </a:r>
            <a:r>
              <a:rPr lang="tr-TR" dirty="0" err="1"/>
              <a:t>Maloluş</a:t>
            </a:r>
            <a:r>
              <a:rPr lang="tr-TR" dirty="0"/>
              <a:t> Hesapları, Birsen Yayınevi,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Uğur, L.O., 2009. Yapı Maliyeti Çalışmaları </a:t>
            </a:r>
            <a:r>
              <a:rPr lang="tr-TR" dirty="0" err="1"/>
              <a:t>Alter</a:t>
            </a:r>
            <a:r>
              <a:rPr lang="tr-TR" dirty="0"/>
              <a:t> Yayıncılık, Ankara.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Walker</a:t>
            </a:r>
            <a:r>
              <a:rPr lang="tr-TR" dirty="0"/>
              <a:t>, A., 2015. Project Management in Construction, 6th Edition, </a:t>
            </a:r>
            <a:r>
              <a:rPr lang="tr-TR" dirty="0" err="1"/>
              <a:t>Wiley-Blackwell</a:t>
            </a:r>
            <a:r>
              <a:rPr lang="tr-TR" dirty="0"/>
              <a:t>, UK.</a:t>
            </a:r>
            <a:endParaRPr lang="tr-TR" dirty="0" smtClean="0"/>
          </a:p>
          <a:p>
            <a:pPr marL="0" indent="0" algn="just">
              <a:lnSpc>
                <a:spcPct val="100000"/>
              </a:lnSpc>
              <a:buNone/>
            </a:pP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7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0146" y="1697898"/>
            <a:ext cx="8806815" cy="35727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 algn="just">
              <a:spcBef>
                <a:spcPts val="100"/>
              </a:spcBef>
              <a:buFont typeface="Arial"/>
              <a:buChar char="•"/>
              <a:tabLst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Kazı</a:t>
            </a:r>
            <a:r>
              <a:rPr sz="24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işleri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526415" marR="6350" indent="-514350" algn="just">
              <a:buChar char="•"/>
              <a:tabLst>
                <a:tab pos="527050" algn="l"/>
              </a:tabLst>
            </a:pPr>
            <a:r>
              <a:rPr sz="2400" spc="-25" dirty="0">
                <a:latin typeface="Arial"/>
                <a:cs typeface="Arial"/>
              </a:rPr>
              <a:t>Yapıların </a:t>
            </a:r>
            <a:r>
              <a:rPr sz="2400" spc="-5" dirty="0">
                <a:latin typeface="Arial"/>
                <a:cs typeface="Arial"/>
              </a:rPr>
              <a:t>temel zeminine oturtulması, çevre düzenlemesi  ve/veya başka amaçlarla zemin malzemesinin alınmasına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 kazı</a:t>
            </a:r>
            <a:r>
              <a:rPr sz="24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30" dirty="0">
                <a:latin typeface="Arial"/>
                <a:cs typeface="Arial"/>
              </a:rPr>
              <a:t>denir</a:t>
            </a:r>
            <a:r>
              <a:rPr sz="2400" spc="-30" dirty="0">
                <a:latin typeface="Arial"/>
                <a:cs typeface="Arial"/>
              </a:rPr>
              <a:t>.</a:t>
            </a:r>
            <a:endParaRPr sz="2400" dirty="0">
              <a:latin typeface="Arial"/>
              <a:cs typeface="Arial"/>
            </a:endParaRPr>
          </a:p>
          <a:p>
            <a:pPr marL="526415" marR="5080" indent="-514350" algn="just">
              <a:spcBef>
                <a:spcPts val="600"/>
              </a:spcBef>
              <a:buChar char="•"/>
              <a:tabLst>
                <a:tab pos="527050" algn="l"/>
              </a:tabLst>
            </a:pPr>
            <a:r>
              <a:rPr sz="2400" spc="-5" dirty="0">
                <a:latin typeface="Arial"/>
                <a:cs typeface="Arial"/>
              </a:rPr>
              <a:t>Kazı miktarlarını belirlemek amacı ile arazi üzerinde kot  ölçümleri yapılır ve bu ölçümler bir </a:t>
            </a:r>
            <a:r>
              <a:rPr sz="2400" dirty="0">
                <a:latin typeface="Arial"/>
                <a:cs typeface="Arial"/>
              </a:rPr>
              <a:t>plan </a:t>
            </a:r>
            <a:r>
              <a:rPr sz="2400" spc="-5" dirty="0">
                <a:latin typeface="Arial"/>
                <a:cs typeface="Arial"/>
              </a:rPr>
              <a:t>üzerinde </a:t>
            </a:r>
            <a:r>
              <a:rPr sz="2400" spc="-15" dirty="0">
                <a:latin typeface="Arial"/>
                <a:cs typeface="Arial"/>
              </a:rPr>
              <a:t>gösterilir. </a:t>
            </a:r>
            <a:r>
              <a:rPr sz="2400" spc="63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Bu işleme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plankote </a:t>
            </a:r>
            <a:r>
              <a:rPr sz="2400" spc="-5" dirty="0">
                <a:latin typeface="Arial"/>
                <a:cs typeface="Arial"/>
              </a:rPr>
              <a:t>(kotlu plan)</a:t>
            </a:r>
            <a:r>
              <a:rPr sz="2400" spc="55" dirty="0">
                <a:latin typeface="Arial"/>
                <a:cs typeface="Arial"/>
              </a:rPr>
              <a:t> </a:t>
            </a:r>
            <a:r>
              <a:rPr sz="2400" spc="-30" dirty="0">
                <a:latin typeface="Arial"/>
                <a:cs typeface="Arial"/>
              </a:rPr>
              <a:t>denir</a:t>
            </a:r>
            <a:r>
              <a:rPr sz="2400" spc="-30" dirty="0">
                <a:latin typeface="Arial"/>
                <a:cs typeface="Arial"/>
              </a:rPr>
              <a:t>.</a:t>
            </a:r>
            <a:endParaRPr sz="2400" dirty="0">
              <a:latin typeface="Arial"/>
              <a:cs typeface="Arial"/>
            </a:endParaRPr>
          </a:p>
          <a:p>
            <a:pPr marL="526415" marR="5080" indent="-514350" algn="just">
              <a:lnSpc>
                <a:spcPts val="3270"/>
              </a:lnSpc>
              <a:spcBef>
                <a:spcPts val="384"/>
              </a:spcBef>
              <a:buChar char="•"/>
              <a:tabLst>
                <a:tab pos="527050" algn="l"/>
              </a:tabLst>
            </a:pPr>
            <a:r>
              <a:rPr sz="2400" spc="-20" dirty="0">
                <a:latin typeface="Arial"/>
                <a:cs typeface="Arial"/>
              </a:rPr>
              <a:t>Kazılar, </a:t>
            </a:r>
            <a:r>
              <a:rPr sz="2400" spc="-5" dirty="0">
                <a:latin typeface="Arial"/>
                <a:cs typeface="Arial"/>
              </a:rPr>
              <a:t>kullanılan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kazı araçları</a:t>
            </a:r>
            <a:r>
              <a:rPr sz="2400" spc="-5" dirty="0">
                <a:latin typeface="Arial"/>
                <a:cs typeface="Arial"/>
              </a:rPr>
              <a:t>na </a:t>
            </a:r>
            <a:r>
              <a:rPr sz="2400" dirty="0">
                <a:latin typeface="Arial"/>
                <a:cs typeface="Arial"/>
              </a:rPr>
              <a:t>ve kazı 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şekillerine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göre </a:t>
            </a:r>
            <a:r>
              <a:rPr sz="2400" spc="-5" dirty="0">
                <a:latin typeface="Arial"/>
                <a:cs typeface="Arial"/>
              </a:rPr>
              <a:t> olmak üzere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iki ana grup</a:t>
            </a:r>
            <a:r>
              <a:rPr sz="2400" spc="-5" dirty="0">
                <a:latin typeface="Arial"/>
                <a:cs typeface="Arial"/>
              </a:rPr>
              <a:t>ta</a:t>
            </a:r>
            <a:r>
              <a:rPr sz="2400" spc="6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incelenebilir</a:t>
            </a:r>
            <a:r>
              <a:rPr sz="2800" spc="-5" dirty="0">
                <a:latin typeface="Arial"/>
                <a:cs typeface="Arial"/>
              </a:rPr>
              <a:t>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15177" y="5626693"/>
            <a:ext cx="245745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z="1200" spc="-5" dirty="0">
                <a:solidFill>
                  <a:srgbClr val="8A8A8A"/>
                </a:solidFill>
                <a:latin typeface="Arial"/>
                <a:cs typeface="Arial"/>
              </a:rPr>
              <a:pPr marL="38100">
                <a:lnSpc>
                  <a:spcPts val="1425"/>
                </a:lnSpc>
              </a:pPr>
              <a:t>2</a:t>
            </a:fld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0800" y="661154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</p:spTree>
    <p:extLst>
      <p:ext uri="{BB962C8B-B14F-4D97-AF65-F5344CB8AC3E}">
        <p14:creationId xmlns:p14="http://schemas.microsoft.com/office/powerpoint/2010/main" val="458805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0145" y="1697897"/>
            <a:ext cx="8806180" cy="2814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Kazı</a:t>
            </a:r>
            <a:r>
              <a:rPr sz="24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işleri;</a:t>
            </a:r>
            <a:endParaRPr sz="2400">
              <a:latin typeface="Arial"/>
              <a:cs typeface="Arial"/>
            </a:endParaRPr>
          </a:p>
          <a:p>
            <a:pPr marL="927100" marR="330200" lvl="1" indent="-457200">
              <a:buChar char="•"/>
              <a:tabLst>
                <a:tab pos="926465" algn="l"/>
                <a:tab pos="927100" algn="l"/>
              </a:tabLst>
            </a:pPr>
            <a:r>
              <a:rPr sz="2400" spc="-5" dirty="0">
                <a:latin typeface="Arial"/>
                <a:cs typeface="Arial"/>
              </a:rPr>
              <a:t>Zemin kazma işleminde bizzat kullanılan kazı araçlarına  göre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kazılar;</a:t>
            </a:r>
            <a:endParaRPr sz="2400">
              <a:latin typeface="Arial"/>
              <a:cs typeface="Arial"/>
            </a:endParaRPr>
          </a:p>
          <a:p>
            <a:pPr marL="1212850" lvl="2" indent="-457200">
              <a:spcBef>
                <a:spcPts val="600"/>
              </a:spcBef>
              <a:buChar char="•"/>
              <a:tabLst>
                <a:tab pos="1212215" algn="l"/>
                <a:tab pos="121285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El </a:t>
            </a:r>
            <a:r>
              <a:rPr sz="2400" spc="-5" dirty="0">
                <a:latin typeface="Arial"/>
                <a:cs typeface="Arial"/>
              </a:rPr>
              <a:t>aletleri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ile yapılan</a:t>
            </a:r>
            <a:r>
              <a:rPr sz="2400" spc="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kazılar</a:t>
            </a:r>
            <a:endParaRPr sz="2400">
              <a:latin typeface="Arial"/>
              <a:cs typeface="Arial"/>
            </a:endParaRPr>
          </a:p>
          <a:p>
            <a:pPr marL="1212850" lvl="2" indent="-457200">
              <a:spcBef>
                <a:spcPts val="600"/>
              </a:spcBef>
              <a:buChar char="•"/>
              <a:tabLst>
                <a:tab pos="1212215" algn="l"/>
                <a:tab pos="121285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Makine</a:t>
            </a:r>
            <a:r>
              <a:rPr sz="2400" spc="-5" dirty="0">
                <a:latin typeface="Arial"/>
                <a:cs typeface="Arial"/>
              </a:rPr>
              <a:t>ler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ile yapılan</a:t>
            </a:r>
            <a:r>
              <a:rPr sz="2400" spc="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kazılar</a:t>
            </a:r>
            <a:endParaRPr sz="2400">
              <a:latin typeface="Arial"/>
              <a:cs typeface="Arial"/>
            </a:endParaRPr>
          </a:p>
          <a:p>
            <a:pPr marL="1212850" marR="5080" lvl="2" indent="-457200">
              <a:spcBef>
                <a:spcPts val="600"/>
              </a:spcBef>
              <a:buChar char="•"/>
              <a:tabLst>
                <a:tab pos="1212215" algn="l"/>
                <a:tab pos="1212850" algn="l"/>
                <a:tab pos="2557145" algn="l"/>
                <a:tab pos="4006850" algn="l"/>
                <a:tab pos="5727700" algn="l"/>
                <a:tab pos="6888480" algn="l"/>
                <a:tab pos="7962265" algn="l"/>
              </a:tabLst>
            </a:pP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at</a:t>
            </a:r>
            <a:r>
              <a:rPr sz="2400" spc="5" dirty="0">
                <a:solidFill>
                  <a:srgbClr val="FF0000"/>
                </a:solidFill>
                <a:latin typeface="Arial"/>
                <a:cs typeface="Arial"/>
              </a:rPr>
              <a:t>l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ay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ı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cı	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madde</a:t>
            </a:r>
            <a:r>
              <a:rPr sz="2400" spc="-5" dirty="0">
                <a:latin typeface="Arial"/>
                <a:cs typeface="Arial"/>
              </a:rPr>
              <a:t>le</a:t>
            </a:r>
            <a:r>
              <a:rPr sz="2400" dirty="0">
                <a:latin typeface="Arial"/>
                <a:cs typeface="Arial"/>
              </a:rPr>
              <a:t>r	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ku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l</a:t>
            </a:r>
            <a:r>
              <a:rPr sz="2400" spc="5" dirty="0">
                <a:solidFill>
                  <a:srgbClr val="FF0000"/>
                </a:solidFill>
                <a:latin typeface="Arial"/>
                <a:cs typeface="Arial"/>
              </a:rPr>
              <a:t>l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nı</a:t>
            </a:r>
            <a:r>
              <a:rPr sz="2400" spc="5" dirty="0">
                <a:solidFill>
                  <a:srgbClr val="FF0000"/>
                </a:solidFill>
                <a:latin typeface="Arial"/>
                <a:cs typeface="Arial"/>
              </a:rPr>
              <a:t>l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rak	y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apı</a:t>
            </a:r>
            <a:r>
              <a:rPr sz="2400" spc="5" dirty="0">
                <a:solidFill>
                  <a:srgbClr val="FF0000"/>
                </a:solidFill>
                <a:latin typeface="Arial"/>
                <a:cs typeface="Arial"/>
              </a:rPr>
              <a:t>l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an	</a:t>
            </a:r>
            <a:r>
              <a:rPr sz="2400" dirty="0">
                <a:latin typeface="Arial"/>
                <a:cs typeface="Arial"/>
              </a:rPr>
              <a:t>k</a:t>
            </a:r>
            <a:r>
              <a:rPr sz="2400" spc="-5" dirty="0">
                <a:latin typeface="Arial"/>
                <a:cs typeface="Arial"/>
              </a:rPr>
              <a:t>az</a:t>
            </a:r>
            <a:r>
              <a:rPr sz="2400" spc="-10" dirty="0">
                <a:latin typeface="Arial"/>
                <a:cs typeface="Arial"/>
              </a:rPr>
              <a:t>ı</a:t>
            </a:r>
            <a:r>
              <a:rPr sz="2400" spc="5" dirty="0">
                <a:latin typeface="Arial"/>
                <a:cs typeface="Arial"/>
              </a:rPr>
              <a:t>l</a:t>
            </a:r>
            <a:r>
              <a:rPr sz="2400" spc="-5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r	</a:t>
            </a:r>
            <a:r>
              <a:rPr sz="2400" spc="-10" dirty="0">
                <a:latin typeface="Arial"/>
                <a:cs typeface="Arial"/>
              </a:rPr>
              <a:t>o</a:t>
            </a:r>
            <a:r>
              <a:rPr sz="2400" dirty="0">
                <a:latin typeface="Arial"/>
                <a:cs typeface="Arial"/>
              </a:rPr>
              <a:t>l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spc="-5" dirty="0">
                <a:latin typeface="Arial"/>
                <a:cs typeface="Arial"/>
              </a:rPr>
              <a:t>r</a:t>
            </a:r>
            <a:r>
              <a:rPr sz="2400" spc="-10" dirty="0">
                <a:latin typeface="Arial"/>
                <a:cs typeface="Arial"/>
              </a:rPr>
              <a:t>ak 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üçe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ayrılır.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15177" y="5626693"/>
            <a:ext cx="245745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z="1200" spc="-5" dirty="0">
                <a:solidFill>
                  <a:srgbClr val="8A8A8A"/>
                </a:solidFill>
                <a:latin typeface="Arial"/>
                <a:cs typeface="Arial"/>
              </a:rPr>
              <a:pPr marL="38100">
                <a:lnSpc>
                  <a:spcPts val="1425"/>
                </a:lnSpc>
              </a:pPr>
              <a:t>3</a:t>
            </a:fld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71136" y="583421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</p:spTree>
    <p:extLst>
      <p:ext uri="{BB962C8B-B14F-4D97-AF65-F5344CB8AC3E}">
        <p14:creationId xmlns:p14="http://schemas.microsoft.com/office/powerpoint/2010/main" val="3282442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0145" y="1697897"/>
            <a:ext cx="7175500" cy="2465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Kazı</a:t>
            </a:r>
            <a:r>
              <a:rPr sz="24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işleri;</a:t>
            </a:r>
            <a:endParaRPr sz="2400">
              <a:latin typeface="Arial"/>
              <a:cs typeface="Arial"/>
            </a:endParaRPr>
          </a:p>
          <a:p>
            <a:pPr marL="1081405" lvl="1" indent="-612140">
              <a:spcBef>
                <a:spcPts val="390"/>
              </a:spcBef>
              <a:buClr>
                <a:srgbClr val="FF0000"/>
              </a:buClr>
              <a:buSzPct val="116666"/>
              <a:buChar char="•"/>
              <a:tabLst>
                <a:tab pos="1081405" algn="l"/>
                <a:tab pos="1082040" algn="l"/>
              </a:tabLst>
            </a:pPr>
            <a:r>
              <a:rPr sz="2400" spc="-5" dirty="0">
                <a:latin typeface="Arial"/>
                <a:cs typeface="Arial"/>
              </a:rPr>
              <a:t>Kazı alanının kazı sonunda aldığı şekle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göre;</a:t>
            </a:r>
            <a:endParaRPr sz="2400">
              <a:latin typeface="Arial"/>
              <a:cs typeface="Arial"/>
            </a:endParaRPr>
          </a:p>
          <a:p>
            <a:pPr marL="1670050" lvl="2" indent="-457200">
              <a:spcBef>
                <a:spcPts val="690"/>
              </a:spcBef>
              <a:buChar char="•"/>
              <a:tabLst>
                <a:tab pos="1669414" algn="l"/>
                <a:tab pos="1670050" algn="l"/>
              </a:tabLst>
            </a:pPr>
            <a:r>
              <a:rPr sz="2400" spc="-5" dirty="0">
                <a:latin typeface="Arial"/>
                <a:cs typeface="Arial"/>
              </a:rPr>
              <a:t>Serbest kazı (tesviye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kazısı)</a:t>
            </a:r>
            <a:endParaRPr sz="2400">
              <a:latin typeface="Arial"/>
              <a:cs typeface="Arial"/>
            </a:endParaRPr>
          </a:p>
          <a:p>
            <a:pPr marL="1670050" lvl="2" indent="-457200">
              <a:spcBef>
                <a:spcPts val="600"/>
              </a:spcBef>
              <a:buChar char="•"/>
              <a:tabLst>
                <a:tab pos="1669414" algn="l"/>
                <a:tab pos="1670050" algn="l"/>
              </a:tabLst>
            </a:pPr>
            <a:r>
              <a:rPr sz="2400" spc="-5" dirty="0">
                <a:latin typeface="Arial"/>
                <a:cs typeface="Arial"/>
              </a:rPr>
              <a:t>Derin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Kazı</a:t>
            </a:r>
            <a:endParaRPr sz="2400">
              <a:latin typeface="Arial"/>
              <a:cs typeface="Arial"/>
            </a:endParaRPr>
          </a:p>
          <a:p>
            <a:pPr marL="2070100" lvl="3" indent="-457834">
              <a:spcBef>
                <a:spcPts val="610"/>
              </a:spcBef>
              <a:buChar char="•"/>
              <a:tabLst>
                <a:tab pos="2069464" algn="l"/>
                <a:tab pos="2070100" algn="l"/>
              </a:tabLst>
            </a:pPr>
            <a:r>
              <a:rPr sz="2000" spc="-5" dirty="0">
                <a:latin typeface="Arial"/>
                <a:cs typeface="Arial"/>
              </a:rPr>
              <a:t>Dar derin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kazı</a:t>
            </a:r>
            <a:endParaRPr sz="2000">
              <a:latin typeface="Arial"/>
              <a:cs typeface="Arial"/>
            </a:endParaRPr>
          </a:p>
          <a:p>
            <a:pPr marL="2070100" lvl="3" indent="-457834">
              <a:spcBef>
                <a:spcPts val="600"/>
              </a:spcBef>
              <a:buChar char="•"/>
              <a:tabLst>
                <a:tab pos="2069464" algn="l"/>
                <a:tab pos="2070100" algn="l"/>
              </a:tabLst>
            </a:pPr>
            <a:r>
              <a:rPr sz="2000" spc="-5" dirty="0">
                <a:latin typeface="Arial"/>
                <a:cs typeface="Arial"/>
              </a:rPr>
              <a:t>Geniş derin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kazı.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15177" y="5626693"/>
            <a:ext cx="245745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z="1200" spc="-5" dirty="0">
                <a:solidFill>
                  <a:srgbClr val="8A8A8A"/>
                </a:solidFill>
                <a:latin typeface="Arial"/>
                <a:cs typeface="Arial"/>
              </a:rPr>
              <a:pPr marL="38100">
                <a:lnSpc>
                  <a:spcPts val="1425"/>
                </a:lnSpc>
              </a:pPr>
              <a:t>4</a:t>
            </a:fld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9985" y="661001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</p:spTree>
    <p:extLst>
      <p:ext uri="{BB962C8B-B14F-4D97-AF65-F5344CB8AC3E}">
        <p14:creationId xmlns:p14="http://schemas.microsoft.com/office/powerpoint/2010/main" val="1586469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0145" y="1697897"/>
            <a:ext cx="4996180" cy="1198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Kazı</a:t>
            </a:r>
            <a:r>
              <a:rPr sz="24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işleri;</a:t>
            </a:r>
            <a:endParaRPr sz="2400">
              <a:latin typeface="Arial"/>
              <a:cs typeface="Arial"/>
            </a:endParaRPr>
          </a:p>
          <a:p>
            <a:pPr marL="731520"/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Serbest kazı (tesviye kazısı);</a:t>
            </a:r>
            <a:endParaRPr sz="2400">
              <a:latin typeface="Arial"/>
              <a:cs typeface="Arial"/>
            </a:endParaRPr>
          </a:p>
          <a:p>
            <a:pPr marL="774700">
              <a:spcBef>
                <a:spcPts val="600"/>
              </a:spcBef>
              <a:tabLst>
                <a:tab pos="1580515" algn="l"/>
                <a:tab pos="2368550" algn="l"/>
                <a:tab pos="2887345" algn="l"/>
                <a:tab pos="3999229" algn="l"/>
              </a:tabLst>
            </a:pPr>
            <a:r>
              <a:rPr sz="2400" spc="-5" dirty="0">
                <a:latin typeface="Arial"/>
                <a:cs typeface="Arial"/>
              </a:rPr>
              <a:t>0,00	kotu	</a:t>
            </a:r>
            <a:r>
              <a:rPr sz="2400" dirty="0">
                <a:latin typeface="Arial"/>
                <a:cs typeface="Arial"/>
              </a:rPr>
              <a:t>ile	</a:t>
            </a:r>
            <a:r>
              <a:rPr sz="2400" spc="-5" dirty="0">
                <a:latin typeface="Arial"/>
                <a:cs typeface="Arial"/>
              </a:rPr>
              <a:t>verilen	düzlem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415177" y="5626693"/>
            <a:ext cx="245745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z="1200" spc="-5" dirty="0">
                <a:solidFill>
                  <a:srgbClr val="8A8A8A"/>
                </a:solidFill>
                <a:latin typeface="Arial"/>
                <a:cs typeface="Arial"/>
              </a:rPr>
              <a:pPr marL="38100">
                <a:lnSpc>
                  <a:spcPts val="1425"/>
                </a:lnSpc>
              </a:pPr>
              <a:t>5</a:t>
            </a:fld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33270" y="2505617"/>
            <a:ext cx="36226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1649730" algn="l"/>
                <a:tab pos="2625725" algn="l"/>
              </a:tabLst>
            </a:pPr>
            <a:r>
              <a:rPr sz="2400" spc="-5" dirty="0">
                <a:latin typeface="Arial"/>
                <a:cs typeface="Arial"/>
              </a:rPr>
              <a:t>seviyesine	kadar	yapılan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0145" y="2871377"/>
            <a:ext cx="76911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6290310" algn="l"/>
              </a:tabLst>
            </a:pPr>
            <a:r>
              <a:rPr sz="2400" spc="-5" dirty="0">
                <a:latin typeface="Arial"/>
                <a:cs typeface="Arial"/>
              </a:rPr>
              <a:t>tesviye (düzeltme=düzleme)</a:t>
            </a:r>
            <a:r>
              <a:rPr sz="2400" spc="5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kazısına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serbest	kazı</a:t>
            </a:r>
            <a:r>
              <a:rPr sz="2400" spc="-6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30" dirty="0">
                <a:latin typeface="Arial"/>
                <a:cs typeface="Arial"/>
              </a:rPr>
              <a:t>denir.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04230" y="623010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</p:spTree>
    <p:extLst>
      <p:ext uri="{BB962C8B-B14F-4D97-AF65-F5344CB8AC3E}">
        <p14:creationId xmlns:p14="http://schemas.microsoft.com/office/powerpoint/2010/main" val="243935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0146" y="1697897"/>
            <a:ext cx="8805545" cy="1564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Kazı</a:t>
            </a:r>
            <a:r>
              <a:rPr sz="24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işleri;</a:t>
            </a:r>
            <a:endParaRPr sz="2400">
              <a:latin typeface="Arial"/>
              <a:cs typeface="Arial"/>
            </a:endParaRPr>
          </a:p>
          <a:p>
            <a:pPr marL="731520"/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Derin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kazı;</a:t>
            </a:r>
            <a:endParaRPr sz="2400">
              <a:latin typeface="Arial"/>
              <a:cs typeface="Arial"/>
            </a:endParaRPr>
          </a:p>
          <a:p>
            <a:pPr marL="12700" marR="5080" indent="762000">
              <a:spcBef>
                <a:spcPts val="600"/>
              </a:spcBef>
              <a:tabLst>
                <a:tab pos="2239645" algn="l"/>
                <a:tab pos="3568700" algn="l"/>
                <a:tab pos="4525645" algn="l"/>
                <a:tab pos="5040630" algn="l"/>
                <a:tab pos="6064885" algn="l"/>
                <a:tab pos="7326630" algn="l"/>
                <a:tab pos="7807959" algn="l"/>
              </a:tabLst>
            </a:pPr>
            <a:r>
              <a:rPr sz="2400" dirty="0">
                <a:latin typeface="Arial"/>
                <a:cs typeface="Arial"/>
              </a:rPr>
              <a:t>Aşa</a:t>
            </a:r>
            <a:r>
              <a:rPr sz="2400" spc="-5" dirty="0">
                <a:latin typeface="Arial"/>
                <a:cs typeface="Arial"/>
              </a:rPr>
              <a:t>ğı</a:t>
            </a:r>
            <a:r>
              <a:rPr sz="2400" dirty="0">
                <a:latin typeface="Arial"/>
                <a:cs typeface="Arial"/>
              </a:rPr>
              <a:t>dan	y</a:t>
            </a:r>
            <a:r>
              <a:rPr sz="2400" spc="-5" dirty="0">
                <a:latin typeface="Arial"/>
                <a:cs typeface="Arial"/>
              </a:rPr>
              <a:t>u</a:t>
            </a:r>
            <a:r>
              <a:rPr sz="2400" spc="5" dirty="0">
                <a:latin typeface="Arial"/>
                <a:cs typeface="Arial"/>
              </a:rPr>
              <a:t>k</a:t>
            </a:r>
            <a:r>
              <a:rPr sz="2400" spc="-5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r</a:t>
            </a:r>
            <a:r>
              <a:rPr sz="2400" spc="-5" dirty="0">
                <a:latin typeface="Arial"/>
                <a:cs typeface="Arial"/>
              </a:rPr>
              <a:t>ı</a:t>
            </a:r>
            <a:r>
              <a:rPr sz="2400" dirty="0">
                <a:latin typeface="Arial"/>
                <a:cs typeface="Arial"/>
              </a:rPr>
              <a:t>ya	</a:t>
            </a:r>
            <a:r>
              <a:rPr sz="2400" spc="-5" dirty="0">
                <a:latin typeface="Arial"/>
                <a:cs typeface="Arial"/>
              </a:rPr>
              <a:t>d</a:t>
            </a:r>
            <a:r>
              <a:rPr sz="2400" dirty="0">
                <a:latin typeface="Arial"/>
                <a:cs typeface="Arial"/>
              </a:rPr>
              <a:t>o</a:t>
            </a:r>
            <a:r>
              <a:rPr sz="2400" spc="-5" dirty="0">
                <a:latin typeface="Arial"/>
                <a:cs typeface="Arial"/>
              </a:rPr>
              <a:t>ğ</a:t>
            </a:r>
            <a:r>
              <a:rPr sz="2400" dirty="0">
                <a:latin typeface="Arial"/>
                <a:cs typeface="Arial"/>
              </a:rPr>
              <a:t>ru	</a:t>
            </a:r>
            <a:r>
              <a:rPr sz="2400" spc="-10" dirty="0">
                <a:latin typeface="Arial"/>
                <a:cs typeface="Arial"/>
              </a:rPr>
              <a:t>b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r	</a:t>
            </a:r>
            <a:r>
              <a:rPr sz="2400" spc="-10" dirty="0">
                <a:latin typeface="Arial"/>
                <a:cs typeface="Arial"/>
              </a:rPr>
              <a:t>t</a:t>
            </a:r>
            <a:r>
              <a:rPr sz="2400" spc="-5" dirty="0">
                <a:latin typeface="Arial"/>
                <a:cs typeface="Arial"/>
              </a:rPr>
              <a:t>o</a:t>
            </a:r>
            <a:r>
              <a:rPr sz="2400" spc="-10" dirty="0">
                <a:latin typeface="Arial"/>
                <a:cs typeface="Arial"/>
              </a:rPr>
              <a:t>p</a:t>
            </a:r>
            <a:r>
              <a:rPr sz="2400" spc="-5" dirty="0">
                <a:latin typeface="Arial"/>
                <a:cs typeface="Arial"/>
              </a:rPr>
              <a:t>r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spc="-5" dirty="0">
                <a:latin typeface="Arial"/>
                <a:cs typeface="Arial"/>
              </a:rPr>
              <a:t>k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10" dirty="0">
                <a:latin typeface="Arial"/>
                <a:cs typeface="Arial"/>
              </a:rPr>
              <a:t>ha</a:t>
            </a:r>
            <a:r>
              <a:rPr sz="2400" spc="-5" dirty="0">
                <a:latin typeface="Arial"/>
                <a:cs typeface="Arial"/>
              </a:rPr>
              <a:t>r</a:t>
            </a:r>
            <a:r>
              <a:rPr sz="2400" spc="-10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k</a:t>
            </a:r>
            <a:r>
              <a:rPr sz="2400" spc="-5" dirty="0">
                <a:latin typeface="Arial"/>
                <a:cs typeface="Arial"/>
              </a:rPr>
              <a:t>eti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5" dirty="0">
                <a:latin typeface="Arial"/>
                <a:cs typeface="Arial"/>
              </a:rPr>
              <a:t>ile</a:t>
            </a:r>
            <a:r>
              <a:rPr sz="2400" dirty="0">
                <a:latin typeface="Arial"/>
                <a:cs typeface="Arial"/>
              </a:rPr>
              <a:t>	ya</a:t>
            </a:r>
            <a:r>
              <a:rPr sz="2400" spc="-5" dirty="0">
                <a:latin typeface="Arial"/>
                <a:cs typeface="Arial"/>
              </a:rPr>
              <a:t>pı</a:t>
            </a:r>
            <a:r>
              <a:rPr sz="2400" spc="5" dirty="0">
                <a:latin typeface="Arial"/>
                <a:cs typeface="Arial"/>
              </a:rPr>
              <a:t>l</a:t>
            </a:r>
            <a:r>
              <a:rPr sz="2400" dirty="0">
                <a:latin typeface="Arial"/>
                <a:cs typeface="Arial"/>
              </a:rPr>
              <a:t>an  </a:t>
            </a:r>
            <a:r>
              <a:rPr sz="2400" spc="-5" dirty="0">
                <a:latin typeface="Arial"/>
                <a:cs typeface="Arial"/>
              </a:rPr>
              <a:t>kazılara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derin kazı</a:t>
            </a:r>
            <a:r>
              <a:rPr sz="2400" spc="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30" dirty="0">
                <a:latin typeface="Arial"/>
                <a:cs typeface="Arial"/>
              </a:rPr>
              <a:t>denir.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15177" y="5626693"/>
            <a:ext cx="245745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z="1200" spc="-5" dirty="0">
                <a:solidFill>
                  <a:srgbClr val="8A8A8A"/>
                </a:solidFill>
                <a:latin typeface="Arial"/>
                <a:cs typeface="Arial"/>
              </a:rPr>
              <a:pPr marL="38100">
                <a:lnSpc>
                  <a:spcPts val="1425"/>
                </a:lnSpc>
              </a:pPr>
              <a:t>6</a:t>
            </a:fld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15381" y="594094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</p:spTree>
    <p:extLst>
      <p:ext uri="{BB962C8B-B14F-4D97-AF65-F5344CB8AC3E}">
        <p14:creationId xmlns:p14="http://schemas.microsoft.com/office/powerpoint/2010/main" val="2496532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0146" y="1697897"/>
            <a:ext cx="8808085" cy="2661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 algn="just">
              <a:spcBef>
                <a:spcPts val="100"/>
              </a:spcBef>
              <a:buFont typeface="Arial"/>
              <a:buChar char="•"/>
              <a:tabLst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Kazı</a:t>
            </a:r>
            <a:r>
              <a:rPr sz="24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işleri;</a:t>
            </a:r>
            <a:endParaRPr sz="2400">
              <a:latin typeface="Arial"/>
              <a:cs typeface="Arial"/>
            </a:endParaRPr>
          </a:p>
          <a:p>
            <a:pPr marL="774700" algn="just"/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Serbest kazı kotunun</a:t>
            </a:r>
            <a:r>
              <a:rPr sz="2400" spc="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belirlenmesi;</a:t>
            </a:r>
            <a:endParaRPr sz="2400">
              <a:latin typeface="Arial"/>
              <a:cs typeface="Arial"/>
            </a:endParaRPr>
          </a:p>
          <a:p>
            <a:pPr marL="12700" marR="5080" indent="846455" algn="just"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Binanın plankotesi </a:t>
            </a:r>
            <a:r>
              <a:rPr sz="2400" dirty="0">
                <a:latin typeface="Arial"/>
                <a:cs typeface="Arial"/>
              </a:rPr>
              <a:t>ile </a:t>
            </a:r>
            <a:r>
              <a:rPr sz="2400" spc="-5" dirty="0">
                <a:latin typeface="Arial"/>
                <a:cs typeface="Arial"/>
              </a:rPr>
              <a:t>vaziyet planı çakıştırıldıktan sonra  temel çıkmalarına çalışma paylarının da eklenmesi </a:t>
            </a:r>
            <a:r>
              <a:rPr sz="2400" dirty="0">
                <a:latin typeface="Arial"/>
                <a:cs typeface="Arial"/>
              </a:rPr>
              <a:t>ile </a:t>
            </a:r>
            <a:r>
              <a:rPr sz="2400" spc="-5" dirty="0">
                <a:latin typeface="Arial"/>
                <a:cs typeface="Arial"/>
              </a:rPr>
              <a:t>(temellere  50 cm, perdelerde 100 cm) bina sınırları </a:t>
            </a:r>
            <a:r>
              <a:rPr sz="2400" dirty="0">
                <a:latin typeface="Arial"/>
                <a:cs typeface="Arial"/>
              </a:rPr>
              <a:t>içinde </a:t>
            </a:r>
            <a:r>
              <a:rPr sz="2400" spc="-5" dirty="0">
                <a:latin typeface="Arial"/>
                <a:cs typeface="Arial"/>
              </a:rPr>
              <a:t>kalan en düşük  doğal arazi kotu </a:t>
            </a:r>
            <a:r>
              <a:rPr sz="2400" spc="-25" dirty="0">
                <a:latin typeface="Arial"/>
                <a:cs typeface="Arial"/>
              </a:rPr>
              <a:t>aranır. </a:t>
            </a:r>
            <a:r>
              <a:rPr sz="2400" dirty="0">
                <a:latin typeface="Arial"/>
                <a:cs typeface="Arial"/>
              </a:rPr>
              <a:t>Belirlenen </a:t>
            </a:r>
            <a:r>
              <a:rPr sz="2400" spc="-5" dirty="0">
                <a:latin typeface="Arial"/>
                <a:cs typeface="Arial"/>
              </a:rPr>
              <a:t>bu en düşük kot yaklaşık 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serbest kazı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FF0000"/>
                </a:solidFill>
                <a:latin typeface="Arial"/>
                <a:cs typeface="Arial"/>
              </a:rPr>
              <a:t>kotu</a:t>
            </a:r>
            <a:r>
              <a:rPr sz="2400" spc="-25" dirty="0">
                <a:latin typeface="Arial"/>
                <a:cs typeface="Arial"/>
              </a:rPr>
              <a:t>dur.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15177" y="5626693"/>
            <a:ext cx="245745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z="1200" spc="-5" dirty="0">
                <a:solidFill>
                  <a:srgbClr val="8A8A8A"/>
                </a:solidFill>
                <a:latin typeface="Arial"/>
                <a:cs typeface="Arial"/>
              </a:rPr>
              <a:pPr marL="38100">
                <a:lnSpc>
                  <a:spcPts val="1425"/>
                </a:lnSpc>
              </a:pPr>
              <a:t>7</a:t>
            </a:fld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8834" y="705606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</p:spTree>
    <p:extLst>
      <p:ext uri="{BB962C8B-B14F-4D97-AF65-F5344CB8AC3E}">
        <p14:creationId xmlns:p14="http://schemas.microsoft.com/office/powerpoint/2010/main" val="3640305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0146" y="1697897"/>
            <a:ext cx="8808085" cy="1930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 algn="just">
              <a:spcBef>
                <a:spcPts val="100"/>
              </a:spcBef>
              <a:buFont typeface="Arial"/>
              <a:buChar char="•"/>
              <a:tabLst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Kazı</a:t>
            </a:r>
            <a:r>
              <a:rPr sz="24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işleri;</a:t>
            </a:r>
            <a:endParaRPr sz="2400">
              <a:latin typeface="Arial"/>
              <a:cs typeface="Arial"/>
            </a:endParaRPr>
          </a:p>
          <a:p>
            <a:pPr marL="774700" algn="just"/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Serbest kazı kotunun</a:t>
            </a:r>
            <a:r>
              <a:rPr sz="2400" spc="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belirlenmesi;</a:t>
            </a:r>
            <a:endParaRPr sz="2400">
              <a:latin typeface="Arial"/>
              <a:cs typeface="Arial"/>
            </a:endParaRPr>
          </a:p>
          <a:p>
            <a:pPr marL="12700" marR="5080" indent="829310" algn="just"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Arazinin eğimli olmaması </a:t>
            </a:r>
            <a:r>
              <a:rPr sz="2400" dirty="0">
                <a:latin typeface="Arial"/>
                <a:cs typeface="Arial"/>
              </a:rPr>
              <a:t>halinde </a:t>
            </a:r>
            <a:r>
              <a:rPr sz="2400" spc="-5" dirty="0">
                <a:latin typeface="Arial"/>
                <a:cs typeface="Arial"/>
              </a:rPr>
              <a:t>doğal arazi kotu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serbest  kazı kotu </a:t>
            </a:r>
            <a:r>
              <a:rPr sz="2400" spc="-5" dirty="0">
                <a:latin typeface="Arial"/>
                <a:cs typeface="Arial"/>
              </a:rPr>
              <a:t>olup, bu durumda yapılacak hafriyatın tamamı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derin  kazı kotu </a:t>
            </a:r>
            <a:r>
              <a:rPr sz="2400" spc="-5" dirty="0">
                <a:latin typeface="Arial"/>
                <a:cs typeface="Arial"/>
              </a:rPr>
              <a:t>olarak kabul</a:t>
            </a:r>
            <a:r>
              <a:rPr sz="2400" spc="3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edilir.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15177" y="5626693"/>
            <a:ext cx="245745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z="1200" spc="-5" dirty="0">
                <a:solidFill>
                  <a:srgbClr val="8A8A8A"/>
                </a:solidFill>
                <a:latin typeface="Arial"/>
                <a:cs typeface="Arial"/>
              </a:rPr>
              <a:pPr marL="38100">
                <a:lnSpc>
                  <a:spcPts val="1425"/>
                </a:lnSpc>
              </a:pPr>
              <a:t>8</a:t>
            </a:fld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15381" y="727908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</p:spTree>
    <p:extLst>
      <p:ext uri="{BB962C8B-B14F-4D97-AF65-F5344CB8AC3E}">
        <p14:creationId xmlns:p14="http://schemas.microsoft.com/office/powerpoint/2010/main" val="711619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0146" y="1697897"/>
            <a:ext cx="8808085" cy="1564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Kazı</a:t>
            </a:r>
            <a:r>
              <a:rPr sz="24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işleri;</a:t>
            </a:r>
            <a:endParaRPr sz="2400">
              <a:latin typeface="Arial"/>
              <a:cs typeface="Arial"/>
            </a:endParaRPr>
          </a:p>
          <a:p>
            <a:pPr marL="774700"/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Serbest kazı kotunun</a:t>
            </a:r>
            <a:r>
              <a:rPr sz="2400" spc="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belirlenmesi;</a:t>
            </a:r>
            <a:endParaRPr sz="2400">
              <a:latin typeface="Arial"/>
              <a:cs typeface="Arial"/>
            </a:endParaRPr>
          </a:p>
          <a:p>
            <a:pPr marL="13335" marR="5080" indent="845819">
              <a:spcBef>
                <a:spcPts val="600"/>
              </a:spcBef>
              <a:tabLst>
                <a:tab pos="1245870" algn="l"/>
                <a:tab pos="2802255" algn="l"/>
                <a:tab pos="3801745" algn="l"/>
                <a:tab pos="4596765" algn="l"/>
                <a:tab pos="5324475" algn="l"/>
                <a:tab pos="7085330" algn="l"/>
                <a:tab pos="8235950" algn="l"/>
              </a:tabLst>
            </a:pPr>
            <a:r>
              <a:rPr sz="2400" spc="-5" dirty="0">
                <a:latin typeface="Arial"/>
                <a:cs typeface="Arial"/>
              </a:rPr>
              <a:t>İ</a:t>
            </a:r>
            <a:r>
              <a:rPr sz="2400" dirty="0">
                <a:latin typeface="Arial"/>
                <a:cs typeface="Arial"/>
              </a:rPr>
              <a:t>ş	</a:t>
            </a:r>
            <a:r>
              <a:rPr sz="2400" spc="-10" dirty="0">
                <a:latin typeface="Arial"/>
                <a:cs typeface="Arial"/>
              </a:rPr>
              <a:t>s</a:t>
            </a:r>
            <a:r>
              <a:rPr sz="2400" dirty="0">
                <a:latin typeface="Arial"/>
                <a:cs typeface="Arial"/>
              </a:rPr>
              <a:t>ah</a:t>
            </a:r>
            <a:r>
              <a:rPr sz="2400" spc="-5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s</a:t>
            </a:r>
            <a:r>
              <a:rPr sz="2400" spc="-5" dirty="0">
                <a:latin typeface="Arial"/>
                <a:cs typeface="Arial"/>
              </a:rPr>
              <a:t>ı</a:t>
            </a:r>
            <a:r>
              <a:rPr sz="2400" dirty="0">
                <a:latin typeface="Arial"/>
                <a:cs typeface="Arial"/>
              </a:rPr>
              <a:t>nda	</a:t>
            </a:r>
            <a:r>
              <a:rPr sz="2400" spc="-5" dirty="0">
                <a:latin typeface="Arial"/>
                <a:cs typeface="Arial"/>
              </a:rPr>
              <a:t>bi</a:t>
            </a:r>
            <a:r>
              <a:rPr sz="2400" dirty="0">
                <a:latin typeface="Arial"/>
                <a:cs typeface="Arial"/>
              </a:rPr>
              <a:t>r</a:t>
            </a:r>
            <a:r>
              <a:rPr sz="2400" spc="-5" dirty="0">
                <a:latin typeface="Arial"/>
                <a:cs typeface="Arial"/>
              </a:rPr>
              <a:t>den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5" dirty="0">
                <a:latin typeface="Arial"/>
                <a:cs typeface="Arial"/>
              </a:rPr>
              <a:t>f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spc="5" dirty="0">
                <a:latin typeface="Arial"/>
                <a:cs typeface="Arial"/>
              </a:rPr>
              <a:t>z</a:t>
            </a:r>
            <a:r>
              <a:rPr sz="2400" dirty="0">
                <a:latin typeface="Arial"/>
                <a:cs typeface="Arial"/>
              </a:rPr>
              <a:t>l</a:t>
            </a:r>
            <a:r>
              <a:rPr sz="2400" spc="-5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5" dirty="0">
                <a:latin typeface="Arial"/>
                <a:cs typeface="Arial"/>
              </a:rPr>
              <a:t>b</a:t>
            </a:r>
            <a:r>
              <a:rPr sz="2400" dirty="0">
                <a:latin typeface="Arial"/>
                <a:cs typeface="Arial"/>
              </a:rPr>
              <a:t>i</a:t>
            </a:r>
            <a:r>
              <a:rPr sz="2400" spc="-5" dirty="0">
                <a:latin typeface="Arial"/>
                <a:cs typeface="Arial"/>
              </a:rPr>
              <a:t>na</a:t>
            </a:r>
            <a:r>
              <a:rPr sz="2400" dirty="0">
                <a:latin typeface="Arial"/>
                <a:cs typeface="Arial"/>
              </a:rPr>
              <a:t>	ya</a:t>
            </a:r>
            <a:r>
              <a:rPr sz="2400" spc="-5" dirty="0">
                <a:latin typeface="Arial"/>
                <a:cs typeface="Arial"/>
              </a:rPr>
              <a:t>pı</a:t>
            </a:r>
            <a:r>
              <a:rPr sz="2400" spc="5" dirty="0">
                <a:latin typeface="Arial"/>
                <a:cs typeface="Arial"/>
              </a:rPr>
              <a:t>l</a:t>
            </a:r>
            <a:r>
              <a:rPr sz="2400" dirty="0">
                <a:latin typeface="Arial"/>
                <a:cs typeface="Arial"/>
              </a:rPr>
              <a:t>ac</a:t>
            </a:r>
            <a:r>
              <a:rPr sz="2400" spc="-5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k</a:t>
            </a:r>
            <a:r>
              <a:rPr sz="2400" spc="5" dirty="0">
                <a:latin typeface="Arial"/>
                <a:cs typeface="Arial"/>
              </a:rPr>
              <a:t>s</a:t>
            </a:r>
            <a:r>
              <a:rPr sz="2400" dirty="0">
                <a:latin typeface="Arial"/>
                <a:cs typeface="Arial"/>
              </a:rPr>
              <a:t>a	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se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st	k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zı 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kotları </a:t>
            </a:r>
            <a:r>
              <a:rPr sz="2400" spc="-5" dirty="0">
                <a:latin typeface="Arial"/>
                <a:cs typeface="Arial"/>
              </a:rPr>
              <a:t>her bina için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ayrı ayrı</a:t>
            </a:r>
            <a:r>
              <a:rPr sz="2400" spc="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15" dirty="0">
                <a:latin typeface="Arial"/>
                <a:cs typeface="Arial"/>
              </a:rPr>
              <a:t>belirlenir.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15177" y="5626693"/>
            <a:ext cx="245745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z="1200" spc="-5" dirty="0">
                <a:solidFill>
                  <a:srgbClr val="8A8A8A"/>
                </a:solidFill>
                <a:latin typeface="Arial"/>
                <a:cs typeface="Arial"/>
              </a:rPr>
              <a:pPr marL="38100">
                <a:lnSpc>
                  <a:spcPts val="1425"/>
                </a:lnSpc>
              </a:pPr>
              <a:t>9</a:t>
            </a:fld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3078" y="683303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</p:spTree>
    <p:extLst>
      <p:ext uri="{BB962C8B-B14F-4D97-AF65-F5344CB8AC3E}">
        <p14:creationId xmlns:p14="http://schemas.microsoft.com/office/powerpoint/2010/main" val="16313140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17188</TotalTime>
  <Words>521</Words>
  <Application>Microsoft Office PowerPoint</Application>
  <PresentationFormat>Ekran Gösterisi (4:3)</PresentationFormat>
  <Paragraphs>68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11</vt:i4>
      </vt:variant>
    </vt:vector>
  </HeadingPairs>
  <TitlesOfParts>
    <vt:vector size="20" baseType="lpstr">
      <vt:lpstr>ＭＳ Ｐゴシック</vt:lpstr>
      <vt:lpstr>Arial</vt:lpstr>
      <vt:lpstr>Calibri</vt:lpstr>
      <vt:lpstr>Tahoma</vt:lpstr>
      <vt:lpstr>Times New Roman</vt:lpstr>
      <vt:lpstr>Wingdings</vt:lpstr>
      <vt:lpstr>ekonomi</vt:lpstr>
      <vt:lpstr>1_Rics</vt:lpstr>
      <vt:lpstr>h.t.</vt:lpstr>
      <vt:lpstr>PowerPoint Sunusu</vt:lpstr>
      <vt:lpstr>METRAJ</vt:lpstr>
      <vt:lpstr>METRAJ</vt:lpstr>
      <vt:lpstr>METRAJ</vt:lpstr>
      <vt:lpstr>METRAJ</vt:lpstr>
      <vt:lpstr>METRAJ</vt:lpstr>
      <vt:lpstr>METRAJ</vt:lpstr>
      <vt:lpstr>METRAJ</vt:lpstr>
      <vt:lpstr>METRAJ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gizem ulusoy</cp:lastModifiedBy>
  <cp:revision>886</cp:revision>
  <cp:lastPrinted>2016-10-24T07:53:35Z</cp:lastPrinted>
  <dcterms:created xsi:type="dcterms:W3CDTF">2016-09-18T09:35:24Z</dcterms:created>
  <dcterms:modified xsi:type="dcterms:W3CDTF">2020-02-28T07:46:21Z</dcterms:modified>
</cp:coreProperties>
</file>