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7887F75-11F1-433A-AE35-A8FC59E27DE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317566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7F75-11F1-433A-AE35-A8FC59E27DE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3675121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7F75-11F1-433A-AE35-A8FC59E27DE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395422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7F75-11F1-433A-AE35-A8FC59E27DE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4021958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7887F75-11F1-433A-AE35-A8FC59E27DE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127979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887F75-11F1-433A-AE35-A8FC59E27DE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3564260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887F75-11F1-433A-AE35-A8FC59E27DE9}"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20399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887F75-11F1-433A-AE35-A8FC59E27DE9}"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2816792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887F75-11F1-433A-AE35-A8FC59E27DE9}"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833593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87F75-11F1-433A-AE35-A8FC59E27DE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4275870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87F75-11F1-433A-AE35-A8FC59E27DE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2315AC-A4B9-42A2-9E5B-F705B7BE31BE}" type="slidenum">
              <a:rPr lang="tr-TR" smtClean="0"/>
              <a:t>‹#›</a:t>
            </a:fld>
            <a:endParaRPr lang="tr-TR"/>
          </a:p>
        </p:txBody>
      </p:sp>
    </p:spTree>
    <p:extLst>
      <p:ext uri="{BB962C8B-B14F-4D97-AF65-F5344CB8AC3E}">
        <p14:creationId xmlns:p14="http://schemas.microsoft.com/office/powerpoint/2010/main" val="1896046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87F75-11F1-433A-AE35-A8FC59E27DE9}"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315AC-A4B9-42A2-9E5B-F705B7BE31BE}" type="slidenum">
              <a:rPr lang="tr-TR" smtClean="0"/>
              <a:t>‹#›</a:t>
            </a:fld>
            <a:endParaRPr lang="tr-TR"/>
          </a:p>
        </p:txBody>
      </p:sp>
    </p:spTree>
    <p:extLst>
      <p:ext uri="{BB962C8B-B14F-4D97-AF65-F5344CB8AC3E}">
        <p14:creationId xmlns:p14="http://schemas.microsoft.com/office/powerpoint/2010/main" val="758948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05262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Turizmin olumsuz etkileri</a:t>
            </a:r>
            <a:endParaRPr lang="tr-TR" dirty="0"/>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a:t>
            </a:r>
          </a:p>
          <a:p>
            <a:r>
              <a:rPr lang="tr-TR" dirty="0" smtClean="0">
                <a:latin typeface="Times New Roman" panose="02020603050405020304" pitchFamily="18" charset="0"/>
                <a:ea typeface="Calibri" panose="020F0502020204030204" pitchFamily="34" charset="0"/>
                <a:cs typeface="Times New Roman" panose="02020603050405020304" pitchFamily="18" charset="0"/>
              </a:rPr>
              <a:t> Örneğin; ziyaretçilere yiyecek içecek tedariki sağlayan hizmet endüstrisinde çalışan yerel halkın elde ettiği kazanç daha yüksek olduğunda bu durum kendileri kadar şanslı olmayan kişilere karşı büyüklük kompleksi duymalarına yol açabilir. Ekonomik kazançtaki farklılıklar turizme bir tepki doğurabilmektedir. </a:t>
            </a:r>
            <a:endParaRPr lang="tr-TR" dirty="0"/>
          </a:p>
        </p:txBody>
      </p:sp>
    </p:spTree>
    <p:extLst>
      <p:ext uri="{BB962C8B-B14F-4D97-AF65-F5344CB8AC3E}">
        <p14:creationId xmlns:p14="http://schemas.microsoft.com/office/powerpoint/2010/main" val="1674178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Bir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bellboy</a:t>
            </a:r>
            <a:r>
              <a:rPr lang="tr-TR" dirty="0" smtClean="0">
                <a:latin typeface="Times New Roman" panose="02020603050405020304" pitchFamily="18" charset="0"/>
                <a:ea typeface="Calibri" panose="020F0502020204030204" pitchFamily="34" charset="0"/>
                <a:cs typeface="Times New Roman" panose="02020603050405020304" pitchFamily="18" charset="0"/>
              </a:rPr>
              <a:t> bir turistin bavullarını taşıyarak bir dolar elde ederken bu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bellboyun</a:t>
            </a:r>
            <a:r>
              <a:rPr lang="tr-TR" dirty="0" smtClean="0">
                <a:latin typeface="Times New Roman" panose="02020603050405020304" pitchFamily="18" charset="0"/>
                <a:ea typeface="Calibri" panose="020F0502020204030204" pitchFamily="34" charset="0"/>
                <a:cs typeface="Times New Roman" panose="02020603050405020304" pitchFamily="18" charset="0"/>
              </a:rPr>
              <a:t> babası sadece bir dolar günlük ücret ile tarlada çiftçi olarak çalışabilmektedir. Bu çelişkiyi çoğu kez turizmin yerel ekonomiyi bozduğu şeklinde ifade edebilir.</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71770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ctr"/>
            <a:r>
              <a:rPr lang="tr-TR" dirty="0" smtClean="0">
                <a:latin typeface="Times New Roman" panose="02020603050405020304" pitchFamily="18" charset="0"/>
                <a:cs typeface="Times New Roman" panose="02020603050405020304" pitchFamily="18" charset="0"/>
              </a:rPr>
              <a:t>İş Koşulları: Turizm de işlerin çoğu mevsimlik, güvencesiz, uzun saatler çalışmayı ve uzun saatler çalışmayı ve düşük ücreti yapısını içerir. En gelişmiş ülkelerde bile bu durum farklılık göstermez. Örneğin; İngiliz seyahat acentesi birliğinin alan araştırmasına göre İngiliz turizm endüstrisinde çalışan işçiler ulusal ortalama gelirle %22 daha az gelir elde etmektedir.</a:t>
            </a:r>
          </a:p>
          <a:p>
            <a:pPr algn="ctr"/>
            <a:endParaRPr lang="tr-TR" dirty="0" smtClean="0">
              <a:latin typeface="Times New Roman" panose="02020603050405020304" pitchFamily="18" charset="0"/>
              <a:cs typeface="Times New Roman" panose="02020603050405020304" pitchFamily="18" charset="0"/>
            </a:endParaRPr>
          </a:p>
          <a:p>
            <a:pPr algn="ctr"/>
            <a:r>
              <a:rPr lang="tr-TR" dirty="0" smtClean="0">
                <a:latin typeface="Times New Roman" panose="02020603050405020304" pitchFamily="18" charset="0"/>
                <a:cs typeface="Times New Roman" panose="02020603050405020304" pitchFamily="18" charset="0"/>
              </a:rPr>
              <a:t>Çocuk işçiler çocukları ve gençleri çok düşük ücretle çalıştıran önde gelen endüstrilerden biri de turizm endüstrisidir. Uluslararası çalışma örgütü(TLO)18 yaşın altında 13 ile 18 milyon çocuğun turizm endüstrisinde çalıştığını belirlemiştir.</a:t>
            </a:r>
          </a:p>
          <a:p>
            <a:pPr algn="ctr"/>
            <a:endParaRPr lang="tr-TR" dirty="0" smtClean="0">
              <a:latin typeface="Times New Roman" panose="02020603050405020304" pitchFamily="18" charset="0"/>
              <a:cs typeface="Times New Roman" panose="02020603050405020304" pitchFamily="18" charset="0"/>
            </a:endParaRPr>
          </a:p>
          <a:p>
            <a:pPr algn="ctr"/>
            <a:r>
              <a:rPr lang="tr-TR" dirty="0" smtClean="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162150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ctr"/>
            <a:r>
              <a:rPr lang="tr-TR" dirty="0" smtClean="0">
                <a:latin typeface="Times New Roman" panose="02020603050405020304" pitchFamily="18" charset="0"/>
                <a:cs typeface="Times New Roman" panose="02020603050405020304" pitchFamily="18" charset="0"/>
              </a:rPr>
              <a:t>Kadınların durumu: Dünya da turizm </a:t>
            </a:r>
            <a:r>
              <a:rPr lang="tr-TR" dirty="0" err="1" smtClean="0">
                <a:latin typeface="Times New Roman" panose="02020603050405020304" pitchFamily="18" charset="0"/>
                <a:cs typeface="Times New Roman" panose="02020603050405020304" pitchFamily="18" charset="0"/>
              </a:rPr>
              <a:t>turizm</a:t>
            </a:r>
            <a:r>
              <a:rPr lang="tr-TR" dirty="0" smtClean="0">
                <a:latin typeface="Times New Roman" panose="02020603050405020304" pitchFamily="18" charset="0"/>
                <a:cs typeface="Times New Roman" panose="02020603050405020304" pitchFamily="18" charset="0"/>
              </a:rPr>
              <a:t> endüstrisinde çalışanların %46’sı kadındır. Bu yüzden </a:t>
            </a:r>
            <a:r>
              <a:rPr lang="tr-TR" dirty="0" err="1" smtClean="0">
                <a:latin typeface="Times New Roman" panose="02020603050405020304" pitchFamily="18" charset="0"/>
                <a:cs typeface="Times New Roman" panose="02020603050405020304" pitchFamily="18" charset="0"/>
              </a:rPr>
              <a:t>dünya’nın</a:t>
            </a:r>
            <a:r>
              <a:rPr lang="tr-TR" dirty="0" smtClean="0">
                <a:latin typeface="Times New Roman" panose="02020603050405020304" pitchFamily="18" charset="0"/>
                <a:cs typeface="Times New Roman" panose="02020603050405020304" pitchFamily="18" charset="0"/>
              </a:rPr>
              <a:t> genel iş gücü dağılımı da kadının yüzdesinden yaklaşık %40 daha fazladır. Bunun nedeni tamamıyla kar attırmayla ilgilidir. Turizm de kadınlar aynı işi yapan erkeklerden %21 daha az para kazanır, daha çok hizmetlerde çalışır ve yönetim kadrolarında da çok az yer alırlar.</a:t>
            </a:r>
          </a:p>
          <a:p>
            <a:pPr algn="ctr"/>
            <a:r>
              <a:rPr lang="tr-TR" dirty="0" smtClean="0">
                <a:latin typeface="Times New Roman" panose="02020603050405020304" pitchFamily="18" charset="0"/>
                <a:cs typeface="Times New Roman" panose="02020603050405020304" pitchFamily="18" charset="0"/>
              </a:rPr>
              <a:t>El işleri: O bölgedeki fakir kadınların turistlere satarak kazanç sağlattığı tek </a:t>
            </a:r>
            <a:r>
              <a:rPr lang="tr-TR" dirty="0" err="1" smtClean="0">
                <a:latin typeface="Times New Roman" panose="02020603050405020304" pitchFamily="18" charset="0"/>
                <a:cs typeface="Times New Roman" panose="02020603050405020304" pitchFamily="18" charset="0"/>
              </a:rPr>
              <a:t>yoldur.O</a:t>
            </a:r>
            <a:r>
              <a:rPr lang="tr-TR" dirty="0" smtClean="0">
                <a:latin typeface="Times New Roman" panose="02020603050405020304" pitchFamily="18" charset="0"/>
                <a:cs typeface="Times New Roman" panose="02020603050405020304" pitchFamily="18" charset="0"/>
              </a:rPr>
              <a:t> kadınların sermaye biriktirip iş kurmaları veya kalkınmaları beklenemez</a:t>
            </a:r>
            <a:endParaRPr lang="tr-TR" dirty="0"/>
          </a:p>
        </p:txBody>
      </p:sp>
    </p:spTree>
    <p:extLst>
      <p:ext uri="{BB962C8B-B14F-4D97-AF65-F5344CB8AC3E}">
        <p14:creationId xmlns:p14="http://schemas.microsoft.com/office/powerpoint/2010/main" val="373979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Sızıntı: Turizm endüstrisinde sızıntı kavramı turizmden elde edilen gelirin yerel bölge dışına aktarılmasını anlatır. Elbette sızıntı sözcüğünün ima ettiği anlamındaki azlık turizm endüstrisi dışa aktarılmasını açıkça anlatmamaktadır. Bunun en önemli nedeni bu kavramları çıkartanların Amerikalıların olmasıdır. </a:t>
            </a:r>
            <a:endParaRPr lang="tr-TR" dirty="0"/>
          </a:p>
        </p:txBody>
      </p:sp>
    </p:spTree>
    <p:extLst>
      <p:ext uri="{BB962C8B-B14F-4D97-AF65-F5344CB8AC3E}">
        <p14:creationId xmlns:p14="http://schemas.microsoft.com/office/powerpoint/2010/main" val="3891195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Amerika ya akan turistlerden elde edilen gelirlerin elbette ancak küçük bir kısmı dışa sızacaktır, çünkü havayollarında turizm tesislerine kadar her şey Amerikan servisi elindedir. Bu sızıntı Türkiye gibi ülkelere geldiğinde daha da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yoklaşır</a:t>
            </a:r>
            <a:r>
              <a:rPr lang="tr-TR" dirty="0" smtClean="0">
                <a:latin typeface="Times New Roman" panose="02020603050405020304" pitchFamily="18" charset="0"/>
                <a:ea typeface="Calibri" panose="020F0502020204030204" pitchFamily="34" charset="0"/>
                <a:cs typeface="Times New Roman" panose="02020603050405020304" pitchFamily="18" charset="0"/>
              </a:rPr>
              <a:t>.</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712325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a:p>
        </p:txBody>
      </p:sp>
    </p:spTree>
    <p:extLst>
      <p:ext uri="{BB962C8B-B14F-4D97-AF65-F5344CB8AC3E}">
        <p14:creationId xmlns:p14="http://schemas.microsoft.com/office/powerpoint/2010/main" val="258570651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359</Words>
  <Application>Microsoft Office PowerPoint</Application>
  <PresentationFormat>Ekran Gösterisi (4:3)</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Turizmin olumsuz etkileri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4</cp:revision>
  <dcterms:created xsi:type="dcterms:W3CDTF">2020-04-24T11:39:37Z</dcterms:created>
  <dcterms:modified xsi:type="dcterms:W3CDTF">2020-04-24T11:41:20Z</dcterms:modified>
</cp:coreProperties>
</file>