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2C58-632A-4475-924C-981910088109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28828-08E9-4B1E-ABFF-244FEF9A40F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2C58-632A-4475-924C-981910088109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28828-08E9-4B1E-ABFF-244FEF9A40F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2C58-632A-4475-924C-981910088109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28828-08E9-4B1E-ABFF-244FEF9A40F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2C58-632A-4475-924C-981910088109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28828-08E9-4B1E-ABFF-244FEF9A40F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2C58-632A-4475-924C-981910088109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28828-08E9-4B1E-ABFF-244FEF9A40F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2C58-632A-4475-924C-981910088109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28828-08E9-4B1E-ABFF-244FEF9A40F4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2C58-632A-4475-924C-981910088109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28828-08E9-4B1E-ABFF-244FEF9A40F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2C58-632A-4475-924C-981910088109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28828-08E9-4B1E-ABFF-244FEF9A40F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2C58-632A-4475-924C-981910088109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28828-08E9-4B1E-ABFF-244FEF9A40F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2C58-632A-4475-924C-981910088109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7328828-08E9-4B1E-ABFF-244FEF9A40F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2C58-632A-4475-924C-981910088109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28828-08E9-4B1E-ABFF-244FEF9A40F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942C58-632A-4475-924C-981910088109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C7328828-08E9-4B1E-ABFF-244FEF9A40F4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79512" y="476672"/>
            <a:ext cx="5544616" cy="1470025"/>
          </a:xfrm>
        </p:spPr>
        <p:txBody>
          <a:bodyPr/>
          <a:lstStyle/>
          <a:p>
            <a:r>
              <a:rPr lang="tr-TR" dirty="0" smtClean="0"/>
              <a:t>Devlet teşkilatı</a:t>
            </a:r>
            <a:br>
              <a:rPr lang="tr-TR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8102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260648"/>
            <a:ext cx="8424936" cy="4608512"/>
          </a:xfrm>
        </p:spPr>
        <p:txBody>
          <a:bodyPr>
            <a:normAutofit/>
          </a:bodyPr>
          <a:lstStyle/>
          <a:p>
            <a:pPr marL="288036" lvl="1" indent="-457200" algn="just">
              <a:buFont typeface="Wingdings" pitchFamily="2" charset="2"/>
              <a:buChar char="v"/>
            </a:pPr>
            <a:r>
              <a:rPr lang="tr-TR" sz="3200" b="0" dirty="0" smtClean="0">
                <a:latin typeface="Constantia" pitchFamily="18" charset="0"/>
              </a:rPr>
              <a:t>Akkoyunlu Devlet teşkilatı </a:t>
            </a:r>
            <a:r>
              <a:rPr lang="tr-TR" sz="3200" b="0" dirty="0" err="1" smtClean="0">
                <a:latin typeface="Constantia" pitchFamily="18" charset="0"/>
              </a:rPr>
              <a:t>Celyirliler</a:t>
            </a:r>
            <a:r>
              <a:rPr lang="tr-TR" sz="3200" b="0" dirty="0" smtClean="0">
                <a:latin typeface="Constantia" pitchFamily="18" charset="0"/>
              </a:rPr>
              <a:t> Devlet teşkilatına dolayışı ile İlhanlı Devlet teşkilatına dayanır. </a:t>
            </a:r>
          </a:p>
          <a:p>
            <a:pPr marL="288036" lvl="1" indent="-457200" algn="just">
              <a:buFont typeface="Wingdings" pitchFamily="2" charset="2"/>
              <a:buChar char="v"/>
            </a:pPr>
            <a:r>
              <a:rPr lang="tr-TR" sz="3200" b="0" dirty="0">
                <a:latin typeface="Constantia" pitchFamily="18" charset="0"/>
              </a:rPr>
              <a:t>İ</a:t>
            </a:r>
            <a:r>
              <a:rPr lang="tr-TR" sz="3200" b="0" dirty="0" smtClean="0">
                <a:latin typeface="Constantia" pitchFamily="18" charset="0"/>
              </a:rPr>
              <a:t>lhanlı Devlet teşkilatı üzerine eklemeler yapmıştır. </a:t>
            </a:r>
          </a:p>
          <a:p>
            <a:pPr marL="288036" lvl="1" indent="-457200" algn="just">
              <a:buFont typeface="Wingdings" pitchFamily="2" charset="2"/>
              <a:buChar char="v"/>
            </a:pPr>
            <a:r>
              <a:rPr lang="tr-TR" sz="3200" b="0" dirty="0" smtClean="0">
                <a:latin typeface="Constantia" pitchFamily="18" charset="0"/>
              </a:rPr>
              <a:t>Müesseselerin Türkçe karşılılarını kullanmıştır. </a:t>
            </a:r>
            <a:endParaRPr lang="tr-TR" sz="3200" b="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5225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332656"/>
            <a:ext cx="8496944" cy="4536504"/>
          </a:xfrm>
        </p:spPr>
        <p:txBody>
          <a:bodyPr>
            <a:normAutofit/>
          </a:bodyPr>
          <a:lstStyle/>
          <a:p>
            <a:pPr marL="288036" lvl="1" indent="-457200" algn="just">
              <a:buFont typeface="Wingdings" pitchFamily="2" charset="2"/>
              <a:buChar char="v"/>
            </a:pPr>
            <a:r>
              <a:rPr lang="tr-TR" sz="3200" b="0" dirty="0" smtClean="0">
                <a:latin typeface="Constantia" pitchFamily="18" charset="0"/>
              </a:rPr>
              <a:t>Timurluların devlet teşkilatından etkilenip etkilenmediği ise tartışma konusudur. </a:t>
            </a:r>
          </a:p>
          <a:p>
            <a:pPr marL="288036" lvl="1" indent="-457200" algn="just">
              <a:buFont typeface="Wingdings" pitchFamily="2" charset="2"/>
              <a:buChar char="v"/>
            </a:pPr>
            <a:r>
              <a:rPr lang="tr-TR" sz="3200" dirty="0" smtClean="0">
                <a:latin typeface="Constantia" pitchFamily="18" charset="0"/>
              </a:rPr>
              <a:t>Akkoyunlu devletinde hükümdarlık tanrı tarafından bağışlanan bir şeydir. Hükümdar olacak kişinin bir soydan gelmesi gerekmemektedir. Her güçlü ve </a:t>
            </a:r>
            <a:r>
              <a:rPr lang="tr-TR" sz="3200" dirty="0" err="1" smtClean="0">
                <a:latin typeface="Constantia" pitchFamily="18" charset="0"/>
              </a:rPr>
              <a:t>kut’a</a:t>
            </a:r>
            <a:r>
              <a:rPr lang="tr-TR" sz="3200" dirty="0" smtClean="0">
                <a:latin typeface="Constantia" pitchFamily="18" charset="0"/>
              </a:rPr>
              <a:t> sahip kişi hükümdar olabilir.</a:t>
            </a:r>
            <a:endParaRPr lang="tr-TR" sz="3200" b="0" dirty="0" smtClean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105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412776"/>
            <a:ext cx="8136904" cy="3411717"/>
          </a:xfrm>
        </p:spPr>
        <p:txBody>
          <a:bodyPr>
            <a:normAutofit/>
          </a:bodyPr>
          <a:lstStyle/>
          <a:p>
            <a:pPr marL="288036" lvl="1" indent="-457200" algn="ctr">
              <a:buFont typeface="Wingdings" pitchFamily="2" charset="2"/>
              <a:buChar char="v"/>
            </a:pPr>
            <a:r>
              <a:rPr lang="tr-TR" sz="3200" b="0" dirty="0" smtClean="0">
                <a:latin typeface="Constantia" pitchFamily="18" charset="0"/>
              </a:rPr>
              <a:t>Akkoyunlularda şehzadelere mirza denilmektedir. </a:t>
            </a:r>
          </a:p>
          <a:p>
            <a:pPr marL="288036" lvl="1" indent="-457200" algn="ctr">
              <a:buFont typeface="Wingdings" pitchFamily="2" charset="2"/>
              <a:buChar char="v"/>
            </a:pPr>
            <a:r>
              <a:rPr lang="tr-TR" sz="3200" dirty="0">
                <a:latin typeface="Constantia" pitchFamily="18" charset="0"/>
              </a:rPr>
              <a:t>Şehzadelere </a:t>
            </a:r>
            <a:r>
              <a:rPr lang="tr-TR" sz="3200" dirty="0" err="1">
                <a:latin typeface="Constantia" pitchFamily="18" charset="0"/>
              </a:rPr>
              <a:t>İktalar</a:t>
            </a:r>
            <a:r>
              <a:rPr lang="tr-TR" sz="3200" dirty="0">
                <a:latin typeface="Constantia" pitchFamily="18" charset="0"/>
              </a:rPr>
              <a:t> </a:t>
            </a:r>
            <a:r>
              <a:rPr lang="tr-TR" sz="3200" dirty="0" smtClean="0">
                <a:latin typeface="Constantia" pitchFamily="18" charset="0"/>
              </a:rPr>
              <a:t>verilmektedir. Onların </a:t>
            </a:r>
            <a:r>
              <a:rPr lang="tr-TR" sz="3200" dirty="0">
                <a:latin typeface="Constantia" pitchFamily="18" charset="0"/>
              </a:rPr>
              <a:t>en yakınlarındaki kişiler Lalalarıdır.</a:t>
            </a:r>
          </a:p>
          <a:p>
            <a:pPr marL="288036" lvl="1" indent="-457200" algn="just">
              <a:buFont typeface="Wingdings" pitchFamily="2" charset="2"/>
              <a:buChar char="v"/>
            </a:pPr>
            <a:endParaRPr lang="tr-TR" sz="3200" b="0" dirty="0" smtClean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701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960" y="476672"/>
            <a:ext cx="7520940" cy="4203805"/>
          </a:xfrm>
        </p:spPr>
        <p:txBody>
          <a:bodyPr>
            <a:normAutofit/>
          </a:bodyPr>
          <a:lstStyle/>
          <a:p>
            <a:pPr marL="457200" lvl="1" indent="-457200" algn="just">
              <a:spcBef>
                <a:spcPts val="800"/>
              </a:spcBef>
              <a:buFont typeface="Wingdings" pitchFamily="2" charset="2"/>
              <a:buChar char="v"/>
            </a:pPr>
            <a:r>
              <a:rPr lang="tr-TR" sz="3200" dirty="0">
                <a:latin typeface="Constantia" pitchFamily="18" charset="0"/>
              </a:rPr>
              <a:t>Divan Akkoyunlu devletinde de önemliydi. Büyük Divan, </a:t>
            </a:r>
            <a:r>
              <a:rPr lang="tr-TR" sz="3200" dirty="0" err="1">
                <a:latin typeface="Constantia" pitchFamily="18" charset="0"/>
              </a:rPr>
              <a:t>Kengeş</a:t>
            </a:r>
            <a:r>
              <a:rPr lang="tr-TR" sz="3200" dirty="0">
                <a:latin typeface="Constantia" pitchFamily="18" charset="0"/>
              </a:rPr>
              <a:t> Meclisi, </a:t>
            </a:r>
            <a:r>
              <a:rPr lang="tr-TR" sz="3200" dirty="0" err="1">
                <a:latin typeface="Constantia" pitchFamily="18" charset="0"/>
              </a:rPr>
              <a:t>İnşâ</a:t>
            </a:r>
            <a:r>
              <a:rPr lang="tr-TR" sz="3200" dirty="0">
                <a:latin typeface="Constantia" pitchFamily="18" charset="0"/>
              </a:rPr>
              <a:t> </a:t>
            </a:r>
            <a:r>
              <a:rPr lang="tr-TR" sz="3200" dirty="0" err="1">
                <a:latin typeface="Constantia" pitchFamily="18" charset="0"/>
              </a:rPr>
              <a:t>Divânı</a:t>
            </a:r>
            <a:r>
              <a:rPr lang="tr-TR" sz="3200" dirty="0">
                <a:latin typeface="Constantia" pitchFamily="18" charset="0"/>
              </a:rPr>
              <a:t>, </a:t>
            </a:r>
            <a:r>
              <a:rPr lang="tr-TR" sz="3200" dirty="0" err="1">
                <a:latin typeface="Constantia" pitchFamily="18" charset="0"/>
              </a:rPr>
              <a:t>İstifâ</a:t>
            </a:r>
            <a:r>
              <a:rPr lang="tr-TR" sz="3200" dirty="0">
                <a:latin typeface="Constantia" pitchFamily="18" charset="0"/>
              </a:rPr>
              <a:t> Divanı, Divan-ı </a:t>
            </a:r>
            <a:r>
              <a:rPr lang="tr-TR" sz="3200" dirty="0" err="1">
                <a:latin typeface="Constantia" pitchFamily="18" charset="0"/>
              </a:rPr>
              <a:t>Ârız</a:t>
            </a:r>
            <a:r>
              <a:rPr lang="tr-TR" sz="3200" dirty="0">
                <a:latin typeface="Constantia" pitchFamily="18" charset="0"/>
              </a:rPr>
              <a:t>, Divan-ı Mezalim isimli divanlar vardır.   </a:t>
            </a:r>
            <a:endParaRPr lang="tr-TR" sz="3200" b="0" dirty="0" smtClean="0">
              <a:latin typeface="Constantia" pitchFamily="18" charset="0"/>
            </a:endParaRPr>
          </a:p>
          <a:p>
            <a:pPr marL="288036" lvl="1" indent="-457200" algn="just">
              <a:buFont typeface="Wingdings" pitchFamily="2" charset="2"/>
              <a:buChar char="v"/>
            </a:pPr>
            <a:r>
              <a:rPr lang="tr-TR" sz="3200" b="0" dirty="0" smtClean="0">
                <a:latin typeface="Constantia" pitchFamily="18" charset="0"/>
              </a:rPr>
              <a:t>Akkoyunlular içinde en önemli vezir büyük vezirdir. Hükümdarı vekili olarak devlet işlerini o görür. </a:t>
            </a:r>
          </a:p>
        </p:txBody>
      </p:sp>
    </p:spTree>
    <p:extLst>
      <p:ext uri="{BB962C8B-B14F-4D97-AF65-F5344CB8AC3E}">
        <p14:creationId xmlns:p14="http://schemas.microsoft.com/office/powerpoint/2010/main" val="2919978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960" y="620688"/>
            <a:ext cx="7520940" cy="4059789"/>
          </a:xfrm>
        </p:spPr>
        <p:txBody>
          <a:bodyPr>
            <a:normAutofit/>
          </a:bodyPr>
          <a:lstStyle/>
          <a:p>
            <a:pPr marL="288036" lvl="1" indent="-457200" algn="just">
              <a:buFont typeface="Wingdings" pitchFamily="2" charset="2"/>
              <a:buChar char="v"/>
            </a:pPr>
            <a:r>
              <a:rPr lang="tr-TR" sz="3200" b="0" dirty="0" err="1" smtClean="0">
                <a:latin typeface="Constantia" pitchFamily="18" charset="0"/>
              </a:rPr>
              <a:t>Kaza’ül</a:t>
            </a:r>
            <a:r>
              <a:rPr lang="tr-TR" sz="3200" b="0" dirty="0" smtClean="0">
                <a:latin typeface="Constantia" pitchFamily="18" charset="0"/>
              </a:rPr>
              <a:t> </a:t>
            </a:r>
            <a:r>
              <a:rPr lang="tr-TR" sz="3200" b="0" dirty="0" err="1" smtClean="0">
                <a:latin typeface="Constantia" pitchFamily="18" charset="0"/>
              </a:rPr>
              <a:t>Kuzat</a:t>
            </a:r>
            <a:r>
              <a:rPr lang="tr-TR" sz="3200" b="0" dirty="0" smtClean="0">
                <a:latin typeface="Constantia" pitchFamily="18" charset="0"/>
              </a:rPr>
              <a:t>: Baş kadılıktır. Hukuki İşlere bakar.</a:t>
            </a:r>
          </a:p>
          <a:p>
            <a:pPr marL="288036" lvl="1" indent="-457200" algn="just">
              <a:buFont typeface="Wingdings" pitchFamily="2" charset="2"/>
              <a:buChar char="v"/>
            </a:pPr>
            <a:r>
              <a:rPr lang="tr-TR" sz="3200" b="0" dirty="0" smtClean="0">
                <a:latin typeface="Constantia" pitchFamily="18" charset="0"/>
              </a:rPr>
              <a:t>Kadılık: Adli ve dini işlere bakan görevlilerdir.</a:t>
            </a:r>
          </a:p>
          <a:p>
            <a:pPr marL="288036" lvl="1" indent="-457200" algn="just">
              <a:buFont typeface="Wingdings" pitchFamily="2" charset="2"/>
              <a:buChar char="v"/>
            </a:pPr>
            <a:r>
              <a:rPr lang="tr-TR" sz="3200" b="0" dirty="0" smtClean="0">
                <a:latin typeface="Constantia" pitchFamily="18" charset="0"/>
              </a:rPr>
              <a:t>Müftü: Kadının yardımcısıdır. </a:t>
            </a:r>
          </a:p>
          <a:p>
            <a:pPr marL="457200" indent="-457200" algn="just">
              <a:buFont typeface="Wingdings" pitchFamily="2" charset="2"/>
              <a:buChar char="v"/>
            </a:pPr>
            <a:endParaRPr lang="tr-TR" sz="3200" b="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960" y="332656"/>
            <a:ext cx="7520940" cy="4347821"/>
          </a:xfrm>
        </p:spPr>
        <p:txBody>
          <a:bodyPr>
            <a:normAutofit/>
          </a:bodyPr>
          <a:lstStyle/>
          <a:p>
            <a:pPr lvl="1" algn="just">
              <a:buFont typeface="Wingdings" pitchFamily="2" charset="2"/>
              <a:buChar char="v"/>
            </a:pPr>
            <a:r>
              <a:rPr lang="tr-TR" sz="3200" b="0" dirty="0" err="1" smtClean="0">
                <a:latin typeface="Constantia" pitchFamily="18" charset="0"/>
              </a:rPr>
              <a:t>Muhtesib</a:t>
            </a:r>
            <a:r>
              <a:rPr lang="tr-TR" sz="3200" b="0" dirty="0" smtClean="0">
                <a:latin typeface="Constantia" pitchFamily="18" charset="0"/>
              </a:rPr>
              <a:t>: Genel ahlak, asayiş, çarşı ve pazarları kontrol eden kişidir.</a:t>
            </a:r>
          </a:p>
          <a:p>
            <a:pPr lvl="1" algn="just">
              <a:buFont typeface="Wingdings" pitchFamily="2" charset="2"/>
              <a:buChar char="v"/>
            </a:pPr>
            <a:r>
              <a:rPr lang="tr-TR" sz="3200" b="0" dirty="0" err="1" smtClean="0">
                <a:latin typeface="Constantia" pitchFamily="18" charset="0"/>
              </a:rPr>
              <a:t>Yasavul</a:t>
            </a:r>
            <a:r>
              <a:rPr lang="tr-TR" sz="3200" b="0" dirty="0" smtClean="0">
                <a:latin typeface="Constantia" pitchFamily="18" charset="0"/>
              </a:rPr>
              <a:t>: Sultanın buyruğunu uygulayan görevlidir.</a:t>
            </a:r>
          </a:p>
          <a:p>
            <a:pPr lvl="1" algn="just">
              <a:buFont typeface="Wingdings" pitchFamily="2" charset="2"/>
              <a:buChar char="v"/>
            </a:pPr>
            <a:r>
              <a:rPr lang="tr-TR" sz="3200" b="0" dirty="0" err="1" smtClean="0">
                <a:latin typeface="Constantia" pitchFamily="18" charset="0"/>
              </a:rPr>
              <a:t>Bukavul</a:t>
            </a:r>
            <a:r>
              <a:rPr lang="tr-TR" sz="3200" b="0" dirty="0" smtClean="0">
                <a:latin typeface="Constantia" pitchFamily="18" charset="0"/>
              </a:rPr>
              <a:t>: Sultanın yiyecek içecek hizmetinde bulunan kişidir.</a:t>
            </a:r>
            <a:endParaRPr lang="tr-TR" sz="3200" b="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635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960" y="332656"/>
            <a:ext cx="7520940" cy="4347821"/>
          </a:xfrm>
        </p:spPr>
        <p:txBody>
          <a:bodyPr>
            <a:normAutofit/>
          </a:bodyPr>
          <a:lstStyle/>
          <a:p>
            <a:pPr marL="288036" lvl="1" indent="-457200" algn="just">
              <a:buFont typeface="Wingdings" pitchFamily="2" charset="2"/>
              <a:buChar char="v"/>
            </a:pPr>
            <a:r>
              <a:rPr lang="tr-TR" sz="3200" b="0" dirty="0" err="1" smtClean="0">
                <a:latin typeface="Constantia" pitchFamily="18" charset="0"/>
              </a:rPr>
              <a:t>Pervaneci</a:t>
            </a:r>
            <a:r>
              <a:rPr lang="tr-TR" sz="3200" b="0" dirty="0" smtClean="0">
                <a:latin typeface="Constantia" pitchFamily="18" charset="0"/>
              </a:rPr>
              <a:t>: Hükümdar ferman ve emirlerini yazar.</a:t>
            </a:r>
          </a:p>
          <a:p>
            <a:pPr marL="288036" lvl="1" indent="-457200" algn="just">
              <a:buFont typeface="Wingdings" pitchFamily="2" charset="2"/>
              <a:buChar char="v"/>
            </a:pPr>
            <a:r>
              <a:rPr lang="tr-TR" sz="3200" b="0" dirty="0" smtClean="0">
                <a:latin typeface="Constantia" pitchFamily="18" charset="0"/>
              </a:rPr>
              <a:t>Saray Hekimleri: Sultanın ve saray halkının tedavisiyle görevli </a:t>
            </a:r>
            <a:r>
              <a:rPr lang="tr-TR" sz="3200" b="0" dirty="0" err="1" smtClean="0">
                <a:latin typeface="Constantia" pitchFamily="18" charset="0"/>
              </a:rPr>
              <a:t>kişler</a:t>
            </a:r>
            <a:r>
              <a:rPr lang="tr-TR" sz="3200" b="0" dirty="0" smtClean="0">
                <a:latin typeface="Constantia" pitchFamily="18" charset="0"/>
              </a:rPr>
              <a:t>. </a:t>
            </a:r>
          </a:p>
          <a:p>
            <a:pPr marL="288036" lvl="1" indent="-457200" algn="just">
              <a:buFont typeface="Wingdings" pitchFamily="2" charset="2"/>
              <a:buChar char="v"/>
            </a:pPr>
            <a:r>
              <a:rPr lang="tr-TR" sz="3200" b="0" dirty="0" smtClean="0">
                <a:latin typeface="Constantia" pitchFamily="18" charset="0"/>
              </a:rPr>
              <a:t>Rikabdar: Hükümdarın giysileri ile ilgilenen kişidir. </a:t>
            </a:r>
            <a:endParaRPr lang="tr-TR" sz="3200" b="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4583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çılar">
  <a:themeElements>
    <a:clrScheme name="Açılar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çılar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çıla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34</TotalTime>
  <Words>201</Words>
  <Application>Microsoft Office PowerPoint</Application>
  <PresentationFormat>Ekran Gösterisi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Açılar</vt:lpstr>
      <vt:lpstr>Devlet teşkilatı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Devlet teşkilatı</dc:title>
  <dc:creator>Güzide</dc:creator>
  <cp:lastModifiedBy>Güzide</cp:lastModifiedBy>
  <cp:revision>4</cp:revision>
  <dcterms:created xsi:type="dcterms:W3CDTF">2020-05-07T21:59:26Z</dcterms:created>
  <dcterms:modified xsi:type="dcterms:W3CDTF">2020-05-07T22:33:51Z</dcterms:modified>
</cp:coreProperties>
</file>