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942C58-632A-4475-924C-98191008810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7328828-08E9-4B1E-ABFF-244FEF9A40F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5544616" cy="1470025"/>
          </a:xfrm>
        </p:spPr>
        <p:txBody>
          <a:bodyPr/>
          <a:lstStyle/>
          <a:p>
            <a:r>
              <a:rPr lang="tr-TR" dirty="0" smtClean="0"/>
              <a:t>Devlet teşkilatı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10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4608512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Akkoyunlu Devlet teşkilatı </a:t>
            </a:r>
            <a:r>
              <a:rPr lang="tr-TR" sz="3200" b="0" dirty="0" err="1" smtClean="0">
                <a:latin typeface="Constantia" pitchFamily="18" charset="0"/>
              </a:rPr>
              <a:t>Celyirliler</a:t>
            </a:r>
            <a:r>
              <a:rPr lang="tr-TR" sz="3200" b="0" dirty="0" smtClean="0">
                <a:latin typeface="Constantia" pitchFamily="18" charset="0"/>
              </a:rPr>
              <a:t> Devlet teşkilatına dolayışı ile İlhanlı Devlet teşkilatına dayanır.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>
                <a:latin typeface="Constantia" pitchFamily="18" charset="0"/>
              </a:rPr>
              <a:t>İ</a:t>
            </a:r>
            <a:r>
              <a:rPr lang="tr-TR" sz="3200" b="0" dirty="0" smtClean="0">
                <a:latin typeface="Constantia" pitchFamily="18" charset="0"/>
              </a:rPr>
              <a:t>lhanlı Devlet teşkilatı üzerine eklemeler yapmıştır.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Müesseselerin Türkçe karşılılarını kullanmıştır.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225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4536504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Timurluların devlet teşkilatından etkilenip etkilenmediği ise tartışma konusudur.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dirty="0" smtClean="0">
                <a:latin typeface="Constantia" pitchFamily="18" charset="0"/>
              </a:rPr>
              <a:t>Akkoyunlu devletinde hükümdarlık tanrı tarafından bağışlanan bir şeydir. Hükümdar olacak kişinin bir soydan gelmesi gerekmemektedir. Her güçlü ve </a:t>
            </a:r>
            <a:r>
              <a:rPr lang="tr-TR" sz="3200" dirty="0" err="1" smtClean="0">
                <a:latin typeface="Constantia" pitchFamily="18" charset="0"/>
              </a:rPr>
              <a:t>kut’a</a:t>
            </a:r>
            <a:r>
              <a:rPr lang="tr-TR" sz="3200" dirty="0" smtClean="0">
                <a:latin typeface="Constantia" pitchFamily="18" charset="0"/>
              </a:rPr>
              <a:t> sahip kişi hükümdar olabilir.</a:t>
            </a: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105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3411717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Akkoyunlularda şehzadelere mirza denilmektedir. </a:t>
            </a:r>
          </a:p>
          <a:p>
            <a:pPr marL="288036" lvl="1" indent="-457200" algn="ctr">
              <a:buFont typeface="Wingdings" pitchFamily="2" charset="2"/>
              <a:buChar char="v"/>
            </a:pPr>
            <a:r>
              <a:rPr lang="tr-TR" sz="3200" dirty="0">
                <a:latin typeface="Constantia" pitchFamily="18" charset="0"/>
              </a:rPr>
              <a:t>Şehzadelere </a:t>
            </a:r>
            <a:r>
              <a:rPr lang="tr-TR" sz="3200" dirty="0" err="1">
                <a:latin typeface="Constantia" pitchFamily="18" charset="0"/>
              </a:rPr>
              <a:t>İktalar</a:t>
            </a:r>
            <a:r>
              <a:rPr lang="tr-TR" sz="3200" dirty="0">
                <a:latin typeface="Constantia" pitchFamily="18" charset="0"/>
              </a:rPr>
              <a:t> </a:t>
            </a:r>
            <a:r>
              <a:rPr lang="tr-TR" sz="3200" dirty="0" smtClean="0">
                <a:latin typeface="Constantia" pitchFamily="18" charset="0"/>
              </a:rPr>
              <a:t>verilmektedir. Onların </a:t>
            </a:r>
            <a:r>
              <a:rPr lang="tr-TR" sz="3200" dirty="0">
                <a:latin typeface="Constantia" pitchFamily="18" charset="0"/>
              </a:rPr>
              <a:t>en yakınlarındaki kişiler Lalalarıdır.</a:t>
            </a:r>
          </a:p>
          <a:p>
            <a:pPr marL="288036" lvl="1" indent="-457200" algn="just">
              <a:buFont typeface="Wingdings" pitchFamily="2" charset="2"/>
              <a:buChar char="v"/>
            </a:pP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701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4203805"/>
          </a:xfrm>
        </p:spPr>
        <p:txBody>
          <a:bodyPr>
            <a:normAutofit/>
          </a:bodyPr>
          <a:lstStyle/>
          <a:p>
            <a:pPr marL="457200" lvl="1" indent="-457200" algn="just">
              <a:spcBef>
                <a:spcPts val="800"/>
              </a:spcBef>
              <a:buFont typeface="Wingdings" pitchFamily="2" charset="2"/>
              <a:buChar char="v"/>
            </a:pPr>
            <a:r>
              <a:rPr lang="tr-TR" sz="3200" dirty="0">
                <a:latin typeface="Constantia" pitchFamily="18" charset="0"/>
              </a:rPr>
              <a:t>Divan Akkoyunlu devletinde de önemliydi. Büyük Divan, </a:t>
            </a:r>
            <a:r>
              <a:rPr lang="tr-TR" sz="3200" dirty="0" err="1">
                <a:latin typeface="Constantia" pitchFamily="18" charset="0"/>
              </a:rPr>
              <a:t>Kengeş</a:t>
            </a:r>
            <a:r>
              <a:rPr lang="tr-TR" sz="3200" dirty="0">
                <a:latin typeface="Constantia" pitchFamily="18" charset="0"/>
              </a:rPr>
              <a:t> Meclisi, </a:t>
            </a:r>
            <a:r>
              <a:rPr lang="tr-TR" sz="3200" dirty="0" err="1">
                <a:latin typeface="Constantia" pitchFamily="18" charset="0"/>
              </a:rPr>
              <a:t>İnşâ</a:t>
            </a:r>
            <a:r>
              <a:rPr lang="tr-TR" sz="3200" dirty="0">
                <a:latin typeface="Constantia" pitchFamily="18" charset="0"/>
              </a:rPr>
              <a:t> </a:t>
            </a:r>
            <a:r>
              <a:rPr lang="tr-TR" sz="3200" dirty="0" err="1">
                <a:latin typeface="Constantia" pitchFamily="18" charset="0"/>
              </a:rPr>
              <a:t>Divânı</a:t>
            </a:r>
            <a:r>
              <a:rPr lang="tr-TR" sz="3200" dirty="0">
                <a:latin typeface="Constantia" pitchFamily="18" charset="0"/>
              </a:rPr>
              <a:t>, </a:t>
            </a:r>
            <a:r>
              <a:rPr lang="tr-TR" sz="3200" dirty="0" err="1">
                <a:latin typeface="Constantia" pitchFamily="18" charset="0"/>
              </a:rPr>
              <a:t>İstifâ</a:t>
            </a:r>
            <a:r>
              <a:rPr lang="tr-TR" sz="3200" dirty="0">
                <a:latin typeface="Constantia" pitchFamily="18" charset="0"/>
              </a:rPr>
              <a:t> Divanı, Divan-ı </a:t>
            </a:r>
            <a:r>
              <a:rPr lang="tr-TR" sz="3200" dirty="0" err="1">
                <a:latin typeface="Constantia" pitchFamily="18" charset="0"/>
              </a:rPr>
              <a:t>Ârız</a:t>
            </a:r>
            <a:r>
              <a:rPr lang="tr-TR" sz="3200" dirty="0">
                <a:latin typeface="Constantia" pitchFamily="18" charset="0"/>
              </a:rPr>
              <a:t>, Divan-ı Mezalim isimli divanlar vardır.   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Akkoyunlular içinde en önemli vezir büyük vezirdir. Hükümdarı vekili olarak devlet işlerini o görür. </a:t>
            </a:r>
          </a:p>
        </p:txBody>
      </p:sp>
    </p:spTree>
    <p:extLst>
      <p:ext uri="{BB962C8B-B14F-4D97-AF65-F5344CB8AC3E}">
        <p14:creationId xmlns:p14="http://schemas.microsoft.com/office/powerpoint/2010/main" val="291997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620688"/>
            <a:ext cx="7520940" cy="4059789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err="1" smtClean="0">
                <a:latin typeface="Constantia" pitchFamily="18" charset="0"/>
              </a:rPr>
              <a:t>Kaza’ül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Kuzat</a:t>
            </a:r>
            <a:r>
              <a:rPr lang="tr-TR" sz="3200" b="0" dirty="0" smtClean="0">
                <a:latin typeface="Constantia" pitchFamily="18" charset="0"/>
              </a:rPr>
              <a:t>: Baş kadılıktır. Hukuki İşlere bakar.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Kadılık: Adli ve dini işlere bakan görevlilerdir.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Müftü: Kadının yardımcısıdır. 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v"/>
            </a:pPr>
            <a:r>
              <a:rPr lang="tr-TR" sz="3200" b="0" dirty="0" err="1" smtClean="0">
                <a:latin typeface="Constantia" pitchFamily="18" charset="0"/>
              </a:rPr>
              <a:t>Muhtesib</a:t>
            </a:r>
            <a:r>
              <a:rPr lang="tr-TR" sz="3200" b="0" dirty="0" smtClean="0">
                <a:latin typeface="Constantia" pitchFamily="18" charset="0"/>
              </a:rPr>
              <a:t>: Genel ahlak, asayiş, çarşı ve pazarları kontrol eden kişidir.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3200" b="0" dirty="0" err="1" smtClean="0">
                <a:latin typeface="Constantia" pitchFamily="18" charset="0"/>
              </a:rPr>
              <a:t>Yasavul</a:t>
            </a:r>
            <a:r>
              <a:rPr lang="tr-TR" sz="3200" b="0" dirty="0" smtClean="0">
                <a:latin typeface="Constantia" pitchFamily="18" charset="0"/>
              </a:rPr>
              <a:t>: Sultanın buyruğunu uygulayan görevlidir.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sz="3200" b="0" dirty="0" err="1" smtClean="0">
                <a:latin typeface="Constantia" pitchFamily="18" charset="0"/>
              </a:rPr>
              <a:t>Bukavul</a:t>
            </a:r>
            <a:r>
              <a:rPr lang="tr-TR" sz="3200" b="0" dirty="0" smtClean="0">
                <a:latin typeface="Constantia" pitchFamily="18" charset="0"/>
              </a:rPr>
              <a:t>: Sultanın yiyecek içecek hizmetinde bulunan kişidir.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635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err="1" smtClean="0">
                <a:latin typeface="Constantia" pitchFamily="18" charset="0"/>
              </a:rPr>
              <a:t>Pervaneci</a:t>
            </a:r>
            <a:r>
              <a:rPr lang="tr-TR" sz="3200" b="0" dirty="0" smtClean="0">
                <a:latin typeface="Constantia" pitchFamily="18" charset="0"/>
              </a:rPr>
              <a:t>: Hükümdar ferman ve emirlerini yazar.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Saray Hekimleri: Sultanın ve saray halkının tedavisiyle görevli </a:t>
            </a:r>
            <a:r>
              <a:rPr lang="tr-TR" sz="3200" b="0" dirty="0" err="1" smtClean="0">
                <a:latin typeface="Constantia" pitchFamily="18" charset="0"/>
              </a:rPr>
              <a:t>kişler</a:t>
            </a:r>
            <a:r>
              <a:rPr lang="tr-TR" sz="3200" b="0" dirty="0" smtClean="0">
                <a:latin typeface="Constantia" pitchFamily="18" charset="0"/>
              </a:rPr>
              <a:t>. </a:t>
            </a:r>
          </a:p>
          <a:p>
            <a:pPr marL="288036" lvl="1" indent="-457200" algn="just">
              <a:buFont typeface="Wingdings" pitchFamily="2" charset="2"/>
              <a:buChar char="v"/>
            </a:pPr>
            <a:r>
              <a:rPr lang="tr-TR" sz="3200" b="0" dirty="0" smtClean="0">
                <a:latin typeface="Constantia" pitchFamily="18" charset="0"/>
              </a:rPr>
              <a:t>Rikabdar: Hükümdarın giysileri ile ilgilenen kişidir.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458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</TotalTime>
  <Words>201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Devlet teşkilatı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Devlet teşkilatı</dc:title>
  <dc:creator>Güzide</dc:creator>
  <cp:lastModifiedBy>Güzide</cp:lastModifiedBy>
  <cp:revision>4</cp:revision>
  <dcterms:created xsi:type="dcterms:W3CDTF">2020-05-07T21:59:26Z</dcterms:created>
  <dcterms:modified xsi:type="dcterms:W3CDTF">2020-05-07T22:33:51Z</dcterms:modified>
</cp:coreProperties>
</file>