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65"/>
  </p:notesMasterIdLst>
  <p:sldIdLst>
    <p:sldId id="256" r:id="rId2"/>
    <p:sldId id="296" r:id="rId3"/>
    <p:sldId id="261" r:id="rId4"/>
    <p:sldId id="297" r:id="rId5"/>
    <p:sldId id="298" r:id="rId6"/>
    <p:sldId id="307" r:id="rId7"/>
    <p:sldId id="305" r:id="rId8"/>
    <p:sldId id="299" r:id="rId9"/>
    <p:sldId id="300" r:id="rId10"/>
    <p:sldId id="306" r:id="rId11"/>
    <p:sldId id="301" r:id="rId12"/>
    <p:sldId id="311" r:id="rId13"/>
    <p:sldId id="310" r:id="rId14"/>
    <p:sldId id="302" r:id="rId15"/>
    <p:sldId id="312" r:id="rId16"/>
    <p:sldId id="303" r:id="rId17"/>
    <p:sldId id="304" r:id="rId18"/>
    <p:sldId id="267" r:id="rId19"/>
    <p:sldId id="308" r:id="rId20"/>
    <p:sldId id="268" r:id="rId21"/>
    <p:sldId id="269" r:id="rId22"/>
    <p:sldId id="270" r:id="rId23"/>
    <p:sldId id="271" r:id="rId24"/>
    <p:sldId id="272" r:id="rId25"/>
    <p:sldId id="309" r:id="rId26"/>
    <p:sldId id="273" r:id="rId27"/>
    <p:sldId id="313" r:id="rId28"/>
    <p:sldId id="337" r:id="rId29"/>
    <p:sldId id="357" r:id="rId30"/>
    <p:sldId id="362" r:id="rId31"/>
    <p:sldId id="363" r:id="rId32"/>
    <p:sldId id="364" r:id="rId33"/>
    <p:sldId id="365" r:id="rId34"/>
    <p:sldId id="368" r:id="rId35"/>
    <p:sldId id="369" r:id="rId36"/>
    <p:sldId id="370" r:id="rId37"/>
    <p:sldId id="371" r:id="rId38"/>
    <p:sldId id="366" r:id="rId39"/>
    <p:sldId id="377" r:id="rId40"/>
    <p:sldId id="367" r:id="rId41"/>
    <p:sldId id="378" r:id="rId42"/>
    <p:sldId id="379" r:id="rId43"/>
    <p:sldId id="380" r:id="rId44"/>
    <p:sldId id="381" r:id="rId45"/>
    <p:sldId id="372" r:id="rId46"/>
    <p:sldId id="376" r:id="rId47"/>
    <p:sldId id="387" r:id="rId48"/>
    <p:sldId id="382" r:id="rId49"/>
    <p:sldId id="388" r:id="rId50"/>
    <p:sldId id="385" r:id="rId51"/>
    <p:sldId id="389" r:id="rId52"/>
    <p:sldId id="390" r:id="rId53"/>
    <p:sldId id="391" r:id="rId54"/>
    <p:sldId id="392" r:id="rId55"/>
    <p:sldId id="393" r:id="rId56"/>
    <p:sldId id="394" r:id="rId57"/>
    <p:sldId id="395" r:id="rId58"/>
    <p:sldId id="396" r:id="rId59"/>
    <p:sldId id="397" r:id="rId60"/>
    <p:sldId id="400" r:id="rId61"/>
    <p:sldId id="404" r:id="rId62"/>
    <p:sldId id="403" r:id="rId63"/>
    <p:sldId id="274" r:id="rId64"/>
  </p:sldIdLst>
  <p:sldSz cx="9144000" cy="5143500" type="screen16x9"/>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5" d="100"/>
          <a:sy n="115" d="100"/>
        </p:scale>
        <p:origin x="684" y="102"/>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F30B83A-8AEF-42F7-920E-F28D4A8E741A}" type="datetimeFigureOut">
              <a:rPr lang="tr-TR" smtClean="0"/>
              <a:pPr/>
              <a:t>19.3.2020</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A19476-9B5F-4587-8239-699CBD6CAFC0}" type="slidenum">
              <a:rPr lang="tr-TR" smtClean="0"/>
              <a:pPr/>
              <a:t>‹#›</a:t>
            </a:fld>
            <a:endParaRPr lang="tr-TR"/>
          </a:p>
        </p:txBody>
      </p:sp>
    </p:spTree>
    <p:extLst>
      <p:ext uri="{BB962C8B-B14F-4D97-AF65-F5344CB8AC3E}">
        <p14:creationId xmlns:p14="http://schemas.microsoft.com/office/powerpoint/2010/main" val="36980886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1597819"/>
            <a:ext cx="7772400" cy="1102519"/>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19.3.2020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19.3.2020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05979"/>
            <a:ext cx="2057400" cy="4388644"/>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05979"/>
            <a:ext cx="6019800" cy="438864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19.3.2020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19.3.2020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3305176"/>
            <a:ext cx="7772400" cy="1021556"/>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19.3.2020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19.3.2020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19.3.2020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19.3.2020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19.3.2020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1" y="204787"/>
            <a:ext cx="3008313" cy="871538"/>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19.3.2020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3600450"/>
            <a:ext cx="5486400" cy="425054"/>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19.3.2020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19.3.2020</a:t>
            </a:fld>
            <a:endParaRPr lang="tr-TR"/>
          </a:p>
        </p:txBody>
      </p:sp>
      <p:sp>
        <p:nvSpPr>
          <p:cNvPr id="5" name="4 Altbilgi Yer Tutucusu"/>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hyperlink" Target="https://www.studocu.com/row/document/jazan-university/heat-transfer/lecture-notes/pharmacology-and-pathophysiology-of-drugs/6675913/view" TargetMode="External"/><Relationship Id="rId2" Type="http://schemas.openxmlformats.org/officeDocument/2006/relationships/hyperlink" Target="https://www.farmakoloji.org/farmakoloji-temel-ilkeleri-1/" TargetMode="External"/><Relationship Id="rId1" Type="http://schemas.openxmlformats.org/officeDocument/2006/relationships/slideLayout" Target="../slideLayouts/slideLayout2.xml"/><Relationship Id="rId6" Type="http://schemas.openxmlformats.org/officeDocument/2006/relationships/hyperlink" Target="https://www.ilacprospektusu.com/" TargetMode="External"/><Relationship Id="rId5" Type="http://schemas.openxmlformats.org/officeDocument/2006/relationships/hyperlink" Target="https://www.ilacrehberi.com/" TargetMode="External"/><Relationship Id="rId4" Type="http://schemas.openxmlformats.org/officeDocument/2006/relationships/hyperlink" Target="https://www.medicines.org.uk/emc/product/5947/smpc" TargetMode="Externa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42910" y="1571618"/>
            <a:ext cx="7843838" cy="1245395"/>
          </a:xfrm>
        </p:spPr>
        <p:style>
          <a:lnRef idx="2">
            <a:schemeClr val="accent5"/>
          </a:lnRef>
          <a:fillRef idx="1">
            <a:schemeClr val="lt1"/>
          </a:fillRef>
          <a:effectRef idx="0">
            <a:schemeClr val="accent5"/>
          </a:effectRef>
          <a:fontRef idx="minor">
            <a:schemeClr val="dk1"/>
          </a:fontRef>
        </p:style>
        <p:txBody>
          <a:bodyPr>
            <a:noAutofit/>
          </a:bodyPr>
          <a:lstStyle/>
          <a:p>
            <a:r>
              <a:rPr lang="tr-TR" sz="4000" b="1" dirty="0" smtClean="0">
                <a:latin typeface="Arial" pitchFamily="34" charset="0"/>
                <a:cs typeface="Arial" pitchFamily="34" charset="0"/>
              </a:rPr>
              <a:t>İlaçların </a:t>
            </a:r>
            <a:r>
              <a:rPr lang="tr-TR" sz="4000" b="1" dirty="0" err="1" smtClean="0">
                <a:latin typeface="Arial" pitchFamily="34" charset="0"/>
                <a:cs typeface="Arial" pitchFamily="34" charset="0"/>
              </a:rPr>
              <a:t>Farmakokinetik</a:t>
            </a:r>
            <a:r>
              <a:rPr lang="tr-TR" sz="4000" b="1" dirty="0" smtClean="0">
                <a:latin typeface="Arial" pitchFamily="34" charset="0"/>
                <a:cs typeface="Arial" pitchFamily="34" charset="0"/>
              </a:rPr>
              <a:t> ve Farmakodinamik Etkileşimleri</a:t>
            </a:r>
            <a:endParaRPr lang="tr-TR" sz="40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etin kutusu"/>
          <p:cNvSpPr txBox="1"/>
          <p:nvPr/>
        </p:nvSpPr>
        <p:spPr>
          <a:xfrm>
            <a:off x="428596" y="3929072"/>
            <a:ext cx="2571768" cy="584775"/>
          </a:xfrm>
          <a:prstGeom prst="rect">
            <a:avLst/>
          </a:prstGeom>
          <a:noFill/>
        </p:spPr>
        <p:txBody>
          <a:bodyPr wrap="square" rtlCol="0">
            <a:spAutoFit/>
          </a:bodyPr>
          <a:lstStyle/>
          <a:p>
            <a:r>
              <a:rPr lang="tr-TR" sz="1600" dirty="0" smtClean="0">
                <a:latin typeface="Arial" pitchFamily="34" charset="0"/>
                <a:cs typeface="Arial" pitchFamily="34" charset="0"/>
              </a:rPr>
              <a:t>Şekil 1-4: İlaç-reseptör etkileşmesi modeli</a:t>
            </a:r>
            <a:endParaRPr lang="tr-TR" sz="1600" dirty="0">
              <a:latin typeface="Arial" pitchFamily="34" charset="0"/>
              <a:cs typeface="Arial" pitchFamily="34" charset="0"/>
            </a:endParaRPr>
          </a:p>
        </p:txBody>
      </p:sp>
      <p:pic>
        <p:nvPicPr>
          <p:cNvPr id="8" name="7 İçerik Yer Tutucusu" descr="1.PNG"/>
          <p:cNvPicPr>
            <a:picLocks noGrp="1" noChangeAspect="1"/>
          </p:cNvPicPr>
          <p:nvPr>
            <p:ph idx="1"/>
          </p:nvPr>
        </p:nvPicPr>
        <p:blipFill>
          <a:blip r:embed="rId2" cstate="print"/>
          <a:stretch>
            <a:fillRect/>
          </a:stretch>
        </p:blipFill>
        <p:spPr>
          <a:xfrm>
            <a:off x="285720" y="214296"/>
            <a:ext cx="2928958" cy="3339012"/>
          </a:xfrm>
        </p:spPr>
      </p:pic>
      <p:sp>
        <p:nvSpPr>
          <p:cNvPr id="9" name="8 Dikdörtgen"/>
          <p:cNvSpPr/>
          <p:nvPr/>
        </p:nvSpPr>
        <p:spPr>
          <a:xfrm>
            <a:off x="3143240" y="285734"/>
            <a:ext cx="5643586" cy="4031873"/>
          </a:xfrm>
          <a:prstGeom prst="rect">
            <a:avLst/>
          </a:prstGeom>
        </p:spPr>
        <p:txBody>
          <a:bodyPr wrap="square" numCol="1">
            <a:spAutoFit/>
          </a:bodyPr>
          <a:lstStyle/>
          <a:p>
            <a:r>
              <a:rPr lang="tr-TR" sz="1600" dirty="0" smtClean="0">
                <a:latin typeface="Arial" pitchFamily="34" charset="0"/>
                <a:cs typeface="Arial" pitchFamily="34" charset="0"/>
              </a:rPr>
              <a:t>Reseptörün iki şekilde olabileceği varsayılmıştır. </a:t>
            </a:r>
            <a:r>
              <a:rPr lang="tr-TR" sz="1600" dirty="0" err="1" smtClean="0">
                <a:latin typeface="Arial" pitchFamily="34" charset="0"/>
                <a:cs typeface="Arial" pitchFamily="34" charset="0"/>
              </a:rPr>
              <a:t>Ri</a:t>
            </a:r>
            <a:r>
              <a:rPr lang="tr-TR" sz="1600" dirty="0" smtClean="0">
                <a:latin typeface="Arial" pitchFamily="34" charset="0"/>
                <a:cs typeface="Arial" pitchFamily="34" charset="0"/>
              </a:rPr>
              <a:t> şeklinde </a:t>
            </a:r>
            <a:r>
              <a:rPr lang="tr-TR" sz="1600" dirty="0" err="1" smtClean="0">
                <a:latin typeface="Arial" pitchFamily="34" charset="0"/>
                <a:cs typeface="Arial" pitchFamily="34" charset="0"/>
              </a:rPr>
              <a:t>inaktiftir</a:t>
            </a:r>
            <a:r>
              <a:rPr lang="tr-TR" sz="1600" dirty="0" smtClean="0">
                <a:latin typeface="Arial" pitchFamily="34" charset="0"/>
                <a:cs typeface="Arial" pitchFamily="34" charset="0"/>
              </a:rPr>
              <a:t> ve bir ilaç molekülü ile birleştiğinde bile herhangi bir etki oluşturmaz. </a:t>
            </a:r>
            <a:r>
              <a:rPr lang="tr-TR" sz="1600" dirty="0" err="1" smtClean="0">
                <a:latin typeface="Arial" pitchFamily="34" charset="0"/>
                <a:cs typeface="Arial" pitchFamily="34" charset="0"/>
              </a:rPr>
              <a:t>Ra</a:t>
            </a:r>
            <a:r>
              <a:rPr lang="tr-TR" sz="1600" dirty="0" smtClean="0">
                <a:latin typeface="Arial" pitchFamily="34" charset="0"/>
                <a:cs typeface="Arial" pitchFamily="34" charset="0"/>
              </a:rPr>
              <a:t> şeklinde reseptör yokuş aşağı mekanizmaları aktive edebilir bu da ilacın olmadığı durumlarda bile küçük bir gözlemlenebilir etki oluşturur (bazal aktivite). İlaç olmayan durumda iki </a:t>
            </a:r>
            <a:r>
              <a:rPr lang="tr-TR" sz="1600" dirty="0" err="1" smtClean="0">
                <a:latin typeface="Arial" pitchFamily="34" charset="0"/>
                <a:cs typeface="Arial" pitchFamily="34" charset="0"/>
              </a:rPr>
              <a:t>izoform</a:t>
            </a:r>
            <a:r>
              <a:rPr lang="tr-TR" sz="1600" dirty="0" smtClean="0">
                <a:latin typeface="Arial" pitchFamily="34" charset="0"/>
                <a:cs typeface="Arial" pitchFamily="34" charset="0"/>
              </a:rPr>
              <a:t> denge halindedir ve </a:t>
            </a:r>
            <a:r>
              <a:rPr lang="tr-TR" sz="1600" dirty="0" err="1" smtClean="0">
                <a:latin typeface="Arial" pitchFamily="34" charset="0"/>
                <a:cs typeface="Arial" pitchFamily="34" charset="0"/>
              </a:rPr>
              <a:t>Ri</a:t>
            </a:r>
            <a:r>
              <a:rPr lang="tr-TR" sz="1600" dirty="0" smtClean="0">
                <a:latin typeface="Arial" pitchFamily="34" charset="0"/>
                <a:cs typeface="Arial" pitchFamily="34" charset="0"/>
              </a:rPr>
              <a:t> formu tercih edilir. Klasik tam </a:t>
            </a:r>
            <a:r>
              <a:rPr lang="tr-TR" sz="1600" dirty="0" err="1" smtClean="0">
                <a:latin typeface="Arial" pitchFamily="34" charset="0"/>
                <a:cs typeface="Arial" pitchFamily="34" charset="0"/>
              </a:rPr>
              <a:t>agonist</a:t>
            </a:r>
            <a:r>
              <a:rPr lang="tr-TR" sz="1600" dirty="0" smtClean="0">
                <a:latin typeface="Arial" pitchFamily="34" charset="0"/>
                <a:cs typeface="Arial" pitchFamily="34" charset="0"/>
              </a:rPr>
              <a:t> ilaçlar </a:t>
            </a:r>
            <a:r>
              <a:rPr lang="tr-TR" sz="1600" dirty="0" err="1" smtClean="0">
                <a:latin typeface="Arial" pitchFamily="34" charset="0"/>
                <a:cs typeface="Arial" pitchFamily="34" charset="0"/>
              </a:rPr>
              <a:t>Ra</a:t>
            </a:r>
            <a:r>
              <a:rPr lang="tr-TR" sz="1600" dirty="0" smtClean="0">
                <a:latin typeface="Arial" pitchFamily="34" charset="0"/>
                <a:cs typeface="Arial" pitchFamily="34" charset="0"/>
              </a:rPr>
              <a:t> formuna çok daha fazla </a:t>
            </a:r>
            <a:r>
              <a:rPr lang="tr-TR" sz="1600" dirty="0" err="1" smtClean="0">
                <a:latin typeface="Arial" pitchFamily="34" charset="0"/>
                <a:cs typeface="Arial" pitchFamily="34" charset="0"/>
              </a:rPr>
              <a:t>afinite</a:t>
            </a:r>
            <a:r>
              <a:rPr lang="tr-TR" sz="1600" dirty="0" smtClean="0">
                <a:latin typeface="Arial" pitchFamily="34" charset="0"/>
                <a:cs typeface="Arial" pitchFamily="34" charset="0"/>
              </a:rPr>
              <a:t> gösterirler ve kitle etkisi nedeniyle </a:t>
            </a:r>
            <a:r>
              <a:rPr lang="tr-TR" sz="1600" dirty="0" err="1" smtClean="0">
                <a:latin typeface="Arial" pitchFamily="34" charset="0"/>
                <a:cs typeface="Arial" pitchFamily="34" charset="0"/>
              </a:rPr>
              <a:t>Ra</a:t>
            </a:r>
            <a:r>
              <a:rPr lang="tr-TR" sz="1600" dirty="0" smtClean="0">
                <a:latin typeface="Arial" pitchFamily="34" charset="0"/>
                <a:cs typeface="Arial" pitchFamily="34" charset="0"/>
              </a:rPr>
              <a:t>-I formasyonu çok daha fazla gözlemlenebilir etki oluşturur. </a:t>
            </a:r>
            <a:r>
              <a:rPr lang="tr-TR" sz="1600" dirty="0" err="1" smtClean="0">
                <a:latin typeface="Arial" pitchFamily="34" charset="0"/>
                <a:cs typeface="Arial" pitchFamily="34" charset="0"/>
              </a:rPr>
              <a:t>Parsiyel</a:t>
            </a:r>
            <a:r>
              <a:rPr lang="tr-TR" sz="1600" dirty="0" smtClean="0">
                <a:latin typeface="Arial" pitchFamily="34" charset="0"/>
                <a:cs typeface="Arial" pitchFamily="34" charset="0"/>
              </a:rPr>
              <a:t> </a:t>
            </a:r>
            <a:r>
              <a:rPr lang="tr-TR" sz="1600" dirty="0" err="1" smtClean="0">
                <a:latin typeface="Arial" pitchFamily="34" charset="0"/>
                <a:cs typeface="Arial" pitchFamily="34" charset="0"/>
              </a:rPr>
              <a:t>agonistler</a:t>
            </a:r>
            <a:r>
              <a:rPr lang="tr-TR" sz="1600" dirty="0" smtClean="0">
                <a:latin typeface="Arial" pitchFamily="34" charset="0"/>
                <a:cs typeface="Arial" pitchFamily="34" charset="0"/>
              </a:rPr>
              <a:t> </a:t>
            </a:r>
            <a:r>
              <a:rPr lang="tr-TR" sz="1600" dirty="0" err="1" smtClean="0">
                <a:latin typeface="Arial" pitchFamily="34" charset="0"/>
                <a:cs typeface="Arial" pitchFamily="34" charset="0"/>
              </a:rPr>
              <a:t>Ra</a:t>
            </a:r>
            <a:r>
              <a:rPr lang="tr-TR" sz="1600" dirty="0" smtClean="0">
                <a:latin typeface="Arial" pitchFamily="34" charset="0"/>
                <a:cs typeface="Arial" pitchFamily="34" charset="0"/>
              </a:rPr>
              <a:t> ve </a:t>
            </a:r>
            <a:r>
              <a:rPr lang="tr-TR" sz="1600" dirty="0" err="1" smtClean="0">
                <a:latin typeface="Arial" pitchFamily="34" charset="0"/>
                <a:cs typeface="Arial" pitchFamily="34" charset="0"/>
              </a:rPr>
              <a:t>Ri</a:t>
            </a:r>
            <a:r>
              <a:rPr lang="tr-TR" sz="1600" dirty="0" smtClean="0">
                <a:latin typeface="Arial" pitchFamily="34" charset="0"/>
                <a:cs typeface="Arial" pitchFamily="34" charset="0"/>
              </a:rPr>
              <a:t> formlarına orta derecede </a:t>
            </a:r>
            <a:r>
              <a:rPr lang="tr-TR" sz="1600" dirty="0" err="1" smtClean="0">
                <a:latin typeface="Arial" pitchFamily="34" charset="0"/>
                <a:cs typeface="Arial" pitchFamily="34" charset="0"/>
              </a:rPr>
              <a:t>afinite</a:t>
            </a:r>
            <a:r>
              <a:rPr lang="tr-TR" sz="1600" dirty="0" smtClean="0">
                <a:latin typeface="Arial" pitchFamily="34" charset="0"/>
                <a:cs typeface="Arial" pitchFamily="34" charset="0"/>
              </a:rPr>
              <a:t> gösterir. Bu hipoteze göre, klasik antagonistler her iki reseptör formuna eşit oranda </a:t>
            </a:r>
            <a:r>
              <a:rPr lang="tr-TR" sz="1600" dirty="0" err="1" smtClean="0">
                <a:latin typeface="Arial" pitchFamily="34" charset="0"/>
                <a:cs typeface="Arial" pitchFamily="34" charset="0"/>
              </a:rPr>
              <a:t>afinite</a:t>
            </a:r>
            <a:r>
              <a:rPr lang="tr-TR" sz="1600" dirty="0" smtClean="0">
                <a:latin typeface="Arial" pitchFamily="34" charset="0"/>
                <a:cs typeface="Arial" pitchFamily="34" charset="0"/>
              </a:rPr>
              <a:t> gösterirler ve aynı düzeyde bazal aktivite sürdürürler. Diğer yandan </a:t>
            </a:r>
            <a:r>
              <a:rPr lang="tr-TR" sz="1600" dirty="0" err="1" smtClean="0">
                <a:latin typeface="Arial" pitchFamily="34" charset="0"/>
                <a:cs typeface="Arial" pitchFamily="34" charset="0"/>
              </a:rPr>
              <a:t>invers</a:t>
            </a:r>
            <a:r>
              <a:rPr lang="tr-TR" sz="1600" dirty="0" smtClean="0">
                <a:latin typeface="Arial" pitchFamily="34" charset="0"/>
                <a:cs typeface="Arial" pitchFamily="34" charset="0"/>
              </a:rPr>
              <a:t> </a:t>
            </a:r>
            <a:r>
              <a:rPr lang="tr-TR" sz="1600" dirty="0" err="1" smtClean="0">
                <a:latin typeface="Arial" pitchFamily="34" charset="0"/>
                <a:cs typeface="Arial" pitchFamily="34" charset="0"/>
              </a:rPr>
              <a:t>agonistler</a:t>
            </a:r>
            <a:r>
              <a:rPr lang="tr-TR" sz="1600" dirty="0" smtClean="0">
                <a:latin typeface="Arial" pitchFamily="34" charset="0"/>
                <a:cs typeface="Arial" pitchFamily="34" charset="0"/>
              </a:rPr>
              <a:t> </a:t>
            </a:r>
            <a:r>
              <a:rPr lang="tr-TR" sz="1600" dirty="0" err="1" smtClean="0">
                <a:latin typeface="Arial" pitchFamily="34" charset="0"/>
                <a:cs typeface="Arial" pitchFamily="34" charset="0"/>
              </a:rPr>
              <a:t>Ri</a:t>
            </a:r>
            <a:r>
              <a:rPr lang="tr-TR" sz="1600" dirty="0" smtClean="0">
                <a:latin typeface="Arial" pitchFamily="34" charset="0"/>
                <a:cs typeface="Arial" pitchFamily="34" charset="0"/>
              </a:rPr>
              <a:t> formuna çok daha fazla </a:t>
            </a:r>
            <a:r>
              <a:rPr lang="tr-TR" sz="1600" dirty="0" err="1" smtClean="0">
                <a:latin typeface="Arial" pitchFamily="34" charset="0"/>
                <a:cs typeface="Arial" pitchFamily="34" charset="0"/>
              </a:rPr>
              <a:t>afiniteye</a:t>
            </a:r>
            <a:r>
              <a:rPr lang="tr-TR" sz="1600" dirty="0" smtClean="0">
                <a:latin typeface="Arial" pitchFamily="34" charset="0"/>
                <a:cs typeface="Arial" pitchFamily="34" charset="0"/>
              </a:rPr>
              <a:t> sahiptirler, bazal aktiviteyi azaltırlar ve zıt fizyolojik sonuçlar oluşturabilir.</a:t>
            </a:r>
            <a:endParaRPr lang="tr-TR" sz="16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1275606"/>
            <a:ext cx="8643966" cy="2069992"/>
          </a:xfrm>
        </p:spPr>
        <p:txBody>
          <a:bodyPr>
            <a:noAutofit/>
          </a:bodyPr>
          <a:lstStyle/>
          <a:p>
            <a:r>
              <a:rPr lang="tr-TR" sz="1600" dirty="0" smtClean="0">
                <a:latin typeface="Arial" pitchFamily="34" charset="0"/>
                <a:cs typeface="Arial" pitchFamily="34" charset="0"/>
              </a:rPr>
              <a:t>Çoğu </a:t>
            </a:r>
            <a:r>
              <a:rPr lang="tr-TR" sz="1600" dirty="0" err="1" smtClean="0">
                <a:latin typeface="Arial" pitchFamily="34" charset="0"/>
                <a:cs typeface="Arial" pitchFamily="34" charset="0"/>
              </a:rPr>
              <a:t>agonist</a:t>
            </a:r>
            <a:r>
              <a:rPr lang="tr-TR" sz="1600" dirty="0" smtClean="0">
                <a:latin typeface="Arial" pitchFamily="34" charset="0"/>
                <a:cs typeface="Arial" pitchFamily="34" charset="0"/>
              </a:rPr>
              <a:t> ilaç, reseptör rezervini </a:t>
            </a:r>
            <a:r>
              <a:rPr lang="tr-TR" sz="1600" dirty="0" err="1" smtClean="0">
                <a:latin typeface="Arial" pitchFamily="34" charset="0"/>
                <a:cs typeface="Arial" pitchFamily="34" charset="0"/>
              </a:rPr>
              <a:t>sature</a:t>
            </a:r>
            <a:r>
              <a:rPr lang="tr-TR" sz="1600" dirty="0" smtClean="0">
                <a:latin typeface="Arial" pitchFamily="34" charset="0"/>
                <a:cs typeface="Arial" pitchFamily="34" charset="0"/>
              </a:rPr>
              <a:t> etmeye yetecek konsantrasyonlarda uygulandığında kendi reseptör-</a:t>
            </a:r>
            <a:r>
              <a:rPr lang="tr-TR" sz="1600" dirty="0" err="1" smtClean="0">
                <a:latin typeface="Arial" pitchFamily="34" charset="0"/>
                <a:cs typeface="Arial" pitchFamily="34" charset="0"/>
              </a:rPr>
              <a:t>efektör</a:t>
            </a:r>
            <a:r>
              <a:rPr lang="tr-TR" sz="1600" dirty="0" smtClean="0">
                <a:latin typeface="Arial" pitchFamily="34" charset="0"/>
                <a:cs typeface="Arial" pitchFamily="34" charset="0"/>
              </a:rPr>
              <a:t> sistemlerini olabilecek en yüksek düzeyde aktive edebilirler, bu da hemen hemen bütün reseptör rezervinin </a:t>
            </a:r>
            <a:r>
              <a:rPr lang="tr-TR" sz="1600" dirty="0" err="1" smtClean="0">
                <a:latin typeface="Arial" pitchFamily="34" charset="0"/>
                <a:cs typeface="Arial" pitchFamily="34" charset="0"/>
              </a:rPr>
              <a:t>Rg</a:t>
            </a:r>
            <a:r>
              <a:rPr lang="tr-TR" sz="1600" dirty="0" smtClean="0">
                <a:latin typeface="Arial" pitchFamily="34" charset="0"/>
                <a:cs typeface="Arial" pitchFamily="34" charset="0"/>
              </a:rPr>
              <a:t>-Î rezervine dönüşmesine neden olur.Bu gibi ilaçlar </a:t>
            </a:r>
            <a:r>
              <a:rPr lang="tr-TR" sz="1600" dirty="0" smtClean="0">
                <a:solidFill>
                  <a:srgbClr val="FF0000"/>
                </a:solidFill>
                <a:latin typeface="Arial" pitchFamily="34" charset="0"/>
                <a:cs typeface="Arial" pitchFamily="34" charset="0"/>
              </a:rPr>
              <a:t>tam </a:t>
            </a:r>
            <a:r>
              <a:rPr lang="tr-TR" sz="1600" dirty="0" err="1" smtClean="0">
                <a:solidFill>
                  <a:srgbClr val="FF0000"/>
                </a:solidFill>
                <a:latin typeface="Arial" pitchFamily="34" charset="0"/>
                <a:cs typeface="Arial" pitchFamily="34" charset="0"/>
              </a:rPr>
              <a:t>agonist</a:t>
            </a:r>
            <a:r>
              <a:rPr lang="tr-TR" sz="1600" dirty="0" smtClean="0">
                <a:solidFill>
                  <a:srgbClr val="FF0000"/>
                </a:solidFill>
                <a:latin typeface="Arial" pitchFamily="34" charset="0"/>
                <a:cs typeface="Arial" pitchFamily="34" charset="0"/>
              </a:rPr>
              <a:t> </a:t>
            </a:r>
            <a:r>
              <a:rPr lang="tr-TR" sz="1600" dirty="0" smtClean="0">
                <a:latin typeface="Arial" pitchFamily="34" charset="0"/>
                <a:cs typeface="Arial" pitchFamily="34" charset="0"/>
              </a:rPr>
              <a:t>olarak adlandırılır</a:t>
            </a:r>
            <a:r>
              <a:rPr lang="tr-TR" sz="1600" dirty="0" smtClean="0">
                <a:solidFill>
                  <a:srgbClr val="FF0000"/>
                </a:solidFill>
                <a:latin typeface="Arial" pitchFamily="34" charset="0"/>
                <a:cs typeface="Arial" pitchFamily="34" charset="0"/>
              </a:rPr>
              <a:t>. </a:t>
            </a:r>
            <a:r>
              <a:rPr lang="tr-TR" sz="1600" dirty="0" err="1" smtClean="0">
                <a:solidFill>
                  <a:srgbClr val="FF0000"/>
                </a:solidFill>
                <a:latin typeface="Arial" pitchFamily="34" charset="0"/>
                <a:cs typeface="Arial" pitchFamily="34" charset="0"/>
              </a:rPr>
              <a:t>Parsiyel</a:t>
            </a:r>
            <a:r>
              <a:rPr lang="tr-TR" sz="1600" dirty="0" smtClean="0">
                <a:solidFill>
                  <a:srgbClr val="FF0000"/>
                </a:solidFill>
                <a:latin typeface="Arial" pitchFamily="34" charset="0"/>
                <a:cs typeface="Arial" pitchFamily="34" charset="0"/>
              </a:rPr>
              <a:t> </a:t>
            </a:r>
            <a:r>
              <a:rPr lang="tr-TR" sz="1600" dirty="0" err="1" smtClean="0">
                <a:solidFill>
                  <a:srgbClr val="FF0000"/>
                </a:solidFill>
                <a:latin typeface="Arial" pitchFamily="34" charset="0"/>
                <a:cs typeface="Arial" pitchFamily="34" charset="0"/>
              </a:rPr>
              <a:t>agonist</a:t>
            </a:r>
            <a:r>
              <a:rPr lang="tr-TR" sz="1600" dirty="0" smtClean="0">
                <a:solidFill>
                  <a:srgbClr val="FF0000"/>
                </a:solidFill>
                <a:latin typeface="Arial" pitchFamily="34" charset="0"/>
                <a:cs typeface="Arial" pitchFamily="34" charset="0"/>
              </a:rPr>
              <a:t> </a:t>
            </a:r>
            <a:r>
              <a:rPr lang="tr-TR" sz="1600" dirty="0" smtClean="0">
                <a:latin typeface="Arial" pitchFamily="34" charset="0"/>
                <a:cs typeface="Arial" pitchFamily="34" charset="0"/>
              </a:rPr>
              <a:t>olarak adlandırılan ilaçlar, aynı reseptörlere bağlanıp onları aynı şekilde aktive ederler ama konsantrasyonun ne kadar yüksek olduğu </a:t>
            </a:r>
            <a:r>
              <a:rPr lang="tr-TR" sz="1600" dirty="0" err="1" smtClean="0">
                <a:latin typeface="Arial" pitchFamily="34" charset="0"/>
                <a:cs typeface="Arial" pitchFamily="34" charset="0"/>
              </a:rPr>
              <a:t>farketmezsizin</a:t>
            </a:r>
            <a:r>
              <a:rPr lang="tr-TR" sz="1600" dirty="0" smtClean="0">
                <a:latin typeface="Arial" pitchFamily="34" charset="0"/>
                <a:cs typeface="Arial" pitchFamily="34" charset="0"/>
              </a:rPr>
              <a:t> büyük bir yanıta yol açmazlar.</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200151"/>
            <a:ext cx="8229600" cy="2163687"/>
          </a:xfrm>
        </p:spPr>
        <p:txBody>
          <a:bodyPr>
            <a:normAutofit/>
          </a:bodyPr>
          <a:lstStyle/>
          <a:p>
            <a:r>
              <a:rPr lang="tr-TR" sz="1600" dirty="0" smtClean="0">
                <a:latin typeface="Arial" pitchFamily="34" charset="0"/>
                <a:cs typeface="Arial" pitchFamily="34" charset="0"/>
              </a:rPr>
              <a:t>Şekil 1-4 teki modelde, </a:t>
            </a:r>
            <a:r>
              <a:rPr lang="tr-TR" sz="1600" dirty="0" err="1" smtClean="0">
                <a:latin typeface="Arial" pitchFamily="34" charset="0"/>
                <a:cs typeface="Arial" pitchFamily="34" charset="0"/>
              </a:rPr>
              <a:t>parsiyel</a:t>
            </a:r>
            <a:r>
              <a:rPr lang="tr-TR" sz="1600" dirty="0" smtClean="0">
                <a:latin typeface="Arial" pitchFamily="34" charset="0"/>
                <a:cs typeface="Arial" pitchFamily="34" charset="0"/>
              </a:rPr>
              <a:t> </a:t>
            </a:r>
            <a:r>
              <a:rPr lang="tr-TR" sz="1600" dirty="0" err="1" smtClean="0">
                <a:latin typeface="Arial" pitchFamily="34" charset="0"/>
                <a:cs typeface="Arial" pitchFamily="34" charset="0"/>
              </a:rPr>
              <a:t>agonistler</a:t>
            </a:r>
            <a:r>
              <a:rPr lang="tr-TR" sz="1600" dirty="0" smtClean="0">
                <a:latin typeface="Arial" pitchFamily="34" charset="0"/>
                <a:cs typeface="Arial" pitchFamily="34" charset="0"/>
              </a:rPr>
              <a:t> </a:t>
            </a:r>
            <a:r>
              <a:rPr lang="tr-TR" sz="1600" dirty="0" err="1" smtClean="0">
                <a:latin typeface="Arial" pitchFamily="34" charset="0"/>
                <a:cs typeface="Arial" pitchFamily="34" charset="0"/>
              </a:rPr>
              <a:t>Rg</a:t>
            </a:r>
            <a:r>
              <a:rPr lang="tr-TR" sz="1600" dirty="0" smtClean="0">
                <a:latin typeface="Arial" pitchFamily="34" charset="0"/>
                <a:cs typeface="Arial" pitchFamily="34" charset="0"/>
              </a:rPr>
              <a:t> konfigürasyonunu tam </a:t>
            </a:r>
            <a:r>
              <a:rPr lang="tr-TR" sz="1600" dirty="0" err="1" smtClean="0">
                <a:latin typeface="Arial" pitchFamily="34" charset="0"/>
                <a:cs typeface="Arial" pitchFamily="34" charset="0"/>
              </a:rPr>
              <a:t>agonistler</a:t>
            </a:r>
            <a:r>
              <a:rPr lang="tr-TR" sz="1600" dirty="0" smtClean="0">
                <a:latin typeface="Arial" pitchFamily="34" charset="0"/>
                <a:cs typeface="Arial" pitchFamily="34" charset="0"/>
              </a:rPr>
              <a:t> gibi bütünüyle stabilize etmezler. Bundan dolayı reseptörlerin kayda değer bir bölümü R,-D rezervinde bulunur.Bu gibi ilaçların düşük </a:t>
            </a:r>
            <a:r>
              <a:rPr lang="tr-TR" sz="1600" dirty="0" err="1" smtClean="0">
                <a:latin typeface="Arial" pitchFamily="34" charset="0"/>
                <a:cs typeface="Arial" pitchFamily="34" charset="0"/>
              </a:rPr>
              <a:t>intrinsik</a:t>
            </a:r>
            <a:r>
              <a:rPr lang="tr-TR" sz="1600" dirty="0" smtClean="0">
                <a:latin typeface="Arial" pitchFamily="34" charset="0"/>
                <a:cs typeface="Arial" pitchFamily="34" charset="0"/>
              </a:rPr>
              <a:t> aktiviteye sahip olduğu belirtilmektedir. Nitekim, bir beta-</a:t>
            </a:r>
            <a:r>
              <a:rPr lang="tr-TR" sz="1600" dirty="0" err="1" smtClean="0">
                <a:latin typeface="Arial" pitchFamily="34" charset="0"/>
                <a:cs typeface="Arial" pitchFamily="34" charset="0"/>
              </a:rPr>
              <a:t>adrenoseptör</a:t>
            </a:r>
            <a:r>
              <a:rPr lang="tr-TR" sz="1600" dirty="0" smtClean="0">
                <a:latin typeface="Arial" pitchFamily="34" charset="0"/>
                <a:cs typeface="Arial" pitchFamily="34" charset="0"/>
              </a:rPr>
              <a:t> </a:t>
            </a:r>
            <a:r>
              <a:rPr lang="tr-TR" sz="1600" dirty="0" err="1" smtClean="0">
                <a:latin typeface="Arial" pitchFamily="34" charset="0"/>
                <a:cs typeface="Arial" pitchFamily="34" charset="0"/>
              </a:rPr>
              <a:t>parsiyel</a:t>
            </a:r>
            <a:r>
              <a:rPr lang="tr-TR" sz="1600" dirty="0" smtClean="0">
                <a:latin typeface="Arial" pitchFamily="34" charset="0"/>
                <a:cs typeface="Arial" pitchFamily="34" charset="0"/>
              </a:rPr>
              <a:t> </a:t>
            </a:r>
            <a:r>
              <a:rPr lang="tr-TR" sz="1600" dirty="0" err="1" smtClean="0">
                <a:latin typeface="Arial" pitchFamily="34" charset="0"/>
                <a:cs typeface="Arial" pitchFamily="34" charset="0"/>
              </a:rPr>
              <a:t>agonisti</a:t>
            </a:r>
            <a:r>
              <a:rPr lang="tr-TR" sz="1600" dirty="0" smtClean="0">
                <a:latin typeface="Arial" pitchFamily="34" charset="0"/>
                <a:cs typeface="Arial" pitchFamily="34" charset="0"/>
              </a:rPr>
              <a:t> olan </a:t>
            </a:r>
            <a:r>
              <a:rPr lang="tr-TR" sz="1600" dirty="0" err="1" smtClean="0">
                <a:latin typeface="Arial" pitchFamily="34" charset="0"/>
                <a:cs typeface="Arial" pitchFamily="34" charset="0"/>
              </a:rPr>
              <a:t>pindolol</a:t>
            </a:r>
            <a:r>
              <a:rPr lang="tr-TR" sz="1600" dirty="0" smtClean="0">
                <a:latin typeface="Arial" pitchFamily="34" charset="0"/>
                <a:cs typeface="Arial" pitchFamily="34" charset="0"/>
              </a:rPr>
              <a:t> bir </a:t>
            </a:r>
            <a:r>
              <a:rPr lang="tr-TR" sz="1600" dirty="0" err="1" smtClean="0">
                <a:latin typeface="Arial" pitchFamily="34" charset="0"/>
                <a:cs typeface="Arial" pitchFamily="34" charset="0"/>
              </a:rPr>
              <a:t>agonist</a:t>
            </a:r>
            <a:r>
              <a:rPr lang="tr-TR" sz="1600" dirty="0" smtClean="0">
                <a:latin typeface="Arial" pitchFamily="34" charset="0"/>
                <a:cs typeface="Arial" pitchFamily="34" charset="0"/>
              </a:rPr>
              <a:t> gibi (ortamda tam </a:t>
            </a:r>
            <a:r>
              <a:rPr lang="tr-TR" sz="1600" dirty="0" err="1" smtClean="0">
                <a:latin typeface="Arial" pitchFamily="34" charset="0"/>
                <a:cs typeface="Arial" pitchFamily="34" charset="0"/>
              </a:rPr>
              <a:t>agonist</a:t>
            </a:r>
            <a:r>
              <a:rPr lang="tr-TR" sz="1600" dirty="0" smtClean="0">
                <a:latin typeface="Arial" pitchFamily="34" charset="0"/>
                <a:cs typeface="Arial" pitchFamily="34" charset="0"/>
              </a:rPr>
              <a:t> yoksa) de, bir antagonist gibi (ortamda </a:t>
            </a:r>
            <a:r>
              <a:rPr lang="tr-TR" sz="1600" dirty="0" err="1" smtClean="0">
                <a:latin typeface="Arial" pitchFamily="34" charset="0"/>
                <a:cs typeface="Arial" pitchFamily="34" charset="0"/>
              </a:rPr>
              <a:t>epineffin</a:t>
            </a:r>
            <a:r>
              <a:rPr lang="tr-TR" sz="1600" dirty="0" smtClean="0">
                <a:latin typeface="Arial" pitchFamily="34" charset="0"/>
                <a:cs typeface="Arial" pitchFamily="34" charset="0"/>
              </a:rPr>
              <a:t> gibi bir tam </a:t>
            </a:r>
            <a:r>
              <a:rPr lang="tr-TR" sz="1600" dirty="0" err="1" smtClean="0">
                <a:latin typeface="Arial" pitchFamily="34" charset="0"/>
                <a:cs typeface="Arial" pitchFamily="34" charset="0"/>
              </a:rPr>
              <a:t>agonist</a:t>
            </a:r>
            <a:r>
              <a:rPr lang="tr-TR" sz="1600" dirty="0" smtClean="0">
                <a:latin typeface="Arial" pitchFamily="34" charset="0"/>
                <a:cs typeface="Arial" pitchFamily="34" charset="0"/>
              </a:rPr>
              <a:t> varsa) de davranabilir.</a:t>
            </a:r>
            <a:r>
              <a:rPr lang="tr-TR" sz="1600" dirty="0" err="1" smtClean="0">
                <a:latin typeface="Arial" pitchFamily="34" charset="0"/>
                <a:cs typeface="Arial" pitchFamily="34" charset="0"/>
              </a:rPr>
              <a:t>İntrisik</a:t>
            </a:r>
            <a:r>
              <a:rPr lang="tr-TR" sz="1600" dirty="0" smtClean="0">
                <a:latin typeface="Arial" pitchFamily="34" charset="0"/>
                <a:cs typeface="Arial" pitchFamily="34" charset="0"/>
              </a:rPr>
              <a:t> etkinlik, reseptöre olan </a:t>
            </a:r>
            <a:r>
              <a:rPr lang="tr-TR" sz="1600" dirty="0" err="1" smtClean="0">
                <a:latin typeface="Arial" pitchFamily="34" charset="0"/>
                <a:cs typeface="Arial" pitchFamily="34" charset="0"/>
              </a:rPr>
              <a:t>afiniteden</a:t>
            </a:r>
            <a:r>
              <a:rPr lang="tr-TR" sz="1600" dirty="0" smtClean="0">
                <a:latin typeface="Arial" pitchFamily="34" charset="0"/>
                <a:cs typeface="Arial" pitchFamily="34" charset="0"/>
              </a:rPr>
              <a:t> bağımsızdır. </a:t>
            </a:r>
          </a:p>
          <a:p>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1203598"/>
            <a:ext cx="8229600" cy="1944216"/>
          </a:xfrm>
        </p:spPr>
        <p:txBody>
          <a:bodyPr>
            <a:normAutofit/>
          </a:bodyPr>
          <a:lstStyle/>
          <a:p>
            <a:r>
              <a:rPr lang="tr-TR" sz="1600" dirty="0" smtClean="0">
                <a:latin typeface="Arial" pitchFamily="34" charset="0"/>
                <a:cs typeface="Arial" pitchFamily="34" charset="0"/>
              </a:rPr>
              <a:t>Aynı modelde, klasik antagonist etki, herhangi bir ilaç yokluğunda, ilaç bağlanmış eşit miktarlarda </a:t>
            </a:r>
            <a:r>
              <a:rPr lang="tr-TR" sz="1600" dirty="0" err="1" smtClean="0">
                <a:latin typeface="Arial" pitchFamily="34" charset="0"/>
                <a:cs typeface="Arial" pitchFamily="34" charset="0"/>
              </a:rPr>
              <a:t>Rj</a:t>
            </a:r>
            <a:r>
              <a:rPr lang="tr-TR" sz="1600" dirty="0" smtClean="0">
                <a:latin typeface="Arial" pitchFamily="34" charset="0"/>
                <a:cs typeface="Arial" pitchFamily="34" charset="0"/>
              </a:rPr>
              <a:t> ve </a:t>
            </a:r>
            <a:r>
              <a:rPr lang="tr-TR" sz="1600" dirty="0" err="1" smtClean="0">
                <a:latin typeface="Arial" pitchFamily="34" charset="0"/>
                <a:cs typeface="Arial" pitchFamily="34" charset="0"/>
              </a:rPr>
              <a:t>Rg</a:t>
            </a:r>
            <a:r>
              <a:rPr lang="tr-TR" sz="1600" dirty="0" smtClean="0">
                <a:latin typeface="Arial" pitchFamily="34" charset="0"/>
                <a:cs typeface="Arial" pitchFamily="34" charset="0"/>
              </a:rPr>
              <a:t> bölümlerinin sabitlenmesi olarak açıklanabilir. Bu durumda herhangi bir etki gözlenmeyecektir ve ilaç hiçbir etki yapmamış gibi gözükecektir. Halbuki, reseptördeki antagonist varlığı </a:t>
            </a:r>
            <a:r>
              <a:rPr lang="tr-TR" sz="1600" dirty="0" err="1" smtClean="0">
                <a:latin typeface="Arial" pitchFamily="34" charset="0"/>
                <a:cs typeface="Arial" pitchFamily="34" charset="0"/>
              </a:rPr>
              <a:t>agonistin</a:t>
            </a:r>
            <a:r>
              <a:rPr lang="tr-TR" sz="1600" dirty="0" smtClean="0">
                <a:latin typeface="Arial" pitchFamily="34" charset="0"/>
                <a:cs typeface="Arial" pitchFamily="34" charset="0"/>
              </a:rPr>
              <a:t> reseptöre erişimini engelleyecek ve alışılagelmiş </a:t>
            </a:r>
            <a:r>
              <a:rPr lang="tr-TR" sz="1600" dirty="0" err="1" smtClean="0">
                <a:latin typeface="Arial" pitchFamily="34" charset="0"/>
                <a:cs typeface="Arial" pitchFamily="34" charset="0"/>
              </a:rPr>
              <a:t>agonist</a:t>
            </a:r>
            <a:r>
              <a:rPr lang="tr-TR" sz="1600" dirty="0" smtClean="0">
                <a:latin typeface="Arial" pitchFamily="34" charset="0"/>
                <a:cs typeface="Arial" pitchFamily="34" charset="0"/>
              </a:rPr>
              <a:t> etki önlenmiş olacaktır. Bu şekildeki bloke edici etki </a:t>
            </a:r>
            <a:r>
              <a:rPr lang="tr-TR" sz="1600" dirty="0" err="1" smtClean="0">
                <a:solidFill>
                  <a:srgbClr val="FF0000"/>
                </a:solidFill>
                <a:latin typeface="Arial" pitchFamily="34" charset="0"/>
                <a:cs typeface="Arial" pitchFamily="34" charset="0"/>
              </a:rPr>
              <a:t>nötral</a:t>
            </a:r>
            <a:r>
              <a:rPr lang="tr-TR" sz="1600" dirty="0" smtClean="0">
                <a:solidFill>
                  <a:srgbClr val="FF0000"/>
                </a:solidFill>
                <a:latin typeface="Arial" pitchFamily="34" charset="0"/>
                <a:cs typeface="Arial" pitchFamily="34" charset="0"/>
              </a:rPr>
              <a:t> antagonizm </a:t>
            </a:r>
            <a:r>
              <a:rPr lang="tr-TR" sz="1600" dirty="0" smtClean="0">
                <a:latin typeface="Arial" pitchFamily="34" charset="0"/>
                <a:cs typeface="Arial" pitchFamily="34" charset="0"/>
              </a:rPr>
              <a:t>olarak adlandırılabilir.</a:t>
            </a:r>
          </a:p>
          <a:p>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1263239"/>
            <a:ext cx="8229600" cy="1452527"/>
          </a:xfrm>
        </p:spPr>
        <p:txBody>
          <a:bodyPr>
            <a:normAutofit fontScale="92500" lnSpcReduction="10000"/>
          </a:bodyPr>
          <a:lstStyle/>
          <a:p>
            <a:r>
              <a:rPr lang="tr-TR" sz="1600" dirty="0" smtClean="0">
                <a:latin typeface="Arial" pitchFamily="34" charset="0"/>
                <a:cs typeface="Arial" pitchFamily="34" charset="0"/>
              </a:rPr>
              <a:t>Peki bir ilaç, </a:t>
            </a:r>
            <a:r>
              <a:rPr lang="tr-TR" sz="1600" dirty="0" err="1" smtClean="0">
                <a:latin typeface="Arial" pitchFamily="34" charset="0"/>
                <a:cs typeface="Arial" pitchFamily="34" charset="0"/>
              </a:rPr>
              <a:t>Rj</a:t>
            </a:r>
            <a:r>
              <a:rPr lang="tr-TR" sz="1600" dirty="0" smtClean="0">
                <a:latin typeface="Arial" pitchFamily="34" charset="0"/>
                <a:cs typeface="Arial" pitchFamily="34" charset="0"/>
              </a:rPr>
              <a:t> durumuna </a:t>
            </a:r>
            <a:r>
              <a:rPr lang="tr-TR" sz="1600" dirty="0" err="1" smtClean="0">
                <a:latin typeface="Arial" pitchFamily="34" charset="0"/>
                <a:cs typeface="Arial" pitchFamily="34" charset="0"/>
              </a:rPr>
              <a:t>Rg</a:t>
            </a:r>
            <a:r>
              <a:rPr lang="tr-TR" sz="1600" dirty="0" smtClean="0">
                <a:latin typeface="Arial" pitchFamily="34" charset="0"/>
                <a:cs typeface="Arial" pitchFamily="34" charset="0"/>
              </a:rPr>
              <a:t> durumundan çok daha güçlü bir </a:t>
            </a:r>
            <a:r>
              <a:rPr lang="tr-TR" sz="1600" dirty="0" err="1" smtClean="0">
                <a:latin typeface="Arial" pitchFamily="34" charset="0"/>
                <a:cs typeface="Arial" pitchFamily="34" charset="0"/>
              </a:rPr>
              <a:t>afiniteye</a:t>
            </a:r>
            <a:r>
              <a:rPr lang="tr-TR" sz="1600" dirty="0" smtClean="0">
                <a:latin typeface="Arial" pitchFamily="34" charset="0"/>
                <a:cs typeface="Arial" pitchFamily="34" charset="0"/>
              </a:rPr>
              <a:t> sahipse ve </a:t>
            </a:r>
            <a:r>
              <a:rPr lang="tr-TR" sz="1600" dirty="0" err="1" smtClean="0">
                <a:latin typeface="Arial" pitchFamily="34" charset="0"/>
                <a:cs typeface="Arial" pitchFamily="34" charset="0"/>
              </a:rPr>
              <a:t>RrD</a:t>
            </a:r>
            <a:r>
              <a:rPr lang="tr-TR" sz="1600" dirty="0" smtClean="0">
                <a:latin typeface="Arial" pitchFamily="34" charset="0"/>
                <a:cs typeface="Arial" pitchFamily="34" charset="0"/>
              </a:rPr>
              <a:t> rezervinin büyük bir bölümünü stabilize etmişse ne olacak? </a:t>
            </a:r>
          </a:p>
          <a:p>
            <a:endParaRPr lang="tr-TR" sz="1600" dirty="0" smtClean="0">
              <a:latin typeface="Arial" pitchFamily="34" charset="0"/>
              <a:cs typeface="Arial" pitchFamily="34" charset="0"/>
            </a:endParaRPr>
          </a:p>
          <a:p>
            <a:r>
              <a:rPr lang="tr-TR" sz="1600" dirty="0" smtClean="0">
                <a:latin typeface="Arial" pitchFamily="34" charset="0"/>
                <a:cs typeface="Arial" pitchFamily="34" charset="0"/>
              </a:rPr>
              <a:t>Bu senaryoda, ilaç, herhangi bir aktiviteyi azaltabilir ve bu da klasik antagonistlerin bu reseptörde yapacağı etkilerin tersi sonuçlanır. Bu gibi ilaçlar </a:t>
            </a:r>
            <a:r>
              <a:rPr lang="tr-TR" sz="1600" dirty="0" err="1" smtClean="0">
                <a:solidFill>
                  <a:srgbClr val="FF0000"/>
                </a:solidFill>
                <a:latin typeface="Arial" pitchFamily="34" charset="0"/>
                <a:cs typeface="Arial" pitchFamily="34" charset="0"/>
              </a:rPr>
              <a:t>invers</a:t>
            </a:r>
            <a:r>
              <a:rPr lang="tr-TR" sz="1600" dirty="0" smtClean="0">
                <a:solidFill>
                  <a:srgbClr val="FF0000"/>
                </a:solidFill>
                <a:latin typeface="Arial" pitchFamily="34" charset="0"/>
                <a:cs typeface="Arial" pitchFamily="34" charset="0"/>
              </a:rPr>
              <a:t> </a:t>
            </a:r>
            <a:r>
              <a:rPr lang="tr-TR" sz="1600" dirty="0" err="1" smtClean="0">
                <a:solidFill>
                  <a:srgbClr val="FF0000"/>
                </a:solidFill>
                <a:latin typeface="Arial" pitchFamily="34" charset="0"/>
                <a:cs typeface="Arial" pitchFamily="34" charset="0"/>
              </a:rPr>
              <a:t>agonist</a:t>
            </a:r>
            <a:r>
              <a:rPr lang="tr-TR" sz="1600" dirty="0" smtClean="0">
                <a:solidFill>
                  <a:srgbClr val="FF0000"/>
                </a:solidFill>
                <a:latin typeface="Arial" pitchFamily="34" charset="0"/>
                <a:cs typeface="Arial" pitchFamily="34" charset="0"/>
              </a:rPr>
              <a:t> </a:t>
            </a:r>
            <a:r>
              <a:rPr lang="tr-TR" sz="1600" dirty="0" smtClean="0">
                <a:latin typeface="Arial" pitchFamily="34" charset="0"/>
                <a:cs typeface="Arial" pitchFamily="34" charset="0"/>
              </a:rPr>
              <a:t>olarak adlandırılır (Şekil 1-4).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843558"/>
            <a:ext cx="8229600" cy="3394472"/>
          </a:xfrm>
        </p:spPr>
        <p:txBody>
          <a:bodyPr>
            <a:normAutofit/>
          </a:bodyPr>
          <a:lstStyle/>
          <a:p>
            <a:r>
              <a:rPr lang="tr-TR" sz="1600" dirty="0" smtClean="0">
                <a:latin typeface="Arial" pitchFamily="34" charset="0"/>
                <a:cs typeface="Arial" pitchFamily="34" charset="0"/>
              </a:rPr>
              <a:t>Bu gibi sistemler için belgelenmiş en iyi örneklerden biri sinir sistemindeki </a:t>
            </a:r>
            <a:r>
              <a:rPr lang="tr-TR" sz="1600" dirty="0" err="1" smtClean="0">
                <a:latin typeface="Arial" pitchFamily="34" charset="0"/>
                <a:cs typeface="Arial" pitchFamily="34" charset="0"/>
              </a:rPr>
              <a:t>gamaamino</a:t>
            </a:r>
            <a:r>
              <a:rPr lang="tr-TR" sz="1600" dirty="0" smtClean="0">
                <a:latin typeface="Arial" pitchFamily="34" charset="0"/>
                <a:cs typeface="Arial" pitchFamily="34" charset="0"/>
              </a:rPr>
              <a:t> </a:t>
            </a:r>
            <a:r>
              <a:rPr lang="tr-TR" sz="1600" dirty="0" err="1" smtClean="0">
                <a:latin typeface="Arial" pitchFamily="34" charset="0"/>
                <a:cs typeface="Arial" pitchFamily="34" charset="0"/>
              </a:rPr>
              <a:t>bütirik</a:t>
            </a:r>
            <a:r>
              <a:rPr lang="tr-TR" sz="1600" dirty="0" smtClean="0">
                <a:latin typeface="Arial" pitchFamily="34" charset="0"/>
                <a:cs typeface="Arial" pitchFamily="34" charset="0"/>
              </a:rPr>
              <a:t> asit (</a:t>
            </a:r>
            <a:r>
              <a:rPr lang="tr-TR" sz="1600" dirty="0" err="1" smtClean="0">
                <a:latin typeface="Arial" pitchFamily="34" charset="0"/>
                <a:cs typeface="Arial" pitchFamily="34" charset="0"/>
              </a:rPr>
              <a:t>GABAa</a:t>
            </a:r>
            <a:r>
              <a:rPr lang="tr-TR" sz="1600" dirty="0" smtClean="0">
                <a:latin typeface="Arial" pitchFamily="34" charset="0"/>
                <a:cs typeface="Arial" pitchFamily="34" charset="0"/>
              </a:rPr>
              <a:t>) reseptör-</a:t>
            </a:r>
            <a:r>
              <a:rPr lang="tr-TR" sz="1600" dirty="0" err="1" smtClean="0">
                <a:latin typeface="Arial" pitchFamily="34" charset="0"/>
                <a:cs typeface="Arial" pitchFamily="34" charset="0"/>
              </a:rPr>
              <a:t>efektörüdür</a:t>
            </a:r>
            <a:r>
              <a:rPr lang="tr-TR" sz="1600" dirty="0" smtClean="0">
                <a:latin typeface="Arial" pitchFamily="34" charset="0"/>
                <a:cs typeface="Arial" pitchFamily="34" charset="0"/>
              </a:rPr>
              <a:t> (bir klor kanalı). Bu reseptör, </a:t>
            </a:r>
            <a:r>
              <a:rPr lang="tr-TR" sz="1600" dirty="0" err="1" smtClean="0">
                <a:latin typeface="Arial" pitchFamily="34" charset="0"/>
                <a:cs typeface="Arial" pitchFamily="34" charset="0"/>
              </a:rPr>
              <a:t>endojen</a:t>
            </a:r>
            <a:r>
              <a:rPr lang="tr-TR" sz="1600" dirty="0" smtClean="0">
                <a:latin typeface="Arial" pitchFamily="34" charset="0"/>
                <a:cs typeface="Arial" pitchFamily="34" charset="0"/>
              </a:rPr>
              <a:t> bir </a:t>
            </a:r>
            <a:r>
              <a:rPr lang="tr-TR" sz="1600" dirty="0" err="1" smtClean="0">
                <a:latin typeface="Arial" pitchFamily="34" charset="0"/>
                <a:cs typeface="Arial" pitchFamily="34" charset="0"/>
              </a:rPr>
              <a:t>transmiter</a:t>
            </a:r>
            <a:r>
              <a:rPr lang="tr-TR" sz="1600" dirty="0" smtClean="0">
                <a:latin typeface="Arial" pitchFamily="34" charset="0"/>
                <a:cs typeface="Arial" pitchFamily="34" charset="0"/>
              </a:rPr>
              <a:t> olan GABA tarafından aktive edilir ve post-</a:t>
            </a:r>
            <a:r>
              <a:rPr lang="tr-TR" sz="1600" dirty="0" err="1" smtClean="0">
                <a:latin typeface="Arial" pitchFamily="34" charset="0"/>
                <a:cs typeface="Arial" pitchFamily="34" charset="0"/>
              </a:rPr>
              <a:t>sinaptik</a:t>
            </a:r>
            <a:r>
              <a:rPr lang="tr-TR" sz="1600" dirty="0" smtClean="0">
                <a:latin typeface="Arial" pitchFamily="34" charset="0"/>
                <a:cs typeface="Arial" pitchFamily="34" charset="0"/>
              </a:rPr>
              <a:t> hücrelerin </a:t>
            </a:r>
            <a:r>
              <a:rPr lang="tr-TR" sz="1600" dirty="0" err="1" smtClean="0">
                <a:latin typeface="Arial" pitchFamily="34" charset="0"/>
                <a:cs typeface="Arial" pitchFamily="34" charset="0"/>
              </a:rPr>
              <a:t>inhibisyonuna</a:t>
            </a:r>
            <a:r>
              <a:rPr lang="tr-TR" sz="1600" dirty="0" smtClean="0">
                <a:latin typeface="Arial" pitchFamily="34" charset="0"/>
                <a:cs typeface="Arial" pitchFamily="34" charset="0"/>
              </a:rPr>
              <a:t> neden olur. </a:t>
            </a:r>
            <a:r>
              <a:rPr lang="tr-TR" sz="1600" dirty="0" err="1" smtClean="0">
                <a:latin typeface="Arial" pitchFamily="34" charset="0"/>
                <a:cs typeface="Arial" pitchFamily="34" charset="0"/>
              </a:rPr>
              <a:t>Benzodiazepinler</a:t>
            </a:r>
            <a:r>
              <a:rPr lang="tr-TR" sz="1600" dirty="0" smtClean="0">
                <a:latin typeface="Arial" pitchFamily="34" charset="0"/>
                <a:cs typeface="Arial" pitchFamily="34" charset="0"/>
              </a:rPr>
              <a:t> gibi klasik </a:t>
            </a:r>
            <a:r>
              <a:rPr lang="tr-TR" sz="1600" dirty="0" err="1" smtClean="0">
                <a:latin typeface="Arial" pitchFamily="34" charset="0"/>
                <a:cs typeface="Arial" pitchFamily="34" charset="0"/>
              </a:rPr>
              <a:t>eksojen</a:t>
            </a:r>
            <a:r>
              <a:rPr lang="tr-TR" sz="1600" dirty="0" smtClean="0">
                <a:latin typeface="Arial" pitchFamily="34" charset="0"/>
                <a:cs typeface="Arial" pitchFamily="34" charset="0"/>
              </a:rPr>
              <a:t> </a:t>
            </a:r>
            <a:r>
              <a:rPr lang="tr-TR" sz="1600" dirty="0" err="1" smtClean="0">
                <a:latin typeface="Arial" pitchFamily="34" charset="0"/>
                <a:cs typeface="Arial" pitchFamily="34" charset="0"/>
              </a:rPr>
              <a:t>agonistler</a:t>
            </a:r>
            <a:r>
              <a:rPr lang="tr-TR" sz="1600" dirty="0" smtClean="0">
                <a:latin typeface="Arial" pitchFamily="34" charset="0"/>
                <a:cs typeface="Arial" pitchFamily="34" charset="0"/>
              </a:rPr>
              <a:t> aynı zamanda reseptör-</a:t>
            </a:r>
            <a:r>
              <a:rPr lang="tr-TR" sz="1600" dirty="0" err="1" smtClean="0">
                <a:latin typeface="Arial" pitchFamily="34" charset="0"/>
                <a:cs typeface="Arial" pitchFamily="34" charset="0"/>
              </a:rPr>
              <a:t>efektör</a:t>
            </a:r>
            <a:r>
              <a:rPr lang="tr-TR" sz="1600" dirty="0" smtClean="0">
                <a:latin typeface="Arial" pitchFamily="34" charset="0"/>
                <a:cs typeface="Arial" pitchFamily="34" charset="0"/>
              </a:rPr>
              <a:t> sisteminin işlevini kolaylaştırır ve GABA benzeri </a:t>
            </a:r>
            <a:r>
              <a:rPr lang="tr-TR" sz="1600" dirty="0" err="1" smtClean="0">
                <a:latin typeface="Arial" pitchFamily="34" charset="0"/>
                <a:cs typeface="Arial" pitchFamily="34" charset="0"/>
              </a:rPr>
              <a:t>inhibisyona</a:t>
            </a:r>
            <a:r>
              <a:rPr lang="tr-TR" sz="1600" dirty="0" smtClean="0">
                <a:latin typeface="Arial" pitchFamily="34" charset="0"/>
                <a:cs typeface="Arial" pitchFamily="34" charset="0"/>
              </a:rPr>
              <a:t> sonuçta da </a:t>
            </a:r>
            <a:r>
              <a:rPr lang="tr-TR" sz="1600" dirty="0" err="1" smtClean="0">
                <a:latin typeface="Arial" pitchFamily="34" charset="0"/>
                <a:cs typeface="Arial" pitchFamily="34" charset="0"/>
              </a:rPr>
              <a:t>terapötik</a:t>
            </a:r>
            <a:r>
              <a:rPr lang="tr-TR" sz="1600" dirty="0" smtClean="0">
                <a:latin typeface="Arial" pitchFamily="34" charset="0"/>
                <a:cs typeface="Arial" pitchFamily="34" charset="0"/>
              </a:rPr>
              <a:t> etki olarak </a:t>
            </a:r>
            <a:r>
              <a:rPr lang="tr-TR" sz="1600" dirty="0" err="1" smtClean="0">
                <a:latin typeface="Arial" pitchFamily="34" charset="0"/>
                <a:cs typeface="Arial" pitchFamily="34" charset="0"/>
              </a:rPr>
              <a:t>sedasyona</a:t>
            </a:r>
            <a:r>
              <a:rPr lang="tr-TR" sz="1600" dirty="0" smtClean="0">
                <a:latin typeface="Arial" pitchFamily="34" charset="0"/>
                <a:cs typeface="Arial" pitchFamily="34" charset="0"/>
              </a:rPr>
              <a:t> neden olur. Bu </a:t>
            </a:r>
            <a:r>
              <a:rPr lang="tr-TR" sz="1600" dirty="0" err="1" smtClean="0">
                <a:latin typeface="Arial" pitchFamily="34" charset="0"/>
                <a:cs typeface="Arial" pitchFamily="34" charset="0"/>
              </a:rPr>
              <a:t>inhibisyon</a:t>
            </a:r>
            <a:r>
              <a:rPr lang="tr-TR" sz="1600" dirty="0" smtClean="0">
                <a:latin typeface="Arial" pitchFamily="34" charset="0"/>
                <a:cs typeface="Arial" pitchFamily="34" charset="0"/>
              </a:rPr>
              <a:t>, </a:t>
            </a:r>
            <a:r>
              <a:rPr lang="tr-TR" sz="1600" dirty="0" err="1" smtClean="0">
                <a:latin typeface="Arial" pitchFamily="34" charset="0"/>
                <a:cs typeface="Arial" pitchFamily="34" charset="0"/>
              </a:rPr>
              <a:t>flumazenil</a:t>
            </a:r>
            <a:r>
              <a:rPr lang="tr-TR" sz="1600" dirty="0" smtClean="0">
                <a:latin typeface="Arial" pitchFamily="34" charset="0"/>
                <a:cs typeface="Arial" pitchFamily="34" charset="0"/>
              </a:rPr>
              <a:t> gibi klasik </a:t>
            </a:r>
            <a:r>
              <a:rPr lang="tr-TR" sz="1600" dirty="0" err="1" smtClean="0">
                <a:latin typeface="Arial" pitchFamily="34" charset="0"/>
                <a:cs typeface="Arial" pitchFamily="34" charset="0"/>
              </a:rPr>
              <a:t>nötral</a:t>
            </a:r>
            <a:r>
              <a:rPr lang="tr-TR" sz="1600" dirty="0" smtClean="0">
                <a:latin typeface="Arial" pitchFamily="34" charset="0"/>
                <a:cs typeface="Arial" pitchFamily="34" charset="0"/>
              </a:rPr>
              <a:t> antagonistler tarafından bloke edilebilir.</a:t>
            </a:r>
          </a:p>
          <a:p>
            <a:endParaRPr lang="tr-TR" sz="1600" dirty="0" smtClean="0">
              <a:latin typeface="Arial" pitchFamily="34" charset="0"/>
              <a:cs typeface="Arial" pitchFamily="34" charset="0"/>
            </a:endParaRPr>
          </a:p>
          <a:p>
            <a:r>
              <a:rPr lang="tr-TR" sz="1600" dirty="0" smtClean="0">
                <a:latin typeface="Arial" pitchFamily="34" charset="0"/>
                <a:cs typeface="Arial" pitchFamily="34" charset="0"/>
              </a:rPr>
              <a:t>İlaveten, </a:t>
            </a:r>
            <a:r>
              <a:rPr lang="tr-TR" sz="1600" dirty="0" err="1" smtClean="0">
                <a:latin typeface="Arial" pitchFamily="34" charset="0"/>
                <a:cs typeface="Arial" pitchFamily="34" charset="0"/>
              </a:rPr>
              <a:t>invers</a:t>
            </a:r>
            <a:r>
              <a:rPr lang="tr-TR" sz="1600" dirty="0" smtClean="0">
                <a:latin typeface="Arial" pitchFamily="34" charset="0"/>
                <a:cs typeface="Arial" pitchFamily="34" charset="0"/>
              </a:rPr>
              <a:t> </a:t>
            </a:r>
            <a:r>
              <a:rPr lang="tr-TR" sz="1600" dirty="0" err="1" smtClean="0">
                <a:latin typeface="Arial" pitchFamily="34" charset="0"/>
                <a:cs typeface="Arial" pitchFamily="34" charset="0"/>
              </a:rPr>
              <a:t>agonistlerin</a:t>
            </a:r>
            <a:r>
              <a:rPr lang="tr-TR" sz="1600" dirty="0" smtClean="0">
                <a:latin typeface="Arial" pitchFamily="34" charset="0"/>
                <a:cs typeface="Arial" pitchFamily="34" charset="0"/>
              </a:rPr>
              <a:t> </a:t>
            </a:r>
            <a:r>
              <a:rPr lang="tr-TR" sz="1600" dirty="0" err="1" smtClean="0">
                <a:latin typeface="Arial" pitchFamily="34" charset="0"/>
                <a:cs typeface="Arial" pitchFamily="34" charset="0"/>
              </a:rPr>
              <a:t>sedasyonun</a:t>
            </a:r>
            <a:r>
              <a:rPr lang="tr-TR" sz="1600" dirty="0" smtClean="0">
                <a:latin typeface="Arial" pitchFamily="34" charset="0"/>
                <a:cs typeface="Arial" pitchFamily="34" charset="0"/>
              </a:rPr>
              <a:t> tersi olarak </a:t>
            </a:r>
            <a:r>
              <a:rPr lang="tr-TR" sz="1600" dirty="0" err="1" smtClean="0">
                <a:latin typeface="Arial" pitchFamily="34" charset="0"/>
                <a:cs typeface="Arial" pitchFamily="34" charset="0"/>
              </a:rPr>
              <a:t>anksiyete</a:t>
            </a:r>
            <a:r>
              <a:rPr lang="tr-TR" sz="1600" dirty="0" smtClean="0">
                <a:latin typeface="Arial" pitchFamily="34" charset="0"/>
                <a:cs typeface="Arial" pitchFamily="34" charset="0"/>
              </a:rPr>
              <a:t> ve ajitasyona neden oldukları bulunmuştur. Benzer </a:t>
            </a:r>
            <a:r>
              <a:rPr lang="tr-TR" sz="1600" dirty="0" err="1" smtClean="0">
                <a:latin typeface="Arial" pitchFamily="34" charset="0"/>
                <a:cs typeface="Arial" pitchFamily="34" charset="0"/>
              </a:rPr>
              <a:t>invers</a:t>
            </a:r>
            <a:r>
              <a:rPr lang="tr-TR" sz="1600" dirty="0" smtClean="0">
                <a:latin typeface="Arial" pitchFamily="34" charset="0"/>
                <a:cs typeface="Arial" pitchFamily="34" charset="0"/>
              </a:rPr>
              <a:t> </a:t>
            </a:r>
            <a:r>
              <a:rPr lang="tr-TR" sz="1600" dirty="0" err="1" smtClean="0">
                <a:latin typeface="Arial" pitchFamily="34" charset="0"/>
                <a:cs typeface="Arial" pitchFamily="34" charset="0"/>
              </a:rPr>
              <a:t>agonistler</a:t>
            </a:r>
            <a:r>
              <a:rPr lang="tr-TR" sz="1600" dirty="0" smtClean="0">
                <a:latin typeface="Arial" pitchFamily="34" charset="0"/>
                <a:cs typeface="Arial" pitchFamily="34" charset="0"/>
              </a:rPr>
              <a:t> beta </a:t>
            </a:r>
            <a:r>
              <a:rPr lang="tr-TR" sz="1600" dirty="0" err="1" smtClean="0">
                <a:latin typeface="Arial" pitchFamily="34" charset="0"/>
                <a:cs typeface="Arial" pitchFamily="34" charset="0"/>
              </a:rPr>
              <a:t>adrenoseptörler</a:t>
            </a:r>
            <a:r>
              <a:rPr lang="tr-TR" sz="1600" dirty="0" smtClean="0">
                <a:latin typeface="Arial" pitchFamily="34" charset="0"/>
                <a:cs typeface="Arial" pitchFamily="34" charset="0"/>
              </a:rPr>
              <a:t>, H, ve H2 reseptörler ve birçok diğer reseptör için de bulunmuştur.</a:t>
            </a:r>
          </a:p>
          <a:p>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normAutofit/>
          </a:bodyPr>
          <a:lstStyle/>
          <a:p>
            <a:r>
              <a:rPr lang="tr-TR" sz="4000" dirty="0" smtClean="0">
                <a:latin typeface="Arial" pitchFamily="34" charset="0"/>
                <a:cs typeface="Arial" pitchFamily="34" charset="0"/>
              </a:rPr>
              <a:t>D. İlaç Etkisinin Devam Süresi</a:t>
            </a:r>
            <a:endParaRPr lang="tr-TR" sz="4000" dirty="0">
              <a:latin typeface="Arial" pitchFamily="34" charset="0"/>
              <a:cs typeface="Arial" pitchFamily="34" charset="0"/>
            </a:endParaRPr>
          </a:p>
        </p:txBody>
      </p:sp>
      <p:sp>
        <p:nvSpPr>
          <p:cNvPr id="3" name="2 İçerik Yer Tutucusu"/>
          <p:cNvSpPr>
            <a:spLocks noGrp="1"/>
          </p:cNvSpPr>
          <p:nvPr>
            <p:ph idx="1"/>
          </p:nvPr>
        </p:nvSpPr>
        <p:spPr/>
        <p:txBody>
          <a:bodyPr>
            <a:normAutofit/>
          </a:bodyPr>
          <a:lstStyle/>
          <a:p>
            <a:r>
              <a:rPr lang="tr-TR" sz="1600" dirty="0" smtClean="0">
                <a:latin typeface="Arial" pitchFamily="34" charset="0"/>
                <a:cs typeface="Arial" pitchFamily="34" charset="0"/>
              </a:rPr>
              <a:t>İlaç etkisinin sona ermesi çeşitli süreçlerden birinin sonucudur. Bazı durumlarda etki ancak ilacın reseptörü işgal ettiği sürece devam eder; öyle ki ilacın reseptörden ayrılması (</a:t>
            </a:r>
            <a:r>
              <a:rPr lang="tr-TR" sz="1600" dirty="0" err="1" smtClean="0">
                <a:latin typeface="Arial" pitchFamily="34" charset="0"/>
                <a:cs typeface="Arial" pitchFamily="34" charset="0"/>
              </a:rPr>
              <a:t>disosiyasyonu</a:t>
            </a:r>
            <a:r>
              <a:rPr lang="tr-TR" sz="1600" dirty="0" smtClean="0">
                <a:latin typeface="Arial" pitchFamily="34" charset="0"/>
                <a:cs typeface="Arial" pitchFamily="34" charset="0"/>
              </a:rPr>
              <a:t>) etkiyi otomatik olarak ortadan kaldırır.</a:t>
            </a:r>
          </a:p>
          <a:p>
            <a:r>
              <a:rPr lang="tr-TR" sz="1600" dirty="0" smtClean="0">
                <a:latin typeface="Arial" pitchFamily="34" charset="0"/>
                <a:cs typeface="Arial" pitchFamily="34" charset="0"/>
              </a:rPr>
              <a:t>Ancak birçok durumda, ilaç </a:t>
            </a:r>
            <a:r>
              <a:rPr lang="tr-TR" sz="1600" dirty="0" err="1" smtClean="0">
                <a:latin typeface="Arial" pitchFamily="34" charset="0"/>
                <a:cs typeface="Arial" pitchFamily="34" charset="0"/>
              </a:rPr>
              <a:t>disosiye</a:t>
            </a:r>
            <a:r>
              <a:rPr lang="tr-TR" sz="1600" dirty="0" smtClean="0">
                <a:latin typeface="Arial" pitchFamily="34" charset="0"/>
                <a:cs typeface="Arial" pitchFamily="34" charset="0"/>
              </a:rPr>
              <a:t> olduktan sonra etki sürebilir, çünkü bir kısım kenetleyici molekül hala aktive şekilde bulunmaktadır. İlaçların reseptöre </a:t>
            </a:r>
            <a:r>
              <a:rPr lang="tr-TR" sz="1600" dirty="0" err="1" smtClean="0">
                <a:latin typeface="Arial" pitchFamily="34" charset="0"/>
                <a:cs typeface="Arial" pitchFamily="34" charset="0"/>
              </a:rPr>
              <a:t>kovalen</a:t>
            </a:r>
            <a:r>
              <a:rPr lang="tr-TR" sz="1600" dirty="0" smtClean="0">
                <a:latin typeface="Arial" pitchFamily="34" charset="0"/>
                <a:cs typeface="Arial" pitchFamily="34" charset="0"/>
              </a:rPr>
              <a:t> bağlandığı durumlarda, daha önce aspirin için anlatılanlar gibi, etki ilaç-reseptör kompleksi tahrip olana kadar ve yeni reseptör ya da enzimler sentez edilene kadar devam eder. İlaveten, çoğu reseptör </a:t>
            </a:r>
            <a:r>
              <a:rPr lang="tr-TR" sz="1600" dirty="0" err="1" smtClean="0">
                <a:latin typeface="Arial" pitchFamily="34" charset="0"/>
                <a:cs typeface="Arial" pitchFamily="34" charset="0"/>
              </a:rPr>
              <a:t>efektör</a:t>
            </a:r>
            <a:r>
              <a:rPr lang="tr-TR" sz="1600" dirty="0" smtClean="0">
                <a:latin typeface="Arial" pitchFamily="34" charset="0"/>
                <a:cs typeface="Arial" pitchFamily="34" charset="0"/>
              </a:rPr>
              <a:t> sistemi, ilaç molekülerinin uzun süreler devamlı olarak bulunduğu durumlarda, aşırı aktivasyonu engellemek için </a:t>
            </a:r>
            <a:r>
              <a:rPr lang="tr-TR" sz="1600" dirty="0" err="1" smtClean="0">
                <a:latin typeface="Arial" pitchFamily="34" charset="0"/>
                <a:cs typeface="Arial" pitchFamily="34" charset="0"/>
              </a:rPr>
              <a:t>desensitizasyon</a:t>
            </a:r>
            <a:r>
              <a:rPr lang="tr-TR" sz="1600" dirty="0" smtClean="0">
                <a:latin typeface="Arial" pitchFamily="34" charset="0"/>
                <a:cs typeface="Arial" pitchFamily="34" charset="0"/>
              </a:rPr>
              <a:t> mekanizmaları ile kenetlenir</a:t>
            </a:r>
            <a:endParaRPr lang="tr-TR" sz="16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normAutofit fontScale="90000"/>
          </a:bodyPr>
          <a:lstStyle/>
          <a:p>
            <a:r>
              <a:rPr lang="tr-TR" sz="3600" dirty="0" smtClean="0">
                <a:latin typeface="Arial" pitchFamily="34" charset="0"/>
                <a:cs typeface="Arial" pitchFamily="34" charset="0"/>
              </a:rPr>
              <a:t>E. Reseptörler ve </a:t>
            </a:r>
            <a:r>
              <a:rPr lang="tr-TR" sz="3600" dirty="0" err="1">
                <a:latin typeface="Arial" pitchFamily="34" charset="0"/>
                <a:cs typeface="Arial" pitchFamily="34" charset="0"/>
              </a:rPr>
              <a:t>İ</a:t>
            </a:r>
            <a:r>
              <a:rPr lang="tr-TR" sz="3600" dirty="0" err="1" smtClean="0">
                <a:latin typeface="Arial" pitchFamily="34" charset="0"/>
                <a:cs typeface="Arial" pitchFamily="34" charset="0"/>
              </a:rPr>
              <a:t>nert</a:t>
            </a:r>
            <a:r>
              <a:rPr lang="tr-TR" sz="3600" dirty="0" smtClean="0">
                <a:latin typeface="Arial" pitchFamily="34" charset="0"/>
                <a:cs typeface="Arial" pitchFamily="34" charset="0"/>
              </a:rPr>
              <a:t> Bağlanma Bölgeleri</a:t>
            </a:r>
            <a:endParaRPr lang="tr-TR" sz="3600" dirty="0">
              <a:latin typeface="Arial" pitchFamily="34" charset="0"/>
              <a:cs typeface="Arial" pitchFamily="34" charset="0"/>
            </a:endParaRPr>
          </a:p>
        </p:txBody>
      </p:sp>
      <p:sp>
        <p:nvSpPr>
          <p:cNvPr id="3" name="2 İçerik Yer Tutucusu"/>
          <p:cNvSpPr>
            <a:spLocks noGrp="1"/>
          </p:cNvSpPr>
          <p:nvPr>
            <p:ph idx="1"/>
          </p:nvPr>
        </p:nvSpPr>
        <p:spPr/>
        <p:txBody>
          <a:bodyPr>
            <a:normAutofit lnSpcReduction="10000"/>
          </a:bodyPr>
          <a:lstStyle/>
          <a:p>
            <a:r>
              <a:rPr lang="tr-TR" sz="1600" dirty="0" smtClean="0">
                <a:latin typeface="Arial" pitchFamily="34" charset="0"/>
                <a:cs typeface="Arial" pitchFamily="34" charset="0"/>
              </a:rPr>
              <a:t>Bir reseptör olarak fonksiyon görebilmek için, </a:t>
            </a:r>
            <a:r>
              <a:rPr lang="tr-TR" sz="1600" dirty="0" err="1" smtClean="0">
                <a:latin typeface="Arial" pitchFamily="34" charset="0"/>
                <a:cs typeface="Arial" pitchFamily="34" charset="0"/>
              </a:rPr>
              <a:t>endojen</a:t>
            </a:r>
            <a:r>
              <a:rPr lang="tr-TR" sz="1600" dirty="0" smtClean="0">
                <a:latin typeface="Arial" pitchFamily="34" charset="0"/>
                <a:cs typeface="Arial" pitchFamily="34" charset="0"/>
              </a:rPr>
              <a:t> bir molekül öncelikle bağlanacak </a:t>
            </a:r>
            <a:r>
              <a:rPr lang="tr-TR" sz="1600" dirty="0" err="1" smtClean="0">
                <a:latin typeface="Arial" pitchFamily="34" charset="0"/>
                <a:cs typeface="Arial" pitchFamily="34" charset="0"/>
              </a:rPr>
              <a:t>ligandları</a:t>
            </a:r>
            <a:r>
              <a:rPr lang="tr-TR" sz="1600" dirty="0" smtClean="0">
                <a:latin typeface="Arial" pitchFamily="34" charset="0"/>
                <a:cs typeface="Arial" pitchFamily="34" charset="0"/>
              </a:rPr>
              <a:t> (ilaç molekülleri) seçme bakımından </a:t>
            </a:r>
            <a:r>
              <a:rPr lang="tr-TR" sz="1600" dirty="0" err="1" smtClean="0">
                <a:latin typeface="Arial" pitchFamily="34" charset="0"/>
                <a:cs typeface="Arial" pitchFamily="34" charset="0"/>
              </a:rPr>
              <a:t>selektif</a:t>
            </a:r>
            <a:r>
              <a:rPr lang="tr-TR" sz="1600" dirty="0" smtClean="0">
                <a:latin typeface="Arial" pitchFamily="34" charset="0"/>
                <a:cs typeface="Arial" pitchFamily="34" charset="0"/>
              </a:rPr>
              <a:t> olmalıdır ve ikincisi bağlandıktan sonra onun işlevini, biyolojik sistemin (hücre, doku, vb.) işlevini de değişikliğe uğratacak şekilde değiştirmelidir. </a:t>
            </a:r>
            <a:r>
              <a:rPr lang="tr-TR" sz="1600" dirty="0" err="1" smtClean="0">
                <a:latin typeface="Arial" pitchFamily="34" charset="0"/>
                <a:cs typeface="Arial" pitchFamily="34" charset="0"/>
              </a:rPr>
              <a:t>Selektivite</a:t>
            </a:r>
            <a:r>
              <a:rPr lang="tr-TR" sz="1600" dirty="0" smtClean="0">
                <a:latin typeface="Arial" pitchFamily="34" charset="0"/>
                <a:cs typeface="Arial" pitchFamily="34" charset="0"/>
              </a:rPr>
              <a:t> özelliği, reseptörün çok sayıda </a:t>
            </a:r>
            <a:r>
              <a:rPr lang="tr-TR" sz="1600" dirty="0" err="1" smtClean="0">
                <a:latin typeface="Arial" pitchFamily="34" charset="0"/>
                <a:cs typeface="Arial" pitchFamily="34" charset="0"/>
              </a:rPr>
              <a:t>ligand</a:t>
            </a:r>
            <a:r>
              <a:rPr lang="tr-TR" sz="1600" dirty="0" smtClean="0">
                <a:latin typeface="Arial" pitchFamily="34" charset="0"/>
                <a:cs typeface="Arial" pitchFamily="34" charset="0"/>
              </a:rPr>
              <a:t> tarafından ayrım gözetmeden bağlanması ile sürekli aktive edilmesinden kaçınmak için gereklidir. Fonksiyonları değiştirme özelliği ise, eğer </a:t>
            </a:r>
            <a:r>
              <a:rPr lang="tr-TR" sz="1600" dirty="0" err="1" smtClean="0">
                <a:latin typeface="Arial" pitchFamily="34" charset="0"/>
                <a:cs typeface="Arial" pitchFamily="34" charset="0"/>
              </a:rPr>
              <a:t>ligand</a:t>
            </a:r>
            <a:r>
              <a:rPr lang="tr-TR" sz="1600" dirty="0" smtClean="0">
                <a:latin typeface="Arial" pitchFamily="34" charset="0"/>
                <a:cs typeface="Arial" pitchFamily="34" charset="0"/>
              </a:rPr>
              <a:t> farmakolojik bir etki oluşturacaksa gerekli olmaktadır. </a:t>
            </a:r>
          </a:p>
          <a:p>
            <a:r>
              <a:rPr lang="tr-TR" sz="1600" dirty="0" smtClean="0">
                <a:latin typeface="Arial" pitchFamily="34" charset="0"/>
                <a:cs typeface="Arial" pitchFamily="34" charset="0"/>
              </a:rPr>
              <a:t>Vücut ilaçları bağlayabilecek birçok molekülü ihtiva etmektedir ancak bu </a:t>
            </a:r>
            <a:r>
              <a:rPr lang="tr-TR" sz="1600" dirty="0" err="1" smtClean="0">
                <a:latin typeface="Arial" pitchFamily="34" charset="0"/>
                <a:cs typeface="Arial" pitchFamily="34" charset="0"/>
              </a:rPr>
              <a:t>endojen</a:t>
            </a:r>
            <a:r>
              <a:rPr lang="tr-TR" sz="1600" dirty="0" smtClean="0">
                <a:latin typeface="Arial" pitchFamily="34" charset="0"/>
                <a:cs typeface="Arial" pitchFamily="34" charset="0"/>
              </a:rPr>
              <a:t> moleküllerin hepsi düzenleyici molekül değildir. İlacın plazma albümini gibi düzenleyici olmayan bir moleküle bağlanması, biyolojik sistemin işlevinde tespit edilebilir bir değişme oluşturmaz; bu yüzden, bu </a:t>
            </a:r>
            <a:r>
              <a:rPr lang="tr-TR" sz="1600" dirty="0" err="1" smtClean="0">
                <a:latin typeface="Arial" pitchFamily="34" charset="0"/>
                <a:cs typeface="Arial" pitchFamily="34" charset="0"/>
              </a:rPr>
              <a:t>endojen</a:t>
            </a:r>
            <a:r>
              <a:rPr lang="tr-TR" sz="1600" dirty="0" smtClean="0">
                <a:latin typeface="Arial" pitchFamily="34" charset="0"/>
                <a:cs typeface="Arial" pitchFamily="34" charset="0"/>
              </a:rPr>
              <a:t> moleküle </a:t>
            </a:r>
            <a:r>
              <a:rPr lang="tr-TR" sz="1600" dirty="0" err="1" smtClean="0">
                <a:latin typeface="Arial" pitchFamily="34" charset="0"/>
                <a:cs typeface="Arial" pitchFamily="34" charset="0"/>
              </a:rPr>
              <a:t>inert</a:t>
            </a:r>
            <a:r>
              <a:rPr lang="tr-TR" sz="1600" dirty="0" smtClean="0">
                <a:latin typeface="Arial" pitchFamily="34" charset="0"/>
                <a:cs typeface="Arial" pitchFamily="34" charset="0"/>
              </a:rPr>
              <a:t> bağlanma bölgesi denebilir. Bu tür bağlanma yine de tümüyle önemsiz değildir, çünkü ilacın vücut içinde dağılımını etkilemekte ve dolaşımdaki serbest ilaç miktarını belirlemektedir. Bu faktörlerin her ikisi de </a:t>
            </a:r>
            <a:r>
              <a:rPr lang="tr-TR" sz="1600" dirty="0" err="1" smtClean="0">
                <a:latin typeface="Arial" pitchFamily="34" charset="0"/>
                <a:cs typeface="Arial" pitchFamily="34" charset="0"/>
              </a:rPr>
              <a:t>farmakokinetik</a:t>
            </a:r>
            <a:r>
              <a:rPr lang="tr-TR" sz="1600" dirty="0" smtClean="0">
                <a:latin typeface="Arial" pitchFamily="34" charset="0"/>
                <a:cs typeface="Arial" pitchFamily="34" charset="0"/>
              </a:rPr>
              <a:t> öneme sahiptir. </a:t>
            </a:r>
            <a:endParaRPr lang="tr-TR" sz="16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42910" y="214296"/>
            <a:ext cx="7572428" cy="651259"/>
          </a:xfrm>
        </p:spPr>
        <p:style>
          <a:lnRef idx="2">
            <a:schemeClr val="accent1"/>
          </a:lnRef>
          <a:fillRef idx="1">
            <a:schemeClr val="lt1"/>
          </a:fillRef>
          <a:effectRef idx="0">
            <a:schemeClr val="accent1"/>
          </a:effectRef>
          <a:fontRef idx="minor">
            <a:schemeClr val="dk1"/>
          </a:fontRef>
        </p:style>
        <p:txBody>
          <a:bodyPr>
            <a:normAutofit/>
          </a:bodyPr>
          <a:lstStyle/>
          <a:p>
            <a:r>
              <a:rPr lang="tr-TR" sz="3600" dirty="0" err="1" smtClean="0">
                <a:latin typeface="Arial" pitchFamily="34" charset="0"/>
                <a:cs typeface="Arial" pitchFamily="34" charset="0"/>
              </a:rPr>
              <a:t>Farmakokinetik</a:t>
            </a:r>
            <a:r>
              <a:rPr lang="tr-TR" sz="3600" dirty="0" smtClean="0">
                <a:latin typeface="Arial" pitchFamily="34" charset="0"/>
                <a:cs typeface="Arial" pitchFamily="34" charset="0"/>
              </a:rPr>
              <a:t> Prensipler</a:t>
            </a:r>
            <a:endParaRPr lang="tr-TR" sz="3600" dirty="0">
              <a:latin typeface="Arial" pitchFamily="34" charset="0"/>
              <a:cs typeface="Arial" pitchFamily="34" charset="0"/>
            </a:endParaRPr>
          </a:p>
        </p:txBody>
      </p:sp>
      <p:sp>
        <p:nvSpPr>
          <p:cNvPr id="3" name="2 İçerik Yer Tutucusu"/>
          <p:cNvSpPr>
            <a:spLocks noGrp="1"/>
          </p:cNvSpPr>
          <p:nvPr>
            <p:ph idx="1"/>
          </p:nvPr>
        </p:nvSpPr>
        <p:spPr>
          <a:xfrm>
            <a:off x="357158" y="1142990"/>
            <a:ext cx="8429684" cy="3000396"/>
          </a:xfrm>
        </p:spPr>
        <p:txBody>
          <a:bodyPr>
            <a:noAutofit/>
          </a:bodyPr>
          <a:lstStyle/>
          <a:p>
            <a:r>
              <a:rPr lang="tr-TR" sz="1600" dirty="0" smtClean="0">
                <a:latin typeface="Arial" pitchFamily="34" charset="0"/>
                <a:cs typeface="Arial" pitchFamily="34" charset="0"/>
              </a:rPr>
              <a:t>Kullanımdaki </a:t>
            </a:r>
            <a:r>
              <a:rPr lang="tr-TR" sz="1600" dirty="0" err="1" smtClean="0">
                <a:latin typeface="Arial" pitchFamily="34" charset="0"/>
                <a:cs typeface="Arial" pitchFamily="34" charset="0"/>
              </a:rPr>
              <a:t>terapötiklerden</a:t>
            </a:r>
            <a:r>
              <a:rPr lang="tr-TR" sz="1600" dirty="0" smtClean="0">
                <a:latin typeface="Arial" pitchFamily="34" charset="0"/>
                <a:cs typeface="Arial" pitchFamily="34" charset="0"/>
              </a:rPr>
              <a:t> bir ilaç, uygun bir şekilde uygulandıktan sonra etkinin istendiği yere ulaşabilme yeteneğinde olmalıdır. Çoğu durumda aktif ilaç molekülü yeterince yağda çözünür ve verildiği durumda stabil kalır. Ancak bazı durumlarda aktif olmayan ancak rahatlıkla </a:t>
            </a:r>
            <a:r>
              <a:rPr lang="tr-TR" sz="1600" dirty="0" err="1" smtClean="0">
                <a:latin typeface="Arial" pitchFamily="34" charset="0"/>
                <a:cs typeface="Arial" pitchFamily="34" charset="0"/>
              </a:rPr>
              <a:t>absorbe</a:t>
            </a:r>
            <a:r>
              <a:rPr lang="tr-TR" sz="1600" dirty="0" smtClean="0">
                <a:latin typeface="Arial" pitchFamily="34" charset="0"/>
                <a:cs typeface="Arial" pitchFamily="34" charset="0"/>
              </a:rPr>
              <a:t> olabilen ve dağılabilen bir </a:t>
            </a:r>
            <a:r>
              <a:rPr lang="tr-TR" sz="1600" dirty="0" err="1" smtClean="0">
                <a:latin typeface="Arial" pitchFamily="34" charset="0"/>
                <a:cs typeface="Arial" pitchFamily="34" charset="0"/>
              </a:rPr>
              <a:t>prekürsör</a:t>
            </a:r>
            <a:r>
              <a:rPr lang="tr-TR" sz="1600" dirty="0" smtClean="0">
                <a:latin typeface="Arial" pitchFamily="34" charset="0"/>
                <a:cs typeface="Arial" pitchFamily="34" charset="0"/>
              </a:rPr>
              <a:t> kimyasal maddenin uygulanması gerekir ve takiben vücuttaki biyolojik süreçte aktif ilaç haline dönüşür. Bu tip </a:t>
            </a:r>
            <a:r>
              <a:rPr lang="tr-TR" sz="1600" dirty="0" err="1" smtClean="0">
                <a:latin typeface="Arial" pitchFamily="34" charset="0"/>
                <a:cs typeface="Arial" pitchFamily="34" charset="0"/>
              </a:rPr>
              <a:t>prekürsör</a:t>
            </a:r>
            <a:r>
              <a:rPr lang="tr-TR" sz="1600" dirty="0" smtClean="0">
                <a:latin typeface="Arial" pitchFamily="34" charset="0"/>
                <a:cs typeface="Arial" pitchFamily="34" charset="0"/>
              </a:rPr>
              <a:t> kimyasal maddelere </a:t>
            </a:r>
            <a:r>
              <a:rPr lang="tr-TR" sz="1600" dirty="0" smtClean="0">
                <a:solidFill>
                  <a:srgbClr val="FF0000"/>
                </a:solidFill>
                <a:latin typeface="Arial" pitchFamily="34" charset="0"/>
                <a:cs typeface="Arial" pitchFamily="34" charset="0"/>
              </a:rPr>
              <a:t>ön-ilaç</a:t>
            </a:r>
            <a:r>
              <a:rPr lang="tr-TR" sz="1600" dirty="0" smtClean="0">
                <a:latin typeface="Arial" pitchFamily="34" charset="0"/>
                <a:cs typeface="Arial" pitchFamily="34" charset="0"/>
              </a:rPr>
              <a:t> adı verilir.</a:t>
            </a:r>
          </a:p>
          <a:p>
            <a:r>
              <a:rPr lang="tr-TR" sz="1600" dirty="0" smtClean="0">
                <a:latin typeface="Arial" pitchFamily="34" charset="0"/>
                <a:cs typeface="Arial" pitchFamily="34" charset="0"/>
              </a:rPr>
              <a:t>Bir ilacı ancak az sayıdaki olguda doğrudan onun hedef dokusuna, mesela bir anti-</a:t>
            </a:r>
            <a:r>
              <a:rPr lang="tr-TR" sz="1600" dirty="0" err="1" smtClean="0">
                <a:latin typeface="Arial" pitchFamily="34" charset="0"/>
                <a:cs typeface="Arial" pitchFamily="34" charset="0"/>
              </a:rPr>
              <a:t>inflamatuar</a:t>
            </a:r>
            <a:r>
              <a:rPr lang="tr-TR" sz="1600" dirty="0" smtClean="0">
                <a:latin typeface="Arial" pitchFamily="34" charset="0"/>
                <a:cs typeface="Arial" pitchFamily="34" charset="0"/>
              </a:rPr>
              <a:t> ajanın </a:t>
            </a:r>
            <a:r>
              <a:rPr lang="tr-TR" sz="1600" dirty="0" err="1" smtClean="0">
                <a:latin typeface="Arial" pitchFamily="34" charset="0"/>
                <a:cs typeface="Arial" pitchFamily="34" charset="0"/>
              </a:rPr>
              <a:t>topikal</a:t>
            </a:r>
            <a:r>
              <a:rPr lang="tr-TR" sz="1600" dirty="0" smtClean="0">
                <a:latin typeface="Arial" pitchFamily="34" charset="0"/>
                <a:cs typeface="Arial" pitchFamily="34" charset="0"/>
              </a:rPr>
              <a:t> olarak </a:t>
            </a:r>
            <a:r>
              <a:rPr lang="tr-TR" sz="1600" dirty="0" err="1" smtClean="0">
                <a:latin typeface="Arial" pitchFamily="34" charset="0"/>
                <a:cs typeface="Arial" pitchFamily="34" charset="0"/>
              </a:rPr>
              <a:t>inflamasyon</a:t>
            </a:r>
            <a:r>
              <a:rPr lang="tr-TR" sz="1600" dirty="0" smtClean="0">
                <a:latin typeface="Arial" pitchFamily="34" charset="0"/>
                <a:cs typeface="Arial" pitchFamily="34" charset="0"/>
              </a:rPr>
              <a:t> olan deriye ya da </a:t>
            </a:r>
            <a:r>
              <a:rPr lang="tr-TR" sz="1600" dirty="0" err="1" smtClean="0">
                <a:latin typeface="Arial" pitchFamily="34" charset="0"/>
                <a:cs typeface="Arial" pitchFamily="34" charset="0"/>
              </a:rPr>
              <a:t>mukozal</a:t>
            </a:r>
            <a:r>
              <a:rPr lang="tr-TR" sz="1600" dirty="0" smtClean="0">
                <a:latin typeface="Arial" pitchFamily="34" charset="0"/>
                <a:cs typeface="Arial" pitchFamily="34" charset="0"/>
              </a:rPr>
              <a:t> </a:t>
            </a:r>
            <a:r>
              <a:rPr lang="tr-TR" sz="1600" dirty="0" err="1" smtClean="0">
                <a:latin typeface="Arial" pitchFamily="34" charset="0"/>
                <a:cs typeface="Arial" pitchFamily="34" charset="0"/>
              </a:rPr>
              <a:t>membranlara</a:t>
            </a:r>
            <a:r>
              <a:rPr lang="tr-TR" sz="1600" dirty="0" smtClean="0">
                <a:latin typeface="Arial" pitchFamily="34" charset="0"/>
                <a:cs typeface="Arial" pitchFamily="34" charset="0"/>
              </a:rPr>
              <a:t> uygulanması gibi, uygulamak mümkündür. Çok daha sık olarak, bir ilaç sindirim kanalı gibi bir vücut </a:t>
            </a:r>
            <a:r>
              <a:rPr lang="tr-TR" sz="1600" dirty="0" err="1" smtClean="0">
                <a:latin typeface="Arial" pitchFamily="34" charset="0"/>
                <a:cs typeface="Arial" pitchFamily="34" charset="0"/>
              </a:rPr>
              <a:t>kompartmanı</a:t>
            </a:r>
            <a:r>
              <a:rPr lang="tr-TR" sz="1600" dirty="0" smtClean="0">
                <a:latin typeface="Arial" pitchFamily="34" charset="0"/>
                <a:cs typeface="Arial" pitchFamily="34" charset="0"/>
              </a:rPr>
              <a:t> içine uygulanır ve mesela beyin (epilepsi tedavisinde) gibi bir başka </a:t>
            </a:r>
            <a:r>
              <a:rPr lang="tr-TR" sz="1600" dirty="0" err="1" smtClean="0">
                <a:latin typeface="Arial" pitchFamily="34" charset="0"/>
                <a:cs typeface="Arial" pitchFamily="34" charset="0"/>
              </a:rPr>
              <a:t>kompartman</a:t>
            </a:r>
            <a:r>
              <a:rPr lang="tr-TR" sz="1600" dirty="0" smtClean="0">
                <a:latin typeface="Arial" pitchFamily="34" charset="0"/>
                <a:cs typeface="Arial" pitchFamily="34" charset="0"/>
              </a:rPr>
              <a:t> içinde bulunan etki yerine ulaşması gerekir.</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857238"/>
            <a:ext cx="8229600" cy="3394472"/>
          </a:xfrm>
        </p:spPr>
        <p:txBody>
          <a:bodyPr>
            <a:normAutofit/>
          </a:bodyPr>
          <a:lstStyle/>
          <a:p>
            <a:r>
              <a:rPr lang="tr-TR" sz="1600" dirty="0" smtClean="0">
                <a:latin typeface="Arial" pitchFamily="34" charset="0"/>
                <a:cs typeface="Arial" pitchFamily="34" charset="0"/>
              </a:rPr>
              <a:t>Bu, ilacın söz konusu kompartımanları ayıran çeşitli bariyerleri geçerek uygulama yerinden kan içine emilmesini ve etki yerine dağılmasını gerektirir. Merkezi sinir sisteminde bir etki oluşturmak amacıyla oral yoldan verilen bir ilaç için, bu bariyerler, barsak duvarını oluşturan dokulardan, sindirim kanalını kanlandıran </a:t>
            </a:r>
            <a:r>
              <a:rPr lang="tr-TR" sz="1600" dirty="0" err="1" smtClean="0">
                <a:latin typeface="Arial" pitchFamily="34" charset="0"/>
                <a:cs typeface="Arial" pitchFamily="34" charset="0"/>
              </a:rPr>
              <a:t>kapillerlerin</a:t>
            </a:r>
            <a:r>
              <a:rPr lang="tr-TR" sz="1600" dirty="0" smtClean="0">
                <a:latin typeface="Arial" pitchFamily="34" charset="0"/>
                <a:cs typeface="Arial" pitchFamily="34" charset="0"/>
              </a:rPr>
              <a:t> duvarlarından, kan-beyin engelinden ve beynin </a:t>
            </a:r>
            <a:r>
              <a:rPr lang="tr-TR" sz="1600" dirty="0" err="1" smtClean="0">
                <a:latin typeface="Arial" pitchFamily="34" charset="0"/>
                <a:cs typeface="Arial" pitchFamily="34" charset="0"/>
              </a:rPr>
              <a:t>perfüzyonunu</a:t>
            </a:r>
            <a:r>
              <a:rPr lang="tr-TR" sz="1600" dirty="0" smtClean="0">
                <a:latin typeface="Arial" pitchFamily="34" charset="0"/>
                <a:cs typeface="Arial" pitchFamily="34" charset="0"/>
              </a:rPr>
              <a:t> sağlayan </a:t>
            </a:r>
            <a:r>
              <a:rPr lang="tr-TR" sz="1600" dirty="0" err="1" smtClean="0">
                <a:latin typeface="Arial" pitchFamily="34" charset="0"/>
                <a:cs typeface="Arial" pitchFamily="34" charset="0"/>
              </a:rPr>
              <a:t>kapillerlerin</a:t>
            </a:r>
            <a:r>
              <a:rPr lang="tr-TR" sz="1600" dirty="0" smtClean="0">
                <a:latin typeface="Arial" pitchFamily="34" charset="0"/>
                <a:cs typeface="Arial" pitchFamily="34" charset="0"/>
              </a:rPr>
              <a:t> duvarlarından meydana gelir.Son olarak, ilacın, etkisini oluşturduktan sonra </a:t>
            </a:r>
            <a:r>
              <a:rPr lang="tr-TR" sz="1600" dirty="0" err="1" smtClean="0">
                <a:latin typeface="Arial" pitchFamily="34" charset="0"/>
                <a:cs typeface="Arial" pitchFamily="34" charset="0"/>
              </a:rPr>
              <a:t>metabolik</a:t>
            </a:r>
            <a:r>
              <a:rPr lang="tr-TR" sz="1600" dirty="0" smtClean="0">
                <a:latin typeface="Arial" pitchFamily="34" charset="0"/>
                <a:cs typeface="Arial" pitchFamily="34" charset="0"/>
              </a:rPr>
              <a:t> </a:t>
            </a:r>
            <a:r>
              <a:rPr lang="tr-TR" sz="1600" dirty="0" err="1" smtClean="0">
                <a:latin typeface="Arial" pitchFamily="34" charset="0"/>
                <a:cs typeface="Arial" pitchFamily="34" charset="0"/>
              </a:rPr>
              <a:t>inaktivasyon</a:t>
            </a:r>
            <a:r>
              <a:rPr lang="tr-TR" sz="1600" dirty="0" smtClean="0">
                <a:latin typeface="Arial" pitchFamily="34" charset="0"/>
                <a:cs typeface="Arial" pitchFamily="34" charset="0"/>
              </a:rPr>
              <a:t>, vücuttan atılım ya da bu iki sürecin kombinasyonu tarafından belli bir hızla vücuttan uzaklaştırılması gerekir.</a:t>
            </a:r>
          </a:p>
          <a:p>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r>
              <a:rPr lang="tr-TR" sz="1600" dirty="0" smtClean="0">
                <a:latin typeface="Arial" pitchFamily="34" charset="0"/>
                <a:cs typeface="Arial" pitchFamily="34" charset="0"/>
              </a:rPr>
              <a:t>Bir ilaçla vücut arasındaki etkileşimler pratik olarak iki sınıfa ayrılır. İlacın vücut üzerinde yaptığı etkiler </a:t>
            </a:r>
            <a:r>
              <a:rPr lang="tr-TR" sz="1600" dirty="0" smtClean="0">
                <a:solidFill>
                  <a:srgbClr val="FF0000"/>
                </a:solidFill>
                <a:latin typeface="Arial" pitchFamily="34" charset="0"/>
                <a:cs typeface="Arial" pitchFamily="34" charset="0"/>
              </a:rPr>
              <a:t>farmakodinamik</a:t>
            </a:r>
            <a:r>
              <a:rPr lang="tr-TR" sz="1600" dirty="0" smtClean="0">
                <a:latin typeface="Arial" pitchFamily="34" charset="0"/>
                <a:cs typeface="Arial" pitchFamily="34" charset="0"/>
              </a:rPr>
              <a:t> süreç olarak adlandırılır.</a:t>
            </a:r>
          </a:p>
          <a:p>
            <a:r>
              <a:rPr lang="tr-TR" sz="1600" dirty="0" smtClean="0">
                <a:latin typeface="Arial" pitchFamily="34" charset="0"/>
                <a:cs typeface="Arial" pitchFamily="34" charset="0"/>
              </a:rPr>
              <a:t>Bu özellikler ilacın hangi grupta sınıflandırılacağını belirler ve bu grubun hangi semptom ya da hastalıkta kullanılmasının uygun olduğunun kararının verilmesinde önemli rol oynar. </a:t>
            </a:r>
          </a:p>
          <a:p>
            <a:r>
              <a:rPr lang="tr-TR" sz="1600" dirty="0" smtClean="0">
                <a:latin typeface="Arial" pitchFamily="34" charset="0"/>
                <a:cs typeface="Arial" pitchFamily="34" charset="0"/>
              </a:rPr>
              <a:t>Vücudun ilaç üzerine olan etkileri ise </a:t>
            </a:r>
            <a:r>
              <a:rPr lang="tr-TR" sz="1600" dirty="0" err="1" smtClean="0">
                <a:solidFill>
                  <a:srgbClr val="FF0000"/>
                </a:solidFill>
                <a:latin typeface="Arial" pitchFamily="34" charset="0"/>
                <a:cs typeface="Arial" pitchFamily="34" charset="0"/>
              </a:rPr>
              <a:t>farmakokinetik</a:t>
            </a:r>
            <a:r>
              <a:rPr lang="tr-TR" sz="1600" dirty="0" smtClean="0">
                <a:solidFill>
                  <a:srgbClr val="FF0000"/>
                </a:solidFill>
                <a:latin typeface="Arial" pitchFamily="34" charset="0"/>
                <a:cs typeface="Arial" pitchFamily="34" charset="0"/>
              </a:rPr>
              <a:t> </a:t>
            </a:r>
            <a:r>
              <a:rPr lang="tr-TR" sz="1600" dirty="0" smtClean="0">
                <a:latin typeface="Arial" pitchFamily="34" charset="0"/>
                <a:cs typeface="Arial" pitchFamily="34" charset="0"/>
              </a:rPr>
              <a:t>olarak adlandırılır. </a:t>
            </a:r>
          </a:p>
          <a:p>
            <a:r>
              <a:rPr lang="tr-TR" sz="1600" dirty="0" err="1" smtClean="0">
                <a:latin typeface="Arial" pitchFamily="34" charset="0"/>
                <a:cs typeface="Arial" pitchFamily="34" charset="0"/>
              </a:rPr>
              <a:t>Farmakokinetik</a:t>
            </a:r>
            <a:r>
              <a:rPr lang="tr-TR" sz="1600" dirty="0" smtClean="0">
                <a:latin typeface="Arial" pitchFamily="34" charset="0"/>
                <a:cs typeface="Arial" pitchFamily="34" charset="0"/>
              </a:rPr>
              <a:t> süreçler ilaçların emilim, dağılım ve eliminasyonuna etki eder ve örneğin azalmış böbrek fonksiyonlarına sahip bir hasta gibi özel hastalarda hangi ilaçların uygulanması gerektiğinin seçiminde büyük pratik öneme sahiptir.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çerik Yer Tutucusu" descr="2.PNG"/>
          <p:cNvPicPr>
            <a:picLocks noGrp="1" noChangeAspect="1"/>
          </p:cNvPicPr>
          <p:nvPr>
            <p:ph idx="1"/>
          </p:nvPr>
        </p:nvPicPr>
        <p:blipFill>
          <a:blip r:embed="rId2" cstate="print"/>
          <a:stretch>
            <a:fillRect/>
          </a:stretch>
        </p:blipFill>
        <p:spPr>
          <a:xfrm>
            <a:off x="1142975" y="535768"/>
            <a:ext cx="6761703" cy="1464478"/>
          </a:xfrm>
        </p:spPr>
      </p:pic>
      <p:sp>
        <p:nvSpPr>
          <p:cNvPr id="5" name="4 Metin kutusu"/>
          <p:cNvSpPr txBox="1"/>
          <p:nvPr/>
        </p:nvSpPr>
        <p:spPr>
          <a:xfrm>
            <a:off x="1071538" y="2285998"/>
            <a:ext cx="7000924" cy="2308324"/>
          </a:xfrm>
          <a:prstGeom prst="rect">
            <a:avLst/>
          </a:prstGeom>
          <a:noFill/>
        </p:spPr>
        <p:txBody>
          <a:bodyPr wrap="square" rtlCol="0">
            <a:spAutoFit/>
          </a:bodyPr>
          <a:lstStyle/>
          <a:p>
            <a:r>
              <a:rPr lang="tr-TR" sz="1600" dirty="0" smtClean="0">
                <a:latin typeface="Arial" pitchFamily="34" charset="0"/>
                <a:cs typeface="Arial" pitchFamily="34" charset="0"/>
              </a:rPr>
              <a:t>(Şekil 1-5): İlaçların </a:t>
            </a:r>
            <a:r>
              <a:rPr lang="tr-TR" sz="1600" dirty="0" err="1" smtClean="0">
                <a:latin typeface="Arial" pitchFamily="34" charset="0"/>
                <a:cs typeface="Arial" pitchFamily="34" charset="0"/>
              </a:rPr>
              <a:t>membrandan</a:t>
            </a:r>
            <a:r>
              <a:rPr lang="tr-TR" sz="1600" dirty="0" smtClean="0">
                <a:latin typeface="Arial" pitchFamily="34" charset="0"/>
                <a:cs typeface="Arial" pitchFamily="34" charset="0"/>
              </a:rPr>
              <a:t> geçişinin mekanizmaları, ilaçlar hücrelerarası kavşaklardaki (mesela sıkı kavşaklar) sulu fazla dolu kanallardan (A) ya da </a:t>
            </a:r>
            <a:r>
              <a:rPr lang="tr-TR" sz="1600" dirty="0" err="1" smtClean="0">
                <a:latin typeface="Arial" pitchFamily="34" charset="0"/>
                <a:cs typeface="Arial" pitchFamily="34" charset="0"/>
              </a:rPr>
              <a:t>lipid</a:t>
            </a:r>
            <a:r>
              <a:rPr lang="tr-TR" sz="1600" dirty="0" smtClean="0">
                <a:latin typeface="Arial" pitchFamily="34" charset="0"/>
                <a:cs typeface="Arial" pitchFamily="34" charset="0"/>
              </a:rPr>
              <a:t> hücre </a:t>
            </a:r>
            <a:r>
              <a:rPr lang="tr-TR" sz="1600" dirty="0" err="1" smtClean="0">
                <a:latin typeface="Arial" pitchFamily="34" charset="0"/>
                <a:cs typeface="Arial" pitchFamily="34" charset="0"/>
              </a:rPr>
              <a:t>membranlarından</a:t>
            </a:r>
            <a:r>
              <a:rPr lang="tr-TR" sz="1600" dirty="0" smtClean="0">
                <a:latin typeface="Arial" pitchFamily="34" charset="0"/>
                <a:cs typeface="Arial" pitchFamily="34" charset="0"/>
              </a:rPr>
              <a:t> (B) pasif difüzyonla geçebilir. Uygun karakterlere sahip ilaçlar hücre içine ya da dışına taşıyıcı </a:t>
            </a:r>
            <a:r>
              <a:rPr lang="tr-TR" sz="1600" dirty="0" err="1" smtClean="0">
                <a:latin typeface="Arial" pitchFamily="34" charset="0"/>
                <a:cs typeface="Arial" pitchFamily="34" charset="0"/>
              </a:rPr>
              <a:t>lar</a:t>
            </a:r>
            <a:r>
              <a:rPr lang="tr-TR" sz="1600" dirty="0" smtClean="0">
                <a:latin typeface="Arial" pitchFamily="34" charset="0"/>
                <a:cs typeface="Arial" pitchFamily="34" charset="0"/>
              </a:rPr>
              <a:t> vasıtasıyla taşınabilirler (C).</a:t>
            </a:r>
            <a:r>
              <a:rPr lang="tr-TR" sz="1600" dirty="0" err="1" smtClean="0">
                <a:latin typeface="Arial" pitchFamily="34" charset="0"/>
                <a:cs typeface="Arial" pitchFamily="34" charset="0"/>
              </a:rPr>
              <a:t>Membranlardan</a:t>
            </a:r>
            <a:r>
              <a:rPr lang="tr-TR" sz="1600" dirty="0" smtClean="0">
                <a:latin typeface="Arial" pitchFamily="34" charset="0"/>
                <a:cs typeface="Arial" pitchFamily="34" charset="0"/>
              </a:rPr>
              <a:t> geçmeye uygun olmayan ilaçlar hücre yüzey reseptörlerine bağlanabilir (karanlık bağlanma bölgeleri) ve hücre </a:t>
            </a:r>
            <a:r>
              <a:rPr lang="tr-TR" sz="1600" dirty="0" err="1" smtClean="0">
                <a:latin typeface="Arial" pitchFamily="34" charset="0"/>
                <a:cs typeface="Arial" pitchFamily="34" charset="0"/>
              </a:rPr>
              <a:t>membranı</a:t>
            </a:r>
            <a:r>
              <a:rPr lang="tr-TR" sz="1600" dirty="0" smtClean="0">
                <a:latin typeface="Arial" pitchFamily="34" charset="0"/>
                <a:cs typeface="Arial" pitchFamily="34" charset="0"/>
              </a:rPr>
              <a:t> tarafından yutulabilir (</a:t>
            </a:r>
            <a:r>
              <a:rPr lang="tr-TR" sz="1600" dirty="0" err="1" smtClean="0">
                <a:latin typeface="Arial" pitchFamily="34" charset="0"/>
                <a:cs typeface="Arial" pitchFamily="34" charset="0"/>
              </a:rPr>
              <a:t>endositoz</a:t>
            </a:r>
            <a:r>
              <a:rPr lang="tr-TR" sz="1600" dirty="0" smtClean="0">
                <a:latin typeface="Arial" pitchFamily="34" charset="0"/>
                <a:cs typeface="Arial" pitchFamily="34" charset="0"/>
              </a:rPr>
              <a:t>),sonra da hücrenin içine salınır veya </a:t>
            </a:r>
            <a:r>
              <a:rPr lang="tr-TR" sz="1600" dirty="0" err="1" smtClean="0">
                <a:latin typeface="Arial" pitchFamily="34" charset="0"/>
                <a:cs typeface="Arial" pitchFamily="34" charset="0"/>
              </a:rPr>
              <a:t>membran</a:t>
            </a:r>
            <a:r>
              <a:rPr lang="tr-TR" sz="1600" dirty="0" smtClean="0">
                <a:latin typeface="Arial" pitchFamily="34" charset="0"/>
                <a:cs typeface="Arial" pitchFamily="34" charset="0"/>
              </a:rPr>
              <a:t> sınırlayıcı veziküller tarafından hücre dışına </a:t>
            </a:r>
            <a:r>
              <a:rPr lang="tr-TR" sz="1600" dirty="0" err="1" smtClean="0">
                <a:latin typeface="Arial" pitchFamily="34" charset="0"/>
                <a:cs typeface="Arial" pitchFamily="34" charset="0"/>
              </a:rPr>
              <a:t>ekstraselüler</a:t>
            </a:r>
            <a:r>
              <a:rPr lang="tr-TR" sz="1600" dirty="0" smtClean="0">
                <a:latin typeface="Arial" pitchFamily="34" charset="0"/>
                <a:cs typeface="Arial" pitchFamily="34" charset="0"/>
              </a:rPr>
              <a:t> ortama atılırlar (</a:t>
            </a:r>
            <a:r>
              <a:rPr lang="tr-TR" sz="1600" dirty="0" err="1" smtClean="0">
                <a:latin typeface="Arial" pitchFamily="34" charset="0"/>
                <a:cs typeface="Arial" pitchFamily="34" charset="0"/>
              </a:rPr>
              <a:t>ekzositoz</a:t>
            </a:r>
            <a:r>
              <a:rPr lang="tr-TR" sz="1600" dirty="0" smtClean="0">
                <a:latin typeface="Arial" pitchFamily="34" charset="0"/>
                <a:cs typeface="Arial" pitchFamily="34" charset="0"/>
              </a:rPr>
              <a:t>, D).</a:t>
            </a:r>
            <a:endParaRPr lang="tr-TR" sz="16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normAutofit/>
          </a:bodyPr>
          <a:lstStyle/>
          <a:p>
            <a:r>
              <a:rPr lang="tr-TR" sz="3600" dirty="0" smtClean="0"/>
              <a:t>A. </a:t>
            </a:r>
            <a:r>
              <a:rPr lang="tr-TR" sz="3600" dirty="0" err="1" smtClean="0"/>
              <a:t>Membrandan</a:t>
            </a:r>
            <a:r>
              <a:rPr lang="tr-TR" sz="3600" dirty="0" smtClean="0"/>
              <a:t> Geçiş</a:t>
            </a:r>
            <a:endParaRPr lang="tr-TR" sz="3600" dirty="0"/>
          </a:p>
        </p:txBody>
      </p:sp>
      <p:sp>
        <p:nvSpPr>
          <p:cNvPr id="3" name="2 İçerik Yer Tutucusu"/>
          <p:cNvSpPr>
            <a:spLocks noGrp="1"/>
          </p:cNvSpPr>
          <p:nvPr>
            <p:ph idx="1"/>
          </p:nvPr>
        </p:nvSpPr>
        <p:spPr/>
        <p:txBody>
          <a:bodyPr>
            <a:normAutofit/>
          </a:bodyPr>
          <a:lstStyle/>
          <a:p>
            <a:r>
              <a:rPr lang="tr-TR" sz="1600" dirty="0" smtClean="0">
                <a:latin typeface="Arial" pitchFamily="34" charset="0"/>
                <a:cs typeface="Arial" pitchFamily="34" charset="0"/>
              </a:rPr>
              <a:t>İlaçların </a:t>
            </a:r>
            <a:r>
              <a:rPr lang="tr-TR" sz="1600" dirty="0" err="1" smtClean="0">
                <a:latin typeface="Arial" pitchFamily="34" charset="0"/>
                <a:cs typeface="Arial" pitchFamily="34" charset="0"/>
              </a:rPr>
              <a:t>membranlardan</a:t>
            </a:r>
            <a:r>
              <a:rPr lang="tr-TR" sz="1600" dirty="0" smtClean="0">
                <a:latin typeface="Arial" pitchFamily="34" charset="0"/>
                <a:cs typeface="Arial" pitchFamily="34" charset="0"/>
              </a:rPr>
              <a:t> geçişi çeşitli mekanizmalar ile olur. Sulu ya da </a:t>
            </a:r>
            <a:r>
              <a:rPr lang="tr-TR" sz="1600" dirty="0" err="1" smtClean="0">
                <a:latin typeface="Arial" pitchFamily="34" charset="0"/>
                <a:cs typeface="Arial" pitchFamily="34" charset="0"/>
              </a:rPr>
              <a:t>lipid</a:t>
            </a:r>
            <a:r>
              <a:rPr lang="tr-TR" sz="1600" dirty="0" smtClean="0">
                <a:latin typeface="Arial" pitchFamily="34" charset="0"/>
                <a:cs typeface="Arial" pitchFamily="34" charset="0"/>
              </a:rPr>
              <a:t> bir ortamdan pasif difüzyon en yaygın olanıdır. Bunun yanı sıra, özellikle kolayca </a:t>
            </a:r>
            <a:r>
              <a:rPr lang="tr-TR" sz="1600" dirty="0" err="1" smtClean="0">
                <a:latin typeface="Arial" pitchFamily="34" charset="0"/>
                <a:cs typeface="Arial" pitchFamily="34" charset="0"/>
              </a:rPr>
              <a:t>difüze</a:t>
            </a:r>
            <a:r>
              <a:rPr lang="tr-TR" sz="1600" dirty="0" smtClean="0">
                <a:latin typeface="Arial" pitchFamily="34" charset="0"/>
                <a:cs typeface="Arial" pitchFamily="34" charset="0"/>
              </a:rPr>
              <a:t> olmak için çok büyük moleküllerin taşınmasında, aktif süreçler de rol oynar (Şekil 1-5).</a:t>
            </a:r>
            <a:endParaRPr lang="tr-TR" sz="16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7158" y="642924"/>
            <a:ext cx="8229600" cy="4143404"/>
          </a:xfrm>
        </p:spPr>
        <p:txBody>
          <a:bodyPr>
            <a:normAutofit/>
          </a:bodyPr>
          <a:lstStyle/>
          <a:p>
            <a:pPr>
              <a:buNone/>
            </a:pPr>
            <a:r>
              <a:rPr lang="tr-TR" sz="2600" b="1" i="1" dirty="0"/>
              <a:t> </a:t>
            </a:r>
            <a:r>
              <a:rPr lang="tr-TR" sz="2600" b="1" i="1" dirty="0" smtClean="0"/>
              <a:t>   1. Sulu fazdan difüzyon</a:t>
            </a:r>
          </a:p>
          <a:p>
            <a:pPr>
              <a:buNone/>
            </a:pPr>
            <a:endParaRPr lang="tr-TR" b="1" i="1" dirty="0" smtClean="0"/>
          </a:p>
          <a:p>
            <a:r>
              <a:rPr lang="tr-TR" sz="1600" dirty="0" smtClean="0">
                <a:latin typeface="Arial" pitchFamily="34" charset="0"/>
                <a:cs typeface="Arial" pitchFamily="34" charset="0"/>
              </a:rPr>
              <a:t>Vücudun sulu fazla dolu büyük </a:t>
            </a:r>
            <a:r>
              <a:rPr lang="tr-TR" sz="1600" dirty="0" err="1" smtClean="0">
                <a:latin typeface="Arial" pitchFamily="34" charset="0"/>
                <a:cs typeface="Arial" pitchFamily="34" charset="0"/>
              </a:rPr>
              <a:t>kompartmanları</a:t>
            </a:r>
            <a:r>
              <a:rPr lang="tr-TR" sz="1600" dirty="0" smtClean="0">
                <a:latin typeface="Arial" pitchFamily="34" charset="0"/>
                <a:cs typeface="Arial" pitchFamily="34" charset="0"/>
              </a:rPr>
              <a:t> (</a:t>
            </a:r>
            <a:r>
              <a:rPr lang="tr-TR" sz="1600" dirty="0" err="1" smtClean="0">
                <a:latin typeface="Arial" pitchFamily="34" charset="0"/>
                <a:cs typeface="Arial" pitchFamily="34" charset="0"/>
              </a:rPr>
              <a:t>interstisiyel</a:t>
            </a:r>
            <a:r>
              <a:rPr lang="tr-TR" sz="1600" dirty="0" smtClean="0">
                <a:latin typeface="Arial" pitchFamily="34" charset="0"/>
                <a:cs typeface="Arial" pitchFamily="34" charset="0"/>
              </a:rPr>
              <a:t> alan, </a:t>
            </a:r>
            <a:r>
              <a:rPr lang="tr-TR" sz="1600" dirty="0" err="1" smtClean="0">
                <a:latin typeface="Arial" pitchFamily="34" charset="0"/>
                <a:cs typeface="Arial" pitchFamily="34" charset="0"/>
              </a:rPr>
              <a:t>sitozol</a:t>
            </a:r>
            <a:r>
              <a:rPr lang="tr-TR" sz="1600" dirty="0" smtClean="0">
                <a:latin typeface="Arial" pitchFamily="34" charset="0"/>
                <a:cs typeface="Arial" pitchFamily="34" charset="0"/>
              </a:rPr>
              <a:t>,vb) ile </a:t>
            </a:r>
            <a:r>
              <a:rPr lang="tr-TR" sz="1600" dirty="0" err="1" smtClean="0">
                <a:latin typeface="Arial" pitchFamily="34" charset="0"/>
                <a:cs typeface="Arial" pitchFamily="34" charset="0"/>
              </a:rPr>
              <a:t>epitel</a:t>
            </a:r>
            <a:r>
              <a:rPr lang="tr-TR" sz="1600" dirty="0" smtClean="0">
                <a:latin typeface="Arial" pitchFamily="34" charset="0"/>
                <a:cs typeface="Arial" pitchFamily="34" charset="0"/>
              </a:rPr>
              <a:t> </a:t>
            </a:r>
            <a:r>
              <a:rPr lang="tr-TR" sz="1600" dirty="0" err="1" smtClean="0">
                <a:latin typeface="Arial" pitchFamily="34" charset="0"/>
                <a:cs typeface="Arial" pitchFamily="34" charset="0"/>
              </a:rPr>
              <a:t>membranının</a:t>
            </a:r>
            <a:r>
              <a:rPr lang="tr-TR" sz="1600" dirty="0" smtClean="0">
                <a:latin typeface="Arial" pitchFamily="34" charset="0"/>
                <a:cs typeface="Arial" pitchFamily="34" charset="0"/>
              </a:rPr>
              <a:t> sıkı kavşaklarında ve kan damarlarının </a:t>
            </a:r>
            <a:r>
              <a:rPr lang="tr-TR" sz="1600" dirty="0" err="1" smtClean="0">
                <a:latin typeface="Arial" pitchFamily="34" charset="0"/>
                <a:cs typeface="Arial" pitchFamily="34" charset="0"/>
              </a:rPr>
              <a:t>endotel</a:t>
            </a:r>
            <a:r>
              <a:rPr lang="tr-TR" sz="1600" dirty="0" smtClean="0">
                <a:latin typeface="Arial" pitchFamily="34" charset="0"/>
                <a:cs typeface="Arial" pitchFamily="34" charset="0"/>
              </a:rPr>
              <a:t> tabakasındaki, molekül ağırlığı 20.000-30.000* kadar büyük olan moleküllerin bile geçişine olanak veren sulu fazla dolu </a:t>
            </a:r>
            <a:r>
              <a:rPr lang="tr-TR" sz="1600" dirty="0" err="1" smtClean="0">
                <a:latin typeface="Arial" pitchFamily="34" charset="0"/>
                <a:cs typeface="Arial" pitchFamily="34" charset="0"/>
              </a:rPr>
              <a:t>porlar</a:t>
            </a:r>
            <a:r>
              <a:rPr lang="tr-TR" sz="1600" dirty="0" smtClean="0">
                <a:latin typeface="Arial" pitchFamily="34" charset="0"/>
                <a:cs typeface="Arial" pitchFamily="34" charset="0"/>
              </a:rPr>
              <a:t> içinden olur (Şekil 1-5e bakınız). </a:t>
            </a:r>
          </a:p>
          <a:p>
            <a:r>
              <a:rPr lang="tr-TR" sz="1600" dirty="0" smtClean="0">
                <a:latin typeface="Arial" pitchFamily="34" charset="0"/>
                <a:cs typeface="Arial" pitchFamily="34" charset="0"/>
              </a:rPr>
              <a:t>İlaç moleküllerinin sulu fazdan difüzyonunu genellikle </a:t>
            </a:r>
            <a:r>
              <a:rPr lang="tr-TR" sz="1600" dirty="0" err="1" smtClean="0">
                <a:latin typeface="Arial" pitchFamily="34" charset="0"/>
                <a:cs typeface="Arial" pitchFamily="34" charset="0"/>
              </a:rPr>
              <a:t>difüze</a:t>
            </a:r>
            <a:r>
              <a:rPr lang="tr-TR" sz="1600" dirty="0" smtClean="0">
                <a:latin typeface="Arial" pitchFamily="34" charset="0"/>
                <a:cs typeface="Arial" pitchFamily="34" charset="0"/>
              </a:rPr>
              <a:t> olan ilacın konsantrasyon </a:t>
            </a:r>
            <a:r>
              <a:rPr lang="tr-TR" sz="1600" dirty="0" err="1" smtClean="0">
                <a:latin typeface="Arial" pitchFamily="34" charset="0"/>
                <a:cs typeface="Arial" pitchFamily="34" charset="0"/>
              </a:rPr>
              <a:t>gradiyenti</a:t>
            </a:r>
            <a:r>
              <a:rPr lang="tr-TR" sz="1600" dirty="0" smtClean="0">
                <a:latin typeface="Arial" pitchFamily="34" charset="0"/>
                <a:cs typeface="Arial" pitchFamily="34" charset="0"/>
              </a:rPr>
              <a:t> tayin eden yokuş-aşağı bir harekettir. </a:t>
            </a:r>
            <a:r>
              <a:rPr lang="tr-TR" sz="1600" dirty="0" err="1" smtClean="0">
                <a:latin typeface="Arial" pitchFamily="34" charset="0"/>
                <a:cs typeface="Arial" pitchFamily="34" charset="0"/>
              </a:rPr>
              <a:t>Albumin</a:t>
            </a:r>
            <a:r>
              <a:rPr lang="tr-TR" sz="1600" dirty="0" smtClean="0">
                <a:latin typeface="Arial" pitchFamily="34" charset="0"/>
                <a:cs typeface="Arial" pitchFamily="34" charset="0"/>
              </a:rPr>
              <a:t> gibi büyük plazma proteinlerine bağlanmış ilaç molekülleri çoğu kez damarlardaki bu sulu fazla dolu </a:t>
            </a:r>
            <a:r>
              <a:rPr lang="tr-TR" sz="1600" dirty="0" err="1" smtClean="0">
                <a:latin typeface="Arial" pitchFamily="34" charset="0"/>
                <a:cs typeface="Arial" pitchFamily="34" charset="0"/>
              </a:rPr>
              <a:t>porlardan</a:t>
            </a:r>
            <a:r>
              <a:rPr lang="tr-TR" sz="1600" dirty="0" smtClean="0">
                <a:latin typeface="Arial" pitchFamily="34" charset="0"/>
                <a:cs typeface="Arial" pitchFamily="34" charset="0"/>
              </a:rPr>
              <a:t> geçemez. Eğer ilaç yüklü ise, geçişi aynı zamanda elektrik alan tarafından da etkilenir (mesela </a:t>
            </a:r>
            <a:r>
              <a:rPr lang="tr-TR" sz="1600" dirty="0" err="1" smtClean="0">
                <a:latin typeface="Arial" pitchFamily="34" charset="0"/>
                <a:cs typeface="Arial" pitchFamily="34" charset="0"/>
              </a:rPr>
              <a:t>membran</a:t>
            </a:r>
            <a:r>
              <a:rPr lang="tr-TR" sz="1600" dirty="0" smtClean="0">
                <a:latin typeface="Arial" pitchFamily="34" charset="0"/>
                <a:cs typeface="Arial" pitchFamily="34" charset="0"/>
              </a:rPr>
              <a:t> potansiyeli ve </a:t>
            </a:r>
            <a:r>
              <a:rPr lang="tr-TR" sz="1600" dirty="0" err="1" smtClean="0">
                <a:latin typeface="Arial" pitchFamily="34" charset="0"/>
                <a:cs typeface="Arial" pitchFamily="34" charset="0"/>
              </a:rPr>
              <a:t>nefronun</a:t>
            </a:r>
            <a:r>
              <a:rPr lang="tr-TR" sz="1600" dirty="0" smtClean="0">
                <a:latin typeface="Arial" pitchFamily="34" charset="0"/>
                <a:cs typeface="Arial" pitchFamily="34" charset="0"/>
              </a:rPr>
              <a:t> kısımlarındaki </a:t>
            </a:r>
            <a:r>
              <a:rPr lang="tr-TR" sz="1600" dirty="0" err="1" smtClean="0">
                <a:latin typeface="Arial" pitchFamily="34" charset="0"/>
                <a:cs typeface="Arial" pitchFamily="34" charset="0"/>
              </a:rPr>
              <a:t>transtübüler</a:t>
            </a:r>
            <a:r>
              <a:rPr lang="tr-TR" sz="1600" dirty="0" smtClean="0">
                <a:latin typeface="Arial" pitchFamily="34" charset="0"/>
                <a:cs typeface="Arial" pitchFamily="34" charset="0"/>
              </a:rPr>
              <a:t> potansiyel).</a:t>
            </a:r>
            <a:r>
              <a:rPr lang="tr-TR" sz="2100" dirty="0" smtClean="0">
                <a:latin typeface="Arial" pitchFamily="34" charset="0"/>
                <a:cs typeface="Arial" pitchFamily="34" charset="0"/>
              </a:rPr>
              <a:t> </a:t>
            </a:r>
            <a:endParaRPr lang="tr-TR" sz="21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771550"/>
            <a:ext cx="8229600" cy="3394472"/>
          </a:xfrm>
        </p:spPr>
        <p:txBody>
          <a:bodyPr>
            <a:normAutofit/>
          </a:bodyPr>
          <a:lstStyle/>
          <a:p>
            <a:pPr>
              <a:buNone/>
            </a:pPr>
            <a:r>
              <a:rPr lang="tr-TR" sz="2600" b="1" i="1" dirty="0"/>
              <a:t> </a:t>
            </a:r>
            <a:r>
              <a:rPr lang="tr-TR" sz="2600" b="1" i="1" dirty="0" smtClean="0"/>
              <a:t>   2. </a:t>
            </a:r>
            <a:r>
              <a:rPr lang="tr-TR" sz="2600" b="1" i="1" dirty="0" err="1" smtClean="0"/>
              <a:t>Lipid</a:t>
            </a:r>
            <a:r>
              <a:rPr lang="tr-TR" sz="2600" b="1" i="1" dirty="0" smtClean="0"/>
              <a:t> difüzyon </a:t>
            </a:r>
          </a:p>
          <a:p>
            <a:pPr>
              <a:buNone/>
            </a:pPr>
            <a:endParaRPr lang="tr-TR" sz="2600" b="1" i="1" dirty="0" smtClean="0"/>
          </a:p>
          <a:p>
            <a:r>
              <a:rPr lang="tr-TR" sz="1600" b="1" i="1" dirty="0" smtClean="0"/>
              <a:t> </a:t>
            </a:r>
            <a:r>
              <a:rPr lang="tr-TR" sz="1600" dirty="0" smtClean="0">
                <a:latin typeface="Arial" pitchFamily="34" charset="0"/>
                <a:cs typeface="Arial" pitchFamily="34" charset="0"/>
              </a:rPr>
              <a:t>Vücut </a:t>
            </a:r>
            <a:r>
              <a:rPr lang="tr-TR" sz="1600" dirty="0" err="1" smtClean="0">
                <a:latin typeface="Arial" pitchFamily="34" charset="0"/>
                <a:cs typeface="Arial" pitchFamily="34" charset="0"/>
              </a:rPr>
              <a:t>kompartmanlarını</a:t>
            </a:r>
            <a:r>
              <a:rPr lang="tr-TR" sz="1600" dirty="0" smtClean="0">
                <a:latin typeface="Arial" pitchFamily="34" charset="0"/>
                <a:cs typeface="Arial" pitchFamily="34" charset="0"/>
              </a:rPr>
              <a:t> ayıran çok sayıda </a:t>
            </a:r>
            <a:r>
              <a:rPr lang="tr-TR" sz="1600" dirty="0" err="1" smtClean="0">
                <a:latin typeface="Arial" pitchFamily="34" charset="0"/>
                <a:cs typeface="Arial" pitchFamily="34" charset="0"/>
              </a:rPr>
              <a:t>lipid</a:t>
            </a:r>
            <a:r>
              <a:rPr lang="tr-TR" sz="1600" dirty="0" smtClean="0">
                <a:latin typeface="Arial" pitchFamily="34" charset="0"/>
                <a:cs typeface="Arial" pitchFamily="34" charset="0"/>
              </a:rPr>
              <a:t> bariyeri olduğundan, </a:t>
            </a:r>
            <a:r>
              <a:rPr lang="tr-TR" sz="1600" dirty="0" err="1" smtClean="0">
                <a:latin typeface="Arial" pitchFamily="34" charset="0"/>
                <a:cs typeface="Arial" pitchFamily="34" charset="0"/>
              </a:rPr>
              <a:t>lipid</a:t>
            </a:r>
            <a:r>
              <a:rPr lang="tr-TR" sz="1600" dirty="0" smtClean="0">
                <a:latin typeface="Arial" pitchFamily="34" charset="0"/>
                <a:cs typeface="Arial" pitchFamily="34" charset="0"/>
              </a:rPr>
              <a:t> difüzyon ilacın </a:t>
            </a:r>
            <a:r>
              <a:rPr lang="tr-TR" sz="1600" dirty="0" err="1" smtClean="0">
                <a:latin typeface="Arial" pitchFamily="34" charset="0"/>
                <a:cs typeface="Arial" pitchFamily="34" charset="0"/>
              </a:rPr>
              <a:t>membrandan</a:t>
            </a:r>
            <a:r>
              <a:rPr lang="tr-TR" sz="1600" dirty="0" smtClean="0">
                <a:latin typeface="Arial" pitchFamily="34" charset="0"/>
                <a:cs typeface="Arial" pitchFamily="34" charset="0"/>
              </a:rPr>
              <a:t> geçişi için en önemli sınırlandırıcı faktördür. Bu bariyerler sulu fazla dolu </a:t>
            </a:r>
            <a:r>
              <a:rPr lang="tr-TR" sz="1600" dirty="0" err="1" smtClean="0">
                <a:latin typeface="Arial" pitchFamily="34" charset="0"/>
                <a:cs typeface="Arial" pitchFamily="34" charset="0"/>
              </a:rPr>
              <a:t>kompartmanları</a:t>
            </a:r>
            <a:r>
              <a:rPr lang="tr-TR" sz="1600" dirty="0" smtClean="0">
                <a:latin typeface="Arial" pitchFamily="34" charset="0"/>
                <a:cs typeface="Arial" pitchFamily="34" charset="0"/>
              </a:rPr>
              <a:t> ayırdığı için, bir ilacın </a:t>
            </a:r>
            <a:r>
              <a:rPr lang="tr-TR" sz="1600" dirty="0" err="1" smtClean="0">
                <a:solidFill>
                  <a:srgbClr val="FF0000"/>
                </a:solidFill>
                <a:latin typeface="Arial" pitchFamily="34" charset="0"/>
                <a:cs typeface="Arial" pitchFamily="34" charset="0"/>
              </a:rPr>
              <a:t>lipid</a:t>
            </a:r>
            <a:r>
              <a:rPr lang="tr-TR" sz="1600" dirty="0" smtClean="0">
                <a:solidFill>
                  <a:srgbClr val="FF0000"/>
                </a:solidFill>
                <a:latin typeface="Arial" pitchFamily="34" charset="0"/>
                <a:cs typeface="Arial" pitchFamily="34" charset="0"/>
              </a:rPr>
              <a:t>/su partisyon </a:t>
            </a:r>
            <a:r>
              <a:rPr lang="tr-TR" sz="1600" dirty="0" smtClean="0">
                <a:latin typeface="Arial" pitchFamily="34" charset="0"/>
                <a:cs typeface="Arial" pitchFamily="34" charset="0"/>
              </a:rPr>
              <a:t>katsayısı molekülün sulu ve </a:t>
            </a:r>
            <a:r>
              <a:rPr lang="tr-TR" sz="1600" dirty="0" err="1" smtClean="0">
                <a:latin typeface="Arial" pitchFamily="34" charset="0"/>
                <a:cs typeface="Arial" pitchFamily="34" charset="0"/>
              </a:rPr>
              <a:t>lipid</a:t>
            </a:r>
            <a:r>
              <a:rPr lang="tr-TR" sz="1600" dirty="0" smtClean="0">
                <a:latin typeface="Arial" pitchFamily="34" charset="0"/>
                <a:cs typeface="Arial" pitchFamily="34" charset="0"/>
              </a:rPr>
              <a:t> ortamda ne kadar kolay hareket edeceğini belirler. Zayıf asit ve zayıf baz durumunda (</a:t>
            </a:r>
            <a:r>
              <a:rPr lang="tr-TR" sz="1600" dirty="0" err="1" smtClean="0">
                <a:latin typeface="Arial" pitchFamily="34" charset="0"/>
                <a:cs typeface="Arial" pitchFamily="34" charset="0"/>
              </a:rPr>
              <a:t>pH</a:t>
            </a:r>
            <a:r>
              <a:rPr lang="tr-TR" sz="1600" dirty="0" smtClean="0">
                <a:latin typeface="Arial" pitchFamily="34" charset="0"/>
                <a:cs typeface="Arial" pitchFamily="34" charset="0"/>
              </a:rPr>
              <a:t> a bağlı olarak elektrik yükü taşıyan protonları kazanır ya da kaybederler),sulu fazdan </a:t>
            </a:r>
            <a:r>
              <a:rPr lang="tr-TR" sz="1600" dirty="0" err="1" smtClean="0">
                <a:latin typeface="Arial" pitchFamily="34" charset="0"/>
                <a:cs typeface="Arial" pitchFamily="34" charset="0"/>
              </a:rPr>
              <a:t>lipid</a:t>
            </a:r>
            <a:r>
              <a:rPr lang="tr-TR" sz="1600" dirty="0" smtClean="0">
                <a:latin typeface="Arial" pitchFamily="34" charset="0"/>
                <a:cs typeface="Arial" pitchFamily="34" charset="0"/>
              </a:rPr>
              <a:t> faza ya da tersine hareket etme yeteneği ortamın </a:t>
            </a:r>
            <a:r>
              <a:rPr lang="tr-TR" sz="1600" dirty="0" err="1" smtClean="0">
                <a:latin typeface="Arial" pitchFamily="34" charset="0"/>
                <a:cs typeface="Arial" pitchFamily="34" charset="0"/>
              </a:rPr>
              <a:t>pH</a:t>
            </a:r>
            <a:r>
              <a:rPr lang="tr-TR" sz="1600" dirty="0" smtClean="0">
                <a:latin typeface="Arial" pitchFamily="34" charset="0"/>
                <a:cs typeface="Arial" pitchFamily="34" charset="0"/>
              </a:rPr>
              <a:t> </a:t>
            </a:r>
            <a:r>
              <a:rPr lang="tr-TR" sz="1600" dirty="0" err="1" smtClean="0">
                <a:latin typeface="Arial" pitchFamily="34" charset="0"/>
                <a:cs typeface="Arial" pitchFamily="34" charset="0"/>
              </a:rPr>
              <a:t>ına</a:t>
            </a:r>
            <a:r>
              <a:rPr lang="tr-TR" sz="1600" dirty="0" smtClean="0">
                <a:latin typeface="Arial" pitchFamily="34" charset="0"/>
                <a:cs typeface="Arial" pitchFamily="34" charset="0"/>
              </a:rPr>
              <a:t> göre değişir, çünkü yüklü moleküller su moleküllerini çeker. </a:t>
            </a:r>
            <a:endParaRPr lang="tr-TR" sz="16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555526"/>
            <a:ext cx="8229600" cy="3394472"/>
          </a:xfrm>
        </p:spPr>
        <p:txBody>
          <a:bodyPr>
            <a:noAutofit/>
          </a:bodyPr>
          <a:lstStyle/>
          <a:p>
            <a:pPr>
              <a:buNone/>
            </a:pPr>
            <a:r>
              <a:rPr lang="tr-TR" sz="1600" b="1" i="1" dirty="0" smtClean="0"/>
              <a:t>       </a:t>
            </a:r>
            <a:r>
              <a:rPr lang="tr-TR" sz="2600" b="1" i="1" dirty="0" smtClean="0"/>
              <a:t>3. Özel taşıyıcılar </a:t>
            </a:r>
          </a:p>
          <a:p>
            <a:endParaRPr lang="tr-TR" sz="1600" dirty="0" smtClean="0">
              <a:latin typeface="Arial" pitchFamily="34" charset="0"/>
              <a:cs typeface="Arial" pitchFamily="34" charset="0"/>
            </a:endParaRPr>
          </a:p>
          <a:p>
            <a:r>
              <a:rPr lang="tr-TR" sz="1600" dirty="0" err="1" smtClean="0">
                <a:latin typeface="Arial" pitchFamily="34" charset="0"/>
                <a:cs typeface="Arial" pitchFamily="34" charset="0"/>
              </a:rPr>
              <a:t>Peptidler</a:t>
            </a:r>
            <a:r>
              <a:rPr lang="tr-TR" sz="1600" dirty="0" smtClean="0">
                <a:latin typeface="Arial" pitchFamily="34" charset="0"/>
                <a:cs typeface="Arial" pitchFamily="34" charset="0"/>
              </a:rPr>
              <a:t>, </a:t>
            </a:r>
            <a:r>
              <a:rPr lang="tr-TR" sz="1600" dirty="0" err="1" smtClean="0">
                <a:latin typeface="Arial" pitchFamily="34" charset="0"/>
                <a:cs typeface="Arial" pitchFamily="34" charset="0"/>
              </a:rPr>
              <a:t>aminoasidler</a:t>
            </a:r>
            <a:r>
              <a:rPr lang="tr-TR" sz="1600" dirty="0" smtClean="0">
                <a:latin typeface="Arial" pitchFamily="34" charset="0"/>
                <a:cs typeface="Arial" pitchFamily="34" charset="0"/>
              </a:rPr>
              <a:t> ve </a:t>
            </a:r>
            <a:r>
              <a:rPr lang="tr-TR" sz="1600" dirty="0" err="1" smtClean="0">
                <a:latin typeface="Arial" pitchFamily="34" charset="0"/>
                <a:cs typeface="Arial" pitchFamily="34" charset="0"/>
              </a:rPr>
              <a:t>glukoz</a:t>
            </a:r>
            <a:r>
              <a:rPr lang="tr-TR" sz="1600" dirty="0" smtClean="0">
                <a:latin typeface="Arial" pitchFamily="34" charset="0"/>
                <a:cs typeface="Arial" pitchFamily="34" charset="0"/>
              </a:rPr>
              <a:t> gibi hücre işlevi açısından önemli olan ve </a:t>
            </a:r>
            <a:r>
              <a:rPr lang="tr-TR" sz="1600" dirty="0" err="1" smtClean="0">
                <a:latin typeface="Arial" pitchFamily="34" charset="0"/>
                <a:cs typeface="Arial" pitchFamily="34" charset="0"/>
              </a:rPr>
              <a:t>membranda</a:t>
            </a:r>
            <a:r>
              <a:rPr lang="tr-TR" sz="1600" dirty="0" smtClean="0">
                <a:latin typeface="Arial" pitchFamily="34" charset="0"/>
                <a:cs typeface="Arial" pitchFamily="34" charset="0"/>
              </a:rPr>
              <a:t> pasif difüzyon bakımından çok büyük olan ya da </a:t>
            </a:r>
            <a:r>
              <a:rPr lang="tr-TR" sz="1600" dirty="0" err="1" smtClean="0">
                <a:latin typeface="Arial" pitchFamily="34" charset="0"/>
                <a:cs typeface="Arial" pitchFamily="34" charset="0"/>
              </a:rPr>
              <a:t>lipidlerde</a:t>
            </a:r>
            <a:r>
              <a:rPr lang="tr-TR" sz="1600" dirty="0" smtClean="0">
                <a:latin typeface="Arial" pitchFamily="34" charset="0"/>
                <a:cs typeface="Arial" pitchFamily="34" charset="0"/>
              </a:rPr>
              <a:t> hiç erimeyen çoğu madde için özel taşıyıcı moleküller bulunur. Pasif difüzyondan farklı olarak </a:t>
            </a:r>
            <a:r>
              <a:rPr lang="tr-TR" sz="1600" dirty="0" err="1" smtClean="0">
                <a:latin typeface="Arial" pitchFamily="34" charset="0"/>
                <a:cs typeface="Arial" pitchFamily="34" charset="0"/>
              </a:rPr>
              <a:t>membrandan</a:t>
            </a:r>
            <a:r>
              <a:rPr lang="tr-TR" sz="1600" dirty="0" smtClean="0">
                <a:latin typeface="Arial" pitchFamily="34" charset="0"/>
                <a:cs typeface="Arial" pitchFamily="34" charset="0"/>
              </a:rPr>
              <a:t> geçişi aktif transport ya da kolaylaştırılmış difüzyonla yapan bu taşıyıcılar </a:t>
            </a:r>
            <a:r>
              <a:rPr lang="tr-TR" sz="1600" dirty="0" err="1" smtClean="0">
                <a:latin typeface="Arial" pitchFamily="34" charset="0"/>
                <a:cs typeface="Arial" pitchFamily="34" charset="0"/>
              </a:rPr>
              <a:t>selektiftirler</a:t>
            </a:r>
            <a:r>
              <a:rPr lang="tr-TR" sz="1600" dirty="0" smtClean="0">
                <a:latin typeface="Arial" pitchFamily="34" charset="0"/>
                <a:cs typeface="Arial" pitchFamily="34" charset="0"/>
              </a:rPr>
              <a:t>, ayrıca doyurulabilir ve </a:t>
            </a:r>
            <a:r>
              <a:rPr lang="tr-TR" sz="1600" dirty="0" err="1" smtClean="0">
                <a:latin typeface="Arial" pitchFamily="34" charset="0"/>
                <a:cs typeface="Arial" pitchFamily="34" charset="0"/>
              </a:rPr>
              <a:t>inhibe</a:t>
            </a:r>
            <a:r>
              <a:rPr lang="tr-TR" sz="1600" dirty="0" smtClean="0">
                <a:latin typeface="Arial" pitchFamily="34" charset="0"/>
                <a:cs typeface="Arial" pitchFamily="34" charset="0"/>
              </a:rPr>
              <a:t> edilebilirler. Birçok ilaç, doğal olarak oluşan bu tür </a:t>
            </a:r>
            <a:r>
              <a:rPr lang="tr-TR" sz="1600" dirty="0" err="1" smtClean="0">
                <a:latin typeface="Arial" pitchFamily="34" charset="0"/>
                <a:cs typeface="Arial" pitchFamily="34" charset="0"/>
              </a:rPr>
              <a:t>peptidler</a:t>
            </a:r>
            <a:r>
              <a:rPr lang="tr-TR" sz="1600" dirty="0" smtClean="0">
                <a:latin typeface="Arial" pitchFamily="34" charset="0"/>
                <a:cs typeface="Arial" pitchFamily="34" charset="0"/>
              </a:rPr>
              <a:t>, </a:t>
            </a:r>
            <a:r>
              <a:rPr lang="tr-TR" sz="1600" dirty="0" err="1" smtClean="0">
                <a:latin typeface="Arial" pitchFamily="34" charset="0"/>
                <a:cs typeface="Arial" pitchFamily="34" charset="0"/>
              </a:rPr>
              <a:t>aminoasidler</a:t>
            </a:r>
            <a:r>
              <a:rPr lang="tr-TR" sz="1600" dirty="0" smtClean="0">
                <a:latin typeface="Arial" pitchFamily="34" charset="0"/>
                <a:cs typeface="Arial" pitchFamily="34" charset="0"/>
              </a:rPr>
              <a:t> ya da şekerler olduğundan ya da onlara benzediğinden, </a:t>
            </a:r>
            <a:r>
              <a:rPr lang="tr-TR" sz="1600" dirty="0" err="1" smtClean="0">
                <a:latin typeface="Arial" pitchFamily="34" charset="0"/>
                <a:cs typeface="Arial" pitchFamily="34" charset="0"/>
              </a:rPr>
              <a:t>membranları</a:t>
            </a:r>
            <a:r>
              <a:rPr lang="tr-TR" sz="1600" dirty="0" smtClean="0">
                <a:latin typeface="Arial" pitchFamily="34" charset="0"/>
                <a:cs typeface="Arial" pitchFamily="34" charset="0"/>
              </a:rPr>
              <a:t> geçmek için bu taşıyıcıları kullanabilirler.</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785800"/>
            <a:ext cx="8229600" cy="4037414"/>
          </a:xfrm>
        </p:spPr>
        <p:txBody>
          <a:bodyPr>
            <a:normAutofit/>
          </a:bodyPr>
          <a:lstStyle/>
          <a:p>
            <a:r>
              <a:rPr lang="tr-TR" sz="1600" dirty="0" smtClean="0">
                <a:latin typeface="Arial" pitchFamily="34" charset="0"/>
                <a:cs typeface="Arial" pitchFamily="34" charset="0"/>
              </a:rPr>
              <a:t>Birçok hücre, aynı zamanda yabancı molekülleri dışarı atmak üzere az sayıda özelleşmiş spesifik </a:t>
            </a:r>
            <a:r>
              <a:rPr lang="tr-TR" sz="1600" dirty="0" err="1" smtClean="0">
                <a:latin typeface="Arial" pitchFamily="34" charset="0"/>
                <a:cs typeface="Arial" pitchFamily="34" charset="0"/>
              </a:rPr>
              <a:t>membran</a:t>
            </a:r>
            <a:r>
              <a:rPr lang="tr-TR" sz="1600" dirty="0" smtClean="0">
                <a:latin typeface="Arial" pitchFamily="34" charset="0"/>
                <a:cs typeface="Arial" pitchFamily="34" charset="0"/>
              </a:rPr>
              <a:t> taşıyıcısı ihtiva eder. Bu gibi taşıyıcılara bir örnek </a:t>
            </a:r>
            <a:r>
              <a:rPr lang="tr-TR" sz="1600" dirty="0" err="1" smtClean="0">
                <a:latin typeface="Arial" pitchFamily="34" charset="0"/>
                <a:cs typeface="Arial" pitchFamily="34" charset="0"/>
              </a:rPr>
              <a:t>adenozin</a:t>
            </a:r>
            <a:r>
              <a:rPr lang="tr-TR" sz="1600" dirty="0" smtClean="0">
                <a:latin typeface="Arial" pitchFamily="34" charset="0"/>
                <a:cs typeface="Arial" pitchFamily="34" charset="0"/>
              </a:rPr>
              <a:t> </a:t>
            </a:r>
            <a:r>
              <a:rPr lang="tr-TR" sz="1600" dirty="0" err="1" smtClean="0">
                <a:latin typeface="Arial" pitchFamily="34" charset="0"/>
                <a:cs typeface="Arial" pitchFamily="34" charset="0"/>
              </a:rPr>
              <a:t>trifosfata</a:t>
            </a:r>
            <a:r>
              <a:rPr lang="tr-TR" sz="1600" dirty="0" smtClean="0">
                <a:latin typeface="Arial" pitchFamily="34" charset="0"/>
                <a:cs typeface="Arial" pitchFamily="34" charset="0"/>
              </a:rPr>
              <a:t> (ATP) bağlanan ve ABK (ATP-bağlayıcı kaset) olarak adlandırılan bir taşıyıcı familyadır. Bu familya; beyinde, testislerde, bazı diğer dokularda ve ilaca dirençli </a:t>
            </a:r>
            <a:r>
              <a:rPr lang="tr-TR" sz="1600" dirty="0" err="1" smtClean="0">
                <a:latin typeface="Arial" pitchFamily="34" charset="0"/>
                <a:cs typeface="Arial" pitchFamily="34" charset="0"/>
              </a:rPr>
              <a:t>neoplastik</a:t>
            </a:r>
            <a:r>
              <a:rPr lang="tr-TR" sz="1600" dirty="0" smtClean="0">
                <a:latin typeface="Arial" pitchFamily="34" charset="0"/>
                <a:cs typeface="Arial" pitchFamily="34" charset="0"/>
              </a:rPr>
              <a:t> hücrelerde bulunan P-</a:t>
            </a:r>
            <a:r>
              <a:rPr lang="tr-TR" sz="1600" dirty="0" err="1" smtClean="0">
                <a:latin typeface="Arial" pitchFamily="34" charset="0"/>
                <a:cs typeface="Arial" pitchFamily="34" charset="0"/>
              </a:rPr>
              <a:t>glikoprotein</a:t>
            </a:r>
            <a:r>
              <a:rPr lang="tr-TR" sz="1600" dirty="0" smtClean="0">
                <a:latin typeface="Arial" pitchFamily="34" charset="0"/>
                <a:cs typeface="Arial" pitchFamily="34" charset="0"/>
              </a:rPr>
              <a:t> ve </a:t>
            </a:r>
            <a:r>
              <a:rPr lang="tr-TR" sz="1600" dirty="0" err="1" smtClean="0">
                <a:latin typeface="Arial" pitchFamily="34" charset="0"/>
                <a:cs typeface="Arial" pitchFamily="34" charset="0"/>
              </a:rPr>
              <a:t>multidrug</a:t>
            </a:r>
            <a:r>
              <a:rPr lang="tr-TR" sz="1600" dirty="0" smtClean="0">
                <a:latin typeface="Arial" pitchFamily="34" charset="0"/>
                <a:cs typeface="Arial" pitchFamily="34" charset="0"/>
              </a:rPr>
              <a:t> </a:t>
            </a:r>
            <a:r>
              <a:rPr lang="tr-TR" sz="1600" dirty="0" err="1" smtClean="0">
                <a:latin typeface="Arial" pitchFamily="34" charset="0"/>
                <a:cs typeface="Arial" pitchFamily="34" charset="0"/>
              </a:rPr>
              <a:t>resistans</a:t>
            </a:r>
            <a:r>
              <a:rPr lang="tr-TR" sz="1600" dirty="0" smtClean="0">
                <a:latin typeface="Arial" pitchFamily="34" charset="0"/>
                <a:cs typeface="Arial" pitchFamily="34" charset="0"/>
              </a:rPr>
              <a:t> tip 1 (MDR1) taşıyıcılarını içerir. ABK familyasından benzer transport molekülleri olan </a:t>
            </a:r>
            <a:r>
              <a:rPr lang="tr-TR" sz="1600" dirty="0" err="1" smtClean="0">
                <a:latin typeface="Arial" pitchFamily="34" charset="0"/>
                <a:cs typeface="Arial" pitchFamily="34" charset="0"/>
              </a:rPr>
              <a:t>multidrug</a:t>
            </a:r>
            <a:r>
              <a:rPr lang="tr-TR" sz="1600" dirty="0" smtClean="0">
                <a:latin typeface="Arial" pitchFamily="34" charset="0"/>
                <a:cs typeface="Arial" pitchFamily="34" charset="0"/>
              </a:rPr>
              <a:t> </a:t>
            </a:r>
            <a:r>
              <a:rPr lang="tr-TR" sz="1600" dirty="0" err="1" smtClean="0">
                <a:latin typeface="Arial" pitchFamily="34" charset="0"/>
                <a:cs typeface="Arial" pitchFamily="34" charset="0"/>
              </a:rPr>
              <a:t>resistansla</a:t>
            </a:r>
            <a:r>
              <a:rPr lang="tr-TR" sz="1600" dirty="0" smtClean="0">
                <a:latin typeface="Arial" pitchFamily="34" charset="0"/>
                <a:cs typeface="Arial" pitchFamily="34" charset="0"/>
              </a:rPr>
              <a:t> ilgili protein (MRP) taşıyıcıları; bazı ilaçların ya da onların </a:t>
            </a:r>
            <a:r>
              <a:rPr lang="tr-TR" sz="1600" dirty="0" err="1" smtClean="0">
                <a:latin typeface="Arial" pitchFamily="34" charset="0"/>
                <a:cs typeface="Arial" pitchFamily="34" charset="0"/>
              </a:rPr>
              <a:t>metabolitlerinin</a:t>
            </a:r>
            <a:r>
              <a:rPr lang="tr-TR" sz="1600" dirty="0" smtClean="0">
                <a:latin typeface="Arial" pitchFamily="34" charset="0"/>
                <a:cs typeface="Arial" pitchFamily="34" charset="0"/>
              </a:rPr>
              <a:t> idrara veya safraya atılmasında ve ayrıca bazı tümörlerin </a:t>
            </a:r>
            <a:r>
              <a:rPr lang="tr-TR" sz="1600" dirty="0" err="1" smtClean="0">
                <a:latin typeface="Arial" pitchFamily="34" charset="0"/>
                <a:cs typeface="Arial" pitchFamily="34" charset="0"/>
              </a:rPr>
              <a:t>kemoterapötik</a:t>
            </a:r>
            <a:r>
              <a:rPr lang="tr-TR" sz="1600" dirty="0" smtClean="0">
                <a:latin typeface="Arial" pitchFamily="34" charset="0"/>
                <a:cs typeface="Arial" pitchFamily="34" charset="0"/>
              </a:rPr>
              <a:t> ilaçlara direncinde önemli rol oynarlar. ATP ye bağlanmayan ama transportu </a:t>
            </a:r>
            <a:r>
              <a:rPr lang="tr-TR" sz="1600" dirty="0" err="1" smtClean="0">
                <a:latin typeface="Arial" pitchFamily="34" charset="0"/>
                <a:cs typeface="Arial" pitchFamily="34" charset="0"/>
              </a:rPr>
              <a:t>gerçekleştirmak</a:t>
            </a:r>
            <a:r>
              <a:rPr lang="tr-TR" sz="1600" dirty="0" smtClean="0">
                <a:latin typeface="Arial" pitchFamily="34" charset="0"/>
                <a:cs typeface="Arial" pitchFamily="34" charset="0"/>
              </a:rPr>
              <a:t> için iyon </a:t>
            </a:r>
            <a:r>
              <a:rPr lang="tr-TR" sz="1600" dirty="0" err="1" smtClean="0">
                <a:latin typeface="Arial" pitchFamily="34" charset="0"/>
                <a:cs typeface="Arial" pitchFamily="34" charset="0"/>
              </a:rPr>
              <a:t>gradyenüerini</a:t>
            </a:r>
            <a:r>
              <a:rPr lang="tr-TR" sz="1600" dirty="0" smtClean="0">
                <a:latin typeface="Arial" pitchFamily="34" charset="0"/>
                <a:cs typeface="Arial" pitchFamily="34" charset="0"/>
              </a:rPr>
              <a:t> kullanan birçok diğer transport familyaları da saptanmıştır. Bunlardan bazıları (çözünebilen taşıyıcılar familyası), sinir sonlarındaki </a:t>
            </a:r>
            <a:r>
              <a:rPr lang="tr-TR" sz="1600" dirty="0" err="1" smtClean="0">
                <a:latin typeface="Arial" pitchFamily="34" charset="0"/>
                <a:cs typeface="Arial" pitchFamily="34" charset="0"/>
              </a:rPr>
              <a:t>membranlardan</a:t>
            </a:r>
            <a:r>
              <a:rPr lang="tr-TR" sz="1600" dirty="0" smtClean="0">
                <a:latin typeface="Arial" pitchFamily="34" charset="0"/>
                <a:cs typeface="Arial" pitchFamily="34" charset="0"/>
              </a:rPr>
              <a:t> </a:t>
            </a:r>
            <a:r>
              <a:rPr lang="tr-TR" sz="1600" dirty="0" err="1" smtClean="0">
                <a:latin typeface="Arial" pitchFamily="34" charset="0"/>
                <a:cs typeface="Arial" pitchFamily="34" charset="0"/>
              </a:rPr>
              <a:t>nörotransmiterlerin</a:t>
            </a:r>
            <a:r>
              <a:rPr lang="tr-TR" sz="1600" dirty="0" smtClean="0">
                <a:latin typeface="Arial" pitchFamily="34" charset="0"/>
                <a:cs typeface="Arial" pitchFamily="34" charset="0"/>
              </a:rPr>
              <a:t> alımı için özellikle önemlidir.</a:t>
            </a:r>
          </a:p>
          <a:p>
            <a:endParaRPr lang="tr-T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500048"/>
            <a:ext cx="8229600" cy="3608786"/>
          </a:xfrm>
        </p:spPr>
        <p:txBody>
          <a:bodyPr>
            <a:normAutofit fontScale="85000" lnSpcReduction="20000"/>
          </a:bodyPr>
          <a:lstStyle/>
          <a:p>
            <a:pPr>
              <a:buNone/>
            </a:pPr>
            <a:r>
              <a:rPr lang="tr-TR" sz="1600" b="1" i="1" dirty="0" smtClean="0">
                <a:latin typeface="+mj-lt"/>
              </a:rPr>
              <a:t>        </a:t>
            </a:r>
            <a:r>
              <a:rPr lang="tr-TR" sz="2600" b="1" i="1" dirty="0" smtClean="0">
                <a:latin typeface="+mj-lt"/>
                <a:cs typeface="Arial" pitchFamily="34" charset="0"/>
              </a:rPr>
              <a:t>4. </a:t>
            </a:r>
            <a:r>
              <a:rPr lang="tr-TR" sz="2600" b="1" i="1" dirty="0" err="1" smtClean="0">
                <a:latin typeface="+mj-lt"/>
                <a:cs typeface="Arial" pitchFamily="34" charset="0"/>
              </a:rPr>
              <a:t>Endositoz</a:t>
            </a:r>
            <a:r>
              <a:rPr lang="tr-TR" sz="2600" b="1" i="1" dirty="0" smtClean="0">
                <a:latin typeface="+mj-lt"/>
                <a:cs typeface="Arial" pitchFamily="34" charset="0"/>
              </a:rPr>
              <a:t> ve </a:t>
            </a:r>
            <a:r>
              <a:rPr lang="tr-TR" sz="2600" b="1" i="1" dirty="0" err="1" smtClean="0">
                <a:latin typeface="+mj-lt"/>
                <a:cs typeface="Arial" pitchFamily="34" charset="0"/>
              </a:rPr>
              <a:t>Ekzositoz</a:t>
            </a:r>
            <a:endParaRPr lang="tr-TR" sz="2600" b="1" i="1" dirty="0" smtClean="0">
              <a:latin typeface="+mj-lt"/>
              <a:cs typeface="Arial" pitchFamily="34" charset="0"/>
            </a:endParaRPr>
          </a:p>
          <a:p>
            <a:pPr>
              <a:buNone/>
            </a:pPr>
            <a:endParaRPr lang="tr-TR" sz="2600" b="1" i="1" dirty="0" smtClean="0">
              <a:latin typeface="Arial" pitchFamily="34" charset="0"/>
              <a:cs typeface="Arial" pitchFamily="34" charset="0"/>
            </a:endParaRPr>
          </a:p>
          <a:p>
            <a:r>
              <a:rPr lang="tr-TR" sz="1900" dirty="0" smtClean="0">
                <a:latin typeface="Arial" pitchFamily="34" charset="0"/>
                <a:cs typeface="Arial" pitchFamily="34" charset="0"/>
              </a:rPr>
              <a:t>Az sayıdaki bazı maddeler o kadar büyüktür ki, hücrelere ancak </a:t>
            </a:r>
            <a:r>
              <a:rPr lang="tr-TR" sz="1900" dirty="0" err="1" smtClean="0">
                <a:latin typeface="Arial" pitchFamily="34" charset="0"/>
                <a:cs typeface="Arial" pitchFamily="34" charset="0"/>
              </a:rPr>
              <a:t>endositozla</a:t>
            </a:r>
            <a:r>
              <a:rPr lang="tr-TR" sz="1900" dirty="0" smtClean="0">
                <a:latin typeface="Arial" pitchFamily="34" charset="0"/>
                <a:cs typeface="Arial" pitchFamily="34" charset="0"/>
              </a:rPr>
              <a:t> girer. Bu süreçte madde hücre yüzey reseptörüne bağlanır, hücre </a:t>
            </a:r>
            <a:r>
              <a:rPr lang="tr-TR" sz="1900" dirty="0" err="1" smtClean="0">
                <a:latin typeface="Arial" pitchFamily="34" charset="0"/>
                <a:cs typeface="Arial" pitchFamily="34" charset="0"/>
              </a:rPr>
              <a:t>membranı</a:t>
            </a:r>
            <a:r>
              <a:rPr lang="tr-TR" sz="1900" dirty="0" smtClean="0">
                <a:latin typeface="Arial" pitchFamily="34" charset="0"/>
                <a:cs typeface="Arial" pitchFamily="34" charset="0"/>
              </a:rPr>
              <a:t> tarafından yutulur ve </a:t>
            </a:r>
            <a:r>
              <a:rPr lang="tr-TR" sz="1900" dirty="0" err="1" smtClean="0">
                <a:latin typeface="Arial" pitchFamily="34" charset="0"/>
                <a:cs typeface="Arial" pitchFamily="34" charset="0"/>
              </a:rPr>
              <a:t>membranm</a:t>
            </a:r>
            <a:r>
              <a:rPr lang="tr-TR" sz="1900" dirty="0" smtClean="0">
                <a:latin typeface="Arial" pitchFamily="34" charset="0"/>
                <a:cs typeface="Arial" pitchFamily="34" charset="0"/>
              </a:rPr>
              <a:t> içinde yeni oluşan veziküllerin </a:t>
            </a:r>
            <a:r>
              <a:rPr lang="tr-TR" sz="1900" dirty="0" err="1" smtClean="0">
                <a:latin typeface="Arial" pitchFamily="34" charset="0"/>
                <a:cs typeface="Arial" pitchFamily="34" charset="0"/>
              </a:rPr>
              <a:t>membrandan</a:t>
            </a:r>
            <a:r>
              <a:rPr lang="tr-TR" sz="1900" dirty="0" smtClean="0">
                <a:latin typeface="Arial" pitchFamily="34" charset="0"/>
                <a:cs typeface="Arial" pitchFamily="34" charset="0"/>
              </a:rPr>
              <a:t> ayrılması ile hücre içine taşınır. Bu madde daha sonra vezikül </a:t>
            </a:r>
            <a:r>
              <a:rPr lang="tr-TR" sz="1900" dirty="0" err="1" smtClean="0">
                <a:latin typeface="Arial" pitchFamily="34" charset="0"/>
                <a:cs typeface="Arial" pitchFamily="34" charset="0"/>
              </a:rPr>
              <a:t>membranının</a:t>
            </a:r>
            <a:r>
              <a:rPr lang="tr-TR" sz="1900" dirty="0" smtClean="0">
                <a:latin typeface="Arial" pitchFamily="34" charset="0"/>
                <a:cs typeface="Arial" pitchFamily="34" charset="0"/>
              </a:rPr>
              <a:t> parçalanması ile </a:t>
            </a:r>
            <a:r>
              <a:rPr lang="tr-TR" sz="1900" dirty="0" err="1" smtClean="0">
                <a:latin typeface="Arial" pitchFamily="34" charset="0"/>
                <a:cs typeface="Arial" pitchFamily="34" charset="0"/>
              </a:rPr>
              <a:t>sitosol</a:t>
            </a:r>
            <a:r>
              <a:rPr lang="tr-TR" sz="1900" dirty="0" smtClean="0">
                <a:latin typeface="Arial" pitchFamily="34" charset="0"/>
                <a:cs typeface="Arial" pitchFamily="34" charset="0"/>
              </a:rPr>
              <a:t> içine salınabilir. Bu süreç, bir bağlayıcı proteinle (</a:t>
            </a:r>
            <a:r>
              <a:rPr lang="tr-TR" sz="1900" dirty="0" err="1" smtClean="0">
                <a:latin typeface="Arial" pitchFamily="34" charset="0"/>
                <a:cs typeface="Arial" pitchFamily="34" charset="0"/>
              </a:rPr>
              <a:t>intrinsik</a:t>
            </a:r>
            <a:r>
              <a:rPr lang="tr-TR" sz="1900" dirty="0" smtClean="0">
                <a:latin typeface="Arial" pitchFamily="34" charset="0"/>
                <a:cs typeface="Arial" pitchFamily="34" charset="0"/>
              </a:rPr>
              <a:t> faktör) kompleks oluşturan vitamin B12’nin sindirim kanalı duvarından kan içine taşınmasından sorumludur. Benzer şekilde demir de </a:t>
            </a:r>
            <a:r>
              <a:rPr lang="tr-TR" sz="1900" dirty="0" err="1" smtClean="0">
                <a:latin typeface="Arial" pitchFamily="34" charset="0"/>
                <a:cs typeface="Arial" pitchFamily="34" charset="0"/>
              </a:rPr>
              <a:t>transferrin</a:t>
            </a:r>
            <a:r>
              <a:rPr lang="tr-TR" sz="1900" dirty="0" smtClean="0">
                <a:latin typeface="Arial" pitchFamily="34" charset="0"/>
                <a:cs typeface="Arial" pitchFamily="34" charset="0"/>
              </a:rPr>
              <a:t> proteini ile bağlanarak hemoglobin sentezleyici alyuvar </a:t>
            </a:r>
            <a:r>
              <a:rPr lang="tr-TR" sz="1900" dirty="0" err="1" smtClean="0">
                <a:latin typeface="Arial" pitchFamily="34" charset="0"/>
                <a:cs typeface="Arial" pitchFamily="34" charset="0"/>
              </a:rPr>
              <a:t>prekürsörlerinin</a:t>
            </a:r>
            <a:r>
              <a:rPr lang="tr-TR" sz="1900" dirty="0" smtClean="0">
                <a:latin typeface="Arial" pitchFamily="34" charset="0"/>
                <a:cs typeface="Arial" pitchFamily="34" charset="0"/>
              </a:rPr>
              <a:t> içine taşınır. Bu sürecin işleyebilmesi için transport proteinlerine spesifik reseptörlerin olması gerekir. Bunun tersi olan süreç (</a:t>
            </a:r>
            <a:r>
              <a:rPr lang="tr-TR" sz="1900" dirty="0" err="1" smtClean="0">
                <a:latin typeface="Arial" pitchFamily="34" charset="0"/>
                <a:cs typeface="Arial" pitchFamily="34" charset="0"/>
              </a:rPr>
              <a:t>ekzositoz</a:t>
            </a:r>
            <a:r>
              <a:rPr lang="tr-TR" sz="1900" dirty="0" smtClean="0">
                <a:latin typeface="Arial" pitchFamily="34" charset="0"/>
                <a:cs typeface="Arial" pitchFamily="34" charset="0"/>
              </a:rPr>
              <a:t>) ise birçok maddenin hücreden salınmasından sorumludur. Örneğin, birçok </a:t>
            </a:r>
            <a:r>
              <a:rPr lang="tr-TR" sz="1900" dirty="0" err="1" smtClean="0">
                <a:latin typeface="Arial" pitchFamily="34" charset="0"/>
                <a:cs typeface="Arial" pitchFamily="34" charset="0"/>
              </a:rPr>
              <a:t>nörotransmitter</a:t>
            </a:r>
            <a:r>
              <a:rPr lang="tr-TR" sz="1900" dirty="0" smtClean="0">
                <a:latin typeface="Arial" pitchFamily="34" charset="0"/>
                <a:cs typeface="Arial" pitchFamily="34" charset="0"/>
              </a:rPr>
              <a:t> madde sitoplazma içindeki </a:t>
            </a:r>
            <a:r>
              <a:rPr lang="tr-TR" sz="1900" dirty="0" err="1" smtClean="0">
                <a:latin typeface="Arial" pitchFamily="34" charset="0"/>
                <a:cs typeface="Arial" pitchFamily="34" charset="0"/>
              </a:rPr>
              <a:t>metabolik</a:t>
            </a:r>
            <a:r>
              <a:rPr lang="tr-TR" sz="1900" dirty="0" smtClean="0">
                <a:latin typeface="Arial" pitchFamily="34" charset="0"/>
                <a:cs typeface="Arial" pitchFamily="34" charset="0"/>
              </a:rPr>
              <a:t> parçalanmaya karşı korunmaları amacıyla, sinir ucundaki </a:t>
            </a:r>
            <a:r>
              <a:rPr lang="tr-TR" sz="1900" dirty="0" err="1" smtClean="0">
                <a:latin typeface="Arial" pitchFamily="34" charset="0"/>
                <a:cs typeface="Arial" pitchFamily="34" charset="0"/>
              </a:rPr>
              <a:t>membranla</a:t>
            </a:r>
            <a:r>
              <a:rPr lang="tr-TR" sz="1900" dirty="0" smtClean="0">
                <a:latin typeface="Arial" pitchFamily="34" charset="0"/>
                <a:cs typeface="Arial" pitchFamily="34" charset="0"/>
              </a:rPr>
              <a:t> çevrili veziküllerde depolanır. Sinir ucunun uygun bir şekilde aktivasyonu, depo vezikülünün hücre </a:t>
            </a:r>
            <a:r>
              <a:rPr lang="tr-TR" sz="1900" dirty="0" err="1" smtClean="0">
                <a:latin typeface="Arial" pitchFamily="34" charset="0"/>
                <a:cs typeface="Arial" pitchFamily="34" charset="0"/>
              </a:rPr>
              <a:t>membranı</a:t>
            </a:r>
            <a:r>
              <a:rPr lang="tr-TR" sz="1900" dirty="0" smtClean="0">
                <a:latin typeface="Arial" pitchFamily="34" charset="0"/>
                <a:cs typeface="Arial" pitchFamily="34" charset="0"/>
              </a:rPr>
              <a:t> ile birleşmesine ve içindekilerin </a:t>
            </a:r>
            <a:r>
              <a:rPr lang="tr-TR" sz="1900" dirty="0" err="1" smtClean="0">
                <a:latin typeface="Arial" pitchFamily="34" charset="0"/>
                <a:cs typeface="Arial" pitchFamily="34" charset="0"/>
              </a:rPr>
              <a:t>ekstrasellüler</a:t>
            </a:r>
            <a:r>
              <a:rPr lang="tr-TR" sz="1900" dirty="0" smtClean="0">
                <a:latin typeface="Arial" pitchFamily="34" charset="0"/>
                <a:cs typeface="Arial" pitchFamily="34" charset="0"/>
              </a:rPr>
              <a:t> alana atılmasına neden olur.</a:t>
            </a:r>
            <a:endParaRPr lang="tr-TR" sz="19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83568" y="1923678"/>
            <a:ext cx="7704856" cy="857250"/>
          </a:xfrm>
        </p:spPr>
        <p:style>
          <a:lnRef idx="2">
            <a:schemeClr val="accent1"/>
          </a:lnRef>
          <a:fillRef idx="1">
            <a:schemeClr val="lt1"/>
          </a:fillRef>
          <a:effectRef idx="0">
            <a:schemeClr val="accent1"/>
          </a:effectRef>
          <a:fontRef idx="minor">
            <a:schemeClr val="dk1"/>
          </a:fontRef>
        </p:style>
        <p:txBody>
          <a:bodyPr>
            <a:normAutofit fontScale="90000"/>
          </a:bodyPr>
          <a:lstStyle/>
          <a:p>
            <a:r>
              <a:rPr lang="tr-TR" dirty="0" smtClean="0"/>
              <a:t>Sindirim Sistemi Üzerine Etkili İlaçlar</a:t>
            </a:r>
            <a:endParaRPr lang="tr-T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normAutofit/>
          </a:bodyPr>
          <a:lstStyle/>
          <a:p>
            <a:r>
              <a:rPr lang="tr-TR" sz="4000" dirty="0" smtClean="0">
                <a:solidFill>
                  <a:schemeClr val="tx1"/>
                </a:solidFill>
                <a:latin typeface="Arial" pitchFamily="34" charset="0"/>
                <a:cs typeface="Arial" pitchFamily="34" charset="0"/>
              </a:rPr>
              <a:t>Sindirim Sistemi İlaçları</a:t>
            </a:r>
            <a:endParaRPr lang="tr-TR" sz="4000" dirty="0">
              <a:solidFill>
                <a:schemeClr val="tx1"/>
              </a:solidFill>
              <a:latin typeface="Arial" pitchFamily="34" charset="0"/>
              <a:cs typeface="Arial" pitchFamily="34" charset="0"/>
            </a:endParaRPr>
          </a:p>
        </p:txBody>
      </p:sp>
      <p:sp>
        <p:nvSpPr>
          <p:cNvPr id="3" name="2 İçerik Yer Tutucusu"/>
          <p:cNvSpPr>
            <a:spLocks noGrp="1"/>
          </p:cNvSpPr>
          <p:nvPr>
            <p:ph idx="1"/>
          </p:nvPr>
        </p:nvSpPr>
        <p:spPr>
          <a:xfrm>
            <a:off x="467544" y="1347614"/>
            <a:ext cx="8229600" cy="2307703"/>
          </a:xfrm>
        </p:spPr>
        <p:txBody>
          <a:bodyPr>
            <a:normAutofit/>
          </a:bodyPr>
          <a:lstStyle/>
          <a:p>
            <a:r>
              <a:rPr lang="tr-TR" sz="1600" dirty="0" smtClean="0">
                <a:latin typeface="Arial" pitchFamily="34" charset="0"/>
                <a:cs typeface="Arial" pitchFamily="34" charset="0"/>
              </a:rPr>
              <a:t>Peptik ülsere etkili ilaçlar,</a:t>
            </a:r>
          </a:p>
          <a:p>
            <a:r>
              <a:rPr lang="tr-TR" sz="1600" dirty="0" err="1" smtClean="0">
                <a:latin typeface="Arial" pitchFamily="34" charset="0"/>
                <a:cs typeface="Arial" pitchFamily="34" charset="0"/>
              </a:rPr>
              <a:t>Laksatif</a:t>
            </a:r>
            <a:r>
              <a:rPr lang="tr-TR" sz="1600" dirty="0" smtClean="0">
                <a:latin typeface="Arial" pitchFamily="34" charset="0"/>
                <a:cs typeface="Arial" pitchFamily="34" charset="0"/>
              </a:rPr>
              <a:t> ve </a:t>
            </a:r>
            <a:r>
              <a:rPr lang="tr-TR" sz="1600" dirty="0" err="1" smtClean="0">
                <a:latin typeface="Arial" pitchFamily="34" charset="0"/>
                <a:cs typeface="Arial" pitchFamily="34" charset="0"/>
              </a:rPr>
              <a:t>purgatif</a:t>
            </a:r>
            <a:r>
              <a:rPr lang="tr-TR" sz="1600" dirty="0" smtClean="0">
                <a:latin typeface="Arial" pitchFamily="34" charset="0"/>
                <a:cs typeface="Arial" pitchFamily="34" charset="0"/>
              </a:rPr>
              <a:t> ilaçlar,</a:t>
            </a:r>
          </a:p>
          <a:p>
            <a:r>
              <a:rPr lang="tr-TR" sz="1600" dirty="0" err="1" smtClean="0">
                <a:latin typeface="Arial" pitchFamily="34" charset="0"/>
                <a:cs typeface="Arial" pitchFamily="34" charset="0"/>
              </a:rPr>
              <a:t>Antidiyareik</a:t>
            </a:r>
            <a:r>
              <a:rPr lang="tr-TR" sz="1600" dirty="0" smtClean="0">
                <a:latin typeface="Arial" pitchFamily="34" charset="0"/>
                <a:cs typeface="Arial" pitchFamily="34" charset="0"/>
              </a:rPr>
              <a:t> ilaçlar,</a:t>
            </a:r>
          </a:p>
          <a:p>
            <a:r>
              <a:rPr lang="tr-TR" sz="1600" dirty="0" err="1" smtClean="0">
                <a:latin typeface="Arial" pitchFamily="34" charset="0"/>
                <a:cs typeface="Arial" pitchFamily="34" charset="0"/>
              </a:rPr>
              <a:t>Emetik</a:t>
            </a:r>
            <a:r>
              <a:rPr lang="tr-TR" sz="1600" dirty="0" smtClean="0">
                <a:latin typeface="Arial" pitchFamily="34" charset="0"/>
                <a:cs typeface="Arial" pitchFamily="34" charset="0"/>
              </a:rPr>
              <a:t> ve </a:t>
            </a:r>
            <a:r>
              <a:rPr lang="tr-TR" sz="1600" dirty="0" err="1" smtClean="0">
                <a:latin typeface="Arial" pitchFamily="34" charset="0"/>
                <a:cs typeface="Arial" pitchFamily="34" charset="0"/>
              </a:rPr>
              <a:t>antiemetik</a:t>
            </a:r>
            <a:r>
              <a:rPr lang="tr-TR" sz="1600" dirty="0" smtClean="0">
                <a:latin typeface="Arial" pitchFamily="34" charset="0"/>
                <a:cs typeface="Arial" pitchFamily="34" charset="0"/>
              </a:rPr>
              <a:t> ilaçlar,</a:t>
            </a:r>
          </a:p>
          <a:p>
            <a:pPr>
              <a:buNone/>
            </a:pPr>
            <a:r>
              <a:rPr lang="tr-TR" sz="1600" dirty="0" smtClean="0">
                <a:latin typeface="Arial" pitchFamily="34" charset="0"/>
                <a:cs typeface="Arial" pitchFamily="34" charset="0"/>
              </a:rPr>
              <a:t>   </a:t>
            </a:r>
          </a:p>
          <a:p>
            <a:pPr>
              <a:buNone/>
            </a:pPr>
            <a:r>
              <a:rPr lang="tr-TR" sz="1600" dirty="0" smtClean="0">
                <a:latin typeface="Arial" pitchFamily="34" charset="0"/>
                <a:cs typeface="Arial" pitchFamily="34" charset="0"/>
              </a:rPr>
              <a:t>      olmak üzere 4 grupta sınıflandırılır.</a:t>
            </a:r>
            <a:endParaRPr lang="tr-TR" sz="1600" dirty="0">
              <a:latin typeface="Arial" pitchFamily="34" charset="0"/>
              <a:cs typeface="Arial"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graphicFrame>
        <p:nvGraphicFramePr>
          <p:cNvPr id="4" name="Tablo 3"/>
          <p:cNvGraphicFramePr>
            <a:graphicFrameLocks noGrp="1"/>
          </p:cNvGraphicFramePr>
          <p:nvPr>
            <p:extLst>
              <p:ext uri="{D42A27DB-BD31-4B8C-83A1-F6EECF244321}">
                <p14:modId xmlns:p14="http://schemas.microsoft.com/office/powerpoint/2010/main" val="905245278"/>
              </p:ext>
            </p:extLst>
          </p:nvPr>
        </p:nvGraphicFramePr>
        <p:xfrm>
          <a:off x="-3" y="3"/>
          <a:ext cx="9144006" cy="5143496"/>
        </p:xfrm>
        <a:graphic>
          <a:graphicData uri="http://schemas.openxmlformats.org/drawingml/2006/table">
            <a:tbl>
              <a:tblPr>
                <a:tableStyleId>{5C22544A-7EE6-4342-B048-85BDC9FD1C3A}</a:tableStyleId>
              </a:tblPr>
              <a:tblGrid>
                <a:gridCol w="374754">
                  <a:extLst>
                    <a:ext uri="{9D8B030D-6E8A-4147-A177-3AD203B41FA5}">
                      <a16:colId xmlns="" xmlns:a16="http://schemas.microsoft.com/office/drawing/2014/main" val="20000"/>
                    </a:ext>
                  </a:extLst>
                </a:gridCol>
                <a:gridCol w="374754">
                  <a:extLst>
                    <a:ext uri="{9D8B030D-6E8A-4147-A177-3AD203B41FA5}">
                      <a16:colId xmlns="" xmlns:a16="http://schemas.microsoft.com/office/drawing/2014/main" val="20001"/>
                    </a:ext>
                  </a:extLst>
                </a:gridCol>
                <a:gridCol w="599607">
                  <a:extLst>
                    <a:ext uri="{9D8B030D-6E8A-4147-A177-3AD203B41FA5}">
                      <a16:colId xmlns="" xmlns:a16="http://schemas.microsoft.com/office/drawing/2014/main" val="20002"/>
                    </a:ext>
                  </a:extLst>
                </a:gridCol>
                <a:gridCol w="599607">
                  <a:extLst>
                    <a:ext uri="{9D8B030D-6E8A-4147-A177-3AD203B41FA5}">
                      <a16:colId xmlns="" xmlns:a16="http://schemas.microsoft.com/office/drawing/2014/main" val="20003"/>
                    </a:ext>
                  </a:extLst>
                </a:gridCol>
                <a:gridCol w="599607">
                  <a:extLst>
                    <a:ext uri="{9D8B030D-6E8A-4147-A177-3AD203B41FA5}">
                      <a16:colId xmlns="" xmlns:a16="http://schemas.microsoft.com/office/drawing/2014/main" val="20004"/>
                    </a:ext>
                  </a:extLst>
                </a:gridCol>
                <a:gridCol w="599607">
                  <a:extLst>
                    <a:ext uri="{9D8B030D-6E8A-4147-A177-3AD203B41FA5}">
                      <a16:colId xmlns="" xmlns:a16="http://schemas.microsoft.com/office/drawing/2014/main" val="20005"/>
                    </a:ext>
                  </a:extLst>
                </a:gridCol>
                <a:gridCol w="599607">
                  <a:extLst>
                    <a:ext uri="{9D8B030D-6E8A-4147-A177-3AD203B41FA5}">
                      <a16:colId xmlns="" xmlns:a16="http://schemas.microsoft.com/office/drawing/2014/main" val="20006"/>
                    </a:ext>
                  </a:extLst>
                </a:gridCol>
                <a:gridCol w="599607">
                  <a:extLst>
                    <a:ext uri="{9D8B030D-6E8A-4147-A177-3AD203B41FA5}">
                      <a16:colId xmlns="" xmlns:a16="http://schemas.microsoft.com/office/drawing/2014/main" val="20007"/>
                    </a:ext>
                  </a:extLst>
                </a:gridCol>
                <a:gridCol w="599607">
                  <a:extLst>
                    <a:ext uri="{9D8B030D-6E8A-4147-A177-3AD203B41FA5}">
                      <a16:colId xmlns="" xmlns:a16="http://schemas.microsoft.com/office/drawing/2014/main" val="20008"/>
                    </a:ext>
                  </a:extLst>
                </a:gridCol>
                <a:gridCol w="599607">
                  <a:extLst>
                    <a:ext uri="{9D8B030D-6E8A-4147-A177-3AD203B41FA5}">
                      <a16:colId xmlns="" xmlns:a16="http://schemas.microsoft.com/office/drawing/2014/main" val="20009"/>
                    </a:ext>
                  </a:extLst>
                </a:gridCol>
                <a:gridCol w="599607">
                  <a:extLst>
                    <a:ext uri="{9D8B030D-6E8A-4147-A177-3AD203B41FA5}">
                      <a16:colId xmlns="" xmlns:a16="http://schemas.microsoft.com/office/drawing/2014/main" val="20010"/>
                    </a:ext>
                  </a:extLst>
                </a:gridCol>
                <a:gridCol w="599607">
                  <a:extLst>
                    <a:ext uri="{9D8B030D-6E8A-4147-A177-3AD203B41FA5}">
                      <a16:colId xmlns="" xmlns:a16="http://schemas.microsoft.com/office/drawing/2014/main" val="20011"/>
                    </a:ext>
                  </a:extLst>
                </a:gridCol>
                <a:gridCol w="599607">
                  <a:extLst>
                    <a:ext uri="{9D8B030D-6E8A-4147-A177-3AD203B41FA5}">
                      <a16:colId xmlns="" xmlns:a16="http://schemas.microsoft.com/office/drawing/2014/main" val="20012"/>
                    </a:ext>
                  </a:extLst>
                </a:gridCol>
                <a:gridCol w="599607">
                  <a:extLst>
                    <a:ext uri="{9D8B030D-6E8A-4147-A177-3AD203B41FA5}">
                      <a16:colId xmlns="" xmlns:a16="http://schemas.microsoft.com/office/drawing/2014/main" val="20013"/>
                    </a:ext>
                  </a:extLst>
                </a:gridCol>
                <a:gridCol w="599607">
                  <a:extLst>
                    <a:ext uri="{9D8B030D-6E8A-4147-A177-3AD203B41FA5}">
                      <a16:colId xmlns="" xmlns:a16="http://schemas.microsoft.com/office/drawing/2014/main" val="20014"/>
                    </a:ext>
                  </a:extLst>
                </a:gridCol>
                <a:gridCol w="599607">
                  <a:extLst>
                    <a:ext uri="{9D8B030D-6E8A-4147-A177-3AD203B41FA5}">
                      <a16:colId xmlns="" xmlns:a16="http://schemas.microsoft.com/office/drawing/2014/main" val="20015"/>
                    </a:ext>
                  </a:extLst>
                </a:gridCol>
              </a:tblGrid>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ctr" fontAlgn="b"/>
                      <a:endParaRPr lang="tr-TR" sz="16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4"/>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6"/>
                  </a:ext>
                </a:extLst>
              </a:tr>
              <a:tr h="311226">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9"/>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4"/>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6"/>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9"/>
                  </a:ext>
                </a:extLst>
              </a:tr>
            </a:tbl>
          </a:graphicData>
        </a:graphic>
      </p:graphicFrame>
      <p:cxnSp>
        <p:nvCxnSpPr>
          <p:cNvPr id="5" name="Düz Bağlayıcı 4"/>
          <p:cNvCxnSpPr/>
          <p:nvPr/>
        </p:nvCxnSpPr>
        <p:spPr>
          <a:xfrm>
            <a:off x="0" y="0"/>
            <a:ext cx="0"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356260" y="0"/>
            <a:ext cx="8906"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flipH="1">
            <a:off x="730333" y="0"/>
            <a:ext cx="17813"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1941616"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3740727" y="0"/>
            <a:ext cx="8907"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5557652"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356763" y="0"/>
            <a:ext cx="2672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144003"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0" y="0"/>
            <a:ext cx="91440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748146" y="262680"/>
            <a:ext cx="839585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3" y="5143500"/>
            <a:ext cx="9144003" cy="0"/>
          </a:xfrm>
          <a:prstGeom prst="line">
            <a:avLst/>
          </a:prstGeom>
        </p:spPr>
        <p:style>
          <a:lnRef idx="1">
            <a:schemeClr val="accent1"/>
          </a:lnRef>
          <a:fillRef idx="0">
            <a:schemeClr val="accent1"/>
          </a:fillRef>
          <a:effectRef idx="0">
            <a:schemeClr val="accent1"/>
          </a:effectRef>
          <a:fontRef idx="minor">
            <a:schemeClr val="tx1"/>
          </a:fontRef>
        </p:style>
      </p:cxnSp>
      <p:sp>
        <p:nvSpPr>
          <p:cNvPr id="16" name="15 Metin kutusu"/>
          <p:cNvSpPr txBox="1"/>
          <p:nvPr/>
        </p:nvSpPr>
        <p:spPr>
          <a:xfrm rot="16200000">
            <a:off x="-2387084" y="2387083"/>
            <a:ext cx="5143502" cy="369332"/>
          </a:xfrm>
          <a:prstGeom prst="rect">
            <a:avLst/>
          </a:prstGeom>
          <a:noFill/>
        </p:spPr>
        <p:txBody>
          <a:bodyPr wrap="square" rtlCol="0">
            <a:spAutoFit/>
          </a:bodyPr>
          <a:lstStyle/>
          <a:p>
            <a:r>
              <a:rPr lang="tr-TR" dirty="0" smtClean="0">
                <a:latin typeface="Arial" pitchFamily="34" charset="0"/>
                <a:cs typeface="Arial" pitchFamily="34" charset="0"/>
              </a:rPr>
              <a:t>             PEPTİK ÜLSERE ETKİLİ İLAÇLAR</a:t>
            </a:r>
            <a:endParaRPr lang="tr-TR" dirty="0">
              <a:latin typeface="Arial" pitchFamily="34" charset="0"/>
              <a:cs typeface="Arial" pitchFamily="34" charset="0"/>
            </a:endParaRPr>
          </a:p>
        </p:txBody>
      </p:sp>
      <p:sp>
        <p:nvSpPr>
          <p:cNvPr id="17" name="16 Metin kutusu"/>
          <p:cNvSpPr txBox="1"/>
          <p:nvPr/>
        </p:nvSpPr>
        <p:spPr>
          <a:xfrm>
            <a:off x="755576" y="0"/>
            <a:ext cx="1008112" cy="338554"/>
          </a:xfrm>
          <a:prstGeom prst="rect">
            <a:avLst/>
          </a:prstGeom>
          <a:noFill/>
        </p:spPr>
        <p:txBody>
          <a:bodyPr wrap="square" rtlCol="0">
            <a:spAutoFit/>
          </a:bodyPr>
          <a:lstStyle/>
          <a:p>
            <a:r>
              <a:rPr lang="tr-TR" sz="1600" dirty="0" smtClean="0">
                <a:solidFill>
                  <a:schemeClr val="tx2"/>
                </a:solidFill>
              </a:rPr>
              <a:t>İlaçlar</a:t>
            </a:r>
            <a:endParaRPr lang="tr-TR" sz="1600" dirty="0">
              <a:solidFill>
                <a:schemeClr val="tx2"/>
              </a:solidFill>
            </a:endParaRPr>
          </a:p>
        </p:txBody>
      </p:sp>
      <p:sp>
        <p:nvSpPr>
          <p:cNvPr id="18" name="17 Metin kutusu"/>
          <p:cNvSpPr txBox="1"/>
          <p:nvPr/>
        </p:nvSpPr>
        <p:spPr>
          <a:xfrm>
            <a:off x="1979712" y="0"/>
            <a:ext cx="1656184" cy="338554"/>
          </a:xfrm>
          <a:prstGeom prst="rect">
            <a:avLst/>
          </a:prstGeom>
          <a:noFill/>
        </p:spPr>
        <p:txBody>
          <a:bodyPr wrap="square" rtlCol="0">
            <a:spAutoFit/>
          </a:bodyPr>
          <a:lstStyle/>
          <a:p>
            <a:r>
              <a:rPr lang="tr-TR" sz="1600" dirty="0" smtClean="0">
                <a:solidFill>
                  <a:schemeClr val="tx2"/>
                </a:solidFill>
                <a:cs typeface="Arial" pitchFamily="34" charset="0"/>
              </a:rPr>
              <a:t>Endikasyonlar</a:t>
            </a:r>
            <a:r>
              <a:rPr lang="tr-TR" sz="1600" dirty="0" smtClean="0">
                <a:cs typeface="Arial" pitchFamily="34" charset="0"/>
              </a:rPr>
              <a:t>ı</a:t>
            </a:r>
            <a:endParaRPr lang="tr-TR" sz="1600" dirty="0">
              <a:cs typeface="Arial" pitchFamily="34" charset="0"/>
            </a:endParaRPr>
          </a:p>
        </p:txBody>
      </p:sp>
      <p:sp>
        <p:nvSpPr>
          <p:cNvPr id="19" name="18 Metin kutusu"/>
          <p:cNvSpPr txBox="1"/>
          <p:nvPr/>
        </p:nvSpPr>
        <p:spPr>
          <a:xfrm>
            <a:off x="3707904" y="0"/>
            <a:ext cx="2160240" cy="338554"/>
          </a:xfrm>
          <a:prstGeom prst="rect">
            <a:avLst/>
          </a:prstGeom>
          <a:noFill/>
        </p:spPr>
        <p:txBody>
          <a:bodyPr wrap="square" rtlCol="0">
            <a:spAutoFit/>
          </a:bodyPr>
          <a:lstStyle/>
          <a:p>
            <a:r>
              <a:rPr lang="tr-TR" sz="1600" dirty="0" smtClean="0">
                <a:solidFill>
                  <a:schemeClr val="tx2"/>
                </a:solidFill>
              </a:rPr>
              <a:t>Kontrendikasyonları</a:t>
            </a:r>
            <a:endParaRPr lang="tr-TR" sz="1600" dirty="0">
              <a:solidFill>
                <a:schemeClr val="tx2"/>
              </a:solidFill>
            </a:endParaRPr>
          </a:p>
        </p:txBody>
      </p:sp>
      <p:sp>
        <p:nvSpPr>
          <p:cNvPr id="20" name="19 Metin kutusu"/>
          <p:cNvSpPr txBox="1"/>
          <p:nvPr/>
        </p:nvSpPr>
        <p:spPr>
          <a:xfrm>
            <a:off x="5580112" y="0"/>
            <a:ext cx="1728192" cy="338554"/>
          </a:xfrm>
          <a:prstGeom prst="rect">
            <a:avLst/>
          </a:prstGeom>
          <a:noFill/>
        </p:spPr>
        <p:txBody>
          <a:bodyPr wrap="square" rtlCol="0">
            <a:spAutoFit/>
          </a:bodyPr>
          <a:lstStyle/>
          <a:p>
            <a:r>
              <a:rPr lang="tr-TR" sz="1600" dirty="0" smtClean="0">
                <a:solidFill>
                  <a:schemeClr val="tx2"/>
                </a:solidFill>
              </a:rPr>
              <a:t>Veriliş yolu</a:t>
            </a:r>
            <a:endParaRPr lang="tr-TR" sz="1600" dirty="0">
              <a:solidFill>
                <a:schemeClr val="tx2"/>
              </a:solidFill>
            </a:endParaRPr>
          </a:p>
        </p:txBody>
      </p:sp>
      <p:sp>
        <p:nvSpPr>
          <p:cNvPr id="21" name="20 Metin kutusu"/>
          <p:cNvSpPr txBox="1"/>
          <p:nvPr/>
        </p:nvSpPr>
        <p:spPr>
          <a:xfrm>
            <a:off x="7380312" y="0"/>
            <a:ext cx="1763688" cy="338554"/>
          </a:xfrm>
          <a:prstGeom prst="rect">
            <a:avLst/>
          </a:prstGeom>
          <a:noFill/>
        </p:spPr>
        <p:txBody>
          <a:bodyPr wrap="square" rtlCol="0">
            <a:spAutoFit/>
          </a:bodyPr>
          <a:lstStyle/>
          <a:p>
            <a:r>
              <a:rPr lang="tr-TR" sz="1600" dirty="0" smtClean="0">
                <a:solidFill>
                  <a:schemeClr val="tx2"/>
                </a:solidFill>
              </a:rPr>
              <a:t>Yan etkileri</a:t>
            </a:r>
            <a:endParaRPr lang="tr-TR" sz="1600" dirty="0">
              <a:solidFill>
                <a:schemeClr val="tx2"/>
              </a:solidFill>
            </a:endParaRPr>
          </a:p>
        </p:txBody>
      </p:sp>
      <p:sp>
        <p:nvSpPr>
          <p:cNvPr id="22" name="21 Metin kutusu"/>
          <p:cNvSpPr txBox="1"/>
          <p:nvPr/>
        </p:nvSpPr>
        <p:spPr>
          <a:xfrm>
            <a:off x="683568" y="339502"/>
            <a:ext cx="1080120" cy="338554"/>
          </a:xfrm>
          <a:prstGeom prst="rect">
            <a:avLst/>
          </a:prstGeom>
          <a:noFill/>
        </p:spPr>
        <p:txBody>
          <a:bodyPr wrap="square" rtlCol="0">
            <a:spAutoFit/>
          </a:bodyPr>
          <a:lstStyle/>
          <a:p>
            <a:r>
              <a:rPr lang="tr-TR" sz="1600" dirty="0" smtClean="0"/>
              <a:t>Simetidin</a:t>
            </a:r>
            <a:endParaRPr lang="tr-TR" sz="1600" dirty="0"/>
          </a:p>
        </p:txBody>
      </p:sp>
      <p:sp>
        <p:nvSpPr>
          <p:cNvPr id="23" name="22 Metin kutusu"/>
          <p:cNvSpPr txBox="1"/>
          <p:nvPr/>
        </p:nvSpPr>
        <p:spPr>
          <a:xfrm rot="16200000">
            <a:off x="-787949" y="2315077"/>
            <a:ext cx="2592289" cy="369332"/>
          </a:xfrm>
          <a:prstGeom prst="rect">
            <a:avLst/>
          </a:prstGeom>
          <a:noFill/>
        </p:spPr>
        <p:txBody>
          <a:bodyPr wrap="square" rtlCol="0">
            <a:spAutoFit/>
          </a:bodyPr>
          <a:lstStyle/>
          <a:p>
            <a:r>
              <a:rPr lang="tr-TR" dirty="0" smtClean="0">
                <a:latin typeface="Arial" pitchFamily="34" charset="0"/>
                <a:cs typeface="Arial" pitchFamily="34" charset="0"/>
              </a:rPr>
              <a:t>H2 Reseptör </a:t>
            </a:r>
            <a:r>
              <a:rPr lang="tr-TR" dirty="0" err="1" smtClean="0">
                <a:latin typeface="Arial" pitchFamily="34" charset="0"/>
                <a:cs typeface="Arial" pitchFamily="34" charset="0"/>
              </a:rPr>
              <a:t>Blokerleri</a:t>
            </a:r>
            <a:endParaRPr lang="tr-TR" dirty="0">
              <a:latin typeface="Arial" pitchFamily="34" charset="0"/>
              <a:cs typeface="Arial" pitchFamily="34" charset="0"/>
            </a:endParaRPr>
          </a:p>
        </p:txBody>
      </p:sp>
      <p:sp>
        <p:nvSpPr>
          <p:cNvPr id="24" name="23 Metin kutusu"/>
          <p:cNvSpPr txBox="1"/>
          <p:nvPr/>
        </p:nvSpPr>
        <p:spPr>
          <a:xfrm>
            <a:off x="1907704" y="339502"/>
            <a:ext cx="1944216" cy="2800767"/>
          </a:xfrm>
          <a:prstGeom prst="rect">
            <a:avLst/>
          </a:prstGeom>
          <a:noFill/>
        </p:spPr>
        <p:txBody>
          <a:bodyPr wrap="square" rtlCol="0">
            <a:spAutoFit/>
          </a:bodyPr>
          <a:lstStyle/>
          <a:p>
            <a:r>
              <a:rPr lang="tr-TR" sz="1600" dirty="0" err="1" smtClean="0"/>
              <a:t>Duodenal</a:t>
            </a:r>
            <a:r>
              <a:rPr lang="tr-TR" sz="1600" dirty="0" smtClean="0"/>
              <a:t> ülser ve </a:t>
            </a:r>
            <a:r>
              <a:rPr lang="tr-TR" sz="1600" dirty="0" err="1" smtClean="0"/>
              <a:t>Zollinger</a:t>
            </a:r>
            <a:r>
              <a:rPr lang="tr-TR" sz="1600" dirty="0" smtClean="0"/>
              <a:t>-</a:t>
            </a:r>
            <a:r>
              <a:rPr lang="tr-TR" sz="1600" dirty="0" err="1" smtClean="0"/>
              <a:t>Ellison</a:t>
            </a:r>
            <a:r>
              <a:rPr lang="tr-TR" sz="1600" dirty="0" smtClean="0"/>
              <a:t> sendromu,</a:t>
            </a:r>
            <a:r>
              <a:rPr lang="tr-TR" sz="1600" dirty="0" err="1" smtClean="0"/>
              <a:t>gastrik</a:t>
            </a:r>
            <a:r>
              <a:rPr lang="tr-TR" sz="1600" dirty="0" smtClean="0"/>
              <a:t> ülser, </a:t>
            </a:r>
            <a:r>
              <a:rPr lang="tr-TR" sz="1600" dirty="0" err="1" smtClean="0"/>
              <a:t>özafagitis</a:t>
            </a:r>
            <a:r>
              <a:rPr lang="tr-TR" sz="1600" dirty="0" smtClean="0"/>
              <a:t>, stres ülserleri ve üst </a:t>
            </a:r>
            <a:r>
              <a:rPr lang="tr-TR" sz="1600" dirty="0" err="1" smtClean="0"/>
              <a:t>gastrointestinal</a:t>
            </a:r>
            <a:r>
              <a:rPr lang="tr-TR" sz="1600" dirty="0" smtClean="0"/>
              <a:t> kanamaların önlenmesi ve tedavisiyle </a:t>
            </a:r>
            <a:r>
              <a:rPr lang="tr-TR" sz="1600" dirty="0" err="1" smtClean="0"/>
              <a:t>pankreatitis'de</a:t>
            </a:r>
            <a:r>
              <a:rPr lang="tr-TR" sz="1600" dirty="0" smtClean="0"/>
              <a:t> </a:t>
            </a:r>
            <a:r>
              <a:rPr lang="tr-TR" sz="1600" dirty="0" err="1" smtClean="0"/>
              <a:t>endikedir</a:t>
            </a:r>
            <a:r>
              <a:rPr lang="tr-TR" sz="1600" dirty="0" smtClean="0"/>
              <a:t>.</a:t>
            </a:r>
            <a:endParaRPr lang="tr-TR" sz="1600" dirty="0"/>
          </a:p>
        </p:txBody>
      </p:sp>
      <p:sp>
        <p:nvSpPr>
          <p:cNvPr id="25" name="24 Metin kutusu"/>
          <p:cNvSpPr txBox="1"/>
          <p:nvPr/>
        </p:nvSpPr>
        <p:spPr>
          <a:xfrm>
            <a:off x="3779912" y="339502"/>
            <a:ext cx="1656184" cy="2554545"/>
          </a:xfrm>
          <a:prstGeom prst="rect">
            <a:avLst/>
          </a:prstGeom>
          <a:noFill/>
        </p:spPr>
        <p:txBody>
          <a:bodyPr wrap="square" rtlCol="0">
            <a:spAutoFit/>
          </a:bodyPr>
          <a:lstStyle/>
          <a:p>
            <a:r>
              <a:rPr lang="tr-TR" sz="1600" dirty="0" smtClean="0"/>
              <a:t>Karaciğer ve böbrek fonksiyon bozukluğu olan hastalarda, hamilelik ve emzirme dönemlerinde, 14 yaş altındaki çocuklarda </a:t>
            </a:r>
            <a:r>
              <a:rPr lang="tr-TR" sz="1600" dirty="0" err="1" smtClean="0"/>
              <a:t>kontrendikedir</a:t>
            </a:r>
            <a:r>
              <a:rPr lang="tr-TR" sz="1600" dirty="0" smtClean="0"/>
              <a:t>.</a:t>
            </a:r>
            <a:endParaRPr lang="tr-TR" sz="1600" dirty="0"/>
          </a:p>
        </p:txBody>
      </p:sp>
      <p:sp>
        <p:nvSpPr>
          <p:cNvPr id="26" name="25 Metin kutusu"/>
          <p:cNvSpPr txBox="1"/>
          <p:nvPr/>
        </p:nvSpPr>
        <p:spPr>
          <a:xfrm>
            <a:off x="5508104" y="342186"/>
            <a:ext cx="1944216" cy="4031873"/>
          </a:xfrm>
          <a:prstGeom prst="rect">
            <a:avLst/>
          </a:prstGeom>
          <a:noFill/>
        </p:spPr>
        <p:txBody>
          <a:bodyPr wrap="square" rtlCol="0">
            <a:spAutoFit/>
          </a:bodyPr>
          <a:lstStyle/>
          <a:p>
            <a:r>
              <a:rPr lang="tr-TR" sz="1600" dirty="0" smtClean="0"/>
              <a:t>Günde 3 kez 200 mg ve yatarken 400 mg olup gerekirse 1.6 - 2 g/gün'e kadar çıkılabilir. Tedavi en az 4 hafta süreyle uygulanır. İdame dozu 400 mg' dır. IV dozu 4 - 6 saat arayla 200 </a:t>
            </a:r>
            <a:r>
              <a:rPr lang="tr-TR" sz="1600" dirty="0" err="1" smtClean="0"/>
              <a:t>mg'dır</a:t>
            </a:r>
            <a:r>
              <a:rPr lang="tr-TR" sz="1600" dirty="0" smtClean="0"/>
              <a:t>. 100 mg/saat hızda 2 saat süreyle veya 75 mg/saat hızla devamlı olarak IV </a:t>
            </a:r>
            <a:r>
              <a:rPr lang="tr-TR" sz="1600" dirty="0" err="1" smtClean="0"/>
              <a:t>infüzyonla</a:t>
            </a:r>
            <a:r>
              <a:rPr lang="tr-TR" sz="1600" dirty="0" smtClean="0"/>
              <a:t> da verilebilir. </a:t>
            </a:r>
            <a:endParaRPr lang="tr-TR" sz="1600" dirty="0"/>
          </a:p>
        </p:txBody>
      </p:sp>
      <p:sp>
        <p:nvSpPr>
          <p:cNvPr id="27" name="26 Metin kutusu"/>
          <p:cNvSpPr txBox="1"/>
          <p:nvPr/>
        </p:nvSpPr>
        <p:spPr>
          <a:xfrm>
            <a:off x="7452320" y="339502"/>
            <a:ext cx="1691680" cy="1569660"/>
          </a:xfrm>
          <a:prstGeom prst="rect">
            <a:avLst/>
          </a:prstGeom>
          <a:noFill/>
        </p:spPr>
        <p:txBody>
          <a:bodyPr wrap="square" rtlCol="0">
            <a:spAutoFit/>
          </a:bodyPr>
          <a:lstStyle/>
          <a:p>
            <a:r>
              <a:rPr lang="tr-TR" sz="1600" dirty="0" smtClean="0"/>
              <a:t>Sersemlik, </a:t>
            </a:r>
            <a:r>
              <a:rPr lang="tr-TR" sz="1600" dirty="0" err="1" smtClean="0"/>
              <a:t>konfüzyon</a:t>
            </a:r>
            <a:r>
              <a:rPr lang="tr-TR" sz="1600" dirty="0" smtClean="0"/>
              <a:t>, oryantasyon bozukluğu, baş dönmesi, terleme, yüz kızarması.</a:t>
            </a:r>
            <a:endParaRPr lang="tr-TR" sz="1600" dirty="0"/>
          </a:p>
        </p:txBody>
      </p:sp>
    </p:spTree>
    <p:extLst>
      <p:ext uri="{BB962C8B-B14F-4D97-AF65-F5344CB8AC3E}">
        <p14:creationId xmlns:p14="http://schemas.microsoft.com/office/powerpoint/2010/main" val="11513785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Dikdörtgen"/>
          <p:cNvSpPr/>
          <p:nvPr/>
        </p:nvSpPr>
        <p:spPr>
          <a:xfrm>
            <a:off x="571472" y="1178709"/>
            <a:ext cx="2286016" cy="482207"/>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tr-TR" sz="1600" dirty="0" smtClean="0"/>
              <a:t>Sistemik dolaşımdaki ilaç konsantrasyonu</a:t>
            </a:r>
            <a:endParaRPr lang="tr-TR" sz="1600" dirty="0"/>
          </a:p>
        </p:txBody>
      </p:sp>
      <p:sp>
        <p:nvSpPr>
          <p:cNvPr id="7" name="6 Dikdörtgen"/>
          <p:cNvSpPr/>
          <p:nvPr/>
        </p:nvSpPr>
        <p:spPr>
          <a:xfrm>
            <a:off x="571472" y="2089544"/>
            <a:ext cx="2286016" cy="535785"/>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tr-TR" sz="1600" dirty="0" smtClean="0"/>
              <a:t>Etki yerindeki ilaç</a:t>
            </a:r>
          </a:p>
          <a:p>
            <a:pPr algn="ctr"/>
            <a:r>
              <a:rPr lang="tr-TR" sz="1600" dirty="0" smtClean="0"/>
              <a:t>konsantrasyonu</a:t>
            </a:r>
            <a:endParaRPr lang="tr-TR" sz="1600" dirty="0"/>
          </a:p>
        </p:txBody>
      </p:sp>
      <p:sp>
        <p:nvSpPr>
          <p:cNvPr id="8" name="7 Dikdörtgen"/>
          <p:cNvSpPr/>
          <p:nvPr/>
        </p:nvSpPr>
        <p:spPr>
          <a:xfrm>
            <a:off x="5000628" y="1125131"/>
            <a:ext cx="2857520" cy="428628"/>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tr-TR" sz="1600" dirty="0" smtClean="0"/>
              <a:t>Dokularda dağılıma uğrayan ilaç</a:t>
            </a:r>
            <a:endParaRPr lang="tr-TR" sz="1600" dirty="0"/>
          </a:p>
        </p:txBody>
      </p:sp>
      <p:sp>
        <p:nvSpPr>
          <p:cNvPr id="9" name="8 Dikdörtgen"/>
          <p:cNvSpPr/>
          <p:nvPr/>
        </p:nvSpPr>
        <p:spPr>
          <a:xfrm>
            <a:off x="4500562" y="2571750"/>
            <a:ext cx="3143272" cy="37505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tr-TR" sz="1600" dirty="0" err="1" smtClean="0"/>
              <a:t>Metabolize</a:t>
            </a:r>
            <a:r>
              <a:rPr lang="tr-TR" sz="1600" dirty="0" smtClean="0"/>
              <a:t> edilen veya atılan ilaç</a:t>
            </a:r>
            <a:endParaRPr lang="tr-TR" sz="1600" dirty="0"/>
          </a:p>
        </p:txBody>
      </p:sp>
      <p:sp>
        <p:nvSpPr>
          <p:cNvPr id="10" name="9 Dikdörtgen"/>
          <p:cNvSpPr/>
          <p:nvPr/>
        </p:nvSpPr>
        <p:spPr>
          <a:xfrm>
            <a:off x="642910" y="71420"/>
            <a:ext cx="2214578" cy="464347"/>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tr-TR" sz="1600" dirty="0" smtClean="0"/>
              <a:t>Verilen </a:t>
            </a:r>
          </a:p>
          <a:p>
            <a:pPr algn="ctr"/>
            <a:r>
              <a:rPr lang="tr-TR" sz="1600" dirty="0" smtClean="0"/>
              <a:t>ilacın dozu</a:t>
            </a:r>
            <a:endParaRPr lang="tr-TR" sz="1600" dirty="0"/>
          </a:p>
        </p:txBody>
      </p:sp>
      <p:cxnSp>
        <p:nvCxnSpPr>
          <p:cNvPr id="12" name="11 Düz Ok Bağlayıcısı"/>
          <p:cNvCxnSpPr/>
          <p:nvPr/>
        </p:nvCxnSpPr>
        <p:spPr>
          <a:xfrm rot="5400000">
            <a:off x="1474171" y="829655"/>
            <a:ext cx="482207"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3" name="12 Metin kutusu"/>
          <p:cNvSpPr txBox="1"/>
          <p:nvPr/>
        </p:nvSpPr>
        <p:spPr>
          <a:xfrm>
            <a:off x="1928794" y="696502"/>
            <a:ext cx="1214446" cy="338554"/>
          </a:xfrm>
          <a:prstGeom prst="rect">
            <a:avLst/>
          </a:prstGeom>
          <a:noFill/>
        </p:spPr>
        <p:txBody>
          <a:bodyPr wrap="square" rtlCol="0">
            <a:spAutoFit/>
          </a:bodyPr>
          <a:lstStyle/>
          <a:p>
            <a:r>
              <a:rPr lang="tr-TR" sz="1600" dirty="0" err="1" smtClean="0"/>
              <a:t>Absorsiyon</a:t>
            </a:r>
            <a:endParaRPr lang="tr-TR" sz="1600" dirty="0"/>
          </a:p>
        </p:txBody>
      </p:sp>
      <p:cxnSp>
        <p:nvCxnSpPr>
          <p:cNvPr id="15" name="14 Düz Ok Bağlayıcısı"/>
          <p:cNvCxnSpPr/>
          <p:nvPr/>
        </p:nvCxnSpPr>
        <p:spPr>
          <a:xfrm>
            <a:off x="3000364" y="1428742"/>
            <a:ext cx="1928826" cy="1588"/>
          </a:xfrm>
          <a:prstGeom prst="straightConnector1">
            <a:avLst/>
          </a:prstGeom>
          <a:ln>
            <a:headEnd type="arrow"/>
            <a:tailEnd type="arrow"/>
          </a:ln>
        </p:spPr>
        <p:style>
          <a:lnRef idx="1">
            <a:schemeClr val="dk1"/>
          </a:lnRef>
          <a:fillRef idx="0">
            <a:schemeClr val="dk1"/>
          </a:fillRef>
          <a:effectRef idx="0">
            <a:schemeClr val="dk1"/>
          </a:effectRef>
          <a:fontRef idx="minor">
            <a:schemeClr val="tx1"/>
          </a:fontRef>
        </p:style>
      </p:cxnSp>
      <p:sp>
        <p:nvSpPr>
          <p:cNvPr id="16" name="15 Metin kutusu"/>
          <p:cNvSpPr txBox="1"/>
          <p:nvPr/>
        </p:nvSpPr>
        <p:spPr>
          <a:xfrm>
            <a:off x="3571868" y="1071552"/>
            <a:ext cx="857256" cy="338554"/>
          </a:xfrm>
          <a:prstGeom prst="rect">
            <a:avLst/>
          </a:prstGeom>
          <a:noFill/>
        </p:spPr>
        <p:txBody>
          <a:bodyPr wrap="square" rtlCol="0">
            <a:spAutoFit/>
          </a:bodyPr>
          <a:lstStyle/>
          <a:p>
            <a:r>
              <a:rPr lang="tr-TR" sz="1600" dirty="0" smtClean="0"/>
              <a:t>Dağılım</a:t>
            </a:r>
            <a:endParaRPr lang="tr-TR" sz="1600" dirty="0"/>
          </a:p>
        </p:txBody>
      </p:sp>
      <p:cxnSp>
        <p:nvCxnSpPr>
          <p:cNvPr id="21" name="20 Düz Ok Bağlayıcısı"/>
          <p:cNvCxnSpPr/>
          <p:nvPr/>
        </p:nvCxnSpPr>
        <p:spPr>
          <a:xfrm rot="5400000">
            <a:off x="1527749" y="1901225"/>
            <a:ext cx="375050" cy="1588"/>
          </a:xfrm>
          <a:prstGeom prst="straightConnector1">
            <a:avLst/>
          </a:prstGeom>
          <a:ln>
            <a:headEnd type="arrow"/>
            <a:tailEnd type="arrow"/>
          </a:ln>
        </p:spPr>
        <p:style>
          <a:lnRef idx="1">
            <a:schemeClr val="dk1"/>
          </a:lnRef>
          <a:fillRef idx="0">
            <a:schemeClr val="dk1"/>
          </a:fillRef>
          <a:effectRef idx="0">
            <a:schemeClr val="dk1"/>
          </a:effectRef>
          <a:fontRef idx="minor">
            <a:schemeClr val="tx1"/>
          </a:fontRef>
        </p:style>
      </p:cxnSp>
      <p:cxnSp>
        <p:nvCxnSpPr>
          <p:cNvPr id="23" name="22 Düz Ok Bağlayıcısı"/>
          <p:cNvCxnSpPr/>
          <p:nvPr/>
        </p:nvCxnSpPr>
        <p:spPr>
          <a:xfrm>
            <a:off x="2928926" y="2143122"/>
            <a:ext cx="1357322" cy="58936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4" name="23 Metin kutusu"/>
          <p:cNvSpPr txBox="1"/>
          <p:nvPr/>
        </p:nvSpPr>
        <p:spPr>
          <a:xfrm>
            <a:off x="3428992" y="2035965"/>
            <a:ext cx="1357322" cy="338554"/>
          </a:xfrm>
          <a:prstGeom prst="rect">
            <a:avLst/>
          </a:prstGeom>
          <a:noFill/>
        </p:spPr>
        <p:txBody>
          <a:bodyPr wrap="square" rtlCol="0">
            <a:spAutoFit/>
          </a:bodyPr>
          <a:lstStyle/>
          <a:p>
            <a:r>
              <a:rPr lang="tr-TR" sz="1600" dirty="0" smtClean="0"/>
              <a:t>Eliminasyon</a:t>
            </a:r>
            <a:endParaRPr lang="tr-TR" sz="1600" dirty="0"/>
          </a:p>
        </p:txBody>
      </p:sp>
      <p:cxnSp>
        <p:nvCxnSpPr>
          <p:cNvPr id="26" name="25 Düz Ok Bağlayıcısı"/>
          <p:cNvCxnSpPr/>
          <p:nvPr/>
        </p:nvCxnSpPr>
        <p:spPr>
          <a:xfrm rot="5400000">
            <a:off x="1500861" y="2946105"/>
            <a:ext cx="428033" cy="79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7" name="26 Metin kutusu"/>
          <p:cNvSpPr txBox="1"/>
          <p:nvPr/>
        </p:nvSpPr>
        <p:spPr>
          <a:xfrm>
            <a:off x="857224" y="3214692"/>
            <a:ext cx="1643074" cy="338554"/>
          </a:xfrm>
          <a:prstGeom prst="rect">
            <a:avLst/>
          </a:prstGeom>
          <a:noFill/>
        </p:spPr>
        <p:txBody>
          <a:bodyPr wrap="square" rtlCol="0">
            <a:spAutoFit/>
          </a:bodyPr>
          <a:lstStyle/>
          <a:p>
            <a:r>
              <a:rPr lang="tr-TR" sz="1600" dirty="0" smtClean="0"/>
              <a:t>Farmakolojik etki</a:t>
            </a:r>
            <a:endParaRPr lang="tr-TR" sz="1600" dirty="0"/>
          </a:p>
        </p:txBody>
      </p:sp>
      <p:cxnSp>
        <p:nvCxnSpPr>
          <p:cNvPr id="30" name="29 Düz Ok Bağlayıcısı"/>
          <p:cNvCxnSpPr/>
          <p:nvPr/>
        </p:nvCxnSpPr>
        <p:spPr>
          <a:xfrm rot="5400000">
            <a:off x="1527749" y="3669315"/>
            <a:ext cx="37505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31" name="30 Metin kutusu"/>
          <p:cNvSpPr txBox="1"/>
          <p:nvPr/>
        </p:nvSpPr>
        <p:spPr>
          <a:xfrm>
            <a:off x="1071538" y="3857634"/>
            <a:ext cx="1143008" cy="338554"/>
          </a:xfrm>
          <a:prstGeom prst="rect">
            <a:avLst/>
          </a:prstGeom>
          <a:noFill/>
        </p:spPr>
        <p:txBody>
          <a:bodyPr wrap="square" rtlCol="0">
            <a:spAutoFit/>
          </a:bodyPr>
          <a:lstStyle/>
          <a:p>
            <a:r>
              <a:rPr lang="tr-TR" sz="1600" dirty="0" smtClean="0"/>
              <a:t>Klinik yanıt</a:t>
            </a:r>
            <a:endParaRPr lang="tr-TR" sz="1600" dirty="0"/>
          </a:p>
        </p:txBody>
      </p:sp>
      <p:cxnSp>
        <p:nvCxnSpPr>
          <p:cNvPr id="33" name="32 Düz Ok Bağlayıcısı"/>
          <p:cNvCxnSpPr>
            <a:endCxn id="57" idx="0"/>
          </p:cNvCxnSpPr>
          <p:nvPr/>
        </p:nvCxnSpPr>
        <p:spPr>
          <a:xfrm rot="5400000">
            <a:off x="901873" y="4170175"/>
            <a:ext cx="410768" cy="35719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5" name="34 Düz Ok Bağlayıcısı"/>
          <p:cNvCxnSpPr/>
          <p:nvPr/>
        </p:nvCxnSpPr>
        <p:spPr>
          <a:xfrm rot="16200000" flipH="1">
            <a:off x="2027021" y="4116597"/>
            <a:ext cx="375050" cy="42862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57" name="56 Metin kutusu"/>
          <p:cNvSpPr txBox="1"/>
          <p:nvPr/>
        </p:nvSpPr>
        <p:spPr>
          <a:xfrm>
            <a:off x="357158" y="4554154"/>
            <a:ext cx="1143008" cy="338554"/>
          </a:xfrm>
          <a:prstGeom prst="rect">
            <a:avLst/>
          </a:prstGeom>
          <a:noFill/>
        </p:spPr>
        <p:txBody>
          <a:bodyPr wrap="square" rtlCol="0">
            <a:spAutoFit/>
          </a:bodyPr>
          <a:lstStyle/>
          <a:p>
            <a:r>
              <a:rPr lang="tr-TR" sz="1600" dirty="0" err="1" smtClean="0"/>
              <a:t>Toksik</a:t>
            </a:r>
            <a:r>
              <a:rPr lang="tr-TR" sz="1600" dirty="0" smtClean="0"/>
              <a:t> etki</a:t>
            </a:r>
            <a:endParaRPr lang="tr-TR" sz="1600" dirty="0"/>
          </a:p>
        </p:txBody>
      </p:sp>
      <p:sp>
        <p:nvSpPr>
          <p:cNvPr id="58" name="57 Metin kutusu"/>
          <p:cNvSpPr txBox="1"/>
          <p:nvPr/>
        </p:nvSpPr>
        <p:spPr>
          <a:xfrm>
            <a:off x="2071670" y="4554154"/>
            <a:ext cx="1071570" cy="338554"/>
          </a:xfrm>
          <a:prstGeom prst="rect">
            <a:avLst/>
          </a:prstGeom>
          <a:noFill/>
        </p:spPr>
        <p:txBody>
          <a:bodyPr wrap="square" rtlCol="0">
            <a:spAutoFit/>
          </a:bodyPr>
          <a:lstStyle/>
          <a:p>
            <a:r>
              <a:rPr lang="tr-TR" sz="1600" dirty="0" smtClean="0"/>
              <a:t>Yararlı etki</a:t>
            </a:r>
            <a:endParaRPr lang="tr-TR" sz="1600" dirty="0"/>
          </a:p>
        </p:txBody>
      </p:sp>
      <p:sp>
        <p:nvSpPr>
          <p:cNvPr id="61" name="60 Sağ Ayraç"/>
          <p:cNvSpPr/>
          <p:nvPr/>
        </p:nvSpPr>
        <p:spPr>
          <a:xfrm>
            <a:off x="7643834" y="107138"/>
            <a:ext cx="500066" cy="3036115"/>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62" name="61 Sağ Ayraç"/>
          <p:cNvSpPr/>
          <p:nvPr/>
        </p:nvSpPr>
        <p:spPr>
          <a:xfrm>
            <a:off x="7668344" y="3291830"/>
            <a:ext cx="383980" cy="1644594"/>
          </a:xfrm>
          <a:prstGeom prst="rightBrace">
            <a:avLst>
              <a:gd name="adj1" fmla="val 8333"/>
              <a:gd name="adj2" fmla="val 51168"/>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63" name="62 Metin kutusu"/>
          <p:cNvSpPr txBox="1"/>
          <p:nvPr/>
        </p:nvSpPr>
        <p:spPr>
          <a:xfrm>
            <a:off x="8072462" y="1500180"/>
            <a:ext cx="1071538" cy="246221"/>
          </a:xfrm>
          <a:prstGeom prst="rect">
            <a:avLst/>
          </a:prstGeom>
          <a:noFill/>
        </p:spPr>
        <p:txBody>
          <a:bodyPr wrap="square" rtlCol="0">
            <a:spAutoFit/>
          </a:bodyPr>
          <a:lstStyle/>
          <a:p>
            <a:r>
              <a:rPr lang="tr-TR" sz="1000" dirty="0" err="1" smtClean="0"/>
              <a:t>Farmakokinetik</a:t>
            </a:r>
            <a:endParaRPr lang="tr-TR" sz="1000" dirty="0"/>
          </a:p>
        </p:txBody>
      </p:sp>
      <p:sp>
        <p:nvSpPr>
          <p:cNvPr id="64" name="63 Metin kutusu"/>
          <p:cNvSpPr txBox="1"/>
          <p:nvPr/>
        </p:nvSpPr>
        <p:spPr>
          <a:xfrm>
            <a:off x="8072462" y="4071948"/>
            <a:ext cx="1071538" cy="246221"/>
          </a:xfrm>
          <a:prstGeom prst="rect">
            <a:avLst/>
          </a:prstGeom>
          <a:noFill/>
        </p:spPr>
        <p:txBody>
          <a:bodyPr wrap="square" rtlCol="0">
            <a:spAutoFit/>
          </a:bodyPr>
          <a:lstStyle/>
          <a:p>
            <a:r>
              <a:rPr lang="tr-TR" sz="1000" dirty="0" smtClean="0"/>
              <a:t>Farmakodinamik</a:t>
            </a:r>
            <a:endParaRPr lang="tr-TR" sz="10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graphicFrame>
        <p:nvGraphicFramePr>
          <p:cNvPr id="4" name="Tablo 3"/>
          <p:cNvGraphicFramePr>
            <a:graphicFrameLocks noGrp="1"/>
          </p:cNvGraphicFramePr>
          <p:nvPr>
            <p:extLst>
              <p:ext uri="{D42A27DB-BD31-4B8C-83A1-F6EECF244321}">
                <p14:modId xmlns:p14="http://schemas.microsoft.com/office/powerpoint/2010/main" val="905245278"/>
              </p:ext>
            </p:extLst>
          </p:nvPr>
        </p:nvGraphicFramePr>
        <p:xfrm>
          <a:off x="-3" y="3"/>
          <a:ext cx="9144006" cy="5143496"/>
        </p:xfrm>
        <a:graphic>
          <a:graphicData uri="http://schemas.openxmlformats.org/drawingml/2006/table">
            <a:tbl>
              <a:tblPr>
                <a:tableStyleId>{5C22544A-7EE6-4342-B048-85BDC9FD1C3A}</a:tableStyleId>
              </a:tblPr>
              <a:tblGrid>
                <a:gridCol w="374754">
                  <a:extLst>
                    <a:ext uri="{9D8B030D-6E8A-4147-A177-3AD203B41FA5}">
                      <a16:colId xmlns="" xmlns:a16="http://schemas.microsoft.com/office/drawing/2014/main" val="20000"/>
                    </a:ext>
                  </a:extLst>
                </a:gridCol>
                <a:gridCol w="374754">
                  <a:extLst>
                    <a:ext uri="{9D8B030D-6E8A-4147-A177-3AD203B41FA5}">
                      <a16:colId xmlns="" xmlns:a16="http://schemas.microsoft.com/office/drawing/2014/main" val="20001"/>
                    </a:ext>
                  </a:extLst>
                </a:gridCol>
                <a:gridCol w="599607">
                  <a:extLst>
                    <a:ext uri="{9D8B030D-6E8A-4147-A177-3AD203B41FA5}">
                      <a16:colId xmlns="" xmlns:a16="http://schemas.microsoft.com/office/drawing/2014/main" val="20002"/>
                    </a:ext>
                  </a:extLst>
                </a:gridCol>
                <a:gridCol w="599607">
                  <a:extLst>
                    <a:ext uri="{9D8B030D-6E8A-4147-A177-3AD203B41FA5}">
                      <a16:colId xmlns="" xmlns:a16="http://schemas.microsoft.com/office/drawing/2014/main" val="20003"/>
                    </a:ext>
                  </a:extLst>
                </a:gridCol>
                <a:gridCol w="599607">
                  <a:extLst>
                    <a:ext uri="{9D8B030D-6E8A-4147-A177-3AD203B41FA5}">
                      <a16:colId xmlns="" xmlns:a16="http://schemas.microsoft.com/office/drawing/2014/main" val="20004"/>
                    </a:ext>
                  </a:extLst>
                </a:gridCol>
                <a:gridCol w="599607">
                  <a:extLst>
                    <a:ext uri="{9D8B030D-6E8A-4147-A177-3AD203B41FA5}">
                      <a16:colId xmlns="" xmlns:a16="http://schemas.microsoft.com/office/drawing/2014/main" val="20005"/>
                    </a:ext>
                  </a:extLst>
                </a:gridCol>
                <a:gridCol w="599607">
                  <a:extLst>
                    <a:ext uri="{9D8B030D-6E8A-4147-A177-3AD203B41FA5}">
                      <a16:colId xmlns="" xmlns:a16="http://schemas.microsoft.com/office/drawing/2014/main" val="20006"/>
                    </a:ext>
                  </a:extLst>
                </a:gridCol>
                <a:gridCol w="599607">
                  <a:extLst>
                    <a:ext uri="{9D8B030D-6E8A-4147-A177-3AD203B41FA5}">
                      <a16:colId xmlns="" xmlns:a16="http://schemas.microsoft.com/office/drawing/2014/main" val="20007"/>
                    </a:ext>
                  </a:extLst>
                </a:gridCol>
                <a:gridCol w="599607">
                  <a:extLst>
                    <a:ext uri="{9D8B030D-6E8A-4147-A177-3AD203B41FA5}">
                      <a16:colId xmlns="" xmlns:a16="http://schemas.microsoft.com/office/drawing/2014/main" val="20008"/>
                    </a:ext>
                  </a:extLst>
                </a:gridCol>
                <a:gridCol w="599607">
                  <a:extLst>
                    <a:ext uri="{9D8B030D-6E8A-4147-A177-3AD203B41FA5}">
                      <a16:colId xmlns="" xmlns:a16="http://schemas.microsoft.com/office/drawing/2014/main" val="20009"/>
                    </a:ext>
                  </a:extLst>
                </a:gridCol>
                <a:gridCol w="599607">
                  <a:extLst>
                    <a:ext uri="{9D8B030D-6E8A-4147-A177-3AD203B41FA5}">
                      <a16:colId xmlns="" xmlns:a16="http://schemas.microsoft.com/office/drawing/2014/main" val="20010"/>
                    </a:ext>
                  </a:extLst>
                </a:gridCol>
                <a:gridCol w="599607">
                  <a:extLst>
                    <a:ext uri="{9D8B030D-6E8A-4147-A177-3AD203B41FA5}">
                      <a16:colId xmlns="" xmlns:a16="http://schemas.microsoft.com/office/drawing/2014/main" val="20011"/>
                    </a:ext>
                  </a:extLst>
                </a:gridCol>
                <a:gridCol w="599607">
                  <a:extLst>
                    <a:ext uri="{9D8B030D-6E8A-4147-A177-3AD203B41FA5}">
                      <a16:colId xmlns="" xmlns:a16="http://schemas.microsoft.com/office/drawing/2014/main" val="20012"/>
                    </a:ext>
                  </a:extLst>
                </a:gridCol>
                <a:gridCol w="599607">
                  <a:extLst>
                    <a:ext uri="{9D8B030D-6E8A-4147-A177-3AD203B41FA5}">
                      <a16:colId xmlns="" xmlns:a16="http://schemas.microsoft.com/office/drawing/2014/main" val="20013"/>
                    </a:ext>
                  </a:extLst>
                </a:gridCol>
                <a:gridCol w="599607">
                  <a:extLst>
                    <a:ext uri="{9D8B030D-6E8A-4147-A177-3AD203B41FA5}">
                      <a16:colId xmlns="" xmlns:a16="http://schemas.microsoft.com/office/drawing/2014/main" val="20014"/>
                    </a:ext>
                  </a:extLst>
                </a:gridCol>
                <a:gridCol w="599607">
                  <a:extLst>
                    <a:ext uri="{9D8B030D-6E8A-4147-A177-3AD203B41FA5}">
                      <a16:colId xmlns="" xmlns:a16="http://schemas.microsoft.com/office/drawing/2014/main" val="20015"/>
                    </a:ext>
                  </a:extLst>
                </a:gridCol>
              </a:tblGrid>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ctr" fontAlgn="b"/>
                      <a:endParaRPr lang="tr-TR" sz="16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4"/>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6"/>
                  </a:ext>
                </a:extLst>
              </a:tr>
              <a:tr h="311226">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9"/>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4"/>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6"/>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9"/>
                  </a:ext>
                </a:extLst>
              </a:tr>
            </a:tbl>
          </a:graphicData>
        </a:graphic>
      </p:graphicFrame>
      <p:cxnSp>
        <p:nvCxnSpPr>
          <p:cNvPr id="5" name="Düz Bağlayıcı 4"/>
          <p:cNvCxnSpPr/>
          <p:nvPr/>
        </p:nvCxnSpPr>
        <p:spPr>
          <a:xfrm>
            <a:off x="0" y="0"/>
            <a:ext cx="0"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356260" y="0"/>
            <a:ext cx="8906"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flipH="1">
            <a:off x="730333" y="0"/>
            <a:ext cx="17813"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1941616"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3740727" y="0"/>
            <a:ext cx="8907"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5557652"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356763" y="0"/>
            <a:ext cx="2672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144003"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0" y="0"/>
            <a:ext cx="91440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748146" y="262680"/>
            <a:ext cx="839585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3" y="5143500"/>
            <a:ext cx="9144003" cy="0"/>
          </a:xfrm>
          <a:prstGeom prst="line">
            <a:avLst/>
          </a:prstGeom>
        </p:spPr>
        <p:style>
          <a:lnRef idx="1">
            <a:schemeClr val="accent1"/>
          </a:lnRef>
          <a:fillRef idx="0">
            <a:schemeClr val="accent1"/>
          </a:fillRef>
          <a:effectRef idx="0">
            <a:schemeClr val="accent1"/>
          </a:effectRef>
          <a:fontRef idx="minor">
            <a:schemeClr val="tx1"/>
          </a:fontRef>
        </p:style>
      </p:cxnSp>
      <p:sp>
        <p:nvSpPr>
          <p:cNvPr id="16" name="15 Metin kutusu"/>
          <p:cNvSpPr txBox="1"/>
          <p:nvPr/>
        </p:nvSpPr>
        <p:spPr>
          <a:xfrm rot="16200000">
            <a:off x="-2387084" y="2387083"/>
            <a:ext cx="5143502" cy="369332"/>
          </a:xfrm>
          <a:prstGeom prst="rect">
            <a:avLst/>
          </a:prstGeom>
          <a:noFill/>
        </p:spPr>
        <p:txBody>
          <a:bodyPr wrap="square" rtlCol="0">
            <a:spAutoFit/>
          </a:bodyPr>
          <a:lstStyle/>
          <a:p>
            <a:r>
              <a:rPr lang="tr-TR" dirty="0" smtClean="0">
                <a:latin typeface="Arial" pitchFamily="34" charset="0"/>
                <a:cs typeface="Arial" pitchFamily="34" charset="0"/>
              </a:rPr>
              <a:t>             PEPTİK ÜLSERE ETKİLİ İLAÇLAR</a:t>
            </a:r>
            <a:endParaRPr lang="tr-TR" dirty="0">
              <a:latin typeface="Arial" pitchFamily="34" charset="0"/>
              <a:cs typeface="Arial" pitchFamily="34" charset="0"/>
            </a:endParaRPr>
          </a:p>
        </p:txBody>
      </p:sp>
      <p:sp>
        <p:nvSpPr>
          <p:cNvPr id="17" name="16 Metin kutusu"/>
          <p:cNvSpPr txBox="1"/>
          <p:nvPr/>
        </p:nvSpPr>
        <p:spPr>
          <a:xfrm>
            <a:off x="827584" y="0"/>
            <a:ext cx="936104" cy="338554"/>
          </a:xfrm>
          <a:prstGeom prst="rect">
            <a:avLst/>
          </a:prstGeom>
          <a:noFill/>
        </p:spPr>
        <p:txBody>
          <a:bodyPr wrap="square" rtlCol="0">
            <a:spAutoFit/>
          </a:bodyPr>
          <a:lstStyle/>
          <a:p>
            <a:r>
              <a:rPr lang="tr-TR" sz="1600" dirty="0" smtClean="0">
                <a:solidFill>
                  <a:schemeClr val="tx2"/>
                </a:solidFill>
              </a:rPr>
              <a:t>İlaçlar</a:t>
            </a:r>
            <a:endParaRPr lang="tr-TR" sz="1600" dirty="0">
              <a:solidFill>
                <a:schemeClr val="tx2"/>
              </a:solidFill>
            </a:endParaRPr>
          </a:p>
        </p:txBody>
      </p:sp>
      <p:sp>
        <p:nvSpPr>
          <p:cNvPr id="18" name="17 Metin kutusu"/>
          <p:cNvSpPr txBox="1"/>
          <p:nvPr/>
        </p:nvSpPr>
        <p:spPr>
          <a:xfrm>
            <a:off x="1979712" y="0"/>
            <a:ext cx="1656184" cy="338554"/>
          </a:xfrm>
          <a:prstGeom prst="rect">
            <a:avLst/>
          </a:prstGeom>
          <a:noFill/>
        </p:spPr>
        <p:txBody>
          <a:bodyPr wrap="square" rtlCol="0">
            <a:spAutoFit/>
          </a:bodyPr>
          <a:lstStyle/>
          <a:p>
            <a:r>
              <a:rPr lang="tr-TR" sz="1600" dirty="0" smtClean="0">
                <a:solidFill>
                  <a:schemeClr val="tx2"/>
                </a:solidFill>
                <a:cs typeface="Arial" pitchFamily="34" charset="0"/>
              </a:rPr>
              <a:t>Endikasyonları</a:t>
            </a:r>
            <a:endParaRPr lang="tr-TR" sz="1600" dirty="0">
              <a:solidFill>
                <a:schemeClr val="tx2"/>
              </a:solidFill>
              <a:cs typeface="Arial" pitchFamily="34" charset="0"/>
            </a:endParaRPr>
          </a:p>
        </p:txBody>
      </p:sp>
      <p:sp>
        <p:nvSpPr>
          <p:cNvPr id="19" name="18 Metin kutusu"/>
          <p:cNvSpPr txBox="1"/>
          <p:nvPr/>
        </p:nvSpPr>
        <p:spPr>
          <a:xfrm>
            <a:off x="3707904" y="0"/>
            <a:ext cx="2160240" cy="338554"/>
          </a:xfrm>
          <a:prstGeom prst="rect">
            <a:avLst/>
          </a:prstGeom>
          <a:noFill/>
        </p:spPr>
        <p:txBody>
          <a:bodyPr wrap="square" rtlCol="0">
            <a:spAutoFit/>
          </a:bodyPr>
          <a:lstStyle/>
          <a:p>
            <a:r>
              <a:rPr lang="tr-TR" sz="1600" dirty="0" smtClean="0">
                <a:solidFill>
                  <a:schemeClr val="tx2"/>
                </a:solidFill>
              </a:rPr>
              <a:t>Kontrendikasyonları</a:t>
            </a:r>
            <a:endParaRPr lang="tr-TR" sz="1600" dirty="0">
              <a:solidFill>
                <a:schemeClr val="tx2"/>
              </a:solidFill>
            </a:endParaRPr>
          </a:p>
        </p:txBody>
      </p:sp>
      <p:sp>
        <p:nvSpPr>
          <p:cNvPr id="20" name="19 Metin kutusu"/>
          <p:cNvSpPr txBox="1"/>
          <p:nvPr/>
        </p:nvSpPr>
        <p:spPr>
          <a:xfrm>
            <a:off x="5580112" y="0"/>
            <a:ext cx="1728192" cy="338554"/>
          </a:xfrm>
          <a:prstGeom prst="rect">
            <a:avLst/>
          </a:prstGeom>
          <a:noFill/>
        </p:spPr>
        <p:txBody>
          <a:bodyPr wrap="square" rtlCol="0">
            <a:spAutoFit/>
          </a:bodyPr>
          <a:lstStyle/>
          <a:p>
            <a:r>
              <a:rPr lang="tr-TR" sz="1600" dirty="0" smtClean="0">
                <a:solidFill>
                  <a:schemeClr val="tx2"/>
                </a:solidFill>
              </a:rPr>
              <a:t>Veriliş yolu</a:t>
            </a:r>
            <a:endParaRPr lang="tr-TR" sz="1600" dirty="0">
              <a:solidFill>
                <a:schemeClr val="tx2"/>
              </a:solidFill>
            </a:endParaRPr>
          </a:p>
        </p:txBody>
      </p:sp>
      <p:sp>
        <p:nvSpPr>
          <p:cNvPr id="21" name="20 Metin kutusu"/>
          <p:cNvSpPr txBox="1"/>
          <p:nvPr/>
        </p:nvSpPr>
        <p:spPr>
          <a:xfrm>
            <a:off x="7380312" y="0"/>
            <a:ext cx="1763688" cy="338554"/>
          </a:xfrm>
          <a:prstGeom prst="rect">
            <a:avLst/>
          </a:prstGeom>
          <a:noFill/>
        </p:spPr>
        <p:txBody>
          <a:bodyPr wrap="square" rtlCol="0">
            <a:spAutoFit/>
          </a:bodyPr>
          <a:lstStyle/>
          <a:p>
            <a:r>
              <a:rPr lang="tr-TR" sz="1600" dirty="0" smtClean="0">
                <a:solidFill>
                  <a:schemeClr val="tx2"/>
                </a:solidFill>
              </a:rPr>
              <a:t>Yan etkileri</a:t>
            </a:r>
            <a:endParaRPr lang="tr-TR" sz="1600" dirty="0">
              <a:solidFill>
                <a:schemeClr val="tx2"/>
              </a:solidFill>
            </a:endParaRPr>
          </a:p>
        </p:txBody>
      </p:sp>
      <p:sp>
        <p:nvSpPr>
          <p:cNvPr id="22" name="21 Metin kutusu"/>
          <p:cNvSpPr txBox="1"/>
          <p:nvPr/>
        </p:nvSpPr>
        <p:spPr>
          <a:xfrm rot="16200000">
            <a:off x="-787949" y="2315077"/>
            <a:ext cx="2592289" cy="369332"/>
          </a:xfrm>
          <a:prstGeom prst="rect">
            <a:avLst/>
          </a:prstGeom>
          <a:noFill/>
        </p:spPr>
        <p:txBody>
          <a:bodyPr wrap="square" rtlCol="0">
            <a:spAutoFit/>
          </a:bodyPr>
          <a:lstStyle/>
          <a:p>
            <a:r>
              <a:rPr lang="tr-TR" dirty="0" smtClean="0">
                <a:latin typeface="Arial" pitchFamily="34" charset="0"/>
                <a:cs typeface="Arial" pitchFamily="34" charset="0"/>
              </a:rPr>
              <a:t>H2 Reseptör </a:t>
            </a:r>
            <a:r>
              <a:rPr lang="tr-TR" dirty="0" err="1" smtClean="0">
                <a:latin typeface="Arial" pitchFamily="34" charset="0"/>
                <a:cs typeface="Arial" pitchFamily="34" charset="0"/>
              </a:rPr>
              <a:t>Blokerleri</a:t>
            </a:r>
            <a:endParaRPr lang="tr-TR" dirty="0">
              <a:latin typeface="Arial" pitchFamily="34" charset="0"/>
              <a:cs typeface="Arial" pitchFamily="34" charset="0"/>
            </a:endParaRPr>
          </a:p>
        </p:txBody>
      </p:sp>
      <p:sp>
        <p:nvSpPr>
          <p:cNvPr id="23" name="22 Metin kutusu"/>
          <p:cNvSpPr txBox="1"/>
          <p:nvPr/>
        </p:nvSpPr>
        <p:spPr>
          <a:xfrm>
            <a:off x="755576" y="339502"/>
            <a:ext cx="1008112" cy="338554"/>
          </a:xfrm>
          <a:prstGeom prst="rect">
            <a:avLst/>
          </a:prstGeom>
          <a:noFill/>
        </p:spPr>
        <p:txBody>
          <a:bodyPr wrap="square" rtlCol="0">
            <a:spAutoFit/>
          </a:bodyPr>
          <a:lstStyle/>
          <a:p>
            <a:r>
              <a:rPr lang="tr-TR" sz="1600" dirty="0" err="1" smtClean="0"/>
              <a:t>Ranitidin</a:t>
            </a:r>
            <a:endParaRPr lang="tr-TR" sz="1600" dirty="0"/>
          </a:p>
        </p:txBody>
      </p:sp>
      <p:sp>
        <p:nvSpPr>
          <p:cNvPr id="24" name="23 Metin kutusu"/>
          <p:cNvSpPr txBox="1"/>
          <p:nvPr/>
        </p:nvSpPr>
        <p:spPr>
          <a:xfrm>
            <a:off x="1907704" y="267494"/>
            <a:ext cx="2016224" cy="4478149"/>
          </a:xfrm>
          <a:prstGeom prst="rect">
            <a:avLst/>
          </a:prstGeom>
          <a:noFill/>
        </p:spPr>
        <p:txBody>
          <a:bodyPr wrap="square" rtlCol="0">
            <a:spAutoFit/>
          </a:bodyPr>
          <a:lstStyle/>
          <a:p>
            <a:r>
              <a:rPr lang="tr-TR" sz="1500" dirty="0" smtClean="0"/>
              <a:t>Midedeki ya da onikiparmak </a:t>
            </a:r>
            <a:r>
              <a:rPr lang="tr-TR" sz="1500" dirty="0" err="1" smtClean="0"/>
              <a:t>barsağındaki</a:t>
            </a:r>
            <a:r>
              <a:rPr lang="tr-TR" sz="1500" dirty="0" smtClean="0"/>
              <a:t> ülserlerin iyileştirilmesi ve sonlandırılması,ülser kanamalarının engellenmesi, </a:t>
            </a:r>
            <a:r>
              <a:rPr lang="tr-TR" sz="1500" dirty="0" err="1" smtClean="0"/>
              <a:t>özofagustaki</a:t>
            </a:r>
            <a:r>
              <a:rPr lang="tr-TR" sz="1500" dirty="0" smtClean="0"/>
              <a:t> asitten ya da midedeki fazla miktardaki asitten kaynaklanan rahatsızlıkların giderilmesi,ameliyat esnasında,anestezi süresince mideden yukarı doğru asit gelmesinin önlenmesinde </a:t>
            </a:r>
            <a:r>
              <a:rPr lang="tr-TR" sz="1500" dirty="0" err="1" smtClean="0"/>
              <a:t>endikedir</a:t>
            </a:r>
            <a:r>
              <a:rPr lang="tr-TR" sz="1400" dirty="0" smtClean="0"/>
              <a:t>.</a:t>
            </a:r>
            <a:endParaRPr lang="tr-TR" sz="1400" dirty="0"/>
          </a:p>
        </p:txBody>
      </p:sp>
      <p:sp>
        <p:nvSpPr>
          <p:cNvPr id="25" name="24 Metin kutusu"/>
          <p:cNvSpPr txBox="1"/>
          <p:nvPr/>
        </p:nvSpPr>
        <p:spPr>
          <a:xfrm>
            <a:off x="3779912" y="267494"/>
            <a:ext cx="1656184" cy="1077218"/>
          </a:xfrm>
          <a:prstGeom prst="rect">
            <a:avLst/>
          </a:prstGeom>
          <a:noFill/>
        </p:spPr>
        <p:txBody>
          <a:bodyPr wrap="square" rtlCol="0">
            <a:spAutoFit/>
          </a:bodyPr>
          <a:lstStyle/>
          <a:p>
            <a:r>
              <a:rPr lang="tr-TR" sz="1600" dirty="0" smtClean="0"/>
              <a:t>Aşırı duyarlılık, emzirme dönemi ve </a:t>
            </a:r>
            <a:r>
              <a:rPr lang="tr-TR" sz="1600" dirty="0" err="1" smtClean="0"/>
              <a:t>porfiride</a:t>
            </a:r>
            <a:r>
              <a:rPr lang="tr-TR" sz="1600" dirty="0" smtClean="0"/>
              <a:t> </a:t>
            </a:r>
            <a:r>
              <a:rPr lang="tr-TR" sz="1600" dirty="0" err="1" smtClean="0"/>
              <a:t>kontrendikedir</a:t>
            </a:r>
            <a:r>
              <a:rPr lang="tr-TR" sz="1600" dirty="0" smtClean="0"/>
              <a:t>.</a:t>
            </a:r>
          </a:p>
        </p:txBody>
      </p:sp>
      <p:sp>
        <p:nvSpPr>
          <p:cNvPr id="26" name="25 Metin kutusu"/>
          <p:cNvSpPr txBox="1"/>
          <p:nvPr/>
        </p:nvSpPr>
        <p:spPr>
          <a:xfrm>
            <a:off x="5508104" y="267494"/>
            <a:ext cx="1944216" cy="3539430"/>
          </a:xfrm>
          <a:prstGeom prst="rect">
            <a:avLst/>
          </a:prstGeom>
          <a:noFill/>
        </p:spPr>
        <p:txBody>
          <a:bodyPr wrap="square" rtlCol="0">
            <a:spAutoFit/>
          </a:bodyPr>
          <a:lstStyle/>
          <a:p>
            <a:r>
              <a:rPr lang="tr-TR" sz="1600" dirty="0" smtClean="0"/>
              <a:t>Erişkinler (yaşlılar dahil) ve ergenler için genel doz 6-8 saatte bir kas içine enjeksiyon yoluyla uygulanan 50 </a:t>
            </a:r>
            <a:r>
              <a:rPr lang="tr-TR" sz="1600" dirty="0" err="1" smtClean="0"/>
              <a:t>mg’dır</a:t>
            </a:r>
            <a:r>
              <a:rPr lang="tr-TR" sz="1600" dirty="0" smtClean="0"/>
              <a:t>. Çocuklar ve bebeklerde (6 ay- 11 yaş arası) damar içine yavaş enjeksiyon yoluyla uygulanır. En yüksek doz 6-8 saatte bir 50 </a:t>
            </a:r>
            <a:r>
              <a:rPr lang="tr-TR" sz="1600" dirty="0" err="1" smtClean="0"/>
              <a:t>mg’dır</a:t>
            </a:r>
            <a:r>
              <a:rPr lang="tr-TR" sz="1600" dirty="0" smtClean="0"/>
              <a:t>. </a:t>
            </a:r>
            <a:endParaRPr lang="tr-TR" sz="1600" dirty="0"/>
          </a:p>
        </p:txBody>
      </p:sp>
      <p:sp>
        <p:nvSpPr>
          <p:cNvPr id="27" name="26 Metin kutusu"/>
          <p:cNvSpPr txBox="1"/>
          <p:nvPr/>
        </p:nvSpPr>
        <p:spPr>
          <a:xfrm>
            <a:off x="7380312" y="339502"/>
            <a:ext cx="1512168" cy="2308324"/>
          </a:xfrm>
          <a:prstGeom prst="rect">
            <a:avLst/>
          </a:prstGeom>
          <a:noFill/>
        </p:spPr>
        <p:txBody>
          <a:bodyPr wrap="square" rtlCol="0">
            <a:spAutoFit/>
          </a:bodyPr>
          <a:lstStyle/>
          <a:p>
            <a:r>
              <a:rPr lang="tr-TR" sz="1600" dirty="0" smtClean="0"/>
              <a:t>Ani hırıltı, göğüs ağrısı veya göğüs sıkışması, ateş, nadiren ürtiker, halsizlik, şiddetli mide ağrısı, yavaş ve düzensiz kalp atımı.</a:t>
            </a:r>
            <a:endParaRPr lang="tr-TR" sz="1600" dirty="0"/>
          </a:p>
        </p:txBody>
      </p:sp>
    </p:spTree>
    <p:extLst>
      <p:ext uri="{BB962C8B-B14F-4D97-AF65-F5344CB8AC3E}">
        <p14:creationId xmlns:p14="http://schemas.microsoft.com/office/powerpoint/2010/main" val="11513785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graphicFrame>
        <p:nvGraphicFramePr>
          <p:cNvPr id="4" name="Tablo 3"/>
          <p:cNvGraphicFramePr>
            <a:graphicFrameLocks noGrp="1"/>
          </p:cNvGraphicFramePr>
          <p:nvPr>
            <p:extLst>
              <p:ext uri="{D42A27DB-BD31-4B8C-83A1-F6EECF244321}">
                <p14:modId xmlns:p14="http://schemas.microsoft.com/office/powerpoint/2010/main" val="905245278"/>
              </p:ext>
            </p:extLst>
          </p:nvPr>
        </p:nvGraphicFramePr>
        <p:xfrm>
          <a:off x="-3" y="3"/>
          <a:ext cx="9144006" cy="5143496"/>
        </p:xfrm>
        <a:graphic>
          <a:graphicData uri="http://schemas.openxmlformats.org/drawingml/2006/table">
            <a:tbl>
              <a:tblPr>
                <a:tableStyleId>{5C22544A-7EE6-4342-B048-85BDC9FD1C3A}</a:tableStyleId>
              </a:tblPr>
              <a:tblGrid>
                <a:gridCol w="374754">
                  <a:extLst>
                    <a:ext uri="{9D8B030D-6E8A-4147-A177-3AD203B41FA5}">
                      <a16:colId xmlns="" xmlns:a16="http://schemas.microsoft.com/office/drawing/2014/main" val="20000"/>
                    </a:ext>
                  </a:extLst>
                </a:gridCol>
                <a:gridCol w="374754">
                  <a:extLst>
                    <a:ext uri="{9D8B030D-6E8A-4147-A177-3AD203B41FA5}">
                      <a16:colId xmlns="" xmlns:a16="http://schemas.microsoft.com/office/drawing/2014/main" val="20001"/>
                    </a:ext>
                  </a:extLst>
                </a:gridCol>
                <a:gridCol w="599607">
                  <a:extLst>
                    <a:ext uri="{9D8B030D-6E8A-4147-A177-3AD203B41FA5}">
                      <a16:colId xmlns="" xmlns:a16="http://schemas.microsoft.com/office/drawing/2014/main" val="20002"/>
                    </a:ext>
                  </a:extLst>
                </a:gridCol>
                <a:gridCol w="599607">
                  <a:extLst>
                    <a:ext uri="{9D8B030D-6E8A-4147-A177-3AD203B41FA5}">
                      <a16:colId xmlns="" xmlns:a16="http://schemas.microsoft.com/office/drawing/2014/main" val="20003"/>
                    </a:ext>
                  </a:extLst>
                </a:gridCol>
                <a:gridCol w="599607">
                  <a:extLst>
                    <a:ext uri="{9D8B030D-6E8A-4147-A177-3AD203B41FA5}">
                      <a16:colId xmlns="" xmlns:a16="http://schemas.microsoft.com/office/drawing/2014/main" val="20004"/>
                    </a:ext>
                  </a:extLst>
                </a:gridCol>
                <a:gridCol w="599607">
                  <a:extLst>
                    <a:ext uri="{9D8B030D-6E8A-4147-A177-3AD203B41FA5}">
                      <a16:colId xmlns="" xmlns:a16="http://schemas.microsoft.com/office/drawing/2014/main" val="20005"/>
                    </a:ext>
                  </a:extLst>
                </a:gridCol>
                <a:gridCol w="599607">
                  <a:extLst>
                    <a:ext uri="{9D8B030D-6E8A-4147-A177-3AD203B41FA5}">
                      <a16:colId xmlns="" xmlns:a16="http://schemas.microsoft.com/office/drawing/2014/main" val="20006"/>
                    </a:ext>
                  </a:extLst>
                </a:gridCol>
                <a:gridCol w="599607">
                  <a:extLst>
                    <a:ext uri="{9D8B030D-6E8A-4147-A177-3AD203B41FA5}">
                      <a16:colId xmlns="" xmlns:a16="http://schemas.microsoft.com/office/drawing/2014/main" val="20007"/>
                    </a:ext>
                  </a:extLst>
                </a:gridCol>
                <a:gridCol w="599607">
                  <a:extLst>
                    <a:ext uri="{9D8B030D-6E8A-4147-A177-3AD203B41FA5}">
                      <a16:colId xmlns="" xmlns:a16="http://schemas.microsoft.com/office/drawing/2014/main" val="20008"/>
                    </a:ext>
                  </a:extLst>
                </a:gridCol>
                <a:gridCol w="599607">
                  <a:extLst>
                    <a:ext uri="{9D8B030D-6E8A-4147-A177-3AD203B41FA5}">
                      <a16:colId xmlns="" xmlns:a16="http://schemas.microsoft.com/office/drawing/2014/main" val="20009"/>
                    </a:ext>
                  </a:extLst>
                </a:gridCol>
                <a:gridCol w="599607">
                  <a:extLst>
                    <a:ext uri="{9D8B030D-6E8A-4147-A177-3AD203B41FA5}">
                      <a16:colId xmlns="" xmlns:a16="http://schemas.microsoft.com/office/drawing/2014/main" val="20010"/>
                    </a:ext>
                  </a:extLst>
                </a:gridCol>
                <a:gridCol w="599607">
                  <a:extLst>
                    <a:ext uri="{9D8B030D-6E8A-4147-A177-3AD203B41FA5}">
                      <a16:colId xmlns="" xmlns:a16="http://schemas.microsoft.com/office/drawing/2014/main" val="20011"/>
                    </a:ext>
                  </a:extLst>
                </a:gridCol>
                <a:gridCol w="599607">
                  <a:extLst>
                    <a:ext uri="{9D8B030D-6E8A-4147-A177-3AD203B41FA5}">
                      <a16:colId xmlns="" xmlns:a16="http://schemas.microsoft.com/office/drawing/2014/main" val="20012"/>
                    </a:ext>
                  </a:extLst>
                </a:gridCol>
                <a:gridCol w="599607">
                  <a:extLst>
                    <a:ext uri="{9D8B030D-6E8A-4147-A177-3AD203B41FA5}">
                      <a16:colId xmlns="" xmlns:a16="http://schemas.microsoft.com/office/drawing/2014/main" val="20013"/>
                    </a:ext>
                  </a:extLst>
                </a:gridCol>
                <a:gridCol w="599607">
                  <a:extLst>
                    <a:ext uri="{9D8B030D-6E8A-4147-A177-3AD203B41FA5}">
                      <a16:colId xmlns="" xmlns:a16="http://schemas.microsoft.com/office/drawing/2014/main" val="20014"/>
                    </a:ext>
                  </a:extLst>
                </a:gridCol>
                <a:gridCol w="599607">
                  <a:extLst>
                    <a:ext uri="{9D8B030D-6E8A-4147-A177-3AD203B41FA5}">
                      <a16:colId xmlns="" xmlns:a16="http://schemas.microsoft.com/office/drawing/2014/main" val="20015"/>
                    </a:ext>
                  </a:extLst>
                </a:gridCol>
              </a:tblGrid>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ctr" fontAlgn="b"/>
                      <a:endParaRPr lang="tr-TR" sz="16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4"/>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6"/>
                  </a:ext>
                </a:extLst>
              </a:tr>
              <a:tr h="311226">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9"/>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4"/>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6"/>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9"/>
                  </a:ext>
                </a:extLst>
              </a:tr>
            </a:tbl>
          </a:graphicData>
        </a:graphic>
      </p:graphicFrame>
      <p:cxnSp>
        <p:nvCxnSpPr>
          <p:cNvPr id="5" name="Düz Bağlayıcı 4"/>
          <p:cNvCxnSpPr/>
          <p:nvPr/>
        </p:nvCxnSpPr>
        <p:spPr>
          <a:xfrm>
            <a:off x="0" y="0"/>
            <a:ext cx="0"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356260" y="0"/>
            <a:ext cx="8906"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flipH="1">
            <a:off x="730333" y="0"/>
            <a:ext cx="17813"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1941616"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3740727" y="0"/>
            <a:ext cx="8907"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5557652"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356763" y="0"/>
            <a:ext cx="2672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144003"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0" y="0"/>
            <a:ext cx="91440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748146" y="262680"/>
            <a:ext cx="839585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3" y="5143500"/>
            <a:ext cx="9144003" cy="0"/>
          </a:xfrm>
          <a:prstGeom prst="line">
            <a:avLst/>
          </a:prstGeom>
        </p:spPr>
        <p:style>
          <a:lnRef idx="1">
            <a:schemeClr val="accent1"/>
          </a:lnRef>
          <a:fillRef idx="0">
            <a:schemeClr val="accent1"/>
          </a:fillRef>
          <a:effectRef idx="0">
            <a:schemeClr val="accent1"/>
          </a:effectRef>
          <a:fontRef idx="minor">
            <a:schemeClr val="tx1"/>
          </a:fontRef>
        </p:style>
      </p:cxnSp>
      <p:sp>
        <p:nvSpPr>
          <p:cNvPr id="16" name="15 Metin kutusu"/>
          <p:cNvSpPr txBox="1"/>
          <p:nvPr/>
        </p:nvSpPr>
        <p:spPr>
          <a:xfrm rot="16200000">
            <a:off x="-2387084" y="2387083"/>
            <a:ext cx="5143502" cy="369332"/>
          </a:xfrm>
          <a:prstGeom prst="rect">
            <a:avLst/>
          </a:prstGeom>
          <a:noFill/>
        </p:spPr>
        <p:txBody>
          <a:bodyPr wrap="square" rtlCol="0">
            <a:spAutoFit/>
          </a:bodyPr>
          <a:lstStyle/>
          <a:p>
            <a:r>
              <a:rPr lang="tr-TR" dirty="0" smtClean="0">
                <a:latin typeface="Arial" pitchFamily="34" charset="0"/>
                <a:cs typeface="Arial" pitchFamily="34" charset="0"/>
              </a:rPr>
              <a:t>             PEPTİK ÜLSERE ETKİLİ İLAÇLAR</a:t>
            </a:r>
            <a:endParaRPr lang="tr-TR" dirty="0">
              <a:latin typeface="Arial" pitchFamily="34" charset="0"/>
              <a:cs typeface="Arial" pitchFamily="34" charset="0"/>
            </a:endParaRPr>
          </a:p>
        </p:txBody>
      </p:sp>
      <p:sp>
        <p:nvSpPr>
          <p:cNvPr id="17" name="16 Metin kutusu"/>
          <p:cNvSpPr txBox="1"/>
          <p:nvPr/>
        </p:nvSpPr>
        <p:spPr>
          <a:xfrm>
            <a:off x="827584" y="0"/>
            <a:ext cx="936104" cy="338554"/>
          </a:xfrm>
          <a:prstGeom prst="rect">
            <a:avLst/>
          </a:prstGeom>
          <a:noFill/>
        </p:spPr>
        <p:txBody>
          <a:bodyPr wrap="square" rtlCol="0">
            <a:spAutoFit/>
          </a:bodyPr>
          <a:lstStyle/>
          <a:p>
            <a:r>
              <a:rPr lang="tr-TR" sz="1600" dirty="0" smtClean="0"/>
              <a:t>İlaçlar</a:t>
            </a:r>
            <a:endParaRPr lang="tr-TR" sz="1600" dirty="0"/>
          </a:p>
        </p:txBody>
      </p:sp>
      <p:sp>
        <p:nvSpPr>
          <p:cNvPr id="18" name="17 Metin kutusu"/>
          <p:cNvSpPr txBox="1"/>
          <p:nvPr/>
        </p:nvSpPr>
        <p:spPr>
          <a:xfrm>
            <a:off x="1979712" y="0"/>
            <a:ext cx="1656184" cy="338554"/>
          </a:xfrm>
          <a:prstGeom prst="rect">
            <a:avLst/>
          </a:prstGeom>
          <a:noFill/>
        </p:spPr>
        <p:txBody>
          <a:bodyPr wrap="square" rtlCol="0">
            <a:spAutoFit/>
          </a:bodyPr>
          <a:lstStyle/>
          <a:p>
            <a:r>
              <a:rPr lang="tr-TR" sz="1600" dirty="0" smtClean="0">
                <a:cs typeface="Arial" pitchFamily="34" charset="0"/>
              </a:rPr>
              <a:t>Endikasyonları</a:t>
            </a:r>
            <a:endParaRPr lang="tr-TR" sz="1600" dirty="0">
              <a:cs typeface="Arial" pitchFamily="34" charset="0"/>
            </a:endParaRPr>
          </a:p>
        </p:txBody>
      </p:sp>
      <p:sp>
        <p:nvSpPr>
          <p:cNvPr id="19" name="18 Metin kutusu"/>
          <p:cNvSpPr txBox="1"/>
          <p:nvPr/>
        </p:nvSpPr>
        <p:spPr>
          <a:xfrm>
            <a:off x="3707904" y="0"/>
            <a:ext cx="2160240" cy="338554"/>
          </a:xfrm>
          <a:prstGeom prst="rect">
            <a:avLst/>
          </a:prstGeom>
          <a:noFill/>
        </p:spPr>
        <p:txBody>
          <a:bodyPr wrap="square" rtlCol="0">
            <a:spAutoFit/>
          </a:bodyPr>
          <a:lstStyle/>
          <a:p>
            <a:r>
              <a:rPr lang="tr-TR" sz="1600" dirty="0" smtClean="0"/>
              <a:t>Kontrendikasyonları</a:t>
            </a:r>
            <a:endParaRPr lang="tr-TR" sz="1600" dirty="0"/>
          </a:p>
        </p:txBody>
      </p:sp>
      <p:sp>
        <p:nvSpPr>
          <p:cNvPr id="20" name="19 Metin kutusu"/>
          <p:cNvSpPr txBox="1"/>
          <p:nvPr/>
        </p:nvSpPr>
        <p:spPr>
          <a:xfrm>
            <a:off x="5580112" y="0"/>
            <a:ext cx="1728192" cy="338554"/>
          </a:xfrm>
          <a:prstGeom prst="rect">
            <a:avLst/>
          </a:prstGeom>
          <a:noFill/>
        </p:spPr>
        <p:txBody>
          <a:bodyPr wrap="square" rtlCol="0">
            <a:spAutoFit/>
          </a:bodyPr>
          <a:lstStyle/>
          <a:p>
            <a:r>
              <a:rPr lang="tr-TR" sz="1600" dirty="0" smtClean="0"/>
              <a:t>Veriliş yolu</a:t>
            </a:r>
            <a:endParaRPr lang="tr-TR" sz="1600" dirty="0"/>
          </a:p>
        </p:txBody>
      </p:sp>
      <p:sp>
        <p:nvSpPr>
          <p:cNvPr id="21" name="20 Metin kutusu"/>
          <p:cNvSpPr txBox="1"/>
          <p:nvPr/>
        </p:nvSpPr>
        <p:spPr>
          <a:xfrm>
            <a:off x="7380312" y="0"/>
            <a:ext cx="1763688" cy="338554"/>
          </a:xfrm>
          <a:prstGeom prst="rect">
            <a:avLst/>
          </a:prstGeom>
          <a:noFill/>
        </p:spPr>
        <p:txBody>
          <a:bodyPr wrap="square" rtlCol="0">
            <a:spAutoFit/>
          </a:bodyPr>
          <a:lstStyle/>
          <a:p>
            <a:r>
              <a:rPr lang="tr-TR" sz="1600" dirty="0" smtClean="0"/>
              <a:t>Yan etkileri</a:t>
            </a:r>
            <a:endParaRPr lang="tr-TR" sz="1600" dirty="0"/>
          </a:p>
        </p:txBody>
      </p:sp>
      <p:sp>
        <p:nvSpPr>
          <p:cNvPr id="22" name="21 Metin kutusu"/>
          <p:cNvSpPr txBox="1"/>
          <p:nvPr/>
        </p:nvSpPr>
        <p:spPr>
          <a:xfrm rot="16200000">
            <a:off x="-787949" y="2315077"/>
            <a:ext cx="2592289" cy="369332"/>
          </a:xfrm>
          <a:prstGeom prst="rect">
            <a:avLst/>
          </a:prstGeom>
          <a:noFill/>
        </p:spPr>
        <p:txBody>
          <a:bodyPr wrap="square" rtlCol="0">
            <a:spAutoFit/>
          </a:bodyPr>
          <a:lstStyle/>
          <a:p>
            <a:r>
              <a:rPr lang="tr-TR" dirty="0" smtClean="0">
                <a:latin typeface="Arial" pitchFamily="34" charset="0"/>
                <a:cs typeface="Arial" pitchFamily="34" charset="0"/>
              </a:rPr>
              <a:t>H2 Reseptör </a:t>
            </a:r>
            <a:r>
              <a:rPr lang="tr-TR" dirty="0" err="1" smtClean="0">
                <a:latin typeface="Arial" pitchFamily="34" charset="0"/>
                <a:cs typeface="Arial" pitchFamily="34" charset="0"/>
              </a:rPr>
              <a:t>Blokerleri</a:t>
            </a:r>
            <a:endParaRPr lang="tr-TR" dirty="0">
              <a:latin typeface="Arial" pitchFamily="34" charset="0"/>
              <a:cs typeface="Arial" pitchFamily="34" charset="0"/>
            </a:endParaRPr>
          </a:p>
        </p:txBody>
      </p:sp>
      <p:sp>
        <p:nvSpPr>
          <p:cNvPr id="23" name="22 Metin kutusu"/>
          <p:cNvSpPr txBox="1"/>
          <p:nvPr/>
        </p:nvSpPr>
        <p:spPr>
          <a:xfrm>
            <a:off x="755576" y="339502"/>
            <a:ext cx="1152128" cy="338554"/>
          </a:xfrm>
          <a:prstGeom prst="rect">
            <a:avLst/>
          </a:prstGeom>
          <a:noFill/>
        </p:spPr>
        <p:txBody>
          <a:bodyPr wrap="square" rtlCol="0">
            <a:spAutoFit/>
          </a:bodyPr>
          <a:lstStyle/>
          <a:p>
            <a:r>
              <a:rPr lang="tr-TR" sz="1600" dirty="0" err="1" smtClean="0"/>
              <a:t>Famotidin</a:t>
            </a:r>
            <a:endParaRPr lang="tr-TR" sz="1600" dirty="0"/>
          </a:p>
        </p:txBody>
      </p:sp>
      <p:sp>
        <p:nvSpPr>
          <p:cNvPr id="24" name="23 Metin kutusu"/>
          <p:cNvSpPr txBox="1"/>
          <p:nvPr/>
        </p:nvSpPr>
        <p:spPr>
          <a:xfrm>
            <a:off x="1979712" y="339502"/>
            <a:ext cx="1656184" cy="2800767"/>
          </a:xfrm>
          <a:prstGeom prst="rect">
            <a:avLst/>
          </a:prstGeom>
          <a:noFill/>
        </p:spPr>
        <p:txBody>
          <a:bodyPr wrap="square" rtlCol="0">
            <a:spAutoFit/>
          </a:bodyPr>
          <a:lstStyle/>
          <a:p>
            <a:r>
              <a:rPr lang="tr-TR" sz="1600" dirty="0" err="1" smtClean="0"/>
              <a:t>Gastrik</a:t>
            </a:r>
            <a:r>
              <a:rPr lang="tr-TR" sz="1600" dirty="0" smtClean="0"/>
              <a:t> ve </a:t>
            </a:r>
            <a:r>
              <a:rPr lang="tr-TR" sz="1600" dirty="0" err="1" smtClean="0"/>
              <a:t>duodenal</a:t>
            </a:r>
            <a:r>
              <a:rPr lang="tr-TR" sz="1600" dirty="0" smtClean="0"/>
              <a:t> ülserlerin tedavi edilmesi ve tekrarının önlenmesinde,</a:t>
            </a:r>
          </a:p>
          <a:p>
            <a:r>
              <a:rPr lang="tr-TR" sz="1600" dirty="0" err="1" smtClean="0"/>
              <a:t>gastroösofageal</a:t>
            </a:r>
            <a:r>
              <a:rPr lang="tr-TR" sz="1600" dirty="0" smtClean="0"/>
              <a:t> </a:t>
            </a:r>
            <a:r>
              <a:rPr lang="tr-TR" sz="1600" dirty="0" err="1" smtClean="0"/>
              <a:t>reflü</a:t>
            </a:r>
            <a:r>
              <a:rPr lang="tr-TR" sz="1600" dirty="0" smtClean="0"/>
              <a:t> tedavisinde ve tekrarının önlenmesinde </a:t>
            </a:r>
            <a:r>
              <a:rPr lang="tr-TR" sz="1600" dirty="0" err="1" smtClean="0"/>
              <a:t>endikedir</a:t>
            </a:r>
            <a:r>
              <a:rPr lang="tr-TR" sz="1600" dirty="0" smtClean="0"/>
              <a:t>.</a:t>
            </a:r>
            <a:endParaRPr lang="tr-TR" sz="1600" dirty="0"/>
          </a:p>
        </p:txBody>
      </p:sp>
      <p:sp>
        <p:nvSpPr>
          <p:cNvPr id="25" name="24 Metin kutusu"/>
          <p:cNvSpPr txBox="1"/>
          <p:nvPr/>
        </p:nvSpPr>
        <p:spPr>
          <a:xfrm>
            <a:off x="3779912" y="339502"/>
            <a:ext cx="1584176" cy="338554"/>
          </a:xfrm>
          <a:prstGeom prst="rect">
            <a:avLst/>
          </a:prstGeom>
          <a:noFill/>
        </p:spPr>
        <p:txBody>
          <a:bodyPr wrap="square" rtlCol="0">
            <a:spAutoFit/>
          </a:bodyPr>
          <a:lstStyle/>
          <a:p>
            <a:r>
              <a:rPr lang="tr-TR" sz="1600" dirty="0" smtClean="0"/>
              <a:t>Aşırı duyarlılık</a:t>
            </a:r>
            <a:endParaRPr lang="tr-TR" sz="1600" dirty="0"/>
          </a:p>
        </p:txBody>
      </p:sp>
      <p:sp>
        <p:nvSpPr>
          <p:cNvPr id="26" name="25 Metin kutusu"/>
          <p:cNvSpPr txBox="1"/>
          <p:nvPr/>
        </p:nvSpPr>
        <p:spPr>
          <a:xfrm>
            <a:off x="5508104" y="267494"/>
            <a:ext cx="1944216" cy="3570208"/>
          </a:xfrm>
          <a:prstGeom prst="rect">
            <a:avLst/>
          </a:prstGeom>
          <a:noFill/>
        </p:spPr>
        <p:txBody>
          <a:bodyPr wrap="square" rtlCol="0">
            <a:spAutoFit/>
          </a:bodyPr>
          <a:lstStyle/>
          <a:p>
            <a:r>
              <a:rPr lang="tr-TR" sz="1600" dirty="0" err="1" smtClean="0"/>
              <a:t>Duodenal</a:t>
            </a:r>
            <a:r>
              <a:rPr lang="tr-TR" sz="1600" dirty="0" smtClean="0"/>
              <a:t> ülser ve </a:t>
            </a:r>
            <a:r>
              <a:rPr lang="tr-TR" sz="1600" dirty="0" err="1" smtClean="0"/>
              <a:t>gastrik</a:t>
            </a:r>
            <a:r>
              <a:rPr lang="tr-TR" sz="1600" dirty="0" smtClean="0"/>
              <a:t> ülserde</a:t>
            </a:r>
          </a:p>
          <a:p>
            <a:r>
              <a:rPr lang="tr-TR" sz="1600" dirty="0" smtClean="0"/>
              <a:t>önerilen doz 40 mg olup yatmadan önce bir defada alınır. Tedaviye 4-8 hafta süreyle devam edilmelidir.   </a:t>
            </a:r>
          </a:p>
          <a:p>
            <a:r>
              <a:rPr lang="tr-TR" sz="1600" dirty="0" err="1" smtClean="0"/>
              <a:t>Gastroözofageal</a:t>
            </a:r>
            <a:r>
              <a:rPr lang="tr-TR" sz="1600" dirty="0" smtClean="0"/>
              <a:t> </a:t>
            </a:r>
            <a:r>
              <a:rPr lang="tr-TR" sz="1600" dirty="0" err="1" smtClean="0"/>
              <a:t>reflüde</a:t>
            </a:r>
            <a:endParaRPr lang="tr-TR" sz="1600" dirty="0" smtClean="0"/>
          </a:p>
          <a:p>
            <a:r>
              <a:rPr lang="tr-TR" sz="1600" dirty="0" smtClean="0"/>
              <a:t>sabah 20 mg ve akşam 20 mg dozunda, 6-12 hafta süreyle kullanılabilir.</a:t>
            </a:r>
            <a:endParaRPr lang="tr-TR" dirty="0" smtClean="0"/>
          </a:p>
        </p:txBody>
      </p:sp>
      <p:sp>
        <p:nvSpPr>
          <p:cNvPr id="34" name="33 Metin kutusu"/>
          <p:cNvSpPr txBox="1"/>
          <p:nvPr/>
        </p:nvSpPr>
        <p:spPr>
          <a:xfrm>
            <a:off x="7380312" y="267494"/>
            <a:ext cx="1512168" cy="1815882"/>
          </a:xfrm>
          <a:prstGeom prst="rect">
            <a:avLst/>
          </a:prstGeom>
          <a:noFill/>
        </p:spPr>
        <p:txBody>
          <a:bodyPr wrap="square" rtlCol="0">
            <a:spAutoFit/>
          </a:bodyPr>
          <a:lstStyle/>
          <a:p>
            <a:r>
              <a:rPr lang="tr-TR" sz="1600" dirty="0" smtClean="0"/>
              <a:t>Baş ağrısı, baş dönmesi, kabızlık, </a:t>
            </a:r>
            <a:r>
              <a:rPr lang="tr-TR" sz="1600" dirty="0" err="1" smtClean="0"/>
              <a:t>diyare</a:t>
            </a:r>
            <a:r>
              <a:rPr lang="tr-TR" sz="1600" dirty="0" smtClean="0"/>
              <a:t>, mide bulantısı, ateş, çarpıntı, </a:t>
            </a:r>
            <a:r>
              <a:rPr lang="tr-TR" sz="1600" dirty="0" err="1" smtClean="0"/>
              <a:t>anksiyete</a:t>
            </a:r>
            <a:r>
              <a:rPr lang="tr-TR" sz="1600" dirty="0" smtClean="0"/>
              <a:t>, yorgunluk.</a:t>
            </a:r>
            <a:endParaRPr lang="tr-TR" sz="1600" dirty="0"/>
          </a:p>
        </p:txBody>
      </p:sp>
    </p:spTree>
    <p:extLst>
      <p:ext uri="{BB962C8B-B14F-4D97-AF65-F5344CB8AC3E}">
        <p14:creationId xmlns:p14="http://schemas.microsoft.com/office/powerpoint/2010/main" val="11513785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graphicFrame>
        <p:nvGraphicFramePr>
          <p:cNvPr id="4" name="Tablo 3"/>
          <p:cNvGraphicFramePr>
            <a:graphicFrameLocks noGrp="1"/>
          </p:cNvGraphicFramePr>
          <p:nvPr>
            <p:extLst>
              <p:ext uri="{D42A27DB-BD31-4B8C-83A1-F6EECF244321}">
                <p14:modId xmlns:p14="http://schemas.microsoft.com/office/powerpoint/2010/main" val="905245278"/>
              </p:ext>
            </p:extLst>
          </p:nvPr>
        </p:nvGraphicFramePr>
        <p:xfrm>
          <a:off x="-3" y="3"/>
          <a:ext cx="9144006" cy="5143496"/>
        </p:xfrm>
        <a:graphic>
          <a:graphicData uri="http://schemas.openxmlformats.org/drawingml/2006/table">
            <a:tbl>
              <a:tblPr>
                <a:tableStyleId>{5C22544A-7EE6-4342-B048-85BDC9FD1C3A}</a:tableStyleId>
              </a:tblPr>
              <a:tblGrid>
                <a:gridCol w="374754">
                  <a:extLst>
                    <a:ext uri="{9D8B030D-6E8A-4147-A177-3AD203B41FA5}">
                      <a16:colId xmlns="" xmlns:a16="http://schemas.microsoft.com/office/drawing/2014/main" val="20000"/>
                    </a:ext>
                  </a:extLst>
                </a:gridCol>
                <a:gridCol w="374754">
                  <a:extLst>
                    <a:ext uri="{9D8B030D-6E8A-4147-A177-3AD203B41FA5}">
                      <a16:colId xmlns="" xmlns:a16="http://schemas.microsoft.com/office/drawing/2014/main" val="20001"/>
                    </a:ext>
                  </a:extLst>
                </a:gridCol>
                <a:gridCol w="599607">
                  <a:extLst>
                    <a:ext uri="{9D8B030D-6E8A-4147-A177-3AD203B41FA5}">
                      <a16:colId xmlns="" xmlns:a16="http://schemas.microsoft.com/office/drawing/2014/main" val="20002"/>
                    </a:ext>
                  </a:extLst>
                </a:gridCol>
                <a:gridCol w="599607">
                  <a:extLst>
                    <a:ext uri="{9D8B030D-6E8A-4147-A177-3AD203B41FA5}">
                      <a16:colId xmlns="" xmlns:a16="http://schemas.microsoft.com/office/drawing/2014/main" val="20003"/>
                    </a:ext>
                  </a:extLst>
                </a:gridCol>
                <a:gridCol w="599607">
                  <a:extLst>
                    <a:ext uri="{9D8B030D-6E8A-4147-A177-3AD203B41FA5}">
                      <a16:colId xmlns="" xmlns:a16="http://schemas.microsoft.com/office/drawing/2014/main" val="20004"/>
                    </a:ext>
                  </a:extLst>
                </a:gridCol>
                <a:gridCol w="599607">
                  <a:extLst>
                    <a:ext uri="{9D8B030D-6E8A-4147-A177-3AD203B41FA5}">
                      <a16:colId xmlns="" xmlns:a16="http://schemas.microsoft.com/office/drawing/2014/main" val="20005"/>
                    </a:ext>
                  </a:extLst>
                </a:gridCol>
                <a:gridCol w="599607">
                  <a:extLst>
                    <a:ext uri="{9D8B030D-6E8A-4147-A177-3AD203B41FA5}">
                      <a16:colId xmlns="" xmlns:a16="http://schemas.microsoft.com/office/drawing/2014/main" val="20006"/>
                    </a:ext>
                  </a:extLst>
                </a:gridCol>
                <a:gridCol w="599607">
                  <a:extLst>
                    <a:ext uri="{9D8B030D-6E8A-4147-A177-3AD203B41FA5}">
                      <a16:colId xmlns="" xmlns:a16="http://schemas.microsoft.com/office/drawing/2014/main" val="20007"/>
                    </a:ext>
                  </a:extLst>
                </a:gridCol>
                <a:gridCol w="599607">
                  <a:extLst>
                    <a:ext uri="{9D8B030D-6E8A-4147-A177-3AD203B41FA5}">
                      <a16:colId xmlns="" xmlns:a16="http://schemas.microsoft.com/office/drawing/2014/main" val="20008"/>
                    </a:ext>
                  </a:extLst>
                </a:gridCol>
                <a:gridCol w="599607">
                  <a:extLst>
                    <a:ext uri="{9D8B030D-6E8A-4147-A177-3AD203B41FA5}">
                      <a16:colId xmlns="" xmlns:a16="http://schemas.microsoft.com/office/drawing/2014/main" val="20009"/>
                    </a:ext>
                  </a:extLst>
                </a:gridCol>
                <a:gridCol w="599607">
                  <a:extLst>
                    <a:ext uri="{9D8B030D-6E8A-4147-A177-3AD203B41FA5}">
                      <a16:colId xmlns="" xmlns:a16="http://schemas.microsoft.com/office/drawing/2014/main" val="20010"/>
                    </a:ext>
                  </a:extLst>
                </a:gridCol>
                <a:gridCol w="599607">
                  <a:extLst>
                    <a:ext uri="{9D8B030D-6E8A-4147-A177-3AD203B41FA5}">
                      <a16:colId xmlns="" xmlns:a16="http://schemas.microsoft.com/office/drawing/2014/main" val="20011"/>
                    </a:ext>
                  </a:extLst>
                </a:gridCol>
                <a:gridCol w="599607">
                  <a:extLst>
                    <a:ext uri="{9D8B030D-6E8A-4147-A177-3AD203B41FA5}">
                      <a16:colId xmlns="" xmlns:a16="http://schemas.microsoft.com/office/drawing/2014/main" val="20012"/>
                    </a:ext>
                  </a:extLst>
                </a:gridCol>
                <a:gridCol w="599607">
                  <a:extLst>
                    <a:ext uri="{9D8B030D-6E8A-4147-A177-3AD203B41FA5}">
                      <a16:colId xmlns="" xmlns:a16="http://schemas.microsoft.com/office/drawing/2014/main" val="20013"/>
                    </a:ext>
                  </a:extLst>
                </a:gridCol>
                <a:gridCol w="599607">
                  <a:extLst>
                    <a:ext uri="{9D8B030D-6E8A-4147-A177-3AD203B41FA5}">
                      <a16:colId xmlns="" xmlns:a16="http://schemas.microsoft.com/office/drawing/2014/main" val="20014"/>
                    </a:ext>
                  </a:extLst>
                </a:gridCol>
                <a:gridCol w="599607">
                  <a:extLst>
                    <a:ext uri="{9D8B030D-6E8A-4147-A177-3AD203B41FA5}">
                      <a16:colId xmlns="" xmlns:a16="http://schemas.microsoft.com/office/drawing/2014/main" val="20015"/>
                    </a:ext>
                  </a:extLst>
                </a:gridCol>
              </a:tblGrid>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ctr" fontAlgn="b"/>
                      <a:endParaRPr lang="tr-TR" sz="16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4"/>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6"/>
                  </a:ext>
                </a:extLst>
              </a:tr>
              <a:tr h="311226">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9"/>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4"/>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6"/>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9"/>
                  </a:ext>
                </a:extLst>
              </a:tr>
            </a:tbl>
          </a:graphicData>
        </a:graphic>
      </p:graphicFrame>
      <p:cxnSp>
        <p:nvCxnSpPr>
          <p:cNvPr id="5" name="Düz Bağlayıcı 4"/>
          <p:cNvCxnSpPr/>
          <p:nvPr/>
        </p:nvCxnSpPr>
        <p:spPr>
          <a:xfrm>
            <a:off x="0" y="0"/>
            <a:ext cx="0"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356260" y="0"/>
            <a:ext cx="8906"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flipH="1">
            <a:off x="730333" y="0"/>
            <a:ext cx="17813"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1941616"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3740727" y="0"/>
            <a:ext cx="8907"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5557652"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356763" y="0"/>
            <a:ext cx="2672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144003"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0" y="0"/>
            <a:ext cx="91440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748146" y="262680"/>
            <a:ext cx="839585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3" y="5143500"/>
            <a:ext cx="9144003" cy="0"/>
          </a:xfrm>
          <a:prstGeom prst="line">
            <a:avLst/>
          </a:prstGeom>
        </p:spPr>
        <p:style>
          <a:lnRef idx="1">
            <a:schemeClr val="accent1"/>
          </a:lnRef>
          <a:fillRef idx="0">
            <a:schemeClr val="accent1"/>
          </a:fillRef>
          <a:effectRef idx="0">
            <a:schemeClr val="accent1"/>
          </a:effectRef>
          <a:fontRef idx="minor">
            <a:schemeClr val="tx1"/>
          </a:fontRef>
        </p:style>
      </p:cxnSp>
      <p:sp>
        <p:nvSpPr>
          <p:cNvPr id="16" name="15 Metin kutusu"/>
          <p:cNvSpPr txBox="1"/>
          <p:nvPr/>
        </p:nvSpPr>
        <p:spPr>
          <a:xfrm rot="16200000">
            <a:off x="-2387084" y="2387083"/>
            <a:ext cx="5143502" cy="369332"/>
          </a:xfrm>
          <a:prstGeom prst="rect">
            <a:avLst/>
          </a:prstGeom>
          <a:noFill/>
        </p:spPr>
        <p:txBody>
          <a:bodyPr wrap="square" rtlCol="0">
            <a:spAutoFit/>
          </a:bodyPr>
          <a:lstStyle/>
          <a:p>
            <a:r>
              <a:rPr lang="tr-TR" dirty="0" smtClean="0">
                <a:latin typeface="Arial" pitchFamily="34" charset="0"/>
                <a:cs typeface="Arial" pitchFamily="34" charset="0"/>
              </a:rPr>
              <a:t>             PEPTİK ÜLSERE ETKİLİ İLAÇLAR</a:t>
            </a:r>
            <a:endParaRPr lang="tr-TR" dirty="0">
              <a:latin typeface="Arial" pitchFamily="34" charset="0"/>
              <a:cs typeface="Arial" pitchFamily="34" charset="0"/>
            </a:endParaRPr>
          </a:p>
        </p:txBody>
      </p:sp>
      <p:sp>
        <p:nvSpPr>
          <p:cNvPr id="17" name="16 Metin kutusu"/>
          <p:cNvSpPr txBox="1"/>
          <p:nvPr/>
        </p:nvSpPr>
        <p:spPr>
          <a:xfrm>
            <a:off x="827584" y="0"/>
            <a:ext cx="936104" cy="338554"/>
          </a:xfrm>
          <a:prstGeom prst="rect">
            <a:avLst/>
          </a:prstGeom>
          <a:noFill/>
        </p:spPr>
        <p:txBody>
          <a:bodyPr wrap="square" rtlCol="0">
            <a:spAutoFit/>
          </a:bodyPr>
          <a:lstStyle/>
          <a:p>
            <a:r>
              <a:rPr lang="tr-TR" sz="1600" dirty="0" smtClean="0">
                <a:solidFill>
                  <a:schemeClr val="tx2"/>
                </a:solidFill>
              </a:rPr>
              <a:t>İlaçlar</a:t>
            </a:r>
            <a:endParaRPr lang="tr-TR" sz="1600" dirty="0">
              <a:solidFill>
                <a:schemeClr val="tx2"/>
              </a:solidFill>
            </a:endParaRPr>
          </a:p>
        </p:txBody>
      </p:sp>
      <p:sp>
        <p:nvSpPr>
          <p:cNvPr id="18" name="17 Metin kutusu"/>
          <p:cNvSpPr txBox="1"/>
          <p:nvPr/>
        </p:nvSpPr>
        <p:spPr>
          <a:xfrm>
            <a:off x="1979712" y="0"/>
            <a:ext cx="1656184" cy="338554"/>
          </a:xfrm>
          <a:prstGeom prst="rect">
            <a:avLst/>
          </a:prstGeom>
          <a:noFill/>
        </p:spPr>
        <p:txBody>
          <a:bodyPr wrap="square" rtlCol="0">
            <a:spAutoFit/>
          </a:bodyPr>
          <a:lstStyle/>
          <a:p>
            <a:r>
              <a:rPr lang="tr-TR" sz="1600" dirty="0" smtClean="0">
                <a:solidFill>
                  <a:schemeClr val="tx2"/>
                </a:solidFill>
                <a:cs typeface="Arial" pitchFamily="34" charset="0"/>
              </a:rPr>
              <a:t>Endikasyonları</a:t>
            </a:r>
            <a:endParaRPr lang="tr-TR" sz="1600" dirty="0">
              <a:solidFill>
                <a:schemeClr val="tx2"/>
              </a:solidFill>
              <a:cs typeface="Arial" pitchFamily="34" charset="0"/>
            </a:endParaRPr>
          </a:p>
        </p:txBody>
      </p:sp>
      <p:sp>
        <p:nvSpPr>
          <p:cNvPr id="19" name="18 Metin kutusu"/>
          <p:cNvSpPr txBox="1"/>
          <p:nvPr/>
        </p:nvSpPr>
        <p:spPr>
          <a:xfrm>
            <a:off x="3707904" y="0"/>
            <a:ext cx="2160240" cy="338554"/>
          </a:xfrm>
          <a:prstGeom prst="rect">
            <a:avLst/>
          </a:prstGeom>
          <a:noFill/>
        </p:spPr>
        <p:txBody>
          <a:bodyPr wrap="square" rtlCol="0">
            <a:spAutoFit/>
          </a:bodyPr>
          <a:lstStyle/>
          <a:p>
            <a:r>
              <a:rPr lang="tr-TR" sz="1600" dirty="0" smtClean="0">
                <a:solidFill>
                  <a:schemeClr val="tx2"/>
                </a:solidFill>
              </a:rPr>
              <a:t>Kontrendikasyonları</a:t>
            </a:r>
            <a:endParaRPr lang="tr-TR" sz="1600" dirty="0">
              <a:solidFill>
                <a:schemeClr val="tx2"/>
              </a:solidFill>
            </a:endParaRPr>
          </a:p>
        </p:txBody>
      </p:sp>
      <p:sp>
        <p:nvSpPr>
          <p:cNvPr id="20" name="19 Metin kutusu"/>
          <p:cNvSpPr txBox="1"/>
          <p:nvPr/>
        </p:nvSpPr>
        <p:spPr>
          <a:xfrm>
            <a:off x="5580112" y="0"/>
            <a:ext cx="1728192" cy="338554"/>
          </a:xfrm>
          <a:prstGeom prst="rect">
            <a:avLst/>
          </a:prstGeom>
          <a:noFill/>
        </p:spPr>
        <p:txBody>
          <a:bodyPr wrap="square" rtlCol="0">
            <a:spAutoFit/>
          </a:bodyPr>
          <a:lstStyle/>
          <a:p>
            <a:r>
              <a:rPr lang="tr-TR" sz="1600" dirty="0" smtClean="0">
                <a:solidFill>
                  <a:schemeClr val="tx2"/>
                </a:solidFill>
              </a:rPr>
              <a:t>Veriliş yolu</a:t>
            </a:r>
            <a:endParaRPr lang="tr-TR" sz="1600" dirty="0">
              <a:solidFill>
                <a:schemeClr val="tx2"/>
              </a:solidFill>
            </a:endParaRPr>
          </a:p>
        </p:txBody>
      </p:sp>
      <p:sp>
        <p:nvSpPr>
          <p:cNvPr id="21" name="20 Metin kutusu"/>
          <p:cNvSpPr txBox="1"/>
          <p:nvPr/>
        </p:nvSpPr>
        <p:spPr>
          <a:xfrm>
            <a:off x="7380312" y="0"/>
            <a:ext cx="1763688" cy="338554"/>
          </a:xfrm>
          <a:prstGeom prst="rect">
            <a:avLst/>
          </a:prstGeom>
          <a:noFill/>
        </p:spPr>
        <p:txBody>
          <a:bodyPr wrap="square" rtlCol="0">
            <a:spAutoFit/>
          </a:bodyPr>
          <a:lstStyle/>
          <a:p>
            <a:r>
              <a:rPr lang="tr-TR" sz="1600" dirty="0" smtClean="0">
                <a:solidFill>
                  <a:schemeClr val="tx2"/>
                </a:solidFill>
              </a:rPr>
              <a:t>Yan etkileri</a:t>
            </a:r>
            <a:endParaRPr lang="tr-TR" sz="1600" dirty="0">
              <a:solidFill>
                <a:schemeClr val="tx2"/>
              </a:solidFill>
            </a:endParaRPr>
          </a:p>
        </p:txBody>
      </p:sp>
      <p:sp>
        <p:nvSpPr>
          <p:cNvPr id="22" name="21 Metin kutusu"/>
          <p:cNvSpPr txBox="1"/>
          <p:nvPr/>
        </p:nvSpPr>
        <p:spPr>
          <a:xfrm rot="16200000">
            <a:off x="-787949" y="2315077"/>
            <a:ext cx="2592289" cy="369332"/>
          </a:xfrm>
          <a:prstGeom prst="rect">
            <a:avLst/>
          </a:prstGeom>
          <a:noFill/>
        </p:spPr>
        <p:txBody>
          <a:bodyPr wrap="square" rtlCol="0">
            <a:spAutoFit/>
          </a:bodyPr>
          <a:lstStyle/>
          <a:p>
            <a:r>
              <a:rPr lang="tr-TR" dirty="0" smtClean="0">
                <a:latin typeface="Arial" pitchFamily="34" charset="0"/>
                <a:cs typeface="Arial" pitchFamily="34" charset="0"/>
              </a:rPr>
              <a:t>H2 Reseptör </a:t>
            </a:r>
            <a:r>
              <a:rPr lang="tr-TR" dirty="0" err="1" smtClean="0">
                <a:latin typeface="Arial" pitchFamily="34" charset="0"/>
                <a:cs typeface="Arial" pitchFamily="34" charset="0"/>
              </a:rPr>
              <a:t>Blokerleri</a:t>
            </a:r>
            <a:endParaRPr lang="tr-TR" dirty="0">
              <a:latin typeface="Arial" pitchFamily="34" charset="0"/>
              <a:cs typeface="Arial" pitchFamily="34" charset="0"/>
            </a:endParaRPr>
          </a:p>
        </p:txBody>
      </p:sp>
      <p:sp>
        <p:nvSpPr>
          <p:cNvPr id="23" name="22 Metin kutusu"/>
          <p:cNvSpPr txBox="1"/>
          <p:nvPr/>
        </p:nvSpPr>
        <p:spPr>
          <a:xfrm>
            <a:off x="755576" y="339502"/>
            <a:ext cx="1080120" cy="338554"/>
          </a:xfrm>
          <a:prstGeom prst="rect">
            <a:avLst/>
          </a:prstGeom>
          <a:noFill/>
        </p:spPr>
        <p:txBody>
          <a:bodyPr wrap="square" rtlCol="0">
            <a:spAutoFit/>
          </a:bodyPr>
          <a:lstStyle/>
          <a:p>
            <a:r>
              <a:rPr lang="tr-TR" sz="1600" dirty="0" err="1" smtClean="0"/>
              <a:t>Nizatidin</a:t>
            </a:r>
            <a:endParaRPr lang="tr-TR" sz="1600" dirty="0"/>
          </a:p>
        </p:txBody>
      </p:sp>
      <p:sp>
        <p:nvSpPr>
          <p:cNvPr id="24" name="23 Metin kutusu"/>
          <p:cNvSpPr txBox="1"/>
          <p:nvPr/>
        </p:nvSpPr>
        <p:spPr>
          <a:xfrm>
            <a:off x="1979712" y="339502"/>
            <a:ext cx="1728192" cy="3046988"/>
          </a:xfrm>
          <a:prstGeom prst="rect">
            <a:avLst/>
          </a:prstGeom>
          <a:noFill/>
        </p:spPr>
        <p:txBody>
          <a:bodyPr wrap="square" rtlCol="0">
            <a:spAutoFit/>
          </a:bodyPr>
          <a:lstStyle/>
          <a:p>
            <a:r>
              <a:rPr lang="tr-TR" sz="1600" dirty="0" err="1" smtClean="0"/>
              <a:t>Duodenal</a:t>
            </a:r>
            <a:r>
              <a:rPr lang="tr-TR" sz="1600" dirty="0" smtClean="0"/>
              <a:t> ülser, </a:t>
            </a:r>
            <a:r>
              <a:rPr lang="tr-TR" sz="1600" dirty="0" err="1" smtClean="0"/>
              <a:t>benign</a:t>
            </a:r>
            <a:r>
              <a:rPr lang="tr-TR" sz="1600" dirty="0" smtClean="0"/>
              <a:t> </a:t>
            </a:r>
            <a:r>
              <a:rPr lang="tr-TR" sz="1600" dirty="0" err="1" smtClean="0"/>
              <a:t>gastrik</a:t>
            </a:r>
            <a:r>
              <a:rPr lang="tr-TR" sz="1600" dirty="0" smtClean="0"/>
              <a:t> ülser, </a:t>
            </a:r>
            <a:r>
              <a:rPr lang="tr-TR" sz="1600" dirty="0" err="1" smtClean="0"/>
              <a:t>gastrik</a:t>
            </a:r>
            <a:r>
              <a:rPr lang="tr-TR" sz="1600" dirty="0" smtClean="0"/>
              <a:t> </a:t>
            </a:r>
            <a:r>
              <a:rPr lang="tr-TR" sz="1600" dirty="0" err="1" smtClean="0"/>
              <a:t>özofageal</a:t>
            </a:r>
            <a:r>
              <a:rPr lang="tr-TR" sz="1600" dirty="0" smtClean="0"/>
              <a:t> </a:t>
            </a:r>
            <a:r>
              <a:rPr lang="tr-TR" sz="1600" dirty="0" err="1" smtClean="0"/>
              <a:t>reflü</a:t>
            </a:r>
            <a:r>
              <a:rPr lang="tr-TR" sz="1600" dirty="0" smtClean="0"/>
              <a:t> (erozyonlar, ülserler ve göğüs yanması dahil) ,</a:t>
            </a:r>
            <a:r>
              <a:rPr lang="tr-TR" sz="1600" dirty="0" err="1" smtClean="0"/>
              <a:t>NSAİİ'nin</a:t>
            </a:r>
            <a:r>
              <a:rPr lang="tr-TR" sz="1600" dirty="0" smtClean="0"/>
              <a:t> kullanımına bağlı </a:t>
            </a:r>
            <a:r>
              <a:rPr lang="tr-TR" sz="1600" dirty="0" err="1" smtClean="0"/>
              <a:t>gastrik</a:t>
            </a:r>
            <a:r>
              <a:rPr lang="tr-TR" sz="1600" dirty="0" smtClean="0"/>
              <a:t> ya da </a:t>
            </a:r>
            <a:r>
              <a:rPr lang="tr-TR" sz="1600" dirty="0" err="1" smtClean="0"/>
              <a:t>duodenal</a:t>
            </a:r>
            <a:r>
              <a:rPr lang="tr-TR" sz="1600" dirty="0" smtClean="0"/>
              <a:t> ülserde </a:t>
            </a:r>
            <a:r>
              <a:rPr lang="tr-TR" sz="1600" dirty="0" err="1" smtClean="0"/>
              <a:t>endikedir</a:t>
            </a:r>
            <a:r>
              <a:rPr lang="tr-TR" sz="1600" dirty="0" smtClean="0"/>
              <a:t>.</a:t>
            </a:r>
            <a:endParaRPr lang="tr-TR" sz="1600" dirty="0"/>
          </a:p>
        </p:txBody>
      </p:sp>
      <p:sp>
        <p:nvSpPr>
          <p:cNvPr id="25" name="24 Metin kutusu"/>
          <p:cNvSpPr txBox="1"/>
          <p:nvPr/>
        </p:nvSpPr>
        <p:spPr>
          <a:xfrm>
            <a:off x="3707904" y="339502"/>
            <a:ext cx="1728192" cy="338554"/>
          </a:xfrm>
          <a:prstGeom prst="rect">
            <a:avLst/>
          </a:prstGeom>
          <a:noFill/>
        </p:spPr>
        <p:txBody>
          <a:bodyPr wrap="square" rtlCol="0">
            <a:spAutoFit/>
          </a:bodyPr>
          <a:lstStyle/>
          <a:p>
            <a:r>
              <a:rPr lang="tr-TR" sz="1600" dirty="0" smtClean="0"/>
              <a:t>Aşırı duyarlılık</a:t>
            </a:r>
            <a:endParaRPr lang="tr-TR" sz="1600" dirty="0"/>
          </a:p>
        </p:txBody>
      </p:sp>
      <p:sp>
        <p:nvSpPr>
          <p:cNvPr id="27" name="26 Metin kutusu"/>
          <p:cNvSpPr txBox="1"/>
          <p:nvPr/>
        </p:nvSpPr>
        <p:spPr>
          <a:xfrm>
            <a:off x="5580112" y="339502"/>
            <a:ext cx="1800200" cy="4062651"/>
          </a:xfrm>
          <a:prstGeom prst="rect">
            <a:avLst/>
          </a:prstGeom>
          <a:noFill/>
        </p:spPr>
        <p:txBody>
          <a:bodyPr wrap="square" rtlCol="0">
            <a:spAutoFit/>
          </a:bodyPr>
          <a:lstStyle/>
          <a:p>
            <a:r>
              <a:rPr lang="tr-TR" sz="1600" dirty="0" smtClean="0"/>
              <a:t>Aktif </a:t>
            </a:r>
            <a:r>
              <a:rPr lang="tr-TR" sz="1600" dirty="0" err="1" smtClean="0"/>
              <a:t>duodenal</a:t>
            </a:r>
            <a:r>
              <a:rPr lang="tr-TR" sz="1600" dirty="0" smtClean="0"/>
              <a:t> ülserde ve mide ülserinin tedavisinde akşamları bir kez 300 mg veya sabah akşam iki kez 150 </a:t>
            </a:r>
            <a:r>
              <a:rPr lang="tr-TR" sz="1600" dirty="0" err="1" smtClean="0"/>
              <a:t>mg’dır</a:t>
            </a:r>
            <a:r>
              <a:rPr lang="tr-TR" sz="1600" dirty="0" smtClean="0"/>
              <a:t>. </a:t>
            </a:r>
            <a:r>
              <a:rPr lang="tr-TR" sz="1600" dirty="0" err="1" smtClean="0"/>
              <a:t>Gastroözofageal</a:t>
            </a:r>
            <a:r>
              <a:rPr lang="tr-TR" sz="1600" dirty="0" smtClean="0"/>
              <a:t> </a:t>
            </a:r>
            <a:r>
              <a:rPr lang="tr-TR" sz="1600" dirty="0" err="1" smtClean="0"/>
              <a:t>reflüde</a:t>
            </a:r>
            <a:r>
              <a:rPr lang="tr-TR" sz="1600" dirty="0" smtClean="0"/>
              <a:t> günde 2 defa 150 </a:t>
            </a:r>
            <a:r>
              <a:rPr lang="tr-TR" sz="1600" dirty="0" err="1" smtClean="0"/>
              <a:t>mg’dır</a:t>
            </a:r>
            <a:r>
              <a:rPr lang="tr-TR" sz="1600" dirty="0" smtClean="0"/>
              <a:t>. Gerekirse bu miktar, günde 2 defa 300 </a:t>
            </a:r>
            <a:r>
              <a:rPr lang="tr-TR" sz="1600" dirty="0" err="1" smtClean="0"/>
              <a:t>mg'a</a:t>
            </a:r>
            <a:r>
              <a:rPr lang="tr-TR" sz="1600" dirty="0" smtClean="0"/>
              <a:t> yükseltilebilir.</a:t>
            </a:r>
            <a:r>
              <a:rPr lang="tr-TR" dirty="0" smtClean="0"/>
              <a:t/>
            </a:r>
            <a:br>
              <a:rPr lang="tr-TR" dirty="0" smtClean="0"/>
            </a:br>
            <a:endParaRPr lang="tr-TR" dirty="0"/>
          </a:p>
        </p:txBody>
      </p:sp>
      <p:sp>
        <p:nvSpPr>
          <p:cNvPr id="28" name="27 Metin kutusu"/>
          <p:cNvSpPr txBox="1"/>
          <p:nvPr/>
        </p:nvSpPr>
        <p:spPr>
          <a:xfrm>
            <a:off x="7380312" y="339502"/>
            <a:ext cx="1584176" cy="3539430"/>
          </a:xfrm>
          <a:prstGeom prst="rect">
            <a:avLst/>
          </a:prstGeom>
          <a:noFill/>
        </p:spPr>
        <p:txBody>
          <a:bodyPr wrap="square" rtlCol="0">
            <a:spAutoFit/>
          </a:bodyPr>
          <a:lstStyle/>
          <a:p>
            <a:r>
              <a:rPr lang="tr-TR" sz="1600" dirty="0" smtClean="0"/>
              <a:t>Memelerde şişkinlik, huzursuzluk, sinirlilik, baş ağrısı, baş dönmesi,uykusuzluk veya uyku hali, karın ağrısı, iştahsızlık, kabızlık, ishal, ağız kuruluğu, gaz, mide yanması, bulantı, kusma.</a:t>
            </a:r>
            <a:endParaRPr lang="tr-TR" sz="1600" dirty="0"/>
          </a:p>
        </p:txBody>
      </p:sp>
    </p:spTree>
    <p:extLst>
      <p:ext uri="{BB962C8B-B14F-4D97-AF65-F5344CB8AC3E}">
        <p14:creationId xmlns:p14="http://schemas.microsoft.com/office/powerpoint/2010/main" val="11513785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graphicFrame>
        <p:nvGraphicFramePr>
          <p:cNvPr id="4" name="Tablo 3"/>
          <p:cNvGraphicFramePr>
            <a:graphicFrameLocks noGrp="1"/>
          </p:cNvGraphicFramePr>
          <p:nvPr>
            <p:extLst>
              <p:ext uri="{D42A27DB-BD31-4B8C-83A1-F6EECF244321}">
                <p14:modId xmlns:p14="http://schemas.microsoft.com/office/powerpoint/2010/main" val="905245278"/>
              </p:ext>
            </p:extLst>
          </p:nvPr>
        </p:nvGraphicFramePr>
        <p:xfrm>
          <a:off x="-3" y="3"/>
          <a:ext cx="9144006" cy="5143496"/>
        </p:xfrm>
        <a:graphic>
          <a:graphicData uri="http://schemas.openxmlformats.org/drawingml/2006/table">
            <a:tbl>
              <a:tblPr>
                <a:tableStyleId>{5C22544A-7EE6-4342-B048-85BDC9FD1C3A}</a:tableStyleId>
              </a:tblPr>
              <a:tblGrid>
                <a:gridCol w="374754">
                  <a:extLst>
                    <a:ext uri="{9D8B030D-6E8A-4147-A177-3AD203B41FA5}">
                      <a16:colId xmlns="" xmlns:a16="http://schemas.microsoft.com/office/drawing/2014/main" val="20000"/>
                    </a:ext>
                  </a:extLst>
                </a:gridCol>
                <a:gridCol w="374754">
                  <a:extLst>
                    <a:ext uri="{9D8B030D-6E8A-4147-A177-3AD203B41FA5}">
                      <a16:colId xmlns="" xmlns:a16="http://schemas.microsoft.com/office/drawing/2014/main" val="20001"/>
                    </a:ext>
                  </a:extLst>
                </a:gridCol>
                <a:gridCol w="599607">
                  <a:extLst>
                    <a:ext uri="{9D8B030D-6E8A-4147-A177-3AD203B41FA5}">
                      <a16:colId xmlns="" xmlns:a16="http://schemas.microsoft.com/office/drawing/2014/main" val="20002"/>
                    </a:ext>
                  </a:extLst>
                </a:gridCol>
                <a:gridCol w="599607">
                  <a:extLst>
                    <a:ext uri="{9D8B030D-6E8A-4147-A177-3AD203B41FA5}">
                      <a16:colId xmlns="" xmlns:a16="http://schemas.microsoft.com/office/drawing/2014/main" val="20003"/>
                    </a:ext>
                  </a:extLst>
                </a:gridCol>
                <a:gridCol w="599607">
                  <a:extLst>
                    <a:ext uri="{9D8B030D-6E8A-4147-A177-3AD203B41FA5}">
                      <a16:colId xmlns="" xmlns:a16="http://schemas.microsoft.com/office/drawing/2014/main" val="20004"/>
                    </a:ext>
                  </a:extLst>
                </a:gridCol>
                <a:gridCol w="599607">
                  <a:extLst>
                    <a:ext uri="{9D8B030D-6E8A-4147-A177-3AD203B41FA5}">
                      <a16:colId xmlns="" xmlns:a16="http://schemas.microsoft.com/office/drawing/2014/main" val="20005"/>
                    </a:ext>
                  </a:extLst>
                </a:gridCol>
                <a:gridCol w="599607">
                  <a:extLst>
                    <a:ext uri="{9D8B030D-6E8A-4147-A177-3AD203B41FA5}">
                      <a16:colId xmlns="" xmlns:a16="http://schemas.microsoft.com/office/drawing/2014/main" val="20006"/>
                    </a:ext>
                  </a:extLst>
                </a:gridCol>
                <a:gridCol w="599607">
                  <a:extLst>
                    <a:ext uri="{9D8B030D-6E8A-4147-A177-3AD203B41FA5}">
                      <a16:colId xmlns="" xmlns:a16="http://schemas.microsoft.com/office/drawing/2014/main" val="20007"/>
                    </a:ext>
                  </a:extLst>
                </a:gridCol>
                <a:gridCol w="599607">
                  <a:extLst>
                    <a:ext uri="{9D8B030D-6E8A-4147-A177-3AD203B41FA5}">
                      <a16:colId xmlns="" xmlns:a16="http://schemas.microsoft.com/office/drawing/2014/main" val="20008"/>
                    </a:ext>
                  </a:extLst>
                </a:gridCol>
                <a:gridCol w="599607">
                  <a:extLst>
                    <a:ext uri="{9D8B030D-6E8A-4147-A177-3AD203B41FA5}">
                      <a16:colId xmlns="" xmlns:a16="http://schemas.microsoft.com/office/drawing/2014/main" val="20009"/>
                    </a:ext>
                  </a:extLst>
                </a:gridCol>
                <a:gridCol w="599607">
                  <a:extLst>
                    <a:ext uri="{9D8B030D-6E8A-4147-A177-3AD203B41FA5}">
                      <a16:colId xmlns="" xmlns:a16="http://schemas.microsoft.com/office/drawing/2014/main" val="20010"/>
                    </a:ext>
                  </a:extLst>
                </a:gridCol>
                <a:gridCol w="599607">
                  <a:extLst>
                    <a:ext uri="{9D8B030D-6E8A-4147-A177-3AD203B41FA5}">
                      <a16:colId xmlns="" xmlns:a16="http://schemas.microsoft.com/office/drawing/2014/main" val="20011"/>
                    </a:ext>
                  </a:extLst>
                </a:gridCol>
                <a:gridCol w="599607">
                  <a:extLst>
                    <a:ext uri="{9D8B030D-6E8A-4147-A177-3AD203B41FA5}">
                      <a16:colId xmlns="" xmlns:a16="http://schemas.microsoft.com/office/drawing/2014/main" val="20012"/>
                    </a:ext>
                  </a:extLst>
                </a:gridCol>
                <a:gridCol w="599607">
                  <a:extLst>
                    <a:ext uri="{9D8B030D-6E8A-4147-A177-3AD203B41FA5}">
                      <a16:colId xmlns="" xmlns:a16="http://schemas.microsoft.com/office/drawing/2014/main" val="20013"/>
                    </a:ext>
                  </a:extLst>
                </a:gridCol>
                <a:gridCol w="599607">
                  <a:extLst>
                    <a:ext uri="{9D8B030D-6E8A-4147-A177-3AD203B41FA5}">
                      <a16:colId xmlns="" xmlns:a16="http://schemas.microsoft.com/office/drawing/2014/main" val="20014"/>
                    </a:ext>
                  </a:extLst>
                </a:gridCol>
                <a:gridCol w="599607">
                  <a:extLst>
                    <a:ext uri="{9D8B030D-6E8A-4147-A177-3AD203B41FA5}">
                      <a16:colId xmlns="" xmlns:a16="http://schemas.microsoft.com/office/drawing/2014/main" val="20015"/>
                    </a:ext>
                  </a:extLst>
                </a:gridCol>
              </a:tblGrid>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ctr" fontAlgn="b"/>
                      <a:endParaRPr lang="tr-TR" sz="16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4"/>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6"/>
                  </a:ext>
                </a:extLst>
              </a:tr>
              <a:tr h="311226">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9"/>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4"/>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6"/>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9"/>
                  </a:ext>
                </a:extLst>
              </a:tr>
            </a:tbl>
          </a:graphicData>
        </a:graphic>
      </p:graphicFrame>
      <p:cxnSp>
        <p:nvCxnSpPr>
          <p:cNvPr id="5" name="Düz Bağlayıcı 4"/>
          <p:cNvCxnSpPr/>
          <p:nvPr/>
        </p:nvCxnSpPr>
        <p:spPr>
          <a:xfrm>
            <a:off x="0" y="0"/>
            <a:ext cx="0"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356260" y="0"/>
            <a:ext cx="8906"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flipH="1">
            <a:off x="730333" y="0"/>
            <a:ext cx="17813"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1941616"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3740727" y="0"/>
            <a:ext cx="8907"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5557652"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356763" y="0"/>
            <a:ext cx="2672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144003"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0" y="0"/>
            <a:ext cx="91440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748146" y="262680"/>
            <a:ext cx="839585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3" y="5143500"/>
            <a:ext cx="9144003" cy="0"/>
          </a:xfrm>
          <a:prstGeom prst="line">
            <a:avLst/>
          </a:prstGeom>
        </p:spPr>
        <p:style>
          <a:lnRef idx="1">
            <a:schemeClr val="accent1"/>
          </a:lnRef>
          <a:fillRef idx="0">
            <a:schemeClr val="accent1"/>
          </a:fillRef>
          <a:effectRef idx="0">
            <a:schemeClr val="accent1"/>
          </a:effectRef>
          <a:fontRef idx="minor">
            <a:schemeClr val="tx1"/>
          </a:fontRef>
        </p:style>
      </p:cxnSp>
      <p:sp>
        <p:nvSpPr>
          <p:cNvPr id="16" name="15 Metin kutusu"/>
          <p:cNvSpPr txBox="1"/>
          <p:nvPr/>
        </p:nvSpPr>
        <p:spPr>
          <a:xfrm rot="16200000">
            <a:off x="-2387084" y="2387083"/>
            <a:ext cx="5143502" cy="369332"/>
          </a:xfrm>
          <a:prstGeom prst="rect">
            <a:avLst/>
          </a:prstGeom>
          <a:noFill/>
        </p:spPr>
        <p:txBody>
          <a:bodyPr wrap="square" rtlCol="0">
            <a:spAutoFit/>
          </a:bodyPr>
          <a:lstStyle/>
          <a:p>
            <a:r>
              <a:rPr lang="tr-TR" dirty="0" smtClean="0">
                <a:latin typeface="Arial" pitchFamily="34" charset="0"/>
                <a:cs typeface="Arial" pitchFamily="34" charset="0"/>
              </a:rPr>
              <a:t>             PEPTİK ÜLSERE ETKİLİ İLAÇLAR</a:t>
            </a:r>
            <a:endParaRPr lang="tr-TR" dirty="0">
              <a:latin typeface="Arial" pitchFamily="34" charset="0"/>
              <a:cs typeface="Arial" pitchFamily="34" charset="0"/>
            </a:endParaRPr>
          </a:p>
        </p:txBody>
      </p:sp>
      <p:sp>
        <p:nvSpPr>
          <p:cNvPr id="17" name="16 Metin kutusu"/>
          <p:cNvSpPr txBox="1"/>
          <p:nvPr/>
        </p:nvSpPr>
        <p:spPr>
          <a:xfrm>
            <a:off x="827584" y="0"/>
            <a:ext cx="936104" cy="338554"/>
          </a:xfrm>
          <a:prstGeom prst="rect">
            <a:avLst/>
          </a:prstGeom>
          <a:noFill/>
        </p:spPr>
        <p:txBody>
          <a:bodyPr wrap="square" rtlCol="0">
            <a:spAutoFit/>
          </a:bodyPr>
          <a:lstStyle/>
          <a:p>
            <a:r>
              <a:rPr lang="tr-TR" sz="1600" dirty="0" smtClean="0">
                <a:solidFill>
                  <a:schemeClr val="tx2"/>
                </a:solidFill>
              </a:rPr>
              <a:t>İlaçlar</a:t>
            </a:r>
            <a:endParaRPr lang="tr-TR" sz="1600" dirty="0">
              <a:solidFill>
                <a:schemeClr val="tx2"/>
              </a:solidFill>
            </a:endParaRPr>
          </a:p>
        </p:txBody>
      </p:sp>
      <p:sp>
        <p:nvSpPr>
          <p:cNvPr id="18" name="17 Metin kutusu"/>
          <p:cNvSpPr txBox="1"/>
          <p:nvPr/>
        </p:nvSpPr>
        <p:spPr>
          <a:xfrm>
            <a:off x="1979712" y="0"/>
            <a:ext cx="1656184" cy="338554"/>
          </a:xfrm>
          <a:prstGeom prst="rect">
            <a:avLst/>
          </a:prstGeom>
          <a:noFill/>
        </p:spPr>
        <p:txBody>
          <a:bodyPr wrap="square" rtlCol="0">
            <a:spAutoFit/>
          </a:bodyPr>
          <a:lstStyle/>
          <a:p>
            <a:r>
              <a:rPr lang="tr-TR" sz="1600" dirty="0" smtClean="0">
                <a:solidFill>
                  <a:schemeClr val="tx2"/>
                </a:solidFill>
                <a:cs typeface="Arial" pitchFamily="34" charset="0"/>
              </a:rPr>
              <a:t>Endikasyonları</a:t>
            </a:r>
            <a:endParaRPr lang="tr-TR" sz="1600" dirty="0">
              <a:solidFill>
                <a:schemeClr val="tx2"/>
              </a:solidFill>
              <a:cs typeface="Arial" pitchFamily="34" charset="0"/>
            </a:endParaRPr>
          </a:p>
        </p:txBody>
      </p:sp>
      <p:sp>
        <p:nvSpPr>
          <p:cNvPr id="19" name="18 Metin kutusu"/>
          <p:cNvSpPr txBox="1"/>
          <p:nvPr/>
        </p:nvSpPr>
        <p:spPr>
          <a:xfrm>
            <a:off x="3707904" y="0"/>
            <a:ext cx="2160240" cy="338554"/>
          </a:xfrm>
          <a:prstGeom prst="rect">
            <a:avLst/>
          </a:prstGeom>
          <a:noFill/>
        </p:spPr>
        <p:txBody>
          <a:bodyPr wrap="square" rtlCol="0">
            <a:spAutoFit/>
          </a:bodyPr>
          <a:lstStyle/>
          <a:p>
            <a:r>
              <a:rPr lang="tr-TR" sz="1600" dirty="0" smtClean="0">
                <a:solidFill>
                  <a:schemeClr val="tx2"/>
                </a:solidFill>
              </a:rPr>
              <a:t>Kontrendikasyonları</a:t>
            </a:r>
            <a:endParaRPr lang="tr-TR" sz="1600" dirty="0">
              <a:solidFill>
                <a:schemeClr val="tx2"/>
              </a:solidFill>
            </a:endParaRPr>
          </a:p>
        </p:txBody>
      </p:sp>
      <p:sp>
        <p:nvSpPr>
          <p:cNvPr id="20" name="19 Metin kutusu"/>
          <p:cNvSpPr txBox="1"/>
          <p:nvPr/>
        </p:nvSpPr>
        <p:spPr>
          <a:xfrm>
            <a:off x="5580112" y="0"/>
            <a:ext cx="1728192" cy="338554"/>
          </a:xfrm>
          <a:prstGeom prst="rect">
            <a:avLst/>
          </a:prstGeom>
          <a:noFill/>
        </p:spPr>
        <p:txBody>
          <a:bodyPr wrap="square" rtlCol="0">
            <a:spAutoFit/>
          </a:bodyPr>
          <a:lstStyle/>
          <a:p>
            <a:r>
              <a:rPr lang="tr-TR" sz="1600" dirty="0" smtClean="0">
                <a:solidFill>
                  <a:schemeClr val="tx2"/>
                </a:solidFill>
              </a:rPr>
              <a:t>Veriliş yolu</a:t>
            </a:r>
            <a:endParaRPr lang="tr-TR" sz="1600" dirty="0">
              <a:solidFill>
                <a:schemeClr val="tx2"/>
              </a:solidFill>
            </a:endParaRPr>
          </a:p>
        </p:txBody>
      </p:sp>
      <p:sp>
        <p:nvSpPr>
          <p:cNvPr id="21" name="20 Metin kutusu"/>
          <p:cNvSpPr txBox="1"/>
          <p:nvPr/>
        </p:nvSpPr>
        <p:spPr>
          <a:xfrm>
            <a:off x="7380312" y="0"/>
            <a:ext cx="1763688" cy="338554"/>
          </a:xfrm>
          <a:prstGeom prst="rect">
            <a:avLst/>
          </a:prstGeom>
          <a:noFill/>
        </p:spPr>
        <p:txBody>
          <a:bodyPr wrap="square" rtlCol="0">
            <a:spAutoFit/>
          </a:bodyPr>
          <a:lstStyle/>
          <a:p>
            <a:r>
              <a:rPr lang="tr-TR" sz="1600" dirty="0" smtClean="0">
                <a:solidFill>
                  <a:schemeClr val="tx2"/>
                </a:solidFill>
              </a:rPr>
              <a:t>Yan etkileri</a:t>
            </a:r>
            <a:endParaRPr lang="tr-TR" sz="1600" dirty="0">
              <a:solidFill>
                <a:schemeClr val="tx2"/>
              </a:solidFill>
            </a:endParaRPr>
          </a:p>
        </p:txBody>
      </p:sp>
      <p:sp>
        <p:nvSpPr>
          <p:cNvPr id="22" name="21 Metin kutusu"/>
          <p:cNvSpPr txBox="1"/>
          <p:nvPr/>
        </p:nvSpPr>
        <p:spPr>
          <a:xfrm rot="16200000">
            <a:off x="-967970" y="2279072"/>
            <a:ext cx="2952328" cy="369332"/>
          </a:xfrm>
          <a:prstGeom prst="rect">
            <a:avLst/>
          </a:prstGeom>
          <a:noFill/>
        </p:spPr>
        <p:txBody>
          <a:bodyPr wrap="square" rtlCol="0">
            <a:spAutoFit/>
          </a:bodyPr>
          <a:lstStyle/>
          <a:p>
            <a:r>
              <a:rPr lang="tr-TR" dirty="0" smtClean="0"/>
              <a:t> Proton pompası inhibitörleri</a:t>
            </a:r>
            <a:endParaRPr lang="tr-TR" dirty="0"/>
          </a:p>
        </p:txBody>
      </p:sp>
      <p:sp>
        <p:nvSpPr>
          <p:cNvPr id="23" name="22 Metin kutusu"/>
          <p:cNvSpPr txBox="1"/>
          <p:nvPr/>
        </p:nvSpPr>
        <p:spPr>
          <a:xfrm>
            <a:off x="755576" y="339502"/>
            <a:ext cx="1224136" cy="338554"/>
          </a:xfrm>
          <a:prstGeom prst="rect">
            <a:avLst/>
          </a:prstGeom>
          <a:noFill/>
        </p:spPr>
        <p:txBody>
          <a:bodyPr wrap="square" rtlCol="0">
            <a:spAutoFit/>
          </a:bodyPr>
          <a:lstStyle/>
          <a:p>
            <a:r>
              <a:rPr lang="tr-TR" sz="1600" dirty="0" err="1" smtClean="0"/>
              <a:t>Omeprazol</a:t>
            </a:r>
            <a:endParaRPr lang="tr-TR" sz="1600" dirty="0"/>
          </a:p>
        </p:txBody>
      </p:sp>
      <p:sp>
        <p:nvSpPr>
          <p:cNvPr id="24" name="23 Metin kutusu"/>
          <p:cNvSpPr txBox="1"/>
          <p:nvPr/>
        </p:nvSpPr>
        <p:spPr>
          <a:xfrm>
            <a:off x="1979712" y="267494"/>
            <a:ext cx="1656184" cy="4832092"/>
          </a:xfrm>
          <a:prstGeom prst="rect">
            <a:avLst/>
          </a:prstGeom>
          <a:noFill/>
        </p:spPr>
        <p:txBody>
          <a:bodyPr wrap="square" rtlCol="0">
            <a:spAutoFit/>
          </a:bodyPr>
          <a:lstStyle/>
          <a:p>
            <a:r>
              <a:rPr lang="tr-TR" sz="1600" dirty="0" err="1" smtClean="0"/>
              <a:t>Gastroözofagial</a:t>
            </a:r>
            <a:r>
              <a:rPr lang="tr-TR" sz="1600" dirty="0" smtClean="0"/>
              <a:t> </a:t>
            </a:r>
            <a:r>
              <a:rPr lang="tr-TR" sz="1600" dirty="0" err="1" smtClean="0"/>
              <a:t>reflü</a:t>
            </a:r>
            <a:r>
              <a:rPr lang="tr-TR" sz="1600" dirty="0" smtClean="0"/>
              <a:t>, mide asidinin; ağrı, iltihaplanma ve mide yanmasına yol açacak şekilde yemek borusuna kaçışı,onikiparmak bağırsağı ülseri ya da </a:t>
            </a:r>
            <a:r>
              <a:rPr lang="tr-TR" sz="1600" dirty="0" err="1" smtClean="0"/>
              <a:t>gastrik</a:t>
            </a:r>
            <a:r>
              <a:rPr lang="tr-TR" sz="1600" dirty="0" smtClean="0"/>
              <a:t> ülser,</a:t>
            </a:r>
            <a:br>
              <a:rPr lang="tr-TR" sz="1600" dirty="0" smtClean="0"/>
            </a:br>
            <a:r>
              <a:rPr lang="tr-TR" sz="1600" dirty="0" err="1" smtClean="0"/>
              <a:t>helicobakter</a:t>
            </a:r>
            <a:r>
              <a:rPr lang="tr-TR" sz="1600" dirty="0" smtClean="0"/>
              <a:t> </a:t>
            </a:r>
            <a:r>
              <a:rPr lang="tr-TR" sz="1600" dirty="0" err="1" smtClean="0"/>
              <a:t>pylori</a:t>
            </a:r>
            <a:endParaRPr lang="tr-TR" sz="1600" b="1" dirty="0" smtClean="0"/>
          </a:p>
          <a:p>
            <a:r>
              <a:rPr lang="tr-TR" sz="1600" dirty="0" smtClean="0"/>
              <a:t>adlı bakteri ile </a:t>
            </a:r>
            <a:r>
              <a:rPr lang="tr-TR" sz="1600" dirty="0" err="1" smtClean="0"/>
              <a:t>enfekte</a:t>
            </a:r>
            <a:r>
              <a:rPr lang="tr-TR" sz="1600" dirty="0" smtClean="0"/>
              <a:t> ülserlerin tedavisinde </a:t>
            </a:r>
            <a:r>
              <a:rPr lang="tr-TR" sz="1600" dirty="0" err="1" smtClean="0"/>
              <a:t>endikedir</a:t>
            </a:r>
            <a:r>
              <a:rPr lang="tr-TR" sz="1600" dirty="0" smtClean="0"/>
              <a:t>.</a:t>
            </a:r>
            <a:r>
              <a:rPr lang="tr-TR" dirty="0" smtClean="0"/>
              <a:t/>
            </a:r>
            <a:br>
              <a:rPr lang="tr-TR" dirty="0" smtClean="0"/>
            </a:br>
            <a:r>
              <a:rPr lang="tr-TR" dirty="0" smtClean="0"/>
              <a:t/>
            </a:r>
            <a:br>
              <a:rPr lang="tr-TR" dirty="0" smtClean="0"/>
            </a:br>
            <a:endParaRPr lang="tr-TR" dirty="0"/>
          </a:p>
        </p:txBody>
      </p:sp>
      <p:sp>
        <p:nvSpPr>
          <p:cNvPr id="25" name="24 Metin kutusu"/>
          <p:cNvSpPr txBox="1"/>
          <p:nvPr/>
        </p:nvSpPr>
        <p:spPr>
          <a:xfrm>
            <a:off x="3779912" y="339502"/>
            <a:ext cx="1656184" cy="1077218"/>
          </a:xfrm>
          <a:prstGeom prst="rect">
            <a:avLst/>
          </a:prstGeom>
          <a:noFill/>
        </p:spPr>
        <p:txBody>
          <a:bodyPr wrap="square" rtlCol="0">
            <a:spAutoFit/>
          </a:bodyPr>
          <a:lstStyle/>
          <a:p>
            <a:r>
              <a:rPr lang="tr-TR" sz="1600" dirty="0" err="1" smtClean="0"/>
              <a:t>Omeprazole</a:t>
            </a:r>
            <a:r>
              <a:rPr lang="tr-TR" sz="1600" dirty="0" smtClean="0"/>
              <a:t> aşırı duyarlılığı olan hastalarda kullanılmamalıdır.</a:t>
            </a:r>
            <a:endParaRPr lang="tr-TR" sz="1600" dirty="0"/>
          </a:p>
        </p:txBody>
      </p:sp>
      <p:sp>
        <p:nvSpPr>
          <p:cNvPr id="26" name="25 Metin kutusu"/>
          <p:cNvSpPr txBox="1"/>
          <p:nvPr/>
        </p:nvSpPr>
        <p:spPr>
          <a:xfrm>
            <a:off x="5508104" y="267494"/>
            <a:ext cx="1944216" cy="4524315"/>
          </a:xfrm>
          <a:prstGeom prst="rect">
            <a:avLst/>
          </a:prstGeom>
          <a:noFill/>
        </p:spPr>
        <p:txBody>
          <a:bodyPr wrap="square" rtlCol="0">
            <a:spAutoFit/>
          </a:bodyPr>
          <a:lstStyle/>
          <a:p>
            <a:r>
              <a:rPr lang="tr-TR" sz="1600" dirty="0" smtClean="0"/>
              <a:t>Günlük doz </a:t>
            </a:r>
            <a:r>
              <a:rPr lang="tr-TR" sz="1600" dirty="0" err="1" smtClean="0"/>
              <a:t>gastrik</a:t>
            </a:r>
            <a:r>
              <a:rPr lang="tr-TR" sz="1600" dirty="0" smtClean="0"/>
              <a:t> ülser ve </a:t>
            </a:r>
            <a:r>
              <a:rPr lang="tr-TR" sz="1600" dirty="0" err="1" smtClean="0"/>
              <a:t>reflü</a:t>
            </a:r>
            <a:r>
              <a:rPr lang="tr-TR" sz="1600" dirty="0" smtClean="0"/>
              <a:t> </a:t>
            </a:r>
            <a:r>
              <a:rPr lang="tr-TR" sz="1600" dirty="0" err="1" smtClean="0"/>
              <a:t>özofajitte</a:t>
            </a:r>
            <a:r>
              <a:rPr lang="tr-TR" sz="1600" dirty="0" smtClean="0"/>
              <a:t> 1x1 kapsül ve tedaviye yanıt vermeyen olgularda 1x2 kapsüldür. </a:t>
            </a:r>
            <a:r>
              <a:rPr lang="tr-TR" sz="1600" dirty="0" err="1" smtClean="0"/>
              <a:t>Duodenal</a:t>
            </a:r>
            <a:r>
              <a:rPr lang="tr-TR" sz="1600" dirty="0" smtClean="0"/>
              <a:t> ülser tedavisinde iki hafta süreyle 1x1 kapsül uygulanır. Gerektiğinde tedavi süresi 2 hafta daha uzatılır. Maksimum günlük doz 180 </a:t>
            </a:r>
            <a:r>
              <a:rPr lang="tr-TR" sz="1600" dirty="0" err="1" smtClean="0"/>
              <a:t>mg'dır</a:t>
            </a:r>
            <a:r>
              <a:rPr lang="tr-TR" sz="1600" dirty="0" smtClean="0"/>
              <a:t>. 80 </a:t>
            </a:r>
            <a:r>
              <a:rPr lang="tr-TR" sz="1600" dirty="0" err="1" smtClean="0"/>
              <a:t>mg'ın</a:t>
            </a:r>
            <a:r>
              <a:rPr lang="tr-TR" sz="1600" dirty="0" smtClean="0"/>
              <a:t> üzerindeki dozlar ikiye bölünerek verilmelidir.</a:t>
            </a:r>
            <a:endParaRPr lang="tr-TR" dirty="0"/>
          </a:p>
        </p:txBody>
      </p:sp>
      <p:sp>
        <p:nvSpPr>
          <p:cNvPr id="27" name="26 Metin kutusu"/>
          <p:cNvSpPr txBox="1"/>
          <p:nvPr/>
        </p:nvSpPr>
        <p:spPr>
          <a:xfrm>
            <a:off x="7308304" y="267494"/>
            <a:ext cx="1691680" cy="3539430"/>
          </a:xfrm>
          <a:prstGeom prst="rect">
            <a:avLst/>
          </a:prstGeom>
          <a:noFill/>
        </p:spPr>
        <p:txBody>
          <a:bodyPr wrap="square" rtlCol="0">
            <a:spAutoFit/>
          </a:bodyPr>
          <a:lstStyle/>
          <a:p>
            <a:r>
              <a:rPr lang="tr-TR" sz="1600" dirty="0" err="1" smtClean="0"/>
              <a:t>Diyare</a:t>
            </a:r>
            <a:r>
              <a:rPr lang="tr-TR" sz="1600" dirty="0" smtClean="0"/>
              <a:t>, </a:t>
            </a:r>
            <a:r>
              <a:rPr lang="tr-TR" sz="1600" dirty="0" err="1" smtClean="0"/>
              <a:t>konstipasyon</a:t>
            </a:r>
            <a:r>
              <a:rPr lang="tr-TR" sz="1600" dirty="0" smtClean="0"/>
              <a:t>, karın ağrısı, bulantı/kusma, gaz şikayetleri; izole vakalarda ağız kuruluğu, </a:t>
            </a:r>
            <a:r>
              <a:rPr lang="tr-TR" sz="1600" dirty="0" err="1" smtClean="0"/>
              <a:t>stomatit</a:t>
            </a:r>
            <a:r>
              <a:rPr lang="tr-TR" sz="1600" dirty="0" smtClean="0"/>
              <a:t>, </a:t>
            </a:r>
            <a:r>
              <a:rPr lang="tr-TR" sz="1600" dirty="0" err="1" smtClean="0"/>
              <a:t>gastrointestinal</a:t>
            </a:r>
            <a:r>
              <a:rPr lang="tr-TR" sz="1600" dirty="0" smtClean="0"/>
              <a:t> kandidoz, nadiren karaciğer enzimlerinde yükselme; nadiren halsizlik,</a:t>
            </a:r>
            <a:endParaRPr lang="tr-TR" sz="1600" dirty="0"/>
          </a:p>
        </p:txBody>
      </p:sp>
    </p:spTree>
    <p:extLst>
      <p:ext uri="{BB962C8B-B14F-4D97-AF65-F5344CB8AC3E}">
        <p14:creationId xmlns:p14="http://schemas.microsoft.com/office/powerpoint/2010/main" val="115137854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graphicFrame>
        <p:nvGraphicFramePr>
          <p:cNvPr id="4" name="Tablo 3"/>
          <p:cNvGraphicFramePr>
            <a:graphicFrameLocks noGrp="1"/>
          </p:cNvGraphicFramePr>
          <p:nvPr>
            <p:extLst>
              <p:ext uri="{D42A27DB-BD31-4B8C-83A1-F6EECF244321}">
                <p14:modId xmlns:p14="http://schemas.microsoft.com/office/powerpoint/2010/main" val="905245278"/>
              </p:ext>
            </p:extLst>
          </p:nvPr>
        </p:nvGraphicFramePr>
        <p:xfrm>
          <a:off x="-5" y="-2012"/>
          <a:ext cx="9144006" cy="4950026"/>
        </p:xfrm>
        <a:graphic>
          <a:graphicData uri="http://schemas.openxmlformats.org/drawingml/2006/table">
            <a:tbl>
              <a:tblPr>
                <a:tableStyleId>{5C22544A-7EE6-4342-B048-85BDC9FD1C3A}</a:tableStyleId>
              </a:tblPr>
              <a:tblGrid>
                <a:gridCol w="340576">
                  <a:extLst>
                    <a:ext uri="{9D8B030D-6E8A-4147-A177-3AD203B41FA5}">
                      <a16:colId xmlns="" xmlns:a16="http://schemas.microsoft.com/office/drawing/2014/main" val="20000"/>
                    </a:ext>
                  </a:extLst>
                </a:gridCol>
                <a:gridCol w="376214">
                  <a:extLst>
                    <a:ext uri="{9D8B030D-6E8A-4147-A177-3AD203B41FA5}">
                      <a16:colId xmlns="" xmlns:a16="http://schemas.microsoft.com/office/drawing/2014/main" val="20001"/>
                    </a:ext>
                  </a:extLst>
                </a:gridCol>
                <a:gridCol w="601944">
                  <a:extLst>
                    <a:ext uri="{9D8B030D-6E8A-4147-A177-3AD203B41FA5}">
                      <a16:colId xmlns="" xmlns:a16="http://schemas.microsoft.com/office/drawing/2014/main" val="20002"/>
                    </a:ext>
                  </a:extLst>
                </a:gridCol>
                <a:gridCol w="601944">
                  <a:extLst>
                    <a:ext uri="{9D8B030D-6E8A-4147-A177-3AD203B41FA5}">
                      <a16:colId xmlns="" xmlns:a16="http://schemas.microsoft.com/office/drawing/2014/main" val="20003"/>
                    </a:ext>
                  </a:extLst>
                </a:gridCol>
                <a:gridCol w="601944">
                  <a:extLst>
                    <a:ext uri="{9D8B030D-6E8A-4147-A177-3AD203B41FA5}">
                      <a16:colId xmlns="" xmlns:a16="http://schemas.microsoft.com/office/drawing/2014/main" val="20004"/>
                    </a:ext>
                  </a:extLst>
                </a:gridCol>
                <a:gridCol w="601944">
                  <a:extLst>
                    <a:ext uri="{9D8B030D-6E8A-4147-A177-3AD203B41FA5}">
                      <a16:colId xmlns="" xmlns:a16="http://schemas.microsoft.com/office/drawing/2014/main" val="20005"/>
                    </a:ext>
                  </a:extLst>
                </a:gridCol>
                <a:gridCol w="601944">
                  <a:extLst>
                    <a:ext uri="{9D8B030D-6E8A-4147-A177-3AD203B41FA5}">
                      <a16:colId xmlns="" xmlns:a16="http://schemas.microsoft.com/office/drawing/2014/main" val="20006"/>
                    </a:ext>
                  </a:extLst>
                </a:gridCol>
                <a:gridCol w="601944">
                  <a:extLst>
                    <a:ext uri="{9D8B030D-6E8A-4147-A177-3AD203B41FA5}">
                      <a16:colId xmlns="" xmlns:a16="http://schemas.microsoft.com/office/drawing/2014/main" val="20007"/>
                    </a:ext>
                  </a:extLst>
                </a:gridCol>
                <a:gridCol w="601944">
                  <a:extLst>
                    <a:ext uri="{9D8B030D-6E8A-4147-A177-3AD203B41FA5}">
                      <a16:colId xmlns="" xmlns:a16="http://schemas.microsoft.com/office/drawing/2014/main" val="20008"/>
                    </a:ext>
                  </a:extLst>
                </a:gridCol>
                <a:gridCol w="601944">
                  <a:extLst>
                    <a:ext uri="{9D8B030D-6E8A-4147-A177-3AD203B41FA5}">
                      <a16:colId xmlns="" xmlns:a16="http://schemas.microsoft.com/office/drawing/2014/main" val="20009"/>
                    </a:ext>
                  </a:extLst>
                </a:gridCol>
                <a:gridCol w="601944">
                  <a:extLst>
                    <a:ext uri="{9D8B030D-6E8A-4147-A177-3AD203B41FA5}">
                      <a16:colId xmlns="" xmlns:a16="http://schemas.microsoft.com/office/drawing/2014/main" val="20010"/>
                    </a:ext>
                  </a:extLst>
                </a:gridCol>
                <a:gridCol w="601944">
                  <a:extLst>
                    <a:ext uri="{9D8B030D-6E8A-4147-A177-3AD203B41FA5}">
                      <a16:colId xmlns="" xmlns:a16="http://schemas.microsoft.com/office/drawing/2014/main" val="20011"/>
                    </a:ext>
                  </a:extLst>
                </a:gridCol>
                <a:gridCol w="601944">
                  <a:extLst>
                    <a:ext uri="{9D8B030D-6E8A-4147-A177-3AD203B41FA5}">
                      <a16:colId xmlns="" xmlns:a16="http://schemas.microsoft.com/office/drawing/2014/main" val="20012"/>
                    </a:ext>
                  </a:extLst>
                </a:gridCol>
                <a:gridCol w="601944">
                  <a:extLst>
                    <a:ext uri="{9D8B030D-6E8A-4147-A177-3AD203B41FA5}">
                      <a16:colId xmlns="" xmlns:a16="http://schemas.microsoft.com/office/drawing/2014/main" val="20013"/>
                    </a:ext>
                  </a:extLst>
                </a:gridCol>
                <a:gridCol w="601944">
                  <a:extLst>
                    <a:ext uri="{9D8B030D-6E8A-4147-A177-3AD203B41FA5}">
                      <a16:colId xmlns="" xmlns:a16="http://schemas.microsoft.com/office/drawing/2014/main" val="20014"/>
                    </a:ext>
                  </a:extLst>
                </a:gridCol>
                <a:gridCol w="601944">
                  <a:extLst>
                    <a:ext uri="{9D8B030D-6E8A-4147-A177-3AD203B41FA5}">
                      <a16:colId xmlns="" xmlns:a16="http://schemas.microsoft.com/office/drawing/2014/main" val="20015"/>
                    </a:ext>
                  </a:extLst>
                </a:gridCol>
              </a:tblGrid>
              <a:tr h="250771">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ctr" fontAlgn="b"/>
                      <a:endParaRPr lang="tr-TR" sz="16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0"/>
                  </a:ext>
                </a:extLst>
              </a:tr>
              <a:tr h="250771">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1"/>
                  </a:ext>
                </a:extLst>
              </a:tr>
              <a:tr h="250771">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2"/>
                  </a:ext>
                </a:extLst>
              </a:tr>
              <a:tr h="250771">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3"/>
                  </a:ext>
                </a:extLst>
              </a:tr>
              <a:tr h="250771">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4"/>
                  </a:ext>
                </a:extLst>
              </a:tr>
              <a:tr h="250771">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5"/>
                  </a:ext>
                </a:extLst>
              </a:tr>
              <a:tr h="250771">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6"/>
                  </a:ext>
                </a:extLst>
              </a:tr>
              <a:tr h="306871">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7"/>
                  </a:ext>
                </a:extLst>
              </a:tr>
              <a:tr h="250771">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8"/>
                  </a:ext>
                </a:extLst>
              </a:tr>
              <a:tr h="250771">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9"/>
                  </a:ext>
                </a:extLst>
              </a:tr>
              <a:tr h="250771">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0"/>
                  </a:ext>
                </a:extLst>
              </a:tr>
              <a:tr h="250771">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1"/>
                  </a:ext>
                </a:extLst>
              </a:tr>
              <a:tr h="250771">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2"/>
                  </a:ext>
                </a:extLst>
              </a:tr>
              <a:tr h="250771">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3"/>
                  </a:ext>
                </a:extLst>
              </a:tr>
              <a:tr h="250771">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4"/>
                  </a:ext>
                </a:extLst>
              </a:tr>
              <a:tr h="250771">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5"/>
                  </a:ext>
                </a:extLst>
              </a:tr>
              <a:tr h="250771">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6"/>
                  </a:ext>
                </a:extLst>
              </a:tr>
              <a:tr h="250771">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7"/>
                  </a:ext>
                </a:extLst>
              </a:tr>
              <a:tr h="250771">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8"/>
                  </a:ext>
                </a:extLst>
              </a:tr>
              <a:tr h="127258">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9"/>
                  </a:ext>
                </a:extLst>
              </a:tr>
            </a:tbl>
          </a:graphicData>
        </a:graphic>
      </p:graphicFrame>
      <p:cxnSp>
        <p:nvCxnSpPr>
          <p:cNvPr id="5" name="Düz Bağlayıcı 4"/>
          <p:cNvCxnSpPr/>
          <p:nvPr/>
        </p:nvCxnSpPr>
        <p:spPr>
          <a:xfrm>
            <a:off x="0" y="0"/>
            <a:ext cx="0"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356260" y="0"/>
            <a:ext cx="8906"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flipH="1">
            <a:off x="730333" y="0"/>
            <a:ext cx="17813"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1941616"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3740727" y="0"/>
            <a:ext cx="8907"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5557652"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356763" y="0"/>
            <a:ext cx="2672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flipH="1">
            <a:off x="9144000" y="0"/>
            <a:ext cx="3" cy="4948014"/>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0" y="0"/>
            <a:ext cx="91440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748146" y="262680"/>
            <a:ext cx="839585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3" y="5143500"/>
            <a:ext cx="9144003" cy="0"/>
          </a:xfrm>
          <a:prstGeom prst="line">
            <a:avLst/>
          </a:prstGeom>
        </p:spPr>
        <p:style>
          <a:lnRef idx="1">
            <a:schemeClr val="accent1"/>
          </a:lnRef>
          <a:fillRef idx="0">
            <a:schemeClr val="accent1"/>
          </a:fillRef>
          <a:effectRef idx="0">
            <a:schemeClr val="accent1"/>
          </a:effectRef>
          <a:fontRef idx="minor">
            <a:schemeClr val="tx1"/>
          </a:fontRef>
        </p:style>
      </p:cxnSp>
      <p:sp>
        <p:nvSpPr>
          <p:cNvPr id="16" name="15 Metin kutusu"/>
          <p:cNvSpPr txBox="1"/>
          <p:nvPr/>
        </p:nvSpPr>
        <p:spPr>
          <a:xfrm rot="16200000">
            <a:off x="-2387084" y="2387083"/>
            <a:ext cx="5143502" cy="369332"/>
          </a:xfrm>
          <a:prstGeom prst="rect">
            <a:avLst/>
          </a:prstGeom>
          <a:noFill/>
        </p:spPr>
        <p:txBody>
          <a:bodyPr wrap="square" rtlCol="0">
            <a:spAutoFit/>
          </a:bodyPr>
          <a:lstStyle/>
          <a:p>
            <a:r>
              <a:rPr lang="tr-TR" dirty="0" smtClean="0">
                <a:latin typeface="Arial" pitchFamily="34" charset="0"/>
                <a:cs typeface="Arial" pitchFamily="34" charset="0"/>
              </a:rPr>
              <a:t>             PEPTİK ÜLSERE ETKİLİ İLAÇLAR</a:t>
            </a:r>
            <a:endParaRPr lang="tr-TR" dirty="0">
              <a:latin typeface="Arial" pitchFamily="34" charset="0"/>
              <a:cs typeface="Arial" pitchFamily="34" charset="0"/>
            </a:endParaRPr>
          </a:p>
        </p:txBody>
      </p:sp>
      <p:sp>
        <p:nvSpPr>
          <p:cNvPr id="17" name="16 Metin kutusu"/>
          <p:cNvSpPr txBox="1"/>
          <p:nvPr/>
        </p:nvSpPr>
        <p:spPr>
          <a:xfrm>
            <a:off x="827584" y="0"/>
            <a:ext cx="936104" cy="338554"/>
          </a:xfrm>
          <a:prstGeom prst="rect">
            <a:avLst/>
          </a:prstGeom>
          <a:noFill/>
        </p:spPr>
        <p:txBody>
          <a:bodyPr wrap="square" rtlCol="0">
            <a:spAutoFit/>
          </a:bodyPr>
          <a:lstStyle/>
          <a:p>
            <a:r>
              <a:rPr lang="tr-TR" sz="1600" dirty="0" smtClean="0">
                <a:solidFill>
                  <a:schemeClr val="tx2"/>
                </a:solidFill>
              </a:rPr>
              <a:t>İlaçlar</a:t>
            </a:r>
            <a:endParaRPr lang="tr-TR" sz="1600" dirty="0">
              <a:solidFill>
                <a:schemeClr val="tx2"/>
              </a:solidFill>
            </a:endParaRPr>
          </a:p>
        </p:txBody>
      </p:sp>
      <p:sp>
        <p:nvSpPr>
          <p:cNvPr id="18" name="17 Metin kutusu"/>
          <p:cNvSpPr txBox="1"/>
          <p:nvPr/>
        </p:nvSpPr>
        <p:spPr>
          <a:xfrm>
            <a:off x="1979712" y="0"/>
            <a:ext cx="1656184" cy="338554"/>
          </a:xfrm>
          <a:prstGeom prst="rect">
            <a:avLst/>
          </a:prstGeom>
          <a:noFill/>
        </p:spPr>
        <p:txBody>
          <a:bodyPr wrap="square" rtlCol="0">
            <a:spAutoFit/>
          </a:bodyPr>
          <a:lstStyle/>
          <a:p>
            <a:r>
              <a:rPr lang="tr-TR" sz="1600" dirty="0" smtClean="0">
                <a:solidFill>
                  <a:schemeClr val="tx2"/>
                </a:solidFill>
                <a:cs typeface="Arial" pitchFamily="34" charset="0"/>
              </a:rPr>
              <a:t>Endikasyonları</a:t>
            </a:r>
            <a:endParaRPr lang="tr-TR" sz="1600" dirty="0">
              <a:solidFill>
                <a:schemeClr val="tx2"/>
              </a:solidFill>
              <a:cs typeface="Arial" pitchFamily="34" charset="0"/>
            </a:endParaRPr>
          </a:p>
        </p:txBody>
      </p:sp>
      <p:sp>
        <p:nvSpPr>
          <p:cNvPr id="19" name="18 Metin kutusu"/>
          <p:cNvSpPr txBox="1"/>
          <p:nvPr/>
        </p:nvSpPr>
        <p:spPr>
          <a:xfrm>
            <a:off x="3779912" y="0"/>
            <a:ext cx="2160240" cy="338554"/>
          </a:xfrm>
          <a:prstGeom prst="rect">
            <a:avLst/>
          </a:prstGeom>
          <a:noFill/>
        </p:spPr>
        <p:txBody>
          <a:bodyPr wrap="square" rtlCol="0">
            <a:spAutoFit/>
          </a:bodyPr>
          <a:lstStyle/>
          <a:p>
            <a:r>
              <a:rPr lang="tr-TR" sz="1600" dirty="0" smtClean="0">
                <a:solidFill>
                  <a:schemeClr val="tx2"/>
                </a:solidFill>
              </a:rPr>
              <a:t>Kontrendikasyonları</a:t>
            </a:r>
            <a:endParaRPr lang="tr-TR" sz="1600" dirty="0">
              <a:solidFill>
                <a:schemeClr val="tx2"/>
              </a:solidFill>
            </a:endParaRPr>
          </a:p>
        </p:txBody>
      </p:sp>
      <p:sp>
        <p:nvSpPr>
          <p:cNvPr id="20" name="19 Metin kutusu"/>
          <p:cNvSpPr txBox="1"/>
          <p:nvPr/>
        </p:nvSpPr>
        <p:spPr>
          <a:xfrm>
            <a:off x="5580112" y="0"/>
            <a:ext cx="1728192" cy="338554"/>
          </a:xfrm>
          <a:prstGeom prst="rect">
            <a:avLst/>
          </a:prstGeom>
          <a:noFill/>
        </p:spPr>
        <p:txBody>
          <a:bodyPr wrap="square" rtlCol="0">
            <a:spAutoFit/>
          </a:bodyPr>
          <a:lstStyle/>
          <a:p>
            <a:r>
              <a:rPr lang="tr-TR" sz="1600" dirty="0" smtClean="0">
                <a:solidFill>
                  <a:schemeClr val="tx2"/>
                </a:solidFill>
              </a:rPr>
              <a:t>Veriliş yolu</a:t>
            </a:r>
            <a:endParaRPr lang="tr-TR" sz="1600" dirty="0">
              <a:solidFill>
                <a:schemeClr val="tx2"/>
              </a:solidFill>
            </a:endParaRPr>
          </a:p>
        </p:txBody>
      </p:sp>
      <p:sp>
        <p:nvSpPr>
          <p:cNvPr id="21" name="20 Metin kutusu"/>
          <p:cNvSpPr txBox="1"/>
          <p:nvPr/>
        </p:nvSpPr>
        <p:spPr>
          <a:xfrm>
            <a:off x="7380312" y="0"/>
            <a:ext cx="1763688" cy="338554"/>
          </a:xfrm>
          <a:prstGeom prst="rect">
            <a:avLst/>
          </a:prstGeom>
          <a:noFill/>
        </p:spPr>
        <p:txBody>
          <a:bodyPr wrap="square" rtlCol="0">
            <a:spAutoFit/>
          </a:bodyPr>
          <a:lstStyle/>
          <a:p>
            <a:r>
              <a:rPr lang="tr-TR" sz="1600" dirty="0" smtClean="0">
                <a:solidFill>
                  <a:schemeClr val="tx2"/>
                </a:solidFill>
              </a:rPr>
              <a:t>Yan etkileri</a:t>
            </a:r>
            <a:endParaRPr lang="tr-TR" sz="1600" dirty="0">
              <a:solidFill>
                <a:schemeClr val="tx2"/>
              </a:solidFill>
            </a:endParaRPr>
          </a:p>
        </p:txBody>
      </p:sp>
      <p:sp>
        <p:nvSpPr>
          <p:cNvPr id="22" name="21 Metin kutusu"/>
          <p:cNvSpPr txBox="1"/>
          <p:nvPr/>
        </p:nvSpPr>
        <p:spPr>
          <a:xfrm rot="16200000">
            <a:off x="-967970" y="2279072"/>
            <a:ext cx="2952328" cy="369332"/>
          </a:xfrm>
          <a:prstGeom prst="rect">
            <a:avLst/>
          </a:prstGeom>
          <a:noFill/>
        </p:spPr>
        <p:txBody>
          <a:bodyPr wrap="square" rtlCol="0">
            <a:spAutoFit/>
          </a:bodyPr>
          <a:lstStyle/>
          <a:p>
            <a:r>
              <a:rPr lang="tr-TR" dirty="0" smtClean="0"/>
              <a:t> Proton pompası inhibitörleri</a:t>
            </a:r>
            <a:endParaRPr lang="tr-TR" dirty="0"/>
          </a:p>
        </p:txBody>
      </p:sp>
      <p:sp>
        <p:nvSpPr>
          <p:cNvPr id="23" name="22 Metin kutusu"/>
          <p:cNvSpPr txBox="1"/>
          <p:nvPr/>
        </p:nvSpPr>
        <p:spPr>
          <a:xfrm>
            <a:off x="683568" y="411510"/>
            <a:ext cx="1368152" cy="338554"/>
          </a:xfrm>
          <a:prstGeom prst="rect">
            <a:avLst/>
          </a:prstGeom>
          <a:noFill/>
        </p:spPr>
        <p:txBody>
          <a:bodyPr wrap="square" rtlCol="0">
            <a:spAutoFit/>
          </a:bodyPr>
          <a:lstStyle/>
          <a:p>
            <a:r>
              <a:rPr lang="tr-TR" sz="1600" dirty="0" err="1" smtClean="0"/>
              <a:t>Lansoprazol</a:t>
            </a:r>
            <a:endParaRPr lang="tr-TR" sz="1600" dirty="0"/>
          </a:p>
        </p:txBody>
      </p:sp>
      <p:sp>
        <p:nvSpPr>
          <p:cNvPr id="24" name="23 Metin kutusu"/>
          <p:cNvSpPr txBox="1"/>
          <p:nvPr/>
        </p:nvSpPr>
        <p:spPr>
          <a:xfrm>
            <a:off x="1907704" y="339502"/>
            <a:ext cx="1872208" cy="2800767"/>
          </a:xfrm>
          <a:prstGeom prst="rect">
            <a:avLst/>
          </a:prstGeom>
          <a:noFill/>
        </p:spPr>
        <p:txBody>
          <a:bodyPr wrap="square" rtlCol="0">
            <a:spAutoFit/>
          </a:bodyPr>
          <a:lstStyle/>
          <a:p>
            <a:r>
              <a:rPr lang="tr-TR" sz="1600" dirty="0" err="1" smtClean="0"/>
              <a:t>Duodenal</a:t>
            </a:r>
            <a:r>
              <a:rPr lang="tr-TR" sz="1600" dirty="0" smtClean="0"/>
              <a:t> ülserlerin kısa süreli tedavisi ve iyileşmiş </a:t>
            </a:r>
            <a:r>
              <a:rPr lang="tr-TR" sz="1600" dirty="0" err="1" smtClean="0"/>
              <a:t>duodenal</a:t>
            </a:r>
            <a:r>
              <a:rPr lang="tr-TR" sz="1600" dirty="0" smtClean="0"/>
              <a:t> ülserlerin devam tedavisinde, </a:t>
            </a:r>
            <a:r>
              <a:rPr lang="tr-TR" sz="1600" dirty="0" err="1" smtClean="0"/>
              <a:t>gastrik</a:t>
            </a:r>
            <a:r>
              <a:rPr lang="tr-TR" sz="1600" dirty="0" smtClean="0"/>
              <a:t> ülserlerin devam tedavisinde,</a:t>
            </a:r>
          </a:p>
          <a:p>
            <a:r>
              <a:rPr lang="tr-TR" sz="1600" dirty="0" smtClean="0"/>
              <a:t>orta ve ileri derecede </a:t>
            </a:r>
            <a:r>
              <a:rPr lang="tr-TR" sz="1600" dirty="0" err="1" smtClean="0"/>
              <a:t>reflü</a:t>
            </a:r>
            <a:r>
              <a:rPr lang="tr-TR" sz="1600" dirty="0" smtClean="0"/>
              <a:t> </a:t>
            </a:r>
            <a:r>
              <a:rPr lang="tr-TR" sz="1600" dirty="0" err="1" smtClean="0"/>
              <a:t>özofajit</a:t>
            </a:r>
            <a:r>
              <a:rPr lang="tr-TR" sz="1600" dirty="0" smtClean="0"/>
              <a:t> tedavisinde </a:t>
            </a:r>
            <a:r>
              <a:rPr lang="tr-TR" sz="1600" dirty="0" err="1" smtClean="0"/>
              <a:t>endikedir</a:t>
            </a:r>
            <a:endParaRPr lang="tr-TR" sz="1600" dirty="0"/>
          </a:p>
        </p:txBody>
      </p:sp>
      <p:sp>
        <p:nvSpPr>
          <p:cNvPr id="25" name="24 Metin kutusu"/>
          <p:cNvSpPr txBox="1"/>
          <p:nvPr/>
        </p:nvSpPr>
        <p:spPr>
          <a:xfrm>
            <a:off x="3779912" y="339502"/>
            <a:ext cx="1584176" cy="1323439"/>
          </a:xfrm>
          <a:prstGeom prst="rect">
            <a:avLst/>
          </a:prstGeom>
          <a:noFill/>
        </p:spPr>
        <p:txBody>
          <a:bodyPr wrap="square" rtlCol="0">
            <a:spAutoFit/>
          </a:bodyPr>
          <a:lstStyle/>
          <a:p>
            <a:r>
              <a:rPr lang="tr-TR" sz="1600" dirty="0" err="1" smtClean="0"/>
              <a:t>Lansoprazole</a:t>
            </a:r>
            <a:r>
              <a:rPr lang="tr-TR" sz="1600" dirty="0" smtClean="0"/>
              <a:t> karşı aşırı duyarlılığı olanlarda </a:t>
            </a:r>
            <a:r>
              <a:rPr lang="tr-TR" sz="1600" dirty="0" err="1" smtClean="0"/>
              <a:t>kontrendikedir</a:t>
            </a:r>
            <a:r>
              <a:rPr lang="tr-TR" sz="1600" dirty="0" smtClean="0"/>
              <a:t>.</a:t>
            </a:r>
            <a:endParaRPr lang="tr-TR" sz="1600" dirty="0"/>
          </a:p>
        </p:txBody>
      </p:sp>
      <p:sp>
        <p:nvSpPr>
          <p:cNvPr id="26" name="25 Metin kutusu"/>
          <p:cNvSpPr txBox="1"/>
          <p:nvPr/>
        </p:nvSpPr>
        <p:spPr>
          <a:xfrm>
            <a:off x="5508104" y="267494"/>
            <a:ext cx="2016224" cy="4278094"/>
          </a:xfrm>
          <a:prstGeom prst="rect">
            <a:avLst/>
          </a:prstGeom>
          <a:noFill/>
        </p:spPr>
        <p:txBody>
          <a:bodyPr wrap="square" rtlCol="0">
            <a:spAutoFit/>
          </a:bodyPr>
          <a:lstStyle/>
          <a:p>
            <a:r>
              <a:rPr lang="tr-TR" sz="1600" dirty="0" err="1" smtClean="0"/>
              <a:t>Duodenal</a:t>
            </a:r>
            <a:r>
              <a:rPr lang="tr-TR" sz="1600" dirty="0" smtClean="0"/>
              <a:t> ülserin kısa süreli tedavisinde yetişkinler için önerilen doz, günde bir defa 30 </a:t>
            </a:r>
            <a:r>
              <a:rPr lang="tr-TR" sz="1600" dirty="0" err="1" smtClean="0"/>
              <a:t>mg'dır</a:t>
            </a:r>
            <a:r>
              <a:rPr lang="tr-TR" sz="1600" dirty="0" smtClean="0"/>
              <a:t>. Tedavi süresi 4 haftadır.</a:t>
            </a:r>
          </a:p>
          <a:p>
            <a:r>
              <a:rPr lang="tr-TR" sz="1600" dirty="0" err="1" smtClean="0"/>
              <a:t>Gastrik</a:t>
            </a:r>
            <a:r>
              <a:rPr lang="tr-TR" sz="1600" dirty="0" smtClean="0"/>
              <a:t> ülserlerin devam tedavisi ile orta ve ileri derecede </a:t>
            </a:r>
            <a:r>
              <a:rPr lang="tr-TR" sz="1600" dirty="0" err="1" smtClean="0"/>
              <a:t>reflü</a:t>
            </a:r>
            <a:r>
              <a:rPr lang="tr-TR" sz="1600" dirty="0" smtClean="0"/>
              <a:t> </a:t>
            </a:r>
            <a:r>
              <a:rPr lang="tr-TR" sz="1600" dirty="0" err="1" smtClean="0"/>
              <a:t>özofajit</a:t>
            </a:r>
            <a:r>
              <a:rPr lang="tr-TR" sz="1600" dirty="0" smtClean="0"/>
              <a:t> (</a:t>
            </a:r>
            <a:r>
              <a:rPr lang="tr-TR" sz="1600" dirty="0" err="1" smtClean="0"/>
              <a:t>erosif</a:t>
            </a:r>
            <a:r>
              <a:rPr lang="tr-TR" sz="1600" dirty="0" smtClean="0"/>
              <a:t>) tedavisinde ise yetişkinler için önerilen doz, günde bir defa 15 </a:t>
            </a:r>
            <a:r>
              <a:rPr lang="tr-TR" sz="1600" dirty="0" err="1" smtClean="0"/>
              <a:t>mg'dır</a:t>
            </a:r>
            <a:r>
              <a:rPr lang="tr-TR" sz="1600" dirty="0" smtClean="0"/>
              <a:t>. Tedavi süresi 8 haftadır.</a:t>
            </a:r>
            <a:endParaRPr lang="tr-TR" sz="1600" dirty="0"/>
          </a:p>
        </p:txBody>
      </p:sp>
      <p:sp>
        <p:nvSpPr>
          <p:cNvPr id="29" name="28 Metin kutusu"/>
          <p:cNvSpPr txBox="1"/>
          <p:nvPr/>
        </p:nvSpPr>
        <p:spPr>
          <a:xfrm>
            <a:off x="7380312" y="267494"/>
            <a:ext cx="1872208" cy="4278094"/>
          </a:xfrm>
          <a:prstGeom prst="rect">
            <a:avLst/>
          </a:prstGeom>
          <a:noFill/>
        </p:spPr>
        <p:txBody>
          <a:bodyPr wrap="square" rtlCol="0">
            <a:spAutoFit/>
          </a:bodyPr>
          <a:lstStyle/>
          <a:p>
            <a:r>
              <a:rPr lang="tr-TR" sz="1600" dirty="0" err="1" smtClean="0"/>
              <a:t>Lansoprazol</a:t>
            </a:r>
            <a:r>
              <a:rPr lang="tr-TR" sz="1600" dirty="0" smtClean="0"/>
              <a:t> genellikle hem kısa süreli hem de uzun süreli tedavilerde iyi </a:t>
            </a:r>
            <a:r>
              <a:rPr lang="tr-TR" sz="1600" dirty="0" err="1" smtClean="0"/>
              <a:t>tolere</a:t>
            </a:r>
            <a:r>
              <a:rPr lang="tr-TR" sz="1600" dirty="0" smtClean="0"/>
              <a:t> edilir. </a:t>
            </a:r>
            <a:r>
              <a:rPr lang="tr-TR" sz="1600" dirty="0" err="1" smtClean="0"/>
              <a:t>Lansoprazol</a:t>
            </a:r>
            <a:r>
              <a:rPr lang="tr-TR" sz="1600" dirty="0" smtClean="0"/>
              <a:t> ile tedavi edilen hastaların %1 ya da daha fazlasında, muhtemelen ilaca bağlı olarak oluşmuş ve tedavi eden hekim tarafından bildirilmiş </a:t>
            </a:r>
            <a:r>
              <a:rPr lang="tr-TR" sz="1600" dirty="0" err="1" smtClean="0"/>
              <a:t>advers</a:t>
            </a:r>
            <a:r>
              <a:rPr lang="tr-TR" sz="1600" dirty="0" smtClean="0"/>
              <a:t> olaylar; </a:t>
            </a:r>
            <a:r>
              <a:rPr lang="tr-TR" sz="1600" dirty="0" err="1" smtClean="0"/>
              <a:t>abdominal</a:t>
            </a:r>
            <a:r>
              <a:rPr lang="tr-TR" sz="1600" dirty="0" smtClean="0"/>
              <a:t> ağrı, </a:t>
            </a:r>
            <a:r>
              <a:rPr lang="tr-TR" sz="1600" dirty="0" err="1" smtClean="0"/>
              <a:t>diyare</a:t>
            </a:r>
            <a:r>
              <a:rPr lang="tr-TR" sz="1600" dirty="0" smtClean="0"/>
              <a:t> ve bulantıdır.</a:t>
            </a:r>
          </a:p>
        </p:txBody>
      </p:sp>
    </p:spTree>
    <p:extLst>
      <p:ext uri="{BB962C8B-B14F-4D97-AF65-F5344CB8AC3E}">
        <p14:creationId xmlns:p14="http://schemas.microsoft.com/office/powerpoint/2010/main" val="115137854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graphicFrame>
        <p:nvGraphicFramePr>
          <p:cNvPr id="4" name="Tablo 3"/>
          <p:cNvGraphicFramePr>
            <a:graphicFrameLocks noGrp="1"/>
          </p:cNvGraphicFramePr>
          <p:nvPr>
            <p:extLst>
              <p:ext uri="{D42A27DB-BD31-4B8C-83A1-F6EECF244321}">
                <p14:modId xmlns:p14="http://schemas.microsoft.com/office/powerpoint/2010/main" val="905245278"/>
              </p:ext>
            </p:extLst>
          </p:nvPr>
        </p:nvGraphicFramePr>
        <p:xfrm>
          <a:off x="-3" y="3"/>
          <a:ext cx="9144006" cy="5143496"/>
        </p:xfrm>
        <a:graphic>
          <a:graphicData uri="http://schemas.openxmlformats.org/drawingml/2006/table">
            <a:tbl>
              <a:tblPr>
                <a:tableStyleId>{5C22544A-7EE6-4342-B048-85BDC9FD1C3A}</a:tableStyleId>
              </a:tblPr>
              <a:tblGrid>
                <a:gridCol w="374754">
                  <a:extLst>
                    <a:ext uri="{9D8B030D-6E8A-4147-A177-3AD203B41FA5}">
                      <a16:colId xmlns="" xmlns:a16="http://schemas.microsoft.com/office/drawing/2014/main" val="20000"/>
                    </a:ext>
                  </a:extLst>
                </a:gridCol>
                <a:gridCol w="374754">
                  <a:extLst>
                    <a:ext uri="{9D8B030D-6E8A-4147-A177-3AD203B41FA5}">
                      <a16:colId xmlns="" xmlns:a16="http://schemas.microsoft.com/office/drawing/2014/main" val="20001"/>
                    </a:ext>
                  </a:extLst>
                </a:gridCol>
                <a:gridCol w="599607">
                  <a:extLst>
                    <a:ext uri="{9D8B030D-6E8A-4147-A177-3AD203B41FA5}">
                      <a16:colId xmlns="" xmlns:a16="http://schemas.microsoft.com/office/drawing/2014/main" val="20002"/>
                    </a:ext>
                  </a:extLst>
                </a:gridCol>
                <a:gridCol w="599607">
                  <a:extLst>
                    <a:ext uri="{9D8B030D-6E8A-4147-A177-3AD203B41FA5}">
                      <a16:colId xmlns="" xmlns:a16="http://schemas.microsoft.com/office/drawing/2014/main" val="20003"/>
                    </a:ext>
                  </a:extLst>
                </a:gridCol>
                <a:gridCol w="599607">
                  <a:extLst>
                    <a:ext uri="{9D8B030D-6E8A-4147-A177-3AD203B41FA5}">
                      <a16:colId xmlns="" xmlns:a16="http://schemas.microsoft.com/office/drawing/2014/main" val="20004"/>
                    </a:ext>
                  </a:extLst>
                </a:gridCol>
                <a:gridCol w="599607">
                  <a:extLst>
                    <a:ext uri="{9D8B030D-6E8A-4147-A177-3AD203B41FA5}">
                      <a16:colId xmlns="" xmlns:a16="http://schemas.microsoft.com/office/drawing/2014/main" val="20005"/>
                    </a:ext>
                  </a:extLst>
                </a:gridCol>
                <a:gridCol w="599607">
                  <a:extLst>
                    <a:ext uri="{9D8B030D-6E8A-4147-A177-3AD203B41FA5}">
                      <a16:colId xmlns="" xmlns:a16="http://schemas.microsoft.com/office/drawing/2014/main" val="20006"/>
                    </a:ext>
                  </a:extLst>
                </a:gridCol>
                <a:gridCol w="599607">
                  <a:extLst>
                    <a:ext uri="{9D8B030D-6E8A-4147-A177-3AD203B41FA5}">
                      <a16:colId xmlns="" xmlns:a16="http://schemas.microsoft.com/office/drawing/2014/main" val="20007"/>
                    </a:ext>
                  </a:extLst>
                </a:gridCol>
                <a:gridCol w="599607">
                  <a:extLst>
                    <a:ext uri="{9D8B030D-6E8A-4147-A177-3AD203B41FA5}">
                      <a16:colId xmlns="" xmlns:a16="http://schemas.microsoft.com/office/drawing/2014/main" val="20008"/>
                    </a:ext>
                  </a:extLst>
                </a:gridCol>
                <a:gridCol w="599607">
                  <a:extLst>
                    <a:ext uri="{9D8B030D-6E8A-4147-A177-3AD203B41FA5}">
                      <a16:colId xmlns="" xmlns:a16="http://schemas.microsoft.com/office/drawing/2014/main" val="20009"/>
                    </a:ext>
                  </a:extLst>
                </a:gridCol>
                <a:gridCol w="599607">
                  <a:extLst>
                    <a:ext uri="{9D8B030D-6E8A-4147-A177-3AD203B41FA5}">
                      <a16:colId xmlns="" xmlns:a16="http://schemas.microsoft.com/office/drawing/2014/main" val="20010"/>
                    </a:ext>
                  </a:extLst>
                </a:gridCol>
                <a:gridCol w="599607">
                  <a:extLst>
                    <a:ext uri="{9D8B030D-6E8A-4147-A177-3AD203B41FA5}">
                      <a16:colId xmlns="" xmlns:a16="http://schemas.microsoft.com/office/drawing/2014/main" val="20011"/>
                    </a:ext>
                  </a:extLst>
                </a:gridCol>
                <a:gridCol w="599607">
                  <a:extLst>
                    <a:ext uri="{9D8B030D-6E8A-4147-A177-3AD203B41FA5}">
                      <a16:colId xmlns="" xmlns:a16="http://schemas.microsoft.com/office/drawing/2014/main" val="20012"/>
                    </a:ext>
                  </a:extLst>
                </a:gridCol>
                <a:gridCol w="599607">
                  <a:extLst>
                    <a:ext uri="{9D8B030D-6E8A-4147-A177-3AD203B41FA5}">
                      <a16:colId xmlns="" xmlns:a16="http://schemas.microsoft.com/office/drawing/2014/main" val="20013"/>
                    </a:ext>
                  </a:extLst>
                </a:gridCol>
                <a:gridCol w="599607">
                  <a:extLst>
                    <a:ext uri="{9D8B030D-6E8A-4147-A177-3AD203B41FA5}">
                      <a16:colId xmlns="" xmlns:a16="http://schemas.microsoft.com/office/drawing/2014/main" val="20014"/>
                    </a:ext>
                  </a:extLst>
                </a:gridCol>
                <a:gridCol w="599607">
                  <a:extLst>
                    <a:ext uri="{9D8B030D-6E8A-4147-A177-3AD203B41FA5}">
                      <a16:colId xmlns="" xmlns:a16="http://schemas.microsoft.com/office/drawing/2014/main" val="20015"/>
                    </a:ext>
                  </a:extLst>
                </a:gridCol>
              </a:tblGrid>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ctr" fontAlgn="b"/>
                      <a:endParaRPr lang="tr-TR" sz="16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4"/>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6"/>
                  </a:ext>
                </a:extLst>
              </a:tr>
              <a:tr h="311226">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9"/>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4"/>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6"/>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9"/>
                  </a:ext>
                </a:extLst>
              </a:tr>
            </a:tbl>
          </a:graphicData>
        </a:graphic>
      </p:graphicFrame>
      <p:cxnSp>
        <p:nvCxnSpPr>
          <p:cNvPr id="5" name="Düz Bağlayıcı 4"/>
          <p:cNvCxnSpPr/>
          <p:nvPr/>
        </p:nvCxnSpPr>
        <p:spPr>
          <a:xfrm>
            <a:off x="0" y="0"/>
            <a:ext cx="0"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356260" y="0"/>
            <a:ext cx="8906"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flipH="1">
            <a:off x="730333" y="0"/>
            <a:ext cx="17813"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1941616"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3740727" y="0"/>
            <a:ext cx="8907"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5557652"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356763" y="0"/>
            <a:ext cx="2672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144003"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0" y="0"/>
            <a:ext cx="91440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748146" y="262680"/>
            <a:ext cx="839585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3" y="5143500"/>
            <a:ext cx="9144003" cy="0"/>
          </a:xfrm>
          <a:prstGeom prst="line">
            <a:avLst/>
          </a:prstGeom>
        </p:spPr>
        <p:style>
          <a:lnRef idx="1">
            <a:schemeClr val="accent1"/>
          </a:lnRef>
          <a:fillRef idx="0">
            <a:schemeClr val="accent1"/>
          </a:fillRef>
          <a:effectRef idx="0">
            <a:schemeClr val="accent1"/>
          </a:effectRef>
          <a:fontRef idx="minor">
            <a:schemeClr val="tx1"/>
          </a:fontRef>
        </p:style>
      </p:cxnSp>
      <p:sp>
        <p:nvSpPr>
          <p:cNvPr id="16" name="15 Metin kutusu"/>
          <p:cNvSpPr txBox="1"/>
          <p:nvPr/>
        </p:nvSpPr>
        <p:spPr>
          <a:xfrm rot="16200000">
            <a:off x="-2387084" y="2387083"/>
            <a:ext cx="5143502" cy="369332"/>
          </a:xfrm>
          <a:prstGeom prst="rect">
            <a:avLst/>
          </a:prstGeom>
          <a:noFill/>
        </p:spPr>
        <p:txBody>
          <a:bodyPr wrap="square" rtlCol="0">
            <a:spAutoFit/>
          </a:bodyPr>
          <a:lstStyle/>
          <a:p>
            <a:r>
              <a:rPr lang="tr-TR" dirty="0" smtClean="0">
                <a:latin typeface="Arial" pitchFamily="34" charset="0"/>
                <a:cs typeface="Arial" pitchFamily="34" charset="0"/>
              </a:rPr>
              <a:t>             PEPTİK ÜLSERE ETKİLİ İLAÇLAR</a:t>
            </a:r>
            <a:endParaRPr lang="tr-TR" dirty="0">
              <a:latin typeface="Arial" pitchFamily="34" charset="0"/>
              <a:cs typeface="Arial" pitchFamily="34" charset="0"/>
            </a:endParaRPr>
          </a:p>
        </p:txBody>
      </p:sp>
      <p:sp>
        <p:nvSpPr>
          <p:cNvPr id="17" name="16 Metin kutusu"/>
          <p:cNvSpPr txBox="1"/>
          <p:nvPr/>
        </p:nvSpPr>
        <p:spPr>
          <a:xfrm>
            <a:off x="827584" y="0"/>
            <a:ext cx="936104" cy="338554"/>
          </a:xfrm>
          <a:prstGeom prst="rect">
            <a:avLst/>
          </a:prstGeom>
          <a:noFill/>
        </p:spPr>
        <p:txBody>
          <a:bodyPr wrap="square" rtlCol="0">
            <a:spAutoFit/>
          </a:bodyPr>
          <a:lstStyle/>
          <a:p>
            <a:r>
              <a:rPr lang="tr-TR" sz="1600" dirty="0" smtClean="0">
                <a:solidFill>
                  <a:schemeClr val="tx2"/>
                </a:solidFill>
              </a:rPr>
              <a:t>İlaçlar</a:t>
            </a:r>
            <a:endParaRPr lang="tr-TR" sz="1600" dirty="0">
              <a:solidFill>
                <a:schemeClr val="tx2"/>
              </a:solidFill>
            </a:endParaRPr>
          </a:p>
        </p:txBody>
      </p:sp>
      <p:sp>
        <p:nvSpPr>
          <p:cNvPr id="18" name="17 Metin kutusu"/>
          <p:cNvSpPr txBox="1"/>
          <p:nvPr/>
        </p:nvSpPr>
        <p:spPr>
          <a:xfrm>
            <a:off x="1979712" y="0"/>
            <a:ext cx="1656184" cy="338554"/>
          </a:xfrm>
          <a:prstGeom prst="rect">
            <a:avLst/>
          </a:prstGeom>
          <a:noFill/>
        </p:spPr>
        <p:txBody>
          <a:bodyPr wrap="square" rtlCol="0">
            <a:spAutoFit/>
          </a:bodyPr>
          <a:lstStyle/>
          <a:p>
            <a:r>
              <a:rPr lang="tr-TR" sz="1600" dirty="0" smtClean="0">
                <a:solidFill>
                  <a:schemeClr val="tx2"/>
                </a:solidFill>
                <a:cs typeface="Arial" pitchFamily="34" charset="0"/>
              </a:rPr>
              <a:t>Endikasyonları</a:t>
            </a:r>
            <a:endParaRPr lang="tr-TR" sz="1600" dirty="0">
              <a:solidFill>
                <a:schemeClr val="tx2"/>
              </a:solidFill>
              <a:cs typeface="Arial" pitchFamily="34" charset="0"/>
            </a:endParaRPr>
          </a:p>
        </p:txBody>
      </p:sp>
      <p:sp>
        <p:nvSpPr>
          <p:cNvPr id="19" name="18 Metin kutusu"/>
          <p:cNvSpPr txBox="1"/>
          <p:nvPr/>
        </p:nvSpPr>
        <p:spPr>
          <a:xfrm>
            <a:off x="3707904" y="0"/>
            <a:ext cx="2160240" cy="338554"/>
          </a:xfrm>
          <a:prstGeom prst="rect">
            <a:avLst/>
          </a:prstGeom>
          <a:noFill/>
        </p:spPr>
        <p:txBody>
          <a:bodyPr wrap="square" rtlCol="0">
            <a:spAutoFit/>
          </a:bodyPr>
          <a:lstStyle/>
          <a:p>
            <a:r>
              <a:rPr lang="tr-TR" sz="1600" dirty="0" smtClean="0">
                <a:solidFill>
                  <a:schemeClr val="tx2"/>
                </a:solidFill>
              </a:rPr>
              <a:t>Kontrendikasyonları</a:t>
            </a:r>
            <a:endParaRPr lang="tr-TR" sz="1600" dirty="0">
              <a:solidFill>
                <a:schemeClr val="tx2"/>
              </a:solidFill>
            </a:endParaRPr>
          </a:p>
        </p:txBody>
      </p:sp>
      <p:sp>
        <p:nvSpPr>
          <p:cNvPr id="20" name="19 Metin kutusu"/>
          <p:cNvSpPr txBox="1"/>
          <p:nvPr/>
        </p:nvSpPr>
        <p:spPr>
          <a:xfrm>
            <a:off x="5580112" y="0"/>
            <a:ext cx="1728192" cy="338554"/>
          </a:xfrm>
          <a:prstGeom prst="rect">
            <a:avLst/>
          </a:prstGeom>
          <a:noFill/>
        </p:spPr>
        <p:txBody>
          <a:bodyPr wrap="square" rtlCol="0">
            <a:spAutoFit/>
          </a:bodyPr>
          <a:lstStyle/>
          <a:p>
            <a:r>
              <a:rPr lang="tr-TR" sz="1600" dirty="0" smtClean="0">
                <a:solidFill>
                  <a:schemeClr val="tx2"/>
                </a:solidFill>
              </a:rPr>
              <a:t>Veriliş yolu</a:t>
            </a:r>
            <a:endParaRPr lang="tr-TR" sz="1600" dirty="0">
              <a:solidFill>
                <a:schemeClr val="tx2"/>
              </a:solidFill>
            </a:endParaRPr>
          </a:p>
        </p:txBody>
      </p:sp>
      <p:sp>
        <p:nvSpPr>
          <p:cNvPr id="21" name="20 Metin kutusu"/>
          <p:cNvSpPr txBox="1"/>
          <p:nvPr/>
        </p:nvSpPr>
        <p:spPr>
          <a:xfrm>
            <a:off x="7380312" y="0"/>
            <a:ext cx="1763688" cy="338554"/>
          </a:xfrm>
          <a:prstGeom prst="rect">
            <a:avLst/>
          </a:prstGeom>
          <a:noFill/>
        </p:spPr>
        <p:txBody>
          <a:bodyPr wrap="square" rtlCol="0">
            <a:spAutoFit/>
          </a:bodyPr>
          <a:lstStyle/>
          <a:p>
            <a:r>
              <a:rPr lang="tr-TR" sz="1600" dirty="0" smtClean="0">
                <a:solidFill>
                  <a:schemeClr val="tx2"/>
                </a:solidFill>
              </a:rPr>
              <a:t>Yan etkileri</a:t>
            </a:r>
            <a:endParaRPr lang="tr-TR" sz="1600" dirty="0">
              <a:solidFill>
                <a:schemeClr val="tx2"/>
              </a:solidFill>
            </a:endParaRPr>
          </a:p>
        </p:txBody>
      </p:sp>
      <p:sp>
        <p:nvSpPr>
          <p:cNvPr id="22" name="21 Metin kutusu"/>
          <p:cNvSpPr txBox="1"/>
          <p:nvPr/>
        </p:nvSpPr>
        <p:spPr>
          <a:xfrm rot="16200000">
            <a:off x="-967970" y="2279072"/>
            <a:ext cx="2952328" cy="369332"/>
          </a:xfrm>
          <a:prstGeom prst="rect">
            <a:avLst/>
          </a:prstGeom>
          <a:noFill/>
        </p:spPr>
        <p:txBody>
          <a:bodyPr wrap="square" rtlCol="0">
            <a:spAutoFit/>
          </a:bodyPr>
          <a:lstStyle/>
          <a:p>
            <a:r>
              <a:rPr lang="tr-TR" dirty="0" smtClean="0"/>
              <a:t> Proton pompası inhibitörleri</a:t>
            </a:r>
            <a:endParaRPr lang="tr-TR" dirty="0"/>
          </a:p>
        </p:txBody>
      </p:sp>
      <p:sp>
        <p:nvSpPr>
          <p:cNvPr id="23" name="22 Metin kutusu"/>
          <p:cNvSpPr txBox="1"/>
          <p:nvPr/>
        </p:nvSpPr>
        <p:spPr>
          <a:xfrm>
            <a:off x="683568" y="339502"/>
            <a:ext cx="1296144" cy="338554"/>
          </a:xfrm>
          <a:prstGeom prst="rect">
            <a:avLst/>
          </a:prstGeom>
          <a:noFill/>
        </p:spPr>
        <p:txBody>
          <a:bodyPr wrap="square" rtlCol="0">
            <a:spAutoFit/>
          </a:bodyPr>
          <a:lstStyle/>
          <a:p>
            <a:r>
              <a:rPr lang="tr-TR" sz="1600" dirty="0" err="1" smtClean="0"/>
              <a:t>Pantoprazol</a:t>
            </a:r>
            <a:endParaRPr lang="tr-TR" sz="1600" dirty="0"/>
          </a:p>
        </p:txBody>
      </p:sp>
      <p:sp>
        <p:nvSpPr>
          <p:cNvPr id="24" name="23 Metin kutusu"/>
          <p:cNvSpPr txBox="1"/>
          <p:nvPr/>
        </p:nvSpPr>
        <p:spPr>
          <a:xfrm>
            <a:off x="1979712" y="267494"/>
            <a:ext cx="1944216" cy="4524315"/>
          </a:xfrm>
          <a:prstGeom prst="rect">
            <a:avLst/>
          </a:prstGeom>
          <a:noFill/>
        </p:spPr>
        <p:txBody>
          <a:bodyPr wrap="square" rtlCol="0">
            <a:spAutoFit/>
          </a:bodyPr>
          <a:lstStyle/>
          <a:p>
            <a:r>
              <a:rPr lang="tr-TR" sz="1600" dirty="0" err="1" smtClean="0"/>
              <a:t>Helicobacter</a:t>
            </a:r>
            <a:r>
              <a:rPr lang="tr-TR" sz="1600" dirty="0" smtClean="0"/>
              <a:t> </a:t>
            </a:r>
            <a:r>
              <a:rPr lang="tr-TR" sz="1600" dirty="0" err="1" smtClean="0"/>
              <a:t>pylori’nin</a:t>
            </a:r>
            <a:r>
              <a:rPr lang="tr-TR" sz="1600" dirty="0" smtClean="0"/>
              <a:t> neden olduğu </a:t>
            </a:r>
            <a:r>
              <a:rPr lang="tr-TR" sz="1600" dirty="0" err="1" smtClean="0"/>
              <a:t>duodenal</a:t>
            </a:r>
            <a:r>
              <a:rPr lang="tr-TR" sz="1600" dirty="0" smtClean="0"/>
              <a:t> ve </a:t>
            </a:r>
            <a:r>
              <a:rPr lang="tr-TR" sz="1600" dirty="0" err="1" smtClean="0"/>
              <a:t>gastrik</a:t>
            </a:r>
            <a:r>
              <a:rPr lang="tr-TR" sz="1600" dirty="0" smtClean="0"/>
              <a:t> ülserde tekrarı azaltmak amacıyla bu mikroorganizmanın eradikasyonu için uygun iki antibiyotikle kombine olarak,</a:t>
            </a:r>
          </a:p>
          <a:p>
            <a:r>
              <a:rPr lang="tr-TR" sz="1600" dirty="0" err="1" smtClean="0"/>
              <a:t>peptik</a:t>
            </a:r>
            <a:r>
              <a:rPr lang="tr-TR" sz="1600" dirty="0" smtClean="0"/>
              <a:t> ülser (</a:t>
            </a:r>
            <a:r>
              <a:rPr lang="tr-TR" sz="1600" dirty="0" err="1" smtClean="0"/>
              <a:t>duodenal</a:t>
            </a:r>
            <a:r>
              <a:rPr lang="tr-TR" sz="1600" dirty="0" smtClean="0"/>
              <a:t> ülser ve </a:t>
            </a:r>
            <a:r>
              <a:rPr lang="tr-TR" sz="1600" dirty="0" err="1" smtClean="0"/>
              <a:t>gastrik</a:t>
            </a:r>
            <a:r>
              <a:rPr lang="tr-TR" sz="1600" dirty="0" smtClean="0"/>
              <a:t> ülser),</a:t>
            </a:r>
          </a:p>
          <a:p>
            <a:r>
              <a:rPr lang="tr-TR" sz="1600" dirty="0" err="1" smtClean="0"/>
              <a:t>özofageal</a:t>
            </a:r>
            <a:r>
              <a:rPr lang="tr-TR" sz="1600" dirty="0" smtClean="0"/>
              <a:t> </a:t>
            </a:r>
            <a:r>
              <a:rPr lang="tr-TR" sz="1600" dirty="0" err="1" smtClean="0"/>
              <a:t>reflü</a:t>
            </a:r>
            <a:r>
              <a:rPr lang="tr-TR" sz="1600" dirty="0" smtClean="0"/>
              <a:t>,</a:t>
            </a:r>
          </a:p>
          <a:p>
            <a:r>
              <a:rPr lang="tr-TR" sz="1600" dirty="0" err="1" smtClean="0"/>
              <a:t>Zollinger</a:t>
            </a:r>
            <a:r>
              <a:rPr lang="tr-TR" sz="1600" dirty="0" smtClean="0"/>
              <a:t> </a:t>
            </a:r>
            <a:r>
              <a:rPr lang="tr-TR" sz="1600" dirty="0" err="1" smtClean="0"/>
              <a:t>Ellison</a:t>
            </a:r>
            <a:r>
              <a:rPr lang="tr-TR" sz="1600" dirty="0" smtClean="0"/>
              <a:t> sendromunda </a:t>
            </a:r>
            <a:r>
              <a:rPr lang="tr-TR" sz="1600" dirty="0" err="1" smtClean="0"/>
              <a:t>endikedir</a:t>
            </a:r>
            <a:r>
              <a:rPr lang="tr-TR" sz="1600" dirty="0" smtClean="0"/>
              <a:t>.</a:t>
            </a:r>
            <a:endParaRPr lang="tr-TR" sz="1600" dirty="0"/>
          </a:p>
        </p:txBody>
      </p:sp>
      <p:sp>
        <p:nvSpPr>
          <p:cNvPr id="25" name="24 Metin kutusu"/>
          <p:cNvSpPr txBox="1"/>
          <p:nvPr/>
        </p:nvSpPr>
        <p:spPr>
          <a:xfrm>
            <a:off x="3779912" y="267494"/>
            <a:ext cx="1800200" cy="1323439"/>
          </a:xfrm>
          <a:prstGeom prst="rect">
            <a:avLst/>
          </a:prstGeom>
          <a:noFill/>
        </p:spPr>
        <p:txBody>
          <a:bodyPr wrap="square" rtlCol="0">
            <a:spAutoFit/>
          </a:bodyPr>
          <a:lstStyle/>
          <a:p>
            <a:r>
              <a:rPr lang="tr-TR" sz="1600" dirty="0" smtClean="0"/>
              <a:t>Aşırı duyarlılıkta, gebelikte, emziren annelerde ve </a:t>
            </a:r>
            <a:r>
              <a:rPr lang="tr-TR" sz="1600" dirty="0" err="1" smtClean="0"/>
              <a:t>pernisiyöz</a:t>
            </a:r>
            <a:r>
              <a:rPr lang="tr-TR" sz="1600" dirty="0" smtClean="0"/>
              <a:t> anemide </a:t>
            </a:r>
            <a:r>
              <a:rPr lang="tr-TR" sz="1600" dirty="0" err="1" smtClean="0"/>
              <a:t>kontrendikedir</a:t>
            </a:r>
            <a:r>
              <a:rPr lang="tr-TR" sz="1600" dirty="0" smtClean="0"/>
              <a:t>.</a:t>
            </a:r>
            <a:endParaRPr lang="tr-TR" sz="1600" dirty="0"/>
          </a:p>
        </p:txBody>
      </p:sp>
      <p:sp>
        <p:nvSpPr>
          <p:cNvPr id="26" name="25 Metin kutusu"/>
          <p:cNvSpPr txBox="1"/>
          <p:nvPr/>
        </p:nvSpPr>
        <p:spPr>
          <a:xfrm>
            <a:off x="5580112" y="339502"/>
            <a:ext cx="1656184" cy="4031873"/>
          </a:xfrm>
          <a:prstGeom prst="rect">
            <a:avLst/>
          </a:prstGeom>
          <a:noFill/>
        </p:spPr>
        <p:txBody>
          <a:bodyPr wrap="square" rtlCol="0">
            <a:spAutoFit/>
          </a:bodyPr>
          <a:lstStyle/>
          <a:p>
            <a:r>
              <a:rPr lang="tr-TR" sz="1600" dirty="0" smtClean="0"/>
              <a:t>Günlük doz 40 </a:t>
            </a:r>
            <a:r>
              <a:rPr lang="tr-TR" sz="1600" dirty="0" err="1" smtClean="0"/>
              <a:t>mg’dır</a:t>
            </a:r>
            <a:r>
              <a:rPr lang="tr-TR" sz="1600" dirty="0" smtClean="0"/>
              <a:t>. Akut kanamalı </a:t>
            </a:r>
            <a:r>
              <a:rPr lang="tr-TR" sz="1600" dirty="0" err="1" smtClean="0"/>
              <a:t>gastrik</a:t>
            </a:r>
            <a:r>
              <a:rPr lang="tr-TR" sz="1600" dirty="0" smtClean="0"/>
              <a:t> veya </a:t>
            </a:r>
            <a:r>
              <a:rPr lang="tr-TR" sz="1600" dirty="0" err="1" smtClean="0"/>
              <a:t>duodenal</a:t>
            </a:r>
            <a:r>
              <a:rPr lang="tr-TR" sz="1600" dirty="0" smtClean="0"/>
              <a:t> ülserli hastalarda 80mg, 2-15 dakikada </a:t>
            </a:r>
            <a:r>
              <a:rPr lang="tr-TR" sz="1600" dirty="0" err="1" smtClean="0"/>
              <a:t>bolus</a:t>
            </a:r>
            <a:r>
              <a:rPr lang="tr-TR" sz="1600" dirty="0" smtClean="0"/>
              <a:t> infüzyon şeklinde uygulanmalı ve ardından 3 gün (72 saat) boyunca 8mg/saat olacak şekilde devamlı </a:t>
            </a:r>
            <a:r>
              <a:rPr lang="tr-TR" sz="1600" dirty="0" err="1" smtClean="0"/>
              <a:t>intravenöz</a:t>
            </a:r>
            <a:r>
              <a:rPr lang="tr-TR" sz="1600" dirty="0" smtClean="0"/>
              <a:t> infüzyon uygulanmalıdır.</a:t>
            </a:r>
            <a:endParaRPr lang="tr-TR" sz="1600" dirty="0"/>
          </a:p>
        </p:txBody>
      </p:sp>
      <p:sp>
        <p:nvSpPr>
          <p:cNvPr id="28" name="27 Metin kutusu"/>
          <p:cNvSpPr txBox="1"/>
          <p:nvPr/>
        </p:nvSpPr>
        <p:spPr>
          <a:xfrm>
            <a:off x="7380312" y="339502"/>
            <a:ext cx="1584176" cy="2062103"/>
          </a:xfrm>
          <a:prstGeom prst="rect">
            <a:avLst/>
          </a:prstGeom>
          <a:noFill/>
        </p:spPr>
        <p:txBody>
          <a:bodyPr wrap="square" rtlCol="0">
            <a:spAutoFit/>
          </a:bodyPr>
          <a:lstStyle/>
          <a:p>
            <a:r>
              <a:rPr lang="tr-TR" sz="1600" dirty="0" smtClean="0"/>
              <a:t>Bulantı/kusma, </a:t>
            </a:r>
            <a:r>
              <a:rPr lang="tr-TR" sz="1600" dirty="0" err="1" smtClean="0"/>
              <a:t>abdominal</a:t>
            </a:r>
            <a:r>
              <a:rPr lang="tr-TR" sz="1600" dirty="0" smtClean="0"/>
              <a:t> ağrı ve rahatsızlık, </a:t>
            </a:r>
            <a:r>
              <a:rPr lang="tr-TR" sz="1600" dirty="0" err="1" smtClean="0"/>
              <a:t>konstipasyon</a:t>
            </a:r>
            <a:r>
              <a:rPr lang="tr-TR" sz="1600" dirty="0" smtClean="0"/>
              <a:t>, ağız kuruluğu, </a:t>
            </a:r>
            <a:r>
              <a:rPr lang="tr-TR" sz="1600" dirty="0" err="1" smtClean="0"/>
              <a:t>abdominal</a:t>
            </a:r>
            <a:r>
              <a:rPr lang="tr-TR" sz="1600" dirty="0" smtClean="0"/>
              <a:t> gerginlik ve şişkinlik.</a:t>
            </a:r>
            <a:endParaRPr lang="tr-TR" sz="1600" dirty="0"/>
          </a:p>
        </p:txBody>
      </p:sp>
    </p:spTree>
    <p:extLst>
      <p:ext uri="{BB962C8B-B14F-4D97-AF65-F5344CB8AC3E}">
        <p14:creationId xmlns:p14="http://schemas.microsoft.com/office/powerpoint/2010/main" val="115137854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graphicFrame>
        <p:nvGraphicFramePr>
          <p:cNvPr id="4" name="Tablo 3"/>
          <p:cNvGraphicFramePr>
            <a:graphicFrameLocks noGrp="1"/>
          </p:cNvGraphicFramePr>
          <p:nvPr>
            <p:extLst>
              <p:ext uri="{D42A27DB-BD31-4B8C-83A1-F6EECF244321}">
                <p14:modId xmlns:p14="http://schemas.microsoft.com/office/powerpoint/2010/main" val="905245278"/>
              </p:ext>
            </p:extLst>
          </p:nvPr>
        </p:nvGraphicFramePr>
        <p:xfrm>
          <a:off x="-3" y="3"/>
          <a:ext cx="9144006" cy="5143496"/>
        </p:xfrm>
        <a:graphic>
          <a:graphicData uri="http://schemas.openxmlformats.org/drawingml/2006/table">
            <a:tbl>
              <a:tblPr>
                <a:tableStyleId>{5C22544A-7EE6-4342-B048-85BDC9FD1C3A}</a:tableStyleId>
              </a:tblPr>
              <a:tblGrid>
                <a:gridCol w="374754">
                  <a:extLst>
                    <a:ext uri="{9D8B030D-6E8A-4147-A177-3AD203B41FA5}">
                      <a16:colId xmlns="" xmlns:a16="http://schemas.microsoft.com/office/drawing/2014/main" val="20000"/>
                    </a:ext>
                  </a:extLst>
                </a:gridCol>
                <a:gridCol w="374754">
                  <a:extLst>
                    <a:ext uri="{9D8B030D-6E8A-4147-A177-3AD203B41FA5}">
                      <a16:colId xmlns="" xmlns:a16="http://schemas.microsoft.com/office/drawing/2014/main" val="20001"/>
                    </a:ext>
                  </a:extLst>
                </a:gridCol>
                <a:gridCol w="599607">
                  <a:extLst>
                    <a:ext uri="{9D8B030D-6E8A-4147-A177-3AD203B41FA5}">
                      <a16:colId xmlns="" xmlns:a16="http://schemas.microsoft.com/office/drawing/2014/main" val="20002"/>
                    </a:ext>
                  </a:extLst>
                </a:gridCol>
                <a:gridCol w="599607">
                  <a:extLst>
                    <a:ext uri="{9D8B030D-6E8A-4147-A177-3AD203B41FA5}">
                      <a16:colId xmlns="" xmlns:a16="http://schemas.microsoft.com/office/drawing/2014/main" val="20003"/>
                    </a:ext>
                  </a:extLst>
                </a:gridCol>
                <a:gridCol w="599607">
                  <a:extLst>
                    <a:ext uri="{9D8B030D-6E8A-4147-A177-3AD203B41FA5}">
                      <a16:colId xmlns="" xmlns:a16="http://schemas.microsoft.com/office/drawing/2014/main" val="20004"/>
                    </a:ext>
                  </a:extLst>
                </a:gridCol>
                <a:gridCol w="599607">
                  <a:extLst>
                    <a:ext uri="{9D8B030D-6E8A-4147-A177-3AD203B41FA5}">
                      <a16:colId xmlns="" xmlns:a16="http://schemas.microsoft.com/office/drawing/2014/main" val="20005"/>
                    </a:ext>
                  </a:extLst>
                </a:gridCol>
                <a:gridCol w="599607">
                  <a:extLst>
                    <a:ext uri="{9D8B030D-6E8A-4147-A177-3AD203B41FA5}">
                      <a16:colId xmlns="" xmlns:a16="http://schemas.microsoft.com/office/drawing/2014/main" val="20006"/>
                    </a:ext>
                  </a:extLst>
                </a:gridCol>
                <a:gridCol w="599607">
                  <a:extLst>
                    <a:ext uri="{9D8B030D-6E8A-4147-A177-3AD203B41FA5}">
                      <a16:colId xmlns="" xmlns:a16="http://schemas.microsoft.com/office/drawing/2014/main" val="20007"/>
                    </a:ext>
                  </a:extLst>
                </a:gridCol>
                <a:gridCol w="599607">
                  <a:extLst>
                    <a:ext uri="{9D8B030D-6E8A-4147-A177-3AD203B41FA5}">
                      <a16:colId xmlns="" xmlns:a16="http://schemas.microsoft.com/office/drawing/2014/main" val="20008"/>
                    </a:ext>
                  </a:extLst>
                </a:gridCol>
                <a:gridCol w="599607">
                  <a:extLst>
                    <a:ext uri="{9D8B030D-6E8A-4147-A177-3AD203B41FA5}">
                      <a16:colId xmlns="" xmlns:a16="http://schemas.microsoft.com/office/drawing/2014/main" val="20009"/>
                    </a:ext>
                  </a:extLst>
                </a:gridCol>
                <a:gridCol w="599607">
                  <a:extLst>
                    <a:ext uri="{9D8B030D-6E8A-4147-A177-3AD203B41FA5}">
                      <a16:colId xmlns="" xmlns:a16="http://schemas.microsoft.com/office/drawing/2014/main" val="20010"/>
                    </a:ext>
                  </a:extLst>
                </a:gridCol>
                <a:gridCol w="599607">
                  <a:extLst>
                    <a:ext uri="{9D8B030D-6E8A-4147-A177-3AD203B41FA5}">
                      <a16:colId xmlns="" xmlns:a16="http://schemas.microsoft.com/office/drawing/2014/main" val="20011"/>
                    </a:ext>
                  </a:extLst>
                </a:gridCol>
                <a:gridCol w="599607">
                  <a:extLst>
                    <a:ext uri="{9D8B030D-6E8A-4147-A177-3AD203B41FA5}">
                      <a16:colId xmlns="" xmlns:a16="http://schemas.microsoft.com/office/drawing/2014/main" val="20012"/>
                    </a:ext>
                  </a:extLst>
                </a:gridCol>
                <a:gridCol w="599607">
                  <a:extLst>
                    <a:ext uri="{9D8B030D-6E8A-4147-A177-3AD203B41FA5}">
                      <a16:colId xmlns="" xmlns:a16="http://schemas.microsoft.com/office/drawing/2014/main" val="20013"/>
                    </a:ext>
                  </a:extLst>
                </a:gridCol>
                <a:gridCol w="599607">
                  <a:extLst>
                    <a:ext uri="{9D8B030D-6E8A-4147-A177-3AD203B41FA5}">
                      <a16:colId xmlns="" xmlns:a16="http://schemas.microsoft.com/office/drawing/2014/main" val="20014"/>
                    </a:ext>
                  </a:extLst>
                </a:gridCol>
                <a:gridCol w="599607">
                  <a:extLst>
                    <a:ext uri="{9D8B030D-6E8A-4147-A177-3AD203B41FA5}">
                      <a16:colId xmlns="" xmlns:a16="http://schemas.microsoft.com/office/drawing/2014/main" val="20015"/>
                    </a:ext>
                  </a:extLst>
                </a:gridCol>
              </a:tblGrid>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ctr" fontAlgn="b"/>
                      <a:endParaRPr lang="tr-TR" sz="16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4"/>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6"/>
                  </a:ext>
                </a:extLst>
              </a:tr>
              <a:tr h="311226">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9"/>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4"/>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6"/>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9"/>
                  </a:ext>
                </a:extLst>
              </a:tr>
            </a:tbl>
          </a:graphicData>
        </a:graphic>
      </p:graphicFrame>
      <p:cxnSp>
        <p:nvCxnSpPr>
          <p:cNvPr id="5" name="Düz Bağlayıcı 4"/>
          <p:cNvCxnSpPr/>
          <p:nvPr/>
        </p:nvCxnSpPr>
        <p:spPr>
          <a:xfrm>
            <a:off x="0" y="0"/>
            <a:ext cx="0"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356260" y="0"/>
            <a:ext cx="8906"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flipH="1">
            <a:off x="730333" y="0"/>
            <a:ext cx="17813"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1941616"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3740727" y="0"/>
            <a:ext cx="8907"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5557652"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356763" y="0"/>
            <a:ext cx="2672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144003"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0" y="0"/>
            <a:ext cx="91440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748146" y="262680"/>
            <a:ext cx="839585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3" y="5143500"/>
            <a:ext cx="9144003" cy="0"/>
          </a:xfrm>
          <a:prstGeom prst="line">
            <a:avLst/>
          </a:prstGeom>
        </p:spPr>
        <p:style>
          <a:lnRef idx="1">
            <a:schemeClr val="accent1"/>
          </a:lnRef>
          <a:fillRef idx="0">
            <a:schemeClr val="accent1"/>
          </a:fillRef>
          <a:effectRef idx="0">
            <a:schemeClr val="accent1"/>
          </a:effectRef>
          <a:fontRef idx="minor">
            <a:schemeClr val="tx1"/>
          </a:fontRef>
        </p:style>
      </p:cxnSp>
      <p:sp>
        <p:nvSpPr>
          <p:cNvPr id="16" name="15 Metin kutusu"/>
          <p:cNvSpPr txBox="1"/>
          <p:nvPr/>
        </p:nvSpPr>
        <p:spPr>
          <a:xfrm rot="16200000">
            <a:off x="-2387084" y="2387083"/>
            <a:ext cx="5143502" cy="369332"/>
          </a:xfrm>
          <a:prstGeom prst="rect">
            <a:avLst/>
          </a:prstGeom>
          <a:noFill/>
        </p:spPr>
        <p:txBody>
          <a:bodyPr wrap="square" rtlCol="0">
            <a:spAutoFit/>
          </a:bodyPr>
          <a:lstStyle/>
          <a:p>
            <a:r>
              <a:rPr lang="tr-TR" dirty="0" smtClean="0">
                <a:latin typeface="Arial" pitchFamily="34" charset="0"/>
                <a:cs typeface="Arial" pitchFamily="34" charset="0"/>
              </a:rPr>
              <a:t>             PEPTİK ÜLSERE ETKİLİ İLAÇLAR</a:t>
            </a:r>
            <a:endParaRPr lang="tr-TR" dirty="0">
              <a:latin typeface="Arial" pitchFamily="34" charset="0"/>
              <a:cs typeface="Arial" pitchFamily="34" charset="0"/>
            </a:endParaRPr>
          </a:p>
        </p:txBody>
      </p:sp>
      <p:sp>
        <p:nvSpPr>
          <p:cNvPr id="17" name="16 Metin kutusu"/>
          <p:cNvSpPr txBox="1"/>
          <p:nvPr/>
        </p:nvSpPr>
        <p:spPr>
          <a:xfrm>
            <a:off x="827584" y="0"/>
            <a:ext cx="936104" cy="338554"/>
          </a:xfrm>
          <a:prstGeom prst="rect">
            <a:avLst/>
          </a:prstGeom>
          <a:noFill/>
        </p:spPr>
        <p:txBody>
          <a:bodyPr wrap="square" rtlCol="0">
            <a:spAutoFit/>
          </a:bodyPr>
          <a:lstStyle/>
          <a:p>
            <a:r>
              <a:rPr lang="tr-TR" sz="1600" dirty="0" smtClean="0">
                <a:solidFill>
                  <a:schemeClr val="tx2"/>
                </a:solidFill>
              </a:rPr>
              <a:t>İlaçlar</a:t>
            </a:r>
            <a:endParaRPr lang="tr-TR" sz="1600" dirty="0">
              <a:solidFill>
                <a:schemeClr val="tx2"/>
              </a:solidFill>
            </a:endParaRPr>
          </a:p>
        </p:txBody>
      </p:sp>
      <p:sp>
        <p:nvSpPr>
          <p:cNvPr id="18" name="17 Metin kutusu"/>
          <p:cNvSpPr txBox="1"/>
          <p:nvPr/>
        </p:nvSpPr>
        <p:spPr>
          <a:xfrm>
            <a:off x="1979712" y="0"/>
            <a:ext cx="1656184" cy="338554"/>
          </a:xfrm>
          <a:prstGeom prst="rect">
            <a:avLst/>
          </a:prstGeom>
          <a:noFill/>
        </p:spPr>
        <p:txBody>
          <a:bodyPr wrap="square" rtlCol="0">
            <a:spAutoFit/>
          </a:bodyPr>
          <a:lstStyle/>
          <a:p>
            <a:r>
              <a:rPr lang="tr-TR" sz="1600" dirty="0" smtClean="0">
                <a:solidFill>
                  <a:schemeClr val="tx2"/>
                </a:solidFill>
                <a:cs typeface="Arial" pitchFamily="34" charset="0"/>
              </a:rPr>
              <a:t>Endikasyonları</a:t>
            </a:r>
            <a:endParaRPr lang="tr-TR" sz="1600" dirty="0">
              <a:solidFill>
                <a:schemeClr val="tx2"/>
              </a:solidFill>
              <a:cs typeface="Arial" pitchFamily="34" charset="0"/>
            </a:endParaRPr>
          </a:p>
        </p:txBody>
      </p:sp>
      <p:sp>
        <p:nvSpPr>
          <p:cNvPr id="19" name="18 Metin kutusu"/>
          <p:cNvSpPr txBox="1"/>
          <p:nvPr/>
        </p:nvSpPr>
        <p:spPr>
          <a:xfrm>
            <a:off x="3707904" y="0"/>
            <a:ext cx="2160240" cy="338554"/>
          </a:xfrm>
          <a:prstGeom prst="rect">
            <a:avLst/>
          </a:prstGeom>
          <a:noFill/>
        </p:spPr>
        <p:txBody>
          <a:bodyPr wrap="square" rtlCol="0">
            <a:spAutoFit/>
          </a:bodyPr>
          <a:lstStyle/>
          <a:p>
            <a:r>
              <a:rPr lang="tr-TR" sz="1600" dirty="0" smtClean="0">
                <a:solidFill>
                  <a:schemeClr val="tx2"/>
                </a:solidFill>
              </a:rPr>
              <a:t>Kontrendikasyonları</a:t>
            </a:r>
            <a:endParaRPr lang="tr-TR" sz="1600" dirty="0">
              <a:solidFill>
                <a:schemeClr val="tx2"/>
              </a:solidFill>
            </a:endParaRPr>
          </a:p>
        </p:txBody>
      </p:sp>
      <p:sp>
        <p:nvSpPr>
          <p:cNvPr id="20" name="19 Metin kutusu"/>
          <p:cNvSpPr txBox="1"/>
          <p:nvPr/>
        </p:nvSpPr>
        <p:spPr>
          <a:xfrm>
            <a:off x="5580112" y="0"/>
            <a:ext cx="1728192" cy="338554"/>
          </a:xfrm>
          <a:prstGeom prst="rect">
            <a:avLst/>
          </a:prstGeom>
          <a:noFill/>
        </p:spPr>
        <p:txBody>
          <a:bodyPr wrap="square" rtlCol="0">
            <a:spAutoFit/>
          </a:bodyPr>
          <a:lstStyle/>
          <a:p>
            <a:r>
              <a:rPr lang="tr-TR" sz="1600" dirty="0" smtClean="0">
                <a:solidFill>
                  <a:schemeClr val="tx2"/>
                </a:solidFill>
              </a:rPr>
              <a:t>Veriliş yolu</a:t>
            </a:r>
            <a:endParaRPr lang="tr-TR" sz="1600" dirty="0">
              <a:solidFill>
                <a:schemeClr val="tx2"/>
              </a:solidFill>
            </a:endParaRPr>
          </a:p>
        </p:txBody>
      </p:sp>
      <p:sp>
        <p:nvSpPr>
          <p:cNvPr id="21" name="20 Metin kutusu"/>
          <p:cNvSpPr txBox="1"/>
          <p:nvPr/>
        </p:nvSpPr>
        <p:spPr>
          <a:xfrm>
            <a:off x="7380312" y="0"/>
            <a:ext cx="1763688" cy="338554"/>
          </a:xfrm>
          <a:prstGeom prst="rect">
            <a:avLst/>
          </a:prstGeom>
          <a:noFill/>
        </p:spPr>
        <p:txBody>
          <a:bodyPr wrap="square" rtlCol="0">
            <a:spAutoFit/>
          </a:bodyPr>
          <a:lstStyle/>
          <a:p>
            <a:r>
              <a:rPr lang="tr-TR" sz="1600" dirty="0" smtClean="0">
                <a:solidFill>
                  <a:schemeClr val="tx2"/>
                </a:solidFill>
              </a:rPr>
              <a:t>Yan etkileri</a:t>
            </a:r>
            <a:endParaRPr lang="tr-TR" sz="1600" dirty="0">
              <a:solidFill>
                <a:schemeClr val="tx2"/>
              </a:solidFill>
            </a:endParaRPr>
          </a:p>
        </p:txBody>
      </p:sp>
      <p:sp>
        <p:nvSpPr>
          <p:cNvPr id="22" name="21 Metin kutusu"/>
          <p:cNvSpPr txBox="1"/>
          <p:nvPr/>
        </p:nvSpPr>
        <p:spPr>
          <a:xfrm rot="16200000">
            <a:off x="-967970" y="2279072"/>
            <a:ext cx="2952328" cy="369332"/>
          </a:xfrm>
          <a:prstGeom prst="rect">
            <a:avLst/>
          </a:prstGeom>
          <a:noFill/>
        </p:spPr>
        <p:txBody>
          <a:bodyPr wrap="square" rtlCol="0">
            <a:spAutoFit/>
          </a:bodyPr>
          <a:lstStyle/>
          <a:p>
            <a:r>
              <a:rPr lang="tr-TR" dirty="0" smtClean="0"/>
              <a:t> Proton pompası inhibitörleri</a:t>
            </a:r>
            <a:endParaRPr lang="tr-TR" dirty="0"/>
          </a:p>
        </p:txBody>
      </p:sp>
      <p:sp>
        <p:nvSpPr>
          <p:cNvPr id="23" name="22 Metin kutusu"/>
          <p:cNvSpPr txBox="1"/>
          <p:nvPr/>
        </p:nvSpPr>
        <p:spPr>
          <a:xfrm>
            <a:off x="683568" y="339502"/>
            <a:ext cx="1368152" cy="338554"/>
          </a:xfrm>
          <a:prstGeom prst="rect">
            <a:avLst/>
          </a:prstGeom>
          <a:noFill/>
        </p:spPr>
        <p:txBody>
          <a:bodyPr wrap="square" rtlCol="0">
            <a:spAutoFit/>
          </a:bodyPr>
          <a:lstStyle/>
          <a:p>
            <a:r>
              <a:rPr lang="tr-TR" sz="1600" dirty="0" err="1" smtClean="0"/>
              <a:t>Esomeprazol</a:t>
            </a:r>
            <a:endParaRPr lang="tr-TR" dirty="0"/>
          </a:p>
        </p:txBody>
      </p:sp>
      <p:sp>
        <p:nvSpPr>
          <p:cNvPr id="24" name="23 Metin kutusu"/>
          <p:cNvSpPr txBox="1"/>
          <p:nvPr/>
        </p:nvSpPr>
        <p:spPr>
          <a:xfrm>
            <a:off x="1907704" y="267494"/>
            <a:ext cx="2016224" cy="4770537"/>
          </a:xfrm>
          <a:prstGeom prst="rect">
            <a:avLst/>
          </a:prstGeom>
          <a:noFill/>
        </p:spPr>
        <p:txBody>
          <a:bodyPr wrap="square" rtlCol="0">
            <a:spAutoFit/>
          </a:bodyPr>
          <a:lstStyle/>
          <a:p>
            <a:r>
              <a:rPr lang="tr-TR" sz="1600" dirty="0" err="1" smtClean="0"/>
              <a:t>Omeprazolün</a:t>
            </a:r>
            <a:r>
              <a:rPr lang="tr-TR" sz="1600" dirty="0" smtClean="0"/>
              <a:t> S-izomeridir ve mide asit </a:t>
            </a:r>
            <a:r>
              <a:rPr lang="tr-TR" sz="1600" dirty="0" err="1" smtClean="0"/>
              <a:t>sekresyonunu</a:t>
            </a:r>
            <a:r>
              <a:rPr lang="tr-TR" sz="1600" dirty="0" smtClean="0"/>
              <a:t> azaltır. </a:t>
            </a:r>
            <a:r>
              <a:rPr lang="tr-TR" sz="1600" dirty="0" err="1" smtClean="0"/>
              <a:t>Gastroözofageal</a:t>
            </a:r>
            <a:r>
              <a:rPr lang="tr-TR" sz="1600" dirty="0" smtClean="0"/>
              <a:t> </a:t>
            </a:r>
          </a:p>
          <a:p>
            <a:r>
              <a:rPr lang="tr-TR" sz="1600" dirty="0" err="1" smtClean="0"/>
              <a:t>reflü</a:t>
            </a:r>
            <a:r>
              <a:rPr lang="tr-TR" sz="1600" dirty="0" smtClean="0"/>
              <a:t> hastalığında ;</a:t>
            </a:r>
            <a:r>
              <a:rPr lang="tr-TR" sz="1600" dirty="0" err="1" smtClean="0"/>
              <a:t>erosif</a:t>
            </a:r>
            <a:r>
              <a:rPr lang="tr-TR" sz="1600" dirty="0" smtClean="0"/>
              <a:t> </a:t>
            </a:r>
            <a:r>
              <a:rPr lang="tr-TR" sz="1600" dirty="0" err="1" smtClean="0"/>
              <a:t>reflü</a:t>
            </a:r>
            <a:r>
              <a:rPr lang="tr-TR" sz="1600" dirty="0" smtClean="0"/>
              <a:t> </a:t>
            </a:r>
            <a:r>
              <a:rPr lang="tr-TR" sz="1600" dirty="0" err="1" smtClean="0"/>
              <a:t>özofajitinin</a:t>
            </a:r>
            <a:r>
              <a:rPr lang="tr-TR" sz="1600" dirty="0" smtClean="0"/>
              <a:t> tedavisinde; </a:t>
            </a:r>
            <a:r>
              <a:rPr lang="tr-TR" sz="1600" dirty="0" err="1" smtClean="0"/>
              <a:t>nükslerin</a:t>
            </a:r>
            <a:r>
              <a:rPr lang="tr-TR" sz="1600" dirty="0" smtClean="0"/>
              <a:t> önlenmesi için, iyileşmiş </a:t>
            </a:r>
            <a:r>
              <a:rPr lang="tr-TR" sz="1600" dirty="0" err="1" smtClean="0"/>
              <a:t>reflü</a:t>
            </a:r>
            <a:r>
              <a:rPr lang="tr-TR" sz="1600" dirty="0" smtClean="0"/>
              <a:t> </a:t>
            </a:r>
            <a:r>
              <a:rPr lang="tr-TR" sz="1600" dirty="0" err="1" smtClean="0"/>
              <a:t>özofajitinin</a:t>
            </a:r>
            <a:r>
              <a:rPr lang="tr-TR" sz="1600" dirty="0" smtClean="0"/>
              <a:t> uzun süreli idame tedavisinde ve </a:t>
            </a:r>
            <a:r>
              <a:rPr lang="tr-TR" sz="1600" dirty="0" err="1" smtClean="0"/>
              <a:t>gastroözofageal</a:t>
            </a:r>
            <a:r>
              <a:rPr lang="tr-TR" sz="1600" dirty="0" smtClean="0"/>
              <a:t> </a:t>
            </a:r>
            <a:r>
              <a:rPr lang="tr-TR" sz="1600" dirty="0" err="1" smtClean="0"/>
              <a:t>reflü</a:t>
            </a:r>
            <a:r>
              <a:rPr lang="tr-TR" sz="1600" dirty="0" smtClean="0"/>
              <a:t> hastalığının </a:t>
            </a:r>
            <a:r>
              <a:rPr lang="tr-TR" sz="1600" dirty="0" err="1" smtClean="0"/>
              <a:t>semptomatik</a:t>
            </a:r>
            <a:r>
              <a:rPr lang="tr-TR" sz="1600" dirty="0" smtClean="0"/>
              <a:t> tedavisinde </a:t>
            </a:r>
            <a:r>
              <a:rPr lang="tr-TR" sz="1600" dirty="0" err="1" smtClean="0"/>
              <a:t>endikedir</a:t>
            </a:r>
            <a:r>
              <a:rPr lang="tr-TR" sz="1600" dirty="0" smtClean="0"/>
              <a:t>. </a:t>
            </a:r>
            <a:endParaRPr lang="tr-TR" sz="1600" dirty="0"/>
          </a:p>
        </p:txBody>
      </p:sp>
      <p:sp>
        <p:nvSpPr>
          <p:cNvPr id="25" name="24 Metin kutusu"/>
          <p:cNvSpPr txBox="1"/>
          <p:nvPr/>
        </p:nvSpPr>
        <p:spPr>
          <a:xfrm>
            <a:off x="3707904" y="339502"/>
            <a:ext cx="1800200" cy="2062103"/>
          </a:xfrm>
          <a:prstGeom prst="rect">
            <a:avLst/>
          </a:prstGeom>
          <a:noFill/>
        </p:spPr>
        <p:txBody>
          <a:bodyPr wrap="square" rtlCol="0">
            <a:spAutoFit/>
          </a:bodyPr>
          <a:lstStyle/>
          <a:p>
            <a:r>
              <a:rPr lang="tr-TR" sz="1600" dirty="0" err="1" smtClean="0"/>
              <a:t>Esomeprazole</a:t>
            </a:r>
            <a:r>
              <a:rPr lang="tr-TR" sz="1600" dirty="0" smtClean="0"/>
              <a:t>, </a:t>
            </a:r>
          </a:p>
          <a:p>
            <a:r>
              <a:rPr lang="tr-TR" sz="1600" dirty="0" err="1" smtClean="0"/>
              <a:t>benzimidazol</a:t>
            </a:r>
            <a:r>
              <a:rPr lang="tr-TR" sz="1600" dirty="0" smtClean="0"/>
              <a:t> türevlerine ya da formüldeki herhangi bir maddeye aşırı duyarlılığı olanlarda </a:t>
            </a:r>
            <a:r>
              <a:rPr lang="tr-TR" sz="1600" dirty="0" err="1" smtClean="0"/>
              <a:t>kontrendikedir</a:t>
            </a:r>
            <a:r>
              <a:rPr lang="tr-TR" sz="1600" dirty="0" smtClean="0"/>
              <a:t>.</a:t>
            </a:r>
            <a:endParaRPr lang="tr-TR" sz="1600" dirty="0"/>
          </a:p>
        </p:txBody>
      </p:sp>
      <p:sp>
        <p:nvSpPr>
          <p:cNvPr id="26" name="25 Metin kutusu"/>
          <p:cNvSpPr txBox="1"/>
          <p:nvPr/>
        </p:nvSpPr>
        <p:spPr>
          <a:xfrm>
            <a:off x="5508104" y="339502"/>
            <a:ext cx="1872208" cy="3970318"/>
          </a:xfrm>
          <a:prstGeom prst="rect">
            <a:avLst/>
          </a:prstGeom>
          <a:noFill/>
        </p:spPr>
        <p:txBody>
          <a:bodyPr wrap="square" rtlCol="0">
            <a:spAutoFit/>
          </a:bodyPr>
          <a:lstStyle/>
          <a:p>
            <a:r>
              <a:rPr lang="tr-TR" sz="1400" dirty="0" err="1" smtClean="0"/>
              <a:t>Gastro</a:t>
            </a:r>
            <a:r>
              <a:rPr lang="tr-TR" sz="1400" dirty="0" smtClean="0"/>
              <a:t>-</a:t>
            </a:r>
            <a:r>
              <a:rPr lang="tr-TR" sz="1400" dirty="0" err="1" smtClean="0"/>
              <a:t>özofajiyal</a:t>
            </a:r>
            <a:r>
              <a:rPr lang="tr-TR" sz="1400" dirty="0" smtClean="0"/>
              <a:t> </a:t>
            </a:r>
            <a:r>
              <a:rPr lang="tr-TR" sz="1400" dirty="0" err="1" smtClean="0"/>
              <a:t>reflü</a:t>
            </a:r>
            <a:r>
              <a:rPr lang="tr-TR" sz="1400" dirty="0" smtClean="0"/>
              <a:t> tedavisinde ,günde bir defa 20 mg kullanılır. </a:t>
            </a:r>
            <a:r>
              <a:rPr lang="tr-TR" sz="1400" dirty="0" err="1" smtClean="0"/>
              <a:t>Erozif</a:t>
            </a:r>
            <a:r>
              <a:rPr lang="tr-TR" sz="1400" dirty="0" smtClean="0"/>
              <a:t> </a:t>
            </a:r>
            <a:r>
              <a:rPr lang="tr-TR" sz="1400" dirty="0" err="1" smtClean="0"/>
              <a:t>reflü</a:t>
            </a:r>
            <a:r>
              <a:rPr lang="tr-TR" sz="1400" dirty="0" smtClean="0"/>
              <a:t> </a:t>
            </a:r>
            <a:r>
              <a:rPr lang="tr-TR" sz="1400" dirty="0" err="1" smtClean="0"/>
              <a:t>özofajit</a:t>
            </a:r>
            <a:r>
              <a:rPr lang="tr-TR" sz="1400" dirty="0" smtClean="0"/>
              <a:t> tedavisinde, dört hafta boyunca günde bir defa 40 mg kullanılır. </a:t>
            </a:r>
            <a:r>
              <a:rPr lang="tr-TR" sz="1400" dirty="0" err="1" smtClean="0"/>
              <a:t>Zollinger</a:t>
            </a:r>
            <a:r>
              <a:rPr lang="tr-TR" sz="1400" dirty="0" smtClean="0"/>
              <a:t> </a:t>
            </a:r>
            <a:r>
              <a:rPr lang="tr-TR" sz="1400" dirty="0" err="1" smtClean="0"/>
              <a:t>Ellison</a:t>
            </a:r>
            <a:r>
              <a:rPr lang="tr-TR" sz="1400" dirty="0" smtClean="0"/>
              <a:t> Sendromu tedavisinde</a:t>
            </a:r>
            <a:r>
              <a:rPr lang="tr-TR" sz="1400" b="1" dirty="0" smtClean="0"/>
              <a:t>,</a:t>
            </a:r>
            <a:r>
              <a:rPr lang="tr-TR" sz="1400" dirty="0" smtClean="0"/>
              <a:t>  başlangıç dozu günde iki defa 40 </a:t>
            </a:r>
            <a:r>
              <a:rPr lang="tr-TR" sz="1400" dirty="0" err="1" smtClean="0"/>
              <a:t>mg’dır</a:t>
            </a:r>
            <a:r>
              <a:rPr lang="tr-TR" sz="1400" dirty="0" smtClean="0"/>
              <a:t>.  Hastaların çoğunda günde 80-160 mg yeterli olur. Günlük 80 </a:t>
            </a:r>
            <a:r>
              <a:rPr lang="tr-TR" sz="1400" dirty="0" err="1" smtClean="0"/>
              <a:t>mg’ın</a:t>
            </a:r>
            <a:r>
              <a:rPr lang="tr-TR" sz="1400" dirty="0" smtClean="0"/>
              <a:t> üzerindeki dozlarda günde iki kez olmak üzere bölünerek alınmalıdır.</a:t>
            </a:r>
            <a:endParaRPr lang="tr-TR" sz="1400" dirty="0"/>
          </a:p>
        </p:txBody>
      </p:sp>
      <p:sp>
        <p:nvSpPr>
          <p:cNvPr id="27" name="26 Metin kutusu"/>
          <p:cNvSpPr txBox="1"/>
          <p:nvPr/>
        </p:nvSpPr>
        <p:spPr>
          <a:xfrm>
            <a:off x="7380312" y="339502"/>
            <a:ext cx="1763688" cy="4031873"/>
          </a:xfrm>
          <a:prstGeom prst="rect">
            <a:avLst/>
          </a:prstGeom>
          <a:noFill/>
        </p:spPr>
        <p:txBody>
          <a:bodyPr wrap="square" rtlCol="0">
            <a:spAutoFit/>
          </a:bodyPr>
          <a:lstStyle/>
          <a:p>
            <a:r>
              <a:rPr lang="tr-TR" sz="1600" dirty="0" smtClean="0"/>
              <a:t>İshal, kusma, bulantı, kabızlık, gaz ve şişkinlik, karın ağrısı ve baş ağrısı,yaygın olmayan yan etkiler; uykusuzluk, sersemlik, ayak ve bileklerde şişlik, ağız kuruluğu, uzun süreli kullanımda kırıklar, ciltte döküntü ve kaşıntı</a:t>
            </a:r>
            <a:endParaRPr lang="tr-TR" sz="1600" dirty="0"/>
          </a:p>
        </p:txBody>
      </p:sp>
    </p:spTree>
    <p:extLst>
      <p:ext uri="{BB962C8B-B14F-4D97-AF65-F5344CB8AC3E}">
        <p14:creationId xmlns:p14="http://schemas.microsoft.com/office/powerpoint/2010/main" val="115137854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graphicFrame>
        <p:nvGraphicFramePr>
          <p:cNvPr id="4" name="Tablo 3"/>
          <p:cNvGraphicFramePr>
            <a:graphicFrameLocks noGrp="1"/>
          </p:cNvGraphicFramePr>
          <p:nvPr>
            <p:extLst>
              <p:ext uri="{D42A27DB-BD31-4B8C-83A1-F6EECF244321}">
                <p14:modId xmlns:p14="http://schemas.microsoft.com/office/powerpoint/2010/main" val="905245278"/>
              </p:ext>
            </p:extLst>
          </p:nvPr>
        </p:nvGraphicFramePr>
        <p:xfrm>
          <a:off x="-3" y="3"/>
          <a:ext cx="9144006" cy="5143496"/>
        </p:xfrm>
        <a:graphic>
          <a:graphicData uri="http://schemas.openxmlformats.org/drawingml/2006/table">
            <a:tbl>
              <a:tblPr>
                <a:tableStyleId>{5C22544A-7EE6-4342-B048-85BDC9FD1C3A}</a:tableStyleId>
              </a:tblPr>
              <a:tblGrid>
                <a:gridCol w="374754">
                  <a:extLst>
                    <a:ext uri="{9D8B030D-6E8A-4147-A177-3AD203B41FA5}">
                      <a16:colId xmlns="" xmlns:a16="http://schemas.microsoft.com/office/drawing/2014/main" val="20000"/>
                    </a:ext>
                  </a:extLst>
                </a:gridCol>
                <a:gridCol w="374754">
                  <a:extLst>
                    <a:ext uri="{9D8B030D-6E8A-4147-A177-3AD203B41FA5}">
                      <a16:colId xmlns="" xmlns:a16="http://schemas.microsoft.com/office/drawing/2014/main" val="20001"/>
                    </a:ext>
                  </a:extLst>
                </a:gridCol>
                <a:gridCol w="599607">
                  <a:extLst>
                    <a:ext uri="{9D8B030D-6E8A-4147-A177-3AD203B41FA5}">
                      <a16:colId xmlns="" xmlns:a16="http://schemas.microsoft.com/office/drawing/2014/main" val="20002"/>
                    </a:ext>
                  </a:extLst>
                </a:gridCol>
                <a:gridCol w="599607">
                  <a:extLst>
                    <a:ext uri="{9D8B030D-6E8A-4147-A177-3AD203B41FA5}">
                      <a16:colId xmlns="" xmlns:a16="http://schemas.microsoft.com/office/drawing/2014/main" val="20003"/>
                    </a:ext>
                  </a:extLst>
                </a:gridCol>
                <a:gridCol w="599607">
                  <a:extLst>
                    <a:ext uri="{9D8B030D-6E8A-4147-A177-3AD203B41FA5}">
                      <a16:colId xmlns="" xmlns:a16="http://schemas.microsoft.com/office/drawing/2014/main" val="20004"/>
                    </a:ext>
                  </a:extLst>
                </a:gridCol>
                <a:gridCol w="599607">
                  <a:extLst>
                    <a:ext uri="{9D8B030D-6E8A-4147-A177-3AD203B41FA5}">
                      <a16:colId xmlns="" xmlns:a16="http://schemas.microsoft.com/office/drawing/2014/main" val="20005"/>
                    </a:ext>
                  </a:extLst>
                </a:gridCol>
                <a:gridCol w="599607">
                  <a:extLst>
                    <a:ext uri="{9D8B030D-6E8A-4147-A177-3AD203B41FA5}">
                      <a16:colId xmlns="" xmlns:a16="http://schemas.microsoft.com/office/drawing/2014/main" val="20006"/>
                    </a:ext>
                  </a:extLst>
                </a:gridCol>
                <a:gridCol w="599607">
                  <a:extLst>
                    <a:ext uri="{9D8B030D-6E8A-4147-A177-3AD203B41FA5}">
                      <a16:colId xmlns="" xmlns:a16="http://schemas.microsoft.com/office/drawing/2014/main" val="20007"/>
                    </a:ext>
                  </a:extLst>
                </a:gridCol>
                <a:gridCol w="599607">
                  <a:extLst>
                    <a:ext uri="{9D8B030D-6E8A-4147-A177-3AD203B41FA5}">
                      <a16:colId xmlns="" xmlns:a16="http://schemas.microsoft.com/office/drawing/2014/main" val="20008"/>
                    </a:ext>
                  </a:extLst>
                </a:gridCol>
                <a:gridCol w="599607">
                  <a:extLst>
                    <a:ext uri="{9D8B030D-6E8A-4147-A177-3AD203B41FA5}">
                      <a16:colId xmlns="" xmlns:a16="http://schemas.microsoft.com/office/drawing/2014/main" val="20009"/>
                    </a:ext>
                  </a:extLst>
                </a:gridCol>
                <a:gridCol w="599607">
                  <a:extLst>
                    <a:ext uri="{9D8B030D-6E8A-4147-A177-3AD203B41FA5}">
                      <a16:colId xmlns="" xmlns:a16="http://schemas.microsoft.com/office/drawing/2014/main" val="20010"/>
                    </a:ext>
                  </a:extLst>
                </a:gridCol>
                <a:gridCol w="599607">
                  <a:extLst>
                    <a:ext uri="{9D8B030D-6E8A-4147-A177-3AD203B41FA5}">
                      <a16:colId xmlns="" xmlns:a16="http://schemas.microsoft.com/office/drawing/2014/main" val="20011"/>
                    </a:ext>
                  </a:extLst>
                </a:gridCol>
                <a:gridCol w="599607">
                  <a:extLst>
                    <a:ext uri="{9D8B030D-6E8A-4147-A177-3AD203B41FA5}">
                      <a16:colId xmlns="" xmlns:a16="http://schemas.microsoft.com/office/drawing/2014/main" val="20012"/>
                    </a:ext>
                  </a:extLst>
                </a:gridCol>
                <a:gridCol w="599607">
                  <a:extLst>
                    <a:ext uri="{9D8B030D-6E8A-4147-A177-3AD203B41FA5}">
                      <a16:colId xmlns="" xmlns:a16="http://schemas.microsoft.com/office/drawing/2014/main" val="20013"/>
                    </a:ext>
                  </a:extLst>
                </a:gridCol>
                <a:gridCol w="599607">
                  <a:extLst>
                    <a:ext uri="{9D8B030D-6E8A-4147-A177-3AD203B41FA5}">
                      <a16:colId xmlns="" xmlns:a16="http://schemas.microsoft.com/office/drawing/2014/main" val="20014"/>
                    </a:ext>
                  </a:extLst>
                </a:gridCol>
                <a:gridCol w="599607">
                  <a:extLst>
                    <a:ext uri="{9D8B030D-6E8A-4147-A177-3AD203B41FA5}">
                      <a16:colId xmlns="" xmlns:a16="http://schemas.microsoft.com/office/drawing/2014/main" val="20015"/>
                    </a:ext>
                  </a:extLst>
                </a:gridCol>
              </a:tblGrid>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ctr" fontAlgn="b"/>
                      <a:endParaRPr lang="tr-TR" sz="16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4"/>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6"/>
                  </a:ext>
                </a:extLst>
              </a:tr>
              <a:tr h="311226">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9"/>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4"/>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6"/>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9"/>
                  </a:ext>
                </a:extLst>
              </a:tr>
            </a:tbl>
          </a:graphicData>
        </a:graphic>
      </p:graphicFrame>
      <p:cxnSp>
        <p:nvCxnSpPr>
          <p:cNvPr id="5" name="Düz Bağlayıcı 4"/>
          <p:cNvCxnSpPr/>
          <p:nvPr/>
        </p:nvCxnSpPr>
        <p:spPr>
          <a:xfrm>
            <a:off x="0" y="0"/>
            <a:ext cx="0"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356260" y="0"/>
            <a:ext cx="8906"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flipH="1">
            <a:off x="730333" y="0"/>
            <a:ext cx="17813"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1941616"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3740727" y="0"/>
            <a:ext cx="8907"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5557652"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356763" y="0"/>
            <a:ext cx="2672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144003"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0" y="0"/>
            <a:ext cx="91440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748146" y="262680"/>
            <a:ext cx="839585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3" y="5143500"/>
            <a:ext cx="9144003" cy="0"/>
          </a:xfrm>
          <a:prstGeom prst="line">
            <a:avLst/>
          </a:prstGeom>
        </p:spPr>
        <p:style>
          <a:lnRef idx="1">
            <a:schemeClr val="accent1"/>
          </a:lnRef>
          <a:fillRef idx="0">
            <a:schemeClr val="accent1"/>
          </a:fillRef>
          <a:effectRef idx="0">
            <a:schemeClr val="accent1"/>
          </a:effectRef>
          <a:fontRef idx="minor">
            <a:schemeClr val="tx1"/>
          </a:fontRef>
        </p:style>
      </p:cxnSp>
      <p:sp>
        <p:nvSpPr>
          <p:cNvPr id="16" name="15 Metin kutusu"/>
          <p:cNvSpPr txBox="1"/>
          <p:nvPr/>
        </p:nvSpPr>
        <p:spPr>
          <a:xfrm rot="16200000">
            <a:off x="-2387084" y="2387083"/>
            <a:ext cx="5143502" cy="369332"/>
          </a:xfrm>
          <a:prstGeom prst="rect">
            <a:avLst/>
          </a:prstGeom>
          <a:noFill/>
        </p:spPr>
        <p:txBody>
          <a:bodyPr wrap="square" rtlCol="0">
            <a:spAutoFit/>
          </a:bodyPr>
          <a:lstStyle/>
          <a:p>
            <a:r>
              <a:rPr lang="tr-TR" dirty="0" smtClean="0">
                <a:latin typeface="Arial" pitchFamily="34" charset="0"/>
                <a:cs typeface="Arial" pitchFamily="34" charset="0"/>
              </a:rPr>
              <a:t>             PEPTİK ÜLSERE ETKİLİ İLAÇLAR</a:t>
            </a:r>
            <a:endParaRPr lang="tr-TR" dirty="0">
              <a:latin typeface="Arial" pitchFamily="34" charset="0"/>
              <a:cs typeface="Arial" pitchFamily="34" charset="0"/>
            </a:endParaRPr>
          </a:p>
        </p:txBody>
      </p:sp>
      <p:sp>
        <p:nvSpPr>
          <p:cNvPr id="17" name="16 Metin kutusu"/>
          <p:cNvSpPr txBox="1"/>
          <p:nvPr/>
        </p:nvSpPr>
        <p:spPr>
          <a:xfrm>
            <a:off x="827584" y="0"/>
            <a:ext cx="936104" cy="338554"/>
          </a:xfrm>
          <a:prstGeom prst="rect">
            <a:avLst/>
          </a:prstGeom>
          <a:noFill/>
        </p:spPr>
        <p:txBody>
          <a:bodyPr wrap="square" rtlCol="0">
            <a:spAutoFit/>
          </a:bodyPr>
          <a:lstStyle/>
          <a:p>
            <a:r>
              <a:rPr lang="tr-TR" sz="1600" dirty="0" smtClean="0">
                <a:solidFill>
                  <a:schemeClr val="tx2"/>
                </a:solidFill>
              </a:rPr>
              <a:t>İlaçlar</a:t>
            </a:r>
            <a:endParaRPr lang="tr-TR" sz="1600" dirty="0">
              <a:solidFill>
                <a:schemeClr val="tx2"/>
              </a:solidFill>
            </a:endParaRPr>
          </a:p>
        </p:txBody>
      </p:sp>
      <p:sp>
        <p:nvSpPr>
          <p:cNvPr id="18" name="17 Metin kutusu"/>
          <p:cNvSpPr txBox="1"/>
          <p:nvPr/>
        </p:nvSpPr>
        <p:spPr>
          <a:xfrm>
            <a:off x="1979712" y="0"/>
            <a:ext cx="1656184" cy="338554"/>
          </a:xfrm>
          <a:prstGeom prst="rect">
            <a:avLst/>
          </a:prstGeom>
          <a:noFill/>
        </p:spPr>
        <p:txBody>
          <a:bodyPr wrap="square" rtlCol="0">
            <a:spAutoFit/>
          </a:bodyPr>
          <a:lstStyle/>
          <a:p>
            <a:r>
              <a:rPr lang="tr-TR" sz="1600" dirty="0" smtClean="0">
                <a:solidFill>
                  <a:schemeClr val="tx2"/>
                </a:solidFill>
                <a:cs typeface="Arial" pitchFamily="34" charset="0"/>
              </a:rPr>
              <a:t>Endikasyonları</a:t>
            </a:r>
            <a:endParaRPr lang="tr-TR" sz="1600" dirty="0">
              <a:solidFill>
                <a:schemeClr val="tx2"/>
              </a:solidFill>
              <a:cs typeface="Arial" pitchFamily="34" charset="0"/>
            </a:endParaRPr>
          </a:p>
        </p:txBody>
      </p:sp>
      <p:sp>
        <p:nvSpPr>
          <p:cNvPr id="19" name="18 Metin kutusu"/>
          <p:cNvSpPr txBox="1"/>
          <p:nvPr/>
        </p:nvSpPr>
        <p:spPr>
          <a:xfrm>
            <a:off x="3707904" y="0"/>
            <a:ext cx="2160240" cy="338554"/>
          </a:xfrm>
          <a:prstGeom prst="rect">
            <a:avLst/>
          </a:prstGeom>
          <a:noFill/>
        </p:spPr>
        <p:txBody>
          <a:bodyPr wrap="square" rtlCol="0">
            <a:spAutoFit/>
          </a:bodyPr>
          <a:lstStyle/>
          <a:p>
            <a:r>
              <a:rPr lang="tr-TR" sz="1600" dirty="0" smtClean="0">
                <a:solidFill>
                  <a:schemeClr val="tx2"/>
                </a:solidFill>
              </a:rPr>
              <a:t>Kontrendikasyonları</a:t>
            </a:r>
            <a:endParaRPr lang="tr-TR" sz="1600" dirty="0">
              <a:solidFill>
                <a:schemeClr val="tx2"/>
              </a:solidFill>
            </a:endParaRPr>
          </a:p>
        </p:txBody>
      </p:sp>
      <p:sp>
        <p:nvSpPr>
          <p:cNvPr id="20" name="19 Metin kutusu"/>
          <p:cNvSpPr txBox="1"/>
          <p:nvPr/>
        </p:nvSpPr>
        <p:spPr>
          <a:xfrm>
            <a:off x="5580112" y="0"/>
            <a:ext cx="1728192" cy="338554"/>
          </a:xfrm>
          <a:prstGeom prst="rect">
            <a:avLst/>
          </a:prstGeom>
          <a:noFill/>
        </p:spPr>
        <p:txBody>
          <a:bodyPr wrap="square" rtlCol="0">
            <a:spAutoFit/>
          </a:bodyPr>
          <a:lstStyle/>
          <a:p>
            <a:r>
              <a:rPr lang="tr-TR" sz="1600" dirty="0" smtClean="0">
                <a:solidFill>
                  <a:schemeClr val="tx2"/>
                </a:solidFill>
              </a:rPr>
              <a:t>Veriliş yolu</a:t>
            </a:r>
            <a:endParaRPr lang="tr-TR" sz="1600" dirty="0">
              <a:solidFill>
                <a:schemeClr val="tx2"/>
              </a:solidFill>
            </a:endParaRPr>
          </a:p>
        </p:txBody>
      </p:sp>
      <p:sp>
        <p:nvSpPr>
          <p:cNvPr id="21" name="20 Metin kutusu"/>
          <p:cNvSpPr txBox="1"/>
          <p:nvPr/>
        </p:nvSpPr>
        <p:spPr>
          <a:xfrm>
            <a:off x="7380312" y="0"/>
            <a:ext cx="1763688" cy="338554"/>
          </a:xfrm>
          <a:prstGeom prst="rect">
            <a:avLst/>
          </a:prstGeom>
          <a:noFill/>
        </p:spPr>
        <p:txBody>
          <a:bodyPr wrap="square" rtlCol="0">
            <a:spAutoFit/>
          </a:bodyPr>
          <a:lstStyle/>
          <a:p>
            <a:r>
              <a:rPr lang="tr-TR" sz="1600" dirty="0" smtClean="0">
                <a:solidFill>
                  <a:schemeClr val="tx2"/>
                </a:solidFill>
              </a:rPr>
              <a:t>Yan etkileri</a:t>
            </a:r>
            <a:endParaRPr lang="tr-TR" sz="1600" dirty="0">
              <a:solidFill>
                <a:schemeClr val="tx2"/>
              </a:solidFill>
            </a:endParaRPr>
          </a:p>
        </p:txBody>
      </p:sp>
      <p:sp>
        <p:nvSpPr>
          <p:cNvPr id="22" name="21 Metin kutusu"/>
          <p:cNvSpPr txBox="1"/>
          <p:nvPr/>
        </p:nvSpPr>
        <p:spPr>
          <a:xfrm rot="16200000">
            <a:off x="-967970" y="2279072"/>
            <a:ext cx="2952328" cy="369332"/>
          </a:xfrm>
          <a:prstGeom prst="rect">
            <a:avLst/>
          </a:prstGeom>
          <a:noFill/>
        </p:spPr>
        <p:txBody>
          <a:bodyPr wrap="square" rtlCol="0">
            <a:spAutoFit/>
          </a:bodyPr>
          <a:lstStyle/>
          <a:p>
            <a:r>
              <a:rPr lang="tr-TR" dirty="0" smtClean="0"/>
              <a:t> Proton pompası inhibitörleri</a:t>
            </a:r>
            <a:endParaRPr lang="tr-TR" dirty="0"/>
          </a:p>
        </p:txBody>
      </p:sp>
      <p:sp>
        <p:nvSpPr>
          <p:cNvPr id="23" name="22 Metin kutusu"/>
          <p:cNvSpPr txBox="1"/>
          <p:nvPr/>
        </p:nvSpPr>
        <p:spPr>
          <a:xfrm>
            <a:off x="755576" y="411510"/>
            <a:ext cx="1224136" cy="338554"/>
          </a:xfrm>
          <a:prstGeom prst="rect">
            <a:avLst/>
          </a:prstGeom>
          <a:noFill/>
        </p:spPr>
        <p:txBody>
          <a:bodyPr wrap="square" rtlCol="0">
            <a:spAutoFit/>
          </a:bodyPr>
          <a:lstStyle/>
          <a:p>
            <a:r>
              <a:rPr lang="tr-TR" sz="1600" dirty="0" err="1" smtClean="0"/>
              <a:t>Rabeprazol</a:t>
            </a:r>
            <a:endParaRPr lang="tr-TR" sz="1600" dirty="0"/>
          </a:p>
        </p:txBody>
      </p:sp>
      <p:sp>
        <p:nvSpPr>
          <p:cNvPr id="24" name="23 Metin kutusu"/>
          <p:cNvSpPr txBox="1"/>
          <p:nvPr/>
        </p:nvSpPr>
        <p:spPr>
          <a:xfrm>
            <a:off x="1979712" y="411510"/>
            <a:ext cx="1656184" cy="2308324"/>
          </a:xfrm>
          <a:prstGeom prst="rect">
            <a:avLst/>
          </a:prstGeom>
          <a:noFill/>
        </p:spPr>
        <p:txBody>
          <a:bodyPr wrap="square" rtlCol="0">
            <a:spAutoFit/>
          </a:bodyPr>
          <a:lstStyle/>
          <a:p>
            <a:r>
              <a:rPr lang="tr-TR" sz="1600" dirty="0" smtClean="0"/>
              <a:t>Aktif </a:t>
            </a:r>
            <a:r>
              <a:rPr lang="tr-TR" sz="1600" dirty="0" err="1" smtClean="0"/>
              <a:t>duodenal</a:t>
            </a:r>
            <a:r>
              <a:rPr lang="tr-TR" sz="1600" dirty="0" smtClean="0"/>
              <a:t> ülser, aktif </a:t>
            </a:r>
            <a:r>
              <a:rPr lang="tr-TR" sz="1600" dirty="0" err="1" smtClean="0"/>
              <a:t>benign</a:t>
            </a:r>
            <a:r>
              <a:rPr lang="tr-TR" sz="1600" dirty="0" smtClean="0"/>
              <a:t> mide ülseri ve </a:t>
            </a:r>
            <a:r>
              <a:rPr lang="tr-TR" sz="1600" dirty="0" err="1" smtClean="0"/>
              <a:t>semptomatik</a:t>
            </a:r>
            <a:r>
              <a:rPr lang="tr-TR" sz="1600" dirty="0" smtClean="0"/>
              <a:t> </a:t>
            </a:r>
            <a:r>
              <a:rPr lang="tr-TR" sz="1600" dirty="0" err="1" smtClean="0"/>
              <a:t>eroziv</a:t>
            </a:r>
            <a:r>
              <a:rPr lang="tr-TR" sz="1600" dirty="0" smtClean="0"/>
              <a:t> ya da </a:t>
            </a:r>
            <a:r>
              <a:rPr lang="tr-TR" sz="1600" dirty="0" err="1" smtClean="0"/>
              <a:t>ülseratif</a:t>
            </a:r>
            <a:r>
              <a:rPr lang="tr-TR" sz="1600" dirty="0" smtClean="0"/>
              <a:t> </a:t>
            </a:r>
            <a:r>
              <a:rPr lang="tr-TR" sz="1600" dirty="0" err="1" smtClean="0"/>
              <a:t>gastroözofajiyal</a:t>
            </a:r>
            <a:r>
              <a:rPr lang="tr-TR" sz="1600" dirty="0" smtClean="0"/>
              <a:t> </a:t>
            </a:r>
            <a:r>
              <a:rPr lang="tr-TR" sz="1600" dirty="0" err="1" smtClean="0"/>
              <a:t>reflü</a:t>
            </a:r>
            <a:r>
              <a:rPr lang="tr-TR" sz="1600" dirty="0" smtClean="0"/>
              <a:t> hastalığında </a:t>
            </a:r>
            <a:r>
              <a:rPr lang="tr-TR" sz="1600" dirty="0" err="1" smtClean="0"/>
              <a:t>endikedir</a:t>
            </a:r>
            <a:r>
              <a:rPr lang="tr-TR" sz="1600" dirty="0" smtClean="0"/>
              <a:t>.</a:t>
            </a:r>
            <a:endParaRPr lang="tr-TR" sz="1600" dirty="0"/>
          </a:p>
        </p:txBody>
      </p:sp>
      <p:sp>
        <p:nvSpPr>
          <p:cNvPr id="25" name="24 Metin kutusu"/>
          <p:cNvSpPr txBox="1"/>
          <p:nvPr/>
        </p:nvSpPr>
        <p:spPr>
          <a:xfrm>
            <a:off x="3779912" y="342186"/>
            <a:ext cx="1800200" cy="3046988"/>
          </a:xfrm>
          <a:prstGeom prst="rect">
            <a:avLst/>
          </a:prstGeom>
          <a:noFill/>
        </p:spPr>
        <p:txBody>
          <a:bodyPr wrap="square" rtlCol="0">
            <a:spAutoFit/>
          </a:bodyPr>
          <a:lstStyle/>
          <a:p>
            <a:r>
              <a:rPr lang="tr-TR" sz="1600" dirty="0" err="1" smtClean="0"/>
              <a:t>Rabeprazol</a:t>
            </a:r>
            <a:r>
              <a:rPr lang="tr-TR" sz="1600" dirty="0" smtClean="0"/>
              <a:t> sodyum </a:t>
            </a:r>
            <a:r>
              <a:rPr lang="tr-TR" sz="1600" dirty="0" err="1" smtClean="0"/>
              <a:t>sübstitüte</a:t>
            </a:r>
            <a:r>
              <a:rPr lang="tr-TR" sz="1600" dirty="0" smtClean="0"/>
              <a:t> </a:t>
            </a:r>
            <a:r>
              <a:rPr lang="tr-TR" sz="1600" dirty="0" err="1" smtClean="0"/>
              <a:t>benzimidazoller</a:t>
            </a:r>
            <a:r>
              <a:rPr lang="tr-TR" sz="1600" dirty="0" smtClean="0"/>
              <a:t> ya da </a:t>
            </a:r>
            <a:r>
              <a:rPr lang="tr-TR" sz="1600" dirty="0" err="1" smtClean="0"/>
              <a:t>formülasyondaki</a:t>
            </a:r>
            <a:r>
              <a:rPr lang="tr-TR" sz="1600" dirty="0" smtClean="0"/>
              <a:t> herhangi bir bileşene karşı aşırı duyarlılığı bilinen hastalarda, gebelik ve emzirme döneminde </a:t>
            </a:r>
            <a:r>
              <a:rPr lang="tr-TR" sz="1600" dirty="0" err="1" smtClean="0"/>
              <a:t>kontrendikedir</a:t>
            </a:r>
            <a:endParaRPr lang="tr-TR" sz="1600" dirty="0"/>
          </a:p>
        </p:txBody>
      </p:sp>
      <p:sp>
        <p:nvSpPr>
          <p:cNvPr id="26" name="25 Metin kutusu"/>
          <p:cNvSpPr txBox="1"/>
          <p:nvPr/>
        </p:nvSpPr>
        <p:spPr>
          <a:xfrm>
            <a:off x="5508104" y="267494"/>
            <a:ext cx="2016224" cy="4939814"/>
          </a:xfrm>
          <a:prstGeom prst="rect">
            <a:avLst/>
          </a:prstGeom>
          <a:noFill/>
        </p:spPr>
        <p:txBody>
          <a:bodyPr wrap="square" rtlCol="0">
            <a:spAutoFit/>
          </a:bodyPr>
          <a:lstStyle/>
          <a:p>
            <a:r>
              <a:rPr lang="tr-TR" sz="1500" dirty="0" smtClean="0"/>
              <a:t>Erişkin, yaşlılar: aktif </a:t>
            </a:r>
            <a:r>
              <a:rPr lang="tr-TR" sz="1500" dirty="0" err="1" smtClean="0"/>
              <a:t>duodenal</a:t>
            </a:r>
            <a:r>
              <a:rPr lang="tr-TR" sz="1500" dirty="0" smtClean="0"/>
              <a:t> ülser ve aktif </a:t>
            </a:r>
            <a:r>
              <a:rPr lang="tr-TR" sz="1500" dirty="0" err="1" smtClean="0"/>
              <a:t>benign</a:t>
            </a:r>
            <a:r>
              <a:rPr lang="tr-TR" sz="1500" dirty="0" smtClean="0"/>
              <a:t> </a:t>
            </a:r>
            <a:r>
              <a:rPr lang="tr-TR" sz="1500" dirty="0" err="1" smtClean="0"/>
              <a:t>gastrik</a:t>
            </a:r>
            <a:r>
              <a:rPr lang="tr-TR" sz="1500" dirty="0" smtClean="0"/>
              <a:t> ülserde önerilen doz günde 1 kez sabahları alınmak üzere 20 </a:t>
            </a:r>
            <a:r>
              <a:rPr lang="tr-TR" sz="1500" dirty="0" err="1" smtClean="0"/>
              <a:t>mg'dır</a:t>
            </a:r>
            <a:r>
              <a:rPr lang="tr-TR" sz="1500" dirty="0" smtClean="0"/>
              <a:t>. Aktif </a:t>
            </a:r>
            <a:r>
              <a:rPr lang="tr-TR" sz="1500" dirty="0" err="1" smtClean="0"/>
              <a:t>duodenal</a:t>
            </a:r>
            <a:r>
              <a:rPr lang="tr-TR" sz="1500" dirty="0" smtClean="0"/>
              <a:t> ülserde 4 haftalık tedavi yeterli olabilir. Ancak az sayıda hastada 2. bir 4 haftalık tedavi gerekebilir. </a:t>
            </a:r>
            <a:r>
              <a:rPr lang="tr-TR" sz="1500" dirty="0" err="1" smtClean="0"/>
              <a:t>Eroziv</a:t>
            </a:r>
            <a:r>
              <a:rPr lang="tr-TR" sz="1500" dirty="0" smtClean="0"/>
              <a:t> ya da </a:t>
            </a:r>
            <a:r>
              <a:rPr lang="tr-TR" sz="1500" dirty="0" err="1" smtClean="0"/>
              <a:t>ülseratif</a:t>
            </a:r>
            <a:r>
              <a:rPr lang="tr-TR" sz="1500" dirty="0" smtClean="0"/>
              <a:t> </a:t>
            </a:r>
            <a:r>
              <a:rPr lang="tr-TR" sz="1500" dirty="0" err="1" smtClean="0"/>
              <a:t>gastro</a:t>
            </a:r>
            <a:r>
              <a:rPr lang="tr-TR" sz="1500" dirty="0" smtClean="0"/>
              <a:t> </a:t>
            </a:r>
            <a:r>
              <a:rPr lang="tr-TR" sz="1500" dirty="0" err="1" smtClean="0"/>
              <a:t>özofajiyal</a:t>
            </a:r>
            <a:r>
              <a:rPr lang="tr-TR" sz="1500" dirty="0" smtClean="0"/>
              <a:t> </a:t>
            </a:r>
            <a:r>
              <a:rPr lang="tr-TR" sz="1500" dirty="0" err="1" smtClean="0"/>
              <a:t>reflüde</a:t>
            </a:r>
            <a:r>
              <a:rPr lang="tr-TR" sz="1500" dirty="0" smtClean="0"/>
              <a:t> önerilen doz 4-8 hafta günde 1 kez 20 </a:t>
            </a:r>
            <a:r>
              <a:rPr lang="tr-TR" sz="1500" dirty="0" err="1" smtClean="0"/>
              <a:t>mg'dır</a:t>
            </a:r>
            <a:r>
              <a:rPr lang="tr-TR" sz="1500" dirty="0" smtClean="0"/>
              <a:t>. </a:t>
            </a:r>
            <a:r>
              <a:rPr lang="tr-TR" sz="1500" dirty="0" err="1" smtClean="0"/>
              <a:t>rabeprazol</a:t>
            </a:r>
            <a:r>
              <a:rPr lang="tr-TR" sz="1500" dirty="0" smtClean="0"/>
              <a:t> tabletler sabahları bir şey yenilmeden alınmalıdır. Tabletler bütün halinde yutulmalıdır.</a:t>
            </a:r>
            <a:endParaRPr lang="tr-TR" sz="1500" dirty="0"/>
          </a:p>
        </p:txBody>
      </p:sp>
      <p:sp>
        <p:nvSpPr>
          <p:cNvPr id="27" name="26 Metin kutusu"/>
          <p:cNvSpPr txBox="1"/>
          <p:nvPr/>
        </p:nvSpPr>
        <p:spPr>
          <a:xfrm>
            <a:off x="7380312" y="267494"/>
            <a:ext cx="1584176" cy="5016758"/>
          </a:xfrm>
          <a:prstGeom prst="rect">
            <a:avLst/>
          </a:prstGeom>
          <a:noFill/>
        </p:spPr>
        <p:txBody>
          <a:bodyPr wrap="square" rtlCol="0">
            <a:spAutoFit/>
          </a:bodyPr>
          <a:lstStyle/>
          <a:p>
            <a:r>
              <a:rPr lang="tr-TR" sz="1600" dirty="0" smtClean="0"/>
              <a:t>En sık görülen yan etkiler baş ağrısı, </a:t>
            </a:r>
            <a:r>
              <a:rPr lang="tr-TR" sz="1600" dirty="0" err="1" smtClean="0"/>
              <a:t>diyare</a:t>
            </a:r>
            <a:r>
              <a:rPr lang="tr-TR" sz="1600" dirty="0" smtClean="0"/>
              <a:t> ve bulantıdır. Daha az görülen yan etkiler ise </a:t>
            </a:r>
            <a:r>
              <a:rPr lang="tr-TR" sz="1600" dirty="0" err="1" smtClean="0"/>
              <a:t>rinit</a:t>
            </a:r>
            <a:r>
              <a:rPr lang="tr-TR" sz="1600" dirty="0" smtClean="0"/>
              <a:t>, karın ağrısı, </a:t>
            </a:r>
            <a:r>
              <a:rPr lang="tr-TR" sz="1600" dirty="0" err="1" smtClean="0"/>
              <a:t>asteni</a:t>
            </a:r>
            <a:r>
              <a:rPr lang="tr-TR" sz="1600" dirty="0" smtClean="0"/>
              <a:t>, </a:t>
            </a:r>
            <a:r>
              <a:rPr lang="tr-TR" sz="1600" dirty="0" err="1" smtClean="0"/>
              <a:t>flatulans</a:t>
            </a:r>
            <a:r>
              <a:rPr lang="tr-TR" sz="1600" dirty="0" smtClean="0"/>
              <a:t>, </a:t>
            </a:r>
            <a:r>
              <a:rPr lang="tr-TR" sz="1600" dirty="0" err="1" smtClean="0"/>
              <a:t>faranjit</a:t>
            </a:r>
            <a:r>
              <a:rPr lang="tr-TR" sz="1600" dirty="0" smtClean="0"/>
              <a:t>, kusma, </a:t>
            </a:r>
            <a:r>
              <a:rPr lang="tr-TR" sz="1600" dirty="0" err="1" smtClean="0"/>
              <a:t>spesifiye</a:t>
            </a:r>
            <a:r>
              <a:rPr lang="tr-TR" sz="1600" dirty="0" smtClean="0"/>
              <a:t> edilmemiş ağrılar, sersemlik, grip benzeri sendrom, enfeksiyon, öksürük, kabızlık ve uykusuzluktur.</a:t>
            </a:r>
          </a:p>
          <a:p>
            <a:endParaRPr lang="tr-TR" sz="1600" dirty="0"/>
          </a:p>
        </p:txBody>
      </p:sp>
    </p:spTree>
    <p:extLst>
      <p:ext uri="{BB962C8B-B14F-4D97-AF65-F5344CB8AC3E}">
        <p14:creationId xmlns:p14="http://schemas.microsoft.com/office/powerpoint/2010/main" val="115137854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graphicFrame>
        <p:nvGraphicFramePr>
          <p:cNvPr id="4" name="Tablo 3"/>
          <p:cNvGraphicFramePr>
            <a:graphicFrameLocks noGrp="1"/>
          </p:cNvGraphicFramePr>
          <p:nvPr>
            <p:extLst>
              <p:ext uri="{D42A27DB-BD31-4B8C-83A1-F6EECF244321}">
                <p14:modId xmlns:p14="http://schemas.microsoft.com/office/powerpoint/2010/main" val="905245278"/>
              </p:ext>
            </p:extLst>
          </p:nvPr>
        </p:nvGraphicFramePr>
        <p:xfrm>
          <a:off x="-3" y="3"/>
          <a:ext cx="9144006" cy="5143496"/>
        </p:xfrm>
        <a:graphic>
          <a:graphicData uri="http://schemas.openxmlformats.org/drawingml/2006/table">
            <a:tbl>
              <a:tblPr>
                <a:tableStyleId>{5C22544A-7EE6-4342-B048-85BDC9FD1C3A}</a:tableStyleId>
              </a:tblPr>
              <a:tblGrid>
                <a:gridCol w="374754">
                  <a:extLst>
                    <a:ext uri="{9D8B030D-6E8A-4147-A177-3AD203B41FA5}">
                      <a16:colId xmlns="" xmlns:a16="http://schemas.microsoft.com/office/drawing/2014/main" val="20000"/>
                    </a:ext>
                  </a:extLst>
                </a:gridCol>
                <a:gridCol w="374754">
                  <a:extLst>
                    <a:ext uri="{9D8B030D-6E8A-4147-A177-3AD203B41FA5}">
                      <a16:colId xmlns="" xmlns:a16="http://schemas.microsoft.com/office/drawing/2014/main" val="20001"/>
                    </a:ext>
                  </a:extLst>
                </a:gridCol>
                <a:gridCol w="599607">
                  <a:extLst>
                    <a:ext uri="{9D8B030D-6E8A-4147-A177-3AD203B41FA5}">
                      <a16:colId xmlns="" xmlns:a16="http://schemas.microsoft.com/office/drawing/2014/main" val="20002"/>
                    </a:ext>
                  </a:extLst>
                </a:gridCol>
                <a:gridCol w="599607">
                  <a:extLst>
                    <a:ext uri="{9D8B030D-6E8A-4147-A177-3AD203B41FA5}">
                      <a16:colId xmlns="" xmlns:a16="http://schemas.microsoft.com/office/drawing/2014/main" val="20003"/>
                    </a:ext>
                  </a:extLst>
                </a:gridCol>
                <a:gridCol w="599607">
                  <a:extLst>
                    <a:ext uri="{9D8B030D-6E8A-4147-A177-3AD203B41FA5}">
                      <a16:colId xmlns="" xmlns:a16="http://schemas.microsoft.com/office/drawing/2014/main" val="20004"/>
                    </a:ext>
                  </a:extLst>
                </a:gridCol>
                <a:gridCol w="599607">
                  <a:extLst>
                    <a:ext uri="{9D8B030D-6E8A-4147-A177-3AD203B41FA5}">
                      <a16:colId xmlns="" xmlns:a16="http://schemas.microsoft.com/office/drawing/2014/main" val="20005"/>
                    </a:ext>
                  </a:extLst>
                </a:gridCol>
                <a:gridCol w="599607">
                  <a:extLst>
                    <a:ext uri="{9D8B030D-6E8A-4147-A177-3AD203B41FA5}">
                      <a16:colId xmlns="" xmlns:a16="http://schemas.microsoft.com/office/drawing/2014/main" val="20006"/>
                    </a:ext>
                  </a:extLst>
                </a:gridCol>
                <a:gridCol w="599607">
                  <a:extLst>
                    <a:ext uri="{9D8B030D-6E8A-4147-A177-3AD203B41FA5}">
                      <a16:colId xmlns="" xmlns:a16="http://schemas.microsoft.com/office/drawing/2014/main" val="20007"/>
                    </a:ext>
                  </a:extLst>
                </a:gridCol>
                <a:gridCol w="599607">
                  <a:extLst>
                    <a:ext uri="{9D8B030D-6E8A-4147-A177-3AD203B41FA5}">
                      <a16:colId xmlns="" xmlns:a16="http://schemas.microsoft.com/office/drawing/2014/main" val="20008"/>
                    </a:ext>
                  </a:extLst>
                </a:gridCol>
                <a:gridCol w="599607">
                  <a:extLst>
                    <a:ext uri="{9D8B030D-6E8A-4147-A177-3AD203B41FA5}">
                      <a16:colId xmlns="" xmlns:a16="http://schemas.microsoft.com/office/drawing/2014/main" val="20009"/>
                    </a:ext>
                  </a:extLst>
                </a:gridCol>
                <a:gridCol w="599607">
                  <a:extLst>
                    <a:ext uri="{9D8B030D-6E8A-4147-A177-3AD203B41FA5}">
                      <a16:colId xmlns="" xmlns:a16="http://schemas.microsoft.com/office/drawing/2014/main" val="20010"/>
                    </a:ext>
                  </a:extLst>
                </a:gridCol>
                <a:gridCol w="599607">
                  <a:extLst>
                    <a:ext uri="{9D8B030D-6E8A-4147-A177-3AD203B41FA5}">
                      <a16:colId xmlns="" xmlns:a16="http://schemas.microsoft.com/office/drawing/2014/main" val="20011"/>
                    </a:ext>
                  </a:extLst>
                </a:gridCol>
                <a:gridCol w="599607">
                  <a:extLst>
                    <a:ext uri="{9D8B030D-6E8A-4147-A177-3AD203B41FA5}">
                      <a16:colId xmlns="" xmlns:a16="http://schemas.microsoft.com/office/drawing/2014/main" val="20012"/>
                    </a:ext>
                  </a:extLst>
                </a:gridCol>
                <a:gridCol w="599607">
                  <a:extLst>
                    <a:ext uri="{9D8B030D-6E8A-4147-A177-3AD203B41FA5}">
                      <a16:colId xmlns="" xmlns:a16="http://schemas.microsoft.com/office/drawing/2014/main" val="20013"/>
                    </a:ext>
                  </a:extLst>
                </a:gridCol>
                <a:gridCol w="599607">
                  <a:extLst>
                    <a:ext uri="{9D8B030D-6E8A-4147-A177-3AD203B41FA5}">
                      <a16:colId xmlns="" xmlns:a16="http://schemas.microsoft.com/office/drawing/2014/main" val="20014"/>
                    </a:ext>
                  </a:extLst>
                </a:gridCol>
                <a:gridCol w="599607">
                  <a:extLst>
                    <a:ext uri="{9D8B030D-6E8A-4147-A177-3AD203B41FA5}">
                      <a16:colId xmlns="" xmlns:a16="http://schemas.microsoft.com/office/drawing/2014/main" val="20015"/>
                    </a:ext>
                  </a:extLst>
                </a:gridCol>
              </a:tblGrid>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ctr" fontAlgn="b"/>
                      <a:endParaRPr lang="tr-TR" sz="16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4"/>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6"/>
                  </a:ext>
                </a:extLst>
              </a:tr>
              <a:tr h="311226">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9"/>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4"/>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6"/>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9"/>
                  </a:ext>
                </a:extLst>
              </a:tr>
            </a:tbl>
          </a:graphicData>
        </a:graphic>
      </p:graphicFrame>
      <p:cxnSp>
        <p:nvCxnSpPr>
          <p:cNvPr id="5" name="Düz Bağlayıcı 4"/>
          <p:cNvCxnSpPr/>
          <p:nvPr/>
        </p:nvCxnSpPr>
        <p:spPr>
          <a:xfrm>
            <a:off x="0" y="0"/>
            <a:ext cx="0"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356260" y="0"/>
            <a:ext cx="8906"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flipH="1">
            <a:off x="730333" y="0"/>
            <a:ext cx="17813"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1941616"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3740727" y="0"/>
            <a:ext cx="8907"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5557652"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356763" y="0"/>
            <a:ext cx="2672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144003"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0" y="0"/>
            <a:ext cx="91440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748146" y="262680"/>
            <a:ext cx="839585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3" y="5143500"/>
            <a:ext cx="9144003" cy="0"/>
          </a:xfrm>
          <a:prstGeom prst="line">
            <a:avLst/>
          </a:prstGeom>
        </p:spPr>
        <p:style>
          <a:lnRef idx="1">
            <a:schemeClr val="accent1"/>
          </a:lnRef>
          <a:fillRef idx="0">
            <a:schemeClr val="accent1"/>
          </a:fillRef>
          <a:effectRef idx="0">
            <a:schemeClr val="accent1"/>
          </a:effectRef>
          <a:fontRef idx="minor">
            <a:schemeClr val="tx1"/>
          </a:fontRef>
        </p:style>
      </p:cxnSp>
      <p:sp>
        <p:nvSpPr>
          <p:cNvPr id="16" name="15 Metin kutusu"/>
          <p:cNvSpPr txBox="1"/>
          <p:nvPr/>
        </p:nvSpPr>
        <p:spPr>
          <a:xfrm rot="16200000">
            <a:off x="-2387084" y="2387083"/>
            <a:ext cx="5143502" cy="369332"/>
          </a:xfrm>
          <a:prstGeom prst="rect">
            <a:avLst/>
          </a:prstGeom>
          <a:noFill/>
        </p:spPr>
        <p:txBody>
          <a:bodyPr wrap="square" rtlCol="0">
            <a:spAutoFit/>
          </a:bodyPr>
          <a:lstStyle/>
          <a:p>
            <a:r>
              <a:rPr lang="tr-TR" dirty="0" smtClean="0">
                <a:latin typeface="Arial" pitchFamily="34" charset="0"/>
                <a:cs typeface="Arial" pitchFamily="34" charset="0"/>
              </a:rPr>
              <a:t>             PEPTİK ÜLSERE ETKİLİ İLAÇLAR</a:t>
            </a:r>
            <a:endParaRPr lang="tr-TR" dirty="0">
              <a:latin typeface="Arial" pitchFamily="34" charset="0"/>
              <a:cs typeface="Arial" pitchFamily="34" charset="0"/>
            </a:endParaRPr>
          </a:p>
        </p:txBody>
      </p:sp>
      <p:sp>
        <p:nvSpPr>
          <p:cNvPr id="17" name="16 Metin kutusu"/>
          <p:cNvSpPr txBox="1"/>
          <p:nvPr/>
        </p:nvSpPr>
        <p:spPr>
          <a:xfrm>
            <a:off x="827584" y="0"/>
            <a:ext cx="936104" cy="338554"/>
          </a:xfrm>
          <a:prstGeom prst="rect">
            <a:avLst/>
          </a:prstGeom>
          <a:noFill/>
        </p:spPr>
        <p:txBody>
          <a:bodyPr wrap="square" rtlCol="0">
            <a:spAutoFit/>
          </a:bodyPr>
          <a:lstStyle/>
          <a:p>
            <a:r>
              <a:rPr lang="tr-TR" sz="1600" dirty="0" smtClean="0">
                <a:solidFill>
                  <a:schemeClr val="tx2"/>
                </a:solidFill>
              </a:rPr>
              <a:t>İlaçlar</a:t>
            </a:r>
            <a:endParaRPr lang="tr-TR" sz="1600" dirty="0">
              <a:solidFill>
                <a:schemeClr val="tx2"/>
              </a:solidFill>
            </a:endParaRPr>
          </a:p>
        </p:txBody>
      </p:sp>
      <p:sp>
        <p:nvSpPr>
          <p:cNvPr id="18" name="17 Metin kutusu"/>
          <p:cNvSpPr txBox="1"/>
          <p:nvPr/>
        </p:nvSpPr>
        <p:spPr>
          <a:xfrm>
            <a:off x="1979712" y="0"/>
            <a:ext cx="1656184" cy="338554"/>
          </a:xfrm>
          <a:prstGeom prst="rect">
            <a:avLst/>
          </a:prstGeom>
          <a:noFill/>
        </p:spPr>
        <p:txBody>
          <a:bodyPr wrap="square" rtlCol="0">
            <a:spAutoFit/>
          </a:bodyPr>
          <a:lstStyle/>
          <a:p>
            <a:r>
              <a:rPr lang="tr-TR" sz="1600" dirty="0" smtClean="0">
                <a:solidFill>
                  <a:schemeClr val="tx2"/>
                </a:solidFill>
                <a:cs typeface="Arial" pitchFamily="34" charset="0"/>
              </a:rPr>
              <a:t>Endikasyonları</a:t>
            </a:r>
            <a:endParaRPr lang="tr-TR" sz="1600" dirty="0">
              <a:solidFill>
                <a:schemeClr val="tx2"/>
              </a:solidFill>
              <a:cs typeface="Arial" pitchFamily="34" charset="0"/>
            </a:endParaRPr>
          </a:p>
        </p:txBody>
      </p:sp>
      <p:sp>
        <p:nvSpPr>
          <p:cNvPr id="19" name="18 Metin kutusu"/>
          <p:cNvSpPr txBox="1"/>
          <p:nvPr/>
        </p:nvSpPr>
        <p:spPr>
          <a:xfrm>
            <a:off x="3707904" y="0"/>
            <a:ext cx="2160240" cy="338554"/>
          </a:xfrm>
          <a:prstGeom prst="rect">
            <a:avLst/>
          </a:prstGeom>
          <a:noFill/>
        </p:spPr>
        <p:txBody>
          <a:bodyPr wrap="square" rtlCol="0">
            <a:spAutoFit/>
          </a:bodyPr>
          <a:lstStyle/>
          <a:p>
            <a:r>
              <a:rPr lang="tr-TR" sz="1600" dirty="0" smtClean="0">
                <a:solidFill>
                  <a:schemeClr val="tx2"/>
                </a:solidFill>
              </a:rPr>
              <a:t>Kontrendikasyonları</a:t>
            </a:r>
            <a:endParaRPr lang="tr-TR" sz="1600" dirty="0">
              <a:solidFill>
                <a:schemeClr val="tx2"/>
              </a:solidFill>
            </a:endParaRPr>
          </a:p>
        </p:txBody>
      </p:sp>
      <p:sp>
        <p:nvSpPr>
          <p:cNvPr id="20" name="19 Metin kutusu"/>
          <p:cNvSpPr txBox="1"/>
          <p:nvPr/>
        </p:nvSpPr>
        <p:spPr>
          <a:xfrm>
            <a:off x="5580112" y="0"/>
            <a:ext cx="1728192" cy="338554"/>
          </a:xfrm>
          <a:prstGeom prst="rect">
            <a:avLst/>
          </a:prstGeom>
          <a:noFill/>
        </p:spPr>
        <p:txBody>
          <a:bodyPr wrap="square" rtlCol="0">
            <a:spAutoFit/>
          </a:bodyPr>
          <a:lstStyle/>
          <a:p>
            <a:r>
              <a:rPr lang="tr-TR" sz="1600" dirty="0" smtClean="0">
                <a:solidFill>
                  <a:schemeClr val="tx2"/>
                </a:solidFill>
              </a:rPr>
              <a:t>Veriliş yolu</a:t>
            </a:r>
            <a:endParaRPr lang="tr-TR" sz="1600" dirty="0">
              <a:solidFill>
                <a:schemeClr val="tx2"/>
              </a:solidFill>
            </a:endParaRPr>
          </a:p>
        </p:txBody>
      </p:sp>
      <p:sp>
        <p:nvSpPr>
          <p:cNvPr id="21" name="20 Metin kutusu"/>
          <p:cNvSpPr txBox="1"/>
          <p:nvPr/>
        </p:nvSpPr>
        <p:spPr>
          <a:xfrm>
            <a:off x="7380312" y="0"/>
            <a:ext cx="1763688" cy="338554"/>
          </a:xfrm>
          <a:prstGeom prst="rect">
            <a:avLst/>
          </a:prstGeom>
          <a:noFill/>
        </p:spPr>
        <p:txBody>
          <a:bodyPr wrap="square" rtlCol="0">
            <a:spAutoFit/>
          </a:bodyPr>
          <a:lstStyle/>
          <a:p>
            <a:r>
              <a:rPr lang="tr-TR" sz="1600" dirty="0" smtClean="0">
                <a:solidFill>
                  <a:schemeClr val="tx2"/>
                </a:solidFill>
              </a:rPr>
              <a:t>Yan etkileri</a:t>
            </a:r>
            <a:endParaRPr lang="tr-TR" sz="1600" dirty="0">
              <a:solidFill>
                <a:schemeClr val="tx2"/>
              </a:solidFill>
            </a:endParaRPr>
          </a:p>
        </p:txBody>
      </p:sp>
      <p:sp>
        <p:nvSpPr>
          <p:cNvPr id="22" name="21 Metin kutusu"/>
          <p:cNvSpPr txBox="1"/>
          <p:nvPr/>
        </p:nvSpPr>
        <p:spPr>
          <a:xfrm rot="16200000">
            <a:off x="-175882" y="2279072"/>
            <a:ext cx="1368152" cy="369332"/>
          </a:xfrm>
          <a:prstGeom prst="rect">
            <a:avLst/>
          </a:prstGeom>
          <a:noFill/>
        </p:spPr>
        <p:txBody>
          <a:bodyPr wrap="square" rtlCol="0">
            <a:spAutoFit/>
          </a:bodyPr>
          <a:lstStyle/>
          <a:p>
            <a:r>
              <a:rPr lang="tr-TR" dirty="0" smtClean="0"/>
              <a:t>Diğer ilaçlar</a:t>
            </a:r>
            <a:endParaRPr lang="tr-TR" dirty="0"/>
          </a:p>
        </p:txBody>
      </p:sp>
      <p:sp>
        <p:nvSpPr>
          <p:cNvPr id="23" name="22 Metin kutusu"/>
          <p:cNvSpPr txBox="1"/>
          <p:nvPr/>
        </p:nvSpPr>
        <p:spPr>
          <a:xfrm>
            <a:off x="755576" y="411510"/>
            <a:ext cx="1080120" cy="338554"/>
          </a:xfrm>
          <a:prstGeom prst="rect">
            <a:avLst/>
          </a:prstGeom>
          <a:noFill/>
        </p:spPr>
        <p:txBody>
          <a:bodyPr wrap="square" rtlCol="0">
            <a:spAutoFit/>
          </a:bodyPr>
          <a:lstStyle/>
          <a:p>
            <a:r>
              <a:rPr lang="tr-TR" sz="1600" dirty="0" err="1" smtClean="0"/>
              <a:t>Sukralfat</a:t>
            </a:r>
            <a:endParaRPr lang="tr-TR" sz="1600" dirty="0"/>
          </a:p>
        </p:txBody>
      </p:sp>
      <p:sp>
        <p:nvSpPr>
          <p:cNvPr id="24" name="23 Metin kutusu"/>
          <p:cNvSpPr txBox="1"/>
          <p:nvPr/>
        </p:nvSpPr>
        <p:spPr>
          <a:xfrm>
            <a:off x="1979712" y="267494"/>
            <a:ext cx="1800200" cy="4616648"/>
          </a:xfrm>
          <a:prstGeom prst="rect">
            <a:avLst/>
          </a:prstGeom>
          <a:noFill/>
        </p:spPr>
        <p:txBody>
          <a:bodyPr wrap="square" rtlCol="0">
            <a:spAutoFit/>
          </a:bodyPr>
          <a:lstStyle/>
          <a:p>
            <a:r>
              <a:rPr lang="tr-TR" sz="1400" dirty="0" smtClean="0"/>
              <a:t>Mide-</a:t>
            </a:r>
            <a:r>
              <a:rPr lang="tr-TR" sz="1400" dirty="0" err="1" smtClean="0"/>
              <a:t>duodenum</a:t>
            </a:r>
            <a:r>
              <a:rPr lang="tr-TR" sz="1400" dirty="0" smtClean="0"/>
              <a:t> ülseri; tedavisi, </a:t>
            </a:r>
            <a:r>
              <a:rPr lang="tr-TR" sz="1400" dirty="0" err="1" smtClean="0"/>
              <a:t>profilaksisi</a:t>
            </a:r>
            <a:r>
              <a:rPr lang="tr-TR" sz="1400" dirty="0" smtClean="0"/>
              <a:t> ve </a:t>
            </a:r>
            <a:r>
              <a:rPr lang="tr-TR" sz="1400" dirty="0" err="1" smtClean="0"/>
              <a:t>nükslerin</a:t>
            </a:r>
            <a:r>
              <a:rPr lang="tr-TR" sz="1400" dirty="0" smtClean="0"/>
              <a:t> önlenmesinde, gastrit (</a:t>
            </a:r>
            <a:r>
              <a:rPr lang="tr-TR" sz="1400" dirty="0" err="1" smtClean="0"/>
              <a:t>Non</a:t>
            </a:r>
            <a:r>
              <a:rPr lang="tr-TR" sz="1400" dirty="0" smtClean="0"/>
              <a:t>-</a:t>
            </a:r>
            <a:r>
              <a:rPr lang="tr-TR" sz="1400" dirty="0" err="1" smtClean="0"/>
              <a:t>Steroid</a:t>
            </a:r>
            <a:r>
              <a:rPr lang="tr-TR" sz="1400" dirty="0" smtClean="0"/>
              <a:t> </a:t>
            </a:r>
            <a:r>
              <a:rPr lang="tr-TR" sz="1400" dirty="0" err="1" smtClean="0"/>
              <a:t>antiinflamatuvar</a:t>
            </a:r>
            <a:r>
              <a:rPr lang="tr-TR" sz="1400" dirty="0" smtClean="0"/>
              <a:t> ilaçlara ve strese bağlı gelişen gastrit ile alkali </a:t>
            </a:r>
            <a:r>
              <a:rPr lang="tr-TR" sz="1400" dirty="0" err="1" smtClean="0"/>
              <a:t>reflü</a:t>
            </a:r>
            <a:r>
              <a:rPr lang="tr-TR" sz="1400" dirty="0" smtClean="0"/>
              <a:t> gastrit dahil), stres ülseri </a:t>
            </a:r>
            <a:r>
              <a:rPr lang="tr-TR" sz="1400" dirty="0" err="1" smtClean="0"/>
              <a:t>proflaksisi</a:t>
            </a:r>
            <a:r>
              <a:rPr lang="tr-TR" sz="1400" dirty="0" smtClean="0"/>
              <a:t> ile stres ülseri kanaması tedavisinde, </a:t>
            </a:r>
            <a:r>
              <a:rPr lang="tr-TR" sz="1400" dirty="0" err="1" smtClean="0"/>
              <a:t>özafajit</a:t>
            </a:r>
            <a:r>
              <a:rPr lang="tr-TR" sz="1400" dirty="0" smtClean="0"/>
              <a:t> (</a:t>
            </a:r>
            <a:r>
              <a:rPr lang="tr-TR" sz="1400" dirty="0" err="1" smtClean="0"/>
              <a:t>Reflü</a:t>
            </a:r>
            <a:r>
              <a:rPr lang="tr-TR" sz="1400" dirty="0" smtClean="0"/>
              <a:t> </a:t>
            </a:r>
            <a:r>
              <a:rPr lang="tr-TR" sz="1400" dirty="0" err="1" smtClean="0"/>
              <a:t>özafajit</a:t>
            </a:r>
            <a:r>
              <a:rPr lang="tr-TR" sz="1400" dirty="0" smtClean="0"/>
              <a:t> dahil), oral aftlar ile radyoterapi/kemoterapi sonrası gelişen, oral </a:t>
            </a:r>
            <a:r>
              <a:rPr lang="tr-TR" sz="1400" dirty="0" err="1" smtClean="0"/>
              <a:t>mukositis</a:t>
            </a:r>
            <a:r>
              <a:rPr lang="tr-TR" sz="1400" dirty="0" smtClean="0"/>
              <a:t> ve oral </a:t>
            </a:r>
            <a:r>
              <a:rPr lang="tr-TR" sz="1400" dirty="0" err="1" smtClean="0"/>
              <a:t>ülserasyonların</a:t>
            </a:r>
            <a:r>
              <a:rPr lang="tr-TR" sz="1400" dirty="0" smtClean="0"/>
              <a:t> tedavisinde. </a:t>
            </a:r>
            <a:endParaRPr lang="tr-TR" sz="1400" dirty="0"/>
          </a:p>
        </p:txBody>
      </p:sp>
      <p:sp>
        <p:nvSpPr>
          <p:cNvPr id="25" name="24 Metin kutusu"/>
          <p:cNvSpPr txBox="1"/>
          <p:nvPr/>
        </p:nvSpPr>
        <p:spPr>
          <a:xfrm>
            <a:off x="3779912" y="339502"/>
            <a:ext cx="1728192" cy="1323439"/>
          </a:xfrm>
          <a:prstGeom prst="rect">
            <a:avLst/>
          </a:prstGeom>
          <a:noFill/>
        </p:spPr>
        <p:txBody>
          <a:bodyPr wrap="square" rtlCol="0">
            <a:spAutoFit/>
          </a:bodyPr>
          <a:lstStyle/>
          <a:p>
            <a:r>
              <a:rPr lang="tr-TR" sz="1600" dirty="0" err="1" smtClean="0"/>
              <a:t>Sukralfat</a:t>
            </a:r>
            <a:r>
              <a:rPr lang="tr-TR" sz="1600" dirty="0" smtClean="0"/>
              <a:t> kullanımı ile ilgili bildirilmiş bir </a:t>
            </a:r>
            <a:r>
              <a:rPr lang="tr-TR" sz="1600" dirty="0" err="1" smtClean="0"/>
              <a:t>kontrendikasyon</a:t>
            </a:r>
            <a:r>
              <a:rPr lang="tr-TR" sz="1600" dirty="0" smtClean="0"/>
              <a:t> yoktur. </a:t>
            </a:r>
            <a:endParaRPr lang="tr-TR" sz="1600" dirty="0"/>
          </a:p>
        </p:txBody>
      </p:sp>
      <p:sp>
        <p:nvSpPr>
          <p:cNvPr id="26" name="25 Metin kutusu"/>
          <p:cNvSpPr txBox="1"/>
          <p:nvPr/>
        </p:nvSpPr>
        <p:spPr>
          <a:xfrm>
            <a:off x="5580112" y="339502"/>
            <a:ext cx="1584176" cy="2062103"/>
          </a:xfrm>
          <a:prstGeom prst="rect">
            <a:avLst/>
          </a:prstGeom>
          <a:noFill/>
        </p:spPr>
        <p:txBody>
          <a:bodyPr wrap="square" rtlCol="0">
            <a:spAutoFit/>
          </a:bodyPr>
          <a:lstStyle/>
          <a:p>
            <a:r>
              <a:rPr lang="tr-TR" sz="1600" dirty="0" err="1" smtClean="0"/>
              <a:t>Sukralfat</a:t>
            </a:r>
            <a:r>
              <a:rPr lang="tr-TR" sz="1600" dirty="0" smtClean="0"/>
              <a:t> aç karna (yemekten en az 1 saat önce) günde 4 kez 1 g olarak verilir. Klinik kullanımı sınırlıdır. </a:t>
            </a:r>
            <a:endParaRPr lang="tr-TR" sz="1600" dirty="0"/>
          </a:p>
        </p:txBody>
      </p:sp>
      <p:sp>
        <p:nvSpPr>
          <p:cNvPr id="27" name="26 Metin kutusu"/>
          <p:cNvSpPr txBox="1"/>
          <p:nvPr/>
        </p:nvSpPr>
        <p:spPr>
          <a:xfrm>
            <a:off x="7380312" y="267494"/>
            <a:ext cx="1619672" cy="4770537"/>
          </a:xfrm>
          <a:prstGeom prst="rect">
            <a:avLst/>
          </a:prstGeom>
          <a:noFill/>
        </p:spPr>
        <p:txBody>
          <a:bodyPr wrap="square" rtlCol="0">
            <a:spAutoFit/>
          </a:bodyPr>
          <a:lstStyle/>
          <a:p>
            <a:r>
              <a:rPr lang="tr-TR" sz="1600" dirty="0" err="1" smtClean="0"/>
              <a:t>Sukralfat</a:t>
            </a:r>
            <a:r>
              <a:rPr lang="tr-TR" sz="1600" dirty="0" smtClean="0"/>
              <a:t> </a:t>
            </a:r>
            <a:r>
              <a:rPr lang="tr-TR" sz="1600" dirty="0" err="1" smtClean="0"/>
              <a:t>absorbe</a:t>
            </a:r>
            <a:r>
              <a:rPr lang="tr-TR" sz="1600" dirty="0" smtClean="0"/>
              <a:t> olmadığı için sistemik yan etkileri yoktur. Alüminyum tuzu içermesinden dolayı hastaların %2’nde </a:t>
            </a:r>
            <a:r>
              <a:rPr lang="tr-TR" sz="1600" dirty="0" err="1" smtClean="0"/>
              <a:t>konstipasyon</a:t>
            </a:r>
            <a:r>
              <a:rPr lang="tr-TR" sz="1600" dirty="0" smtClean="0"/>
              <a:t> görülür. Düşük düzeyde alüminyumun </a:t>
            </a:r>
            <a:r>
              <a:rPr lang="tr-TR" sz="1600" dirty="0" err="1" smtClean="0"/>
              <a:t>absorbsiyonu</a:t>
            </a:r>
            <a:r>
              <a:rPr lang="tr-TR" sz="1600" dirty="0" smtClean="0"/>
              <a:t> nedeniyle böbrek yetmezliği olanlarda uzun süre kullanılmamalıdır</a:t>
            </a:r>
            <a:endParaRPr lang="tr-TR" sz="1600" dirty="0"/>
          </a:p>
        </p:txBody>
      </p:sp>
    </p:spTree>
    <p:extLst>
      <p:ext uri="{BB962C8B-B14F-4D97-AF65-F5344CB8AC3E}">
        <p14:creationId xmlns:p14="http://schemas.microsoft.com/office/powerpoint/2010/main" val="115137854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graphicFrame>
        <p:nvGraphicFramePr>
          <p:cNvPr id="4" name="Tablo 3"/>
          <p:cNvGraphicFramePr>
            <a:graphicFrameLocks noGrp="1"/>
          </p:cNvGraphicFramePr>
          <p:nvPr>
            <p:extLst>
              <p:ext uri="{D42A27DB-BD31-4B8C-83A1-F6EECF244321}">
                <p14:modId xmlns:p14="http://schemas.microsoft.com/office/powerpoint/2010/main" val="905245278"/>
              </p:ext>
            </p:extLst>
          </p:nvPr>
        </p:nvGraphicFramePr>
        <p:xfrm>
          <a:off x="-3" y="3"/>
          <a:ext cx="9144006" cy="5118351"/>
        </p:xfrm>
        <a:graphic>
          <a:graphicData uri="http://schemas.openxmlformats.org/drawingml/2006/table">
            <a:tbl>
              <a:tblPr>
                <a:tableStyleId>{5C22544A-7EE6-4342-B048-85BDC9FD1C3A}</a:tableStyleId>
              </a:tblPr>
              <a:tblGrid>
                <a:gridCol w="374754">
                  <a:extLst>
                    <a:ext uri="{9D8B030D-6E8A-4147-A177-3AD203B41FA5}">
                      <a16:colId xmlns="" xmlns:a16="http://schemas.microsoft.com/office/drawing/2014/main" val="20000"/>
                    </a:ext>
                  </a:extLst>
                </a:gridCol>
                <a:gridCol w="374754">
                  <a:extLst>
                    <a:ext uri="{9D8B030D-6E8A-4147-A177-3AD203B41FA5}">
                      <a16:colId xmlns="" xmlns:a16="http://schemas.microsoft.com/office/drawing/2014/main" val="20001"/>
                    </a:ext>
                  </a:extLst>
                </a:gridCol>
                <a:gridCol w="599607">
                  <a:extLst>
                    <a:ext uri="{9D8B030D-6E8A-4147-A177-3AD203B41FA5}">
                      <a16:colId xmlns="" xmlns:a16="http://schemas.microsoft.com/office/drawing/2014/main" val="20002"/>
                    </a:ext>
                  </a:extLst>
                </a:gridCol>
                <a:gridCol w="599607">
                  <a:extLst>
                    <a:ext uri="{9D8B030D-6E8A-4147-A177-3AD203B41FA5}">
                      <a16:colId xmlns="" xmlns:a16="http://schemas.microsoft.com/office/drawing/2014/main" val="20003"/>
                    </a:ext>
                  </a:extLst>
                </a:gridCol>
                <a:gridCol w="599607">
                  <a:extLst>
                    <a:ext uri="{9D8B030D-6E8A-4147-A177-3AD203B41FA5}">
                      <a16:colId xmlns="" xmlns:a16="http://schemas.microsoft.com/office/drawing/2014/main" val="20004"/>
                    </a:ext>
                  </a:extLst>
                </a:gridCol>
                <a:gridCol w="599607">
                  <a:extLst>
                    <a:ext uri="{9D8B030D-6E8A-4147-A177-3AD203B41FA5}">
                      <a16:colId xmlns="" xmlns:a16="http://schemas.microsoft.com/office/drawing/2014/main" val="20005"/>
                    </a:ext>
                  </a:extLst>
                </a:gridCol>
                <a:gridCol w="599607">
                  <a:extLst>
                    <a:ext uri="{9D8B030D-6E8A-4147-A177-3AD203B41FA5}">
                      <a16:colId xmlns="" xmlns:a16="http://schemas.microsoft.com/office/drawing/2014/main" val="20006"/>
                    </a:ext>
                  </a:extLst>
                </a:gridCol>
                <a:gridCol w="599607">
                  <a:extLst>
                    <a:ext uri="{9D8B030D-6E8A-4147-A177-3AD203B41FA5}">
                      <a16:colId xmlns="" xmlns:a16="http://schemas.microsoft.com/office/drawing/2014/main" val="20007"/>
                    </a:ext>
                  </a:extLst>
                </a:gridCol>
                <a:gridCol w="599607">
                  <a:extLst>
                    <a:ext uri="{9D8B030D-6E8A-4147-A177-3AD203B41FA5}">
                      <a16:colId xmlns="" xmlns:a16="http://schemas.microsoft.com/office/drawing/2014/main" val="20008"/>
                    </a:ext>
                  </a:extLst>
                </a:gridCol>
                <a:gridCol w="599607">
                  <a:extLst>
                    <a:ext uri="{9D8B030D-6E8A-4147-A177-3AD203B41FA5}">
                      <a16:colId xmlns="" xmlns:a16="http://schemas.microsoft.com/office/drawing/2014/main" val="20009"/>
                    </a:ext>
                  </a:extLst>
                </a:gridCol>
                <a:gridCol w="599607">
                  <a:extLst>
                    <a:ext uri="{9D8B030D-6E8A-4147-A177-3AD203B41FA5}">
                      <a16:colId xmlns="" xmlns:a16="http://schemas.microsoft.com/office/drawing/2014/main" val="20010"/>
                    </a:ext>
                  </a:extLst>
                </a:gridCol>
                <a:gridCol w="599607">
                  <a:extLst>
                    <a:ext uri="{9D8B030D-6E8A-4147-A177-3AD203B41FA5}">
                      <a16:colId xmlns="" xmlns:a16="http://schemas.microsoft.com/office/drawing/2014/main" val="20011"/>
                    </a:ext>
                  </a:extLst>
                </a:gridCol>
                <a:gridCol w="599607">
                  <a:extLst>
                    <a:ext uri="{9D8B030D-6E8A-4147-A177-3AD203B41FA5}">
                      <a16:colId xmlns="" xmlns:a16="http://schemas.microsoft.com/office/drawing/2014/main" val="20012"/>
                    </a:ext>
                  </a:extLst>
                </a:gridCol>
                <a:gridCol w="599607">
                  <a:extLst>
                    <a:ext uri="{9D8B030D-6E8A-4147-A177-3AD203B41FA5}">
                      <a16:colId xmlns="" xmlns:a16="http://schemas.microsoft.com/office/drawing/2014/main" val="20013"/>
                    </a:ext>
                  </a:extLst>
                </a:gridCol>
                <a:gridCol w="599607">
                  <a:extLst>
                    <a:ext uri="{9D8B030D-6E8A-4147-A177-3AD203B41FA5}">
                      <a16:colId xmlns="" xmlns:a16="http://schemas.microsoft.com/office/drawing/2014/main" val="20014"/>
                    </a:ext>
                  </a:extLst>
                </a:gridCol>
                <a:gridCol w="599607">
                  <a:extLst>
                    <a:ext uri="{9D8B030D-6E8A-4147-A177-3AD203B41FA5}">
                      <a16:colId xmlns="" xmlns:a16="http://schemas.microsoft.com/office/drawing/2014/main" val="20015"/>
                    </a:ext>
                  </a:extLst>
                </a:gridCol>
              </a:tblGrid>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ctr" fontAlgn="b"/>
                      <a:endParaRPr lang="tr-TR" sz="16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0"/>
                  </a:ext>
                </a:extLst>
              </a:tr>
              <a:tr h="229185">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4"/>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6"/>
                  </a:ext>
                </a:extLst>
              </a:tr>
              <a:tr h="311226">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smtClean="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9"/>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4"/>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6"/>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9"/>
                  </a:ext>
                </a:extLst>
              </a:tr>
            </a:tbl>
          </a:graphicData>
        </a:graphic>
      </p:graphicFrame>
      <p:cxnSp>
        <p:nvCxnSpPr>
          <p:cNvPr id="5" name="Düz Bağlayıcı 4"/>
          <p:cNvCxnSpPr/>
          <p:nvPr/>
        </p:nvCxnSpPr>
        <p:spPr>
          <a:xfrm>
            <a:off x="0" y="0"/>
            <a:ext cx="0"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356260" y="0"/>
            <a:ext cx="8906"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flipH="1">
            <a:off x="730333" y="0"/>
            <a:ext cx="17813"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1941616"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3740727" y="0"/>
            <a:ext cx="8907"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5557652"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356763" y="0"/>
            <a:ext cx="2672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144003"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0" y="0"/>
            <a:ext cx="91440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748146" y="262680"/>
            <a:ext cx="839585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3" y="5143500"/>
            <a:ext cx="9144003"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16 Metin kutusu"/>
          <p:cNvSpPr txBox="1"/>
          <p:nvPr/>
        </p:nvSpPr>
        <p:spPr>
          <a:xfrm>
            <a:off x="827584" y="0"/>
            <a:ext cx="936104" cy="338554"/>
          </a:xfrm>
          <a:prstGeom prst="rect">
            <a:avLst/>
          </a:prstGeom>
          <a:noFill/>
        </p:spPr>
        <p:txBody>
          <a:bodyPr wrap="square" rtlCol="0">
            <a:spAutoFit/>
          </a:bodyPr>
          <a:lstStyle/>
          <a:p>
            <a:r>
              <a:rPr lang="tr-TR" sz="1600" dirty="0" smtClean="0">
                <a:solidFill>
                  <a:schemeClr val="tx2"/>
                </a:solidFill>
              </a:rPr>
              <a:t>İlaçlar</a:t>
            </a:r>
            <a:endParaRPr lang="tr-TR" sz="1600" dirty="0">
              <a:solidFill>
                <a:schemeClr val="tx2"/>
              </a:solidFill>
            </a:endParaRPr>
          </a:p>
        </p:txBody>
      </p:sp>
      <p:sp>
        <p:nvSpPr>
          <p:cNvPr id="18" name="17 Metin kutusu"/>
          <p:cNvSpPr txBox="1"/>
          <p:nvPr/>
        </p:nvSpPr>
        <p:spPr>
          <a:xfrm>
            <a:off x="1979712" y="0"/>
            <a:ext cx="1656184" cy="338554"/>
          </a:xfrm>
          <a:prstGeom prst="rect">
            <a:avLst/>
          </a:prstGeom>
          <a:noFill/>
        </p:spPr>
        <p:txBody>
          <a:bodyPr wrap="square" rtlCol="0">
            <a:spAutoFit/>
          </a:bodyPr>
          <a:lstStyle/>
          <a:p>
            <a:r>
              <a:rPr lang="tr-TR" sz="1600" dirty="0" smtClean="0">
                <a:solidFill>
                  <a:schemeClr val="tx2"/>
                </a:solidFill>
                <a:cs typeface="Arial" pitchFamily="34" charset="0"/>
              </a:rPr>
              <a:t>Endikasyonları</a:t>
            </a:r>
            <a:endParaRPr lang="tr-TR" sz="1600" dirty="0">
              <a:solidFill>
                <a:schemeClr val="tx2"/>
              </a:solidFill>
              <a:cs typeface="Arial" pitchFamily="34" charset="0"/>
            </a:endParaRPr>
          </a:p>
        </p:txBody>
      </p:sp>
      <p:sp>
        <p:nvSpPr>
          <p:cNvPr id="19" name="18 Metin kutusu"/>
          <p:cNvSpPr txBox="1"/>
          <p:nvPr/>
        </p:nvSpPr>
        <p:spPr>
          <a:xfrm>
            <a:off x="3707904" y="0"/>
            <a:ext cx="2160240" cy="338554"/>
          </a:xfrm>
          <a:prstGeom prst="rect">
            <a:avLst/>
          </a:prstGeom>
          <a:noFill/>
        </p:spPr>
        <p:txBody>
          <a:bodyPr wrap="square" rtlCol="0">
            <a:spAutoFit/>
          </a:bodyPr>
          <a:lstStyle/>
          <a:p>
            <a:r>
              <a:rPr lang="tr-TR" sz="1600" dirty="0" smtClean="0">
                <a:solidFill>
                  <a:schemeClr val="tx2"/>
                </a:solidFill>
              </a:rPr>
              <a:t>Kontrendikasyonları</a:t>
            </a:r>
            <a:endParaRPr lang="tr-TR" sz="1600" dirty="0">
              <a:solidFill>
                <a:schemeClr val="tx2"/>
              </a:solidFill>
            </a:endParaRPr>
          </a:p>
        </p:txBody>
      </p:sp>
      <p:sp>
        <p:nvSpPr>
          <p:cNvPr id="20" name="19 Metin kutusu"/>
          <p:cNvSpPr txBox="1"/>
          <p:nvPr/>
        </p:nvSpPr>
        <p:spPr>
          <a:xfrm>
            <a:off x="5580112" y="0"/>
            <a:ext cx="1728192" cy="338554"/>
          </a:xfrm>
          <a:prstGeom prst="rect">
            <a:avLst/>
          </a:prstGeom>
          <a:noFill/>
        </p:spPr>
        <p:txBody>
          <a:bodyPr wrap="square" rtlCol="0">
            <a:spAutoFit/>
          </a:bodyPr>
          <a:lstStyle/>
          <a:p>
            <a:r>
              <a:rPr lang="tr-TR" sz="1600" dirty="0" smtClean="0">
                <a:solidFill>
                  <a:schemeClr val="tx2"/>
                </a:solidFill>
              </a:rPr>
              <a:t>Veriliş yolu</a:t>
            </a:r>
            <a:endParaRPr lang="tr-TR" sz="1600" dirty="0">
              <a:solidFill>
                <a:schemeClr val="tx2"/>
              </a:solidFill>
            </a:endParaRPr>
          </a:p>
        </p:txBody>
      </p:sp>
      <p:sp>
        <p:nvSpPr>
          <p:cNvPr id="21" name="20 Metin kutusu"/>
          <p:cNvSpPr txBox="1"/>
          <p:nvPr/>
        </p:nvSpPr>
        <p:spPr>
          <a:xfrm>
            <a:off x="7380312" y="0"/>
            <a:ext cx="1763688" cy="338554"/>
          </a:xfrm>
          <a:prstGeom prst="rect">
            <a:avLst/>
          </a:prstGeom>
          <a:noFill/>
        </p:spPr>
        <p:txBody>
          <a:bodyPr wrap="square" rtlCol="0">
            <a:spAutoFit/>
          </a:bodyPr>
          <a:lstStyle/>
          <a:p>
            <a:r>
              <a:rPr lang="tr-TR" sz="1600" dirty="0" smtClean="0">
                <a:solidFill>
                  <a:schemeClr val="tx2"/>
                </a:solidFill>
              </a:rPr>
              <a:t>Yan etkileri</a:t>
            </a:r>
            <a:endParaRPr lang="tr-TR" sz="1600" dirty="0">
              <a:solidFill>
                <a:schemeClr val="tx2"/>
              </a:solidFill>
            </a:endParaRPr>
          </a:p>
        </p:txBody>
      </p:sp>
      <p:sp>
        <p:nvSpPr>
          <p:cNvPr id="24" name="23 Metin kutusu"/>
          <p:cNvSpPr txBox="1"/>
          <p:nvPr/>
        </p:nvSpPr>
        <p:spPr>
          <a:xfrm rot="16200000">
            <a:off x="-2119590" y="2387084"/>
            <a:ext cx="4608513" cy="369332"/>
          </a:xfrm>
          <a:prstGeom prst="rect">
            <a:avLst/>
          </a:prstGeom>
          <a:noFill/>
        </p:spPr>
        <p:txBody>
          <a:bodyPr wrap="square" rtlCol="0">
            <a:spAutoFit/>
          </a:bodyPr>
          <a:lstStyle/>
          <a:p>
            <a:r>
              <a:rPr lang="tr-TR" dirty="0" smtClean="0">
                <a:latin typeface="Arial" pitchFamily="34" charset="0"/>
                <a:cs typeface="Arial" pitchFamily="34" charset="0"/>
              </a:rPr>
              <a:t>LAKSATİF VE PURGATİF ETKİLİ İLAÇLAR</a:t>
            </a:r>
            <a:endParaRPr lang="tr-TR" dirty="0">
              <a:latin typeface="Arial" pitchFamily="34" charset="0"/>
              <a:cs typeface="Arial" pitchFamily="34" charset="0"/>
            </a:endParaRPr>
          </a:p>
        </p:txBody>
      </p:sp>
      <p:sp>
        <p:nvSpPr>
          <p:cNvPr id="22" name="21 Metin kutusu"/>
          <p:cNvSpPr txBox="1"/>
          <p:nvPr/>
        </p:nvSpPr>
        <p:spPr>
          <a:xfrm>
            <a:off x="755576" y="411510"/>
            <a:ext cx="1008112" cy="338554"/>
          </a:xfrm>
          <a:prstGeom prst="rect">
            <a:avLst/>
          </a:prstGeom>
          <a:noFill/>
        </p:spPr>
        <p:txBody>
          <a:bodyPr wrap="square" rtlCol="0">
            <a:spAutoFit/>
          </a:bodyPr>
          <a:lstStyle/>
          <a:p>
            <a:r>
              <a:rPr lang="tr-TR" sz="1600" dirty="0" err="1" smtClean="0"/>
              <a:t>Bekunis</a:t>
            </a:r>
            <a:endParaRPr lang="tr-TR" sz="1600" dirty="0"/>
          </a:p>
        </p:txBody>
      </p:sp>
      <p:sp>
        <p:nvSpPr>
          <p:cNvPr id="23" name="Metin kutusu 30">
            <a:extLst>
              <a:ext uri="{FF2B5EF4-FFF2-40B4-BE49-F238E27FC236}">
                <a16:creationId xmlns="" xmlns:a16="http://schemas.microsoft.com/office/drawing/2014/main" id="{5C6443DF-4FA7-47F4-BF10-1A4EB3049574}"/>
              </a:ext>
            </a:extLst>
          </p:cNvPr>
          <p:cNvSpPr txBox="1"/>
          <p:nvPr/>
        </p:nvSpPr>
        <p:spPr>
          <a:xfrm>
            <a:off x="1979712" y="339502"/>
            <a:ext cx="1689268" cy="1300356"/>
          </a:xfrm>
          <a:prstGeom prst="rect">
            <a:avLst/>
          </a:prstGeom>
          <a:noFill/>
        </p:spPr>
        <p:txBody>
          <a:bodyPr wrap="square" lIns="68580" tIns="34290" rIns="68580" bIns="34290" rtlCol="0">
            <a:spAutoFit/>
          </a:bodyPr>
          <a:lstStyle/>
          <a:p>
            <a:r>
              <a:rPr lang="tr-TR" sz="1600" dirty="0"/>
              <a:t>Her çeşit </a:t>
            </a:r>
            <a:r>
              <a:rPr lang="tr-TR" sz="1600" dirty="0" err="1"/>
              <a:t>konstipasyon</a:t>
            </a:r>
            <a:r>
              <a:rPr lang="tr-TR" sz="1600" dirty="0"/>
              <a:t> şeklinin giderilmesinde </a:t>
            </a:r>
            <a:r>
              <a:rPr lang="tr-TR" sz="1600" dirty="0" err="1" smtClean="0"/>
              <a:t>endikedir</a:t>
            </a:r>
            <a:r>
              <a:rPr lang="tr-TR" sz="1600" dirty="0" smtClean="0"/>
              <a:t>.</a:t>
            </a:r>
            <a:endParaRPr lang="tr-TR" sz="1600" dirty="0"/>
          </a:p>
        </p:txBody>
      </p:sp>
      <p:sp>
        <p:nvSpPr>
          <p:cNvPr id="25" name="Metin kutusu 31">
            <a:extLst>
              <a:ext uri="{FF2B5EF4-FFF2-40B4-BE49-F238E27FC236}">
                <a16:creationId xmlns="" xmlns:a16="http://schemas.microsoft.com/office/drawing/2014/main" id="{6C7306F9-FC68-431E-8E50-C0633EE6D575}"/>
              </a:ext>
            </a:extLst>
          </p:cNvPr>
          <p:cNvSpPr txBox="1"/>
          <p:nvPr/>
        </p:nvSpPr>
        <p:spPr>
          <a:xfrm>
            <a:off x="3779912" y="339502"/>
            <a:ext cx="1563290" cy="807913"/>
          </a:xfrm>
          <a:prstGeom prst="rect">
            <a:avLst/>
          </a:prstGeom>
          <a:noFill/>
        </p:spPr>
        <p:txBody>
          <a:bodyPr wrap="square" lIns="68580" tIns="34290" rIns="68580" bIns="34290" rtlCol="0">
            <a:spAutoFit/>
          </a:bodyPr>
          <a:lstStyle/>
          <a:p>
            <a:r>
              <a:rPr lang="tr-TR" sz="1600" dirty="0" err="1"/>
              <a:t>İleus</a:t>
            </a:r>
            <a:r>
              <a:rPr lang="tr-TR" sz="1600" dirty="0"/>
              <a:t> durumlarında </a:t>
            </a:r>
            <a:r>
              <a:rPr lang="tr-TR" sz="1600" dirty="0" err="1"/>
              <a:t>kontrendikedir</a:t>
            </a:r>
            <a:r>
              <a:rPr lang="tr-TR" sz="1600" dirty="0"/>
              <a:t>.</a:t>
            </a:r>
          </a:p>
        </p:txBody>
      </p:sp>
      <p:sp>
        <p:nvSpPr>
          <p:cNvPr id="26" name="Metin kutusu 33">
            <a:extLst>
              <a:ext uri="{FF2B5EF4-FFF2-40B4-BE49-F238E27FC236}">
                <a16:creationId xmlns="" xmlns:a16="http://schemas.microsoft.com/office/drawing/2014/main" id="{D764A996-EDC7-4D43-B110-7910150E3D4D}"/>
              </a:ext>
            </a:extLst>
          </p:cNvPr>
          <p:cNvSpPr txBox="1"/>
          <p:nvPr/>
        </p:nvSpPr>
        <p:spPr>
          <a:xfrm>
            <a:off x="5580112" y="339502"/>
            <a:ext cx="1677788" cy="807913"/>
          </a:xfrm>
          <a:prstGeom prst="rect">
            <a:avLst/>
          </a:prstGeom>
          <a:noFill/>
        </p:spPr>
        <p:txBody>
          <a:bodyPr wrap="square" lIns="68580" tIns="34290" rIns="68580" bIns="34290" rtlCol="0">
            <a:spAutoFit/>
          </a:bodyPr>
          <a:lstStyle/>
          <a:p>
            <a:r>
              <a:rPr lang="tr-TR" sz="1600" dirty="0"/>
              <a:t>Gece yatmadan önce oral yola  1-2 draje kullanılır.</a:t>
            </a:r>
          </a:p>
        </p:txBody>
      </p:sp>
      <p:sp>
        <p:nvSpPr>
          <p:cNvPr id="27" name="Metin kutusu 32">
            <a:extLst>
              <a:ext uri="{FF2B5EF4-FFF2-40B4-BE49-F238E27FC236}">
                <a16:creationId xmlns="" xmlns:a16="http://schemas.microsoft.com/office/drawing/2014/main" id="{1C657C4D-2FFF-4C85-91EB-B7B6021CCB31}"/>
              </a:ext>
            </a:extLst>
          </p:cNvPr>
          <p:cNvSpPr txBox="1"/>
          <p:nvPr/>
        </p:nvSpPr>
        <p:spPr>
          <a:xfrm>
            <a:off x="7378603" y="267494"/>
            <a:ext cx="1765397" cy="1054135"/>
          </a:xfrm>
          <a:prstGeom prst="rect">
            <a:avLst/>
          </a:prstGeom>
          <a:noFill/>
        </p:spPr>
        <p:txBody>
          <a:bodyPr wrap="square" lIns="68580" tIns="34290" rIns="68580" bIns="34290" rtlCol="0">
            <a:spAutoFit/>
          </a:bodyPr>
          <a:lstStyle/>
          <a:p>
            <a:r>
              <a:rPr lang="tr-TR" sz="1600" dirty="0"/>
              <a:t>Sebebi bilinmeyen karın </a:t>
            </a:r>
            <a:r>
              <a:rPr lang="tr-TR" sz="1600" dirty="0" smtClean="0"/>
              <a:t>ağrısı,</a:t>
            </a:r>
            <a:endParaRPr lang="tr-TR" sz="1600" dirty="0"/>
          </a:p>
          <a:p>
            <a:r>
              <a:rPr lang="tr-TR" sz="1600" dirty="0"/>
              <a:t>b</a:t>
            </a:r>
            <a:r>
              <a:rPr lang="tr-TR" sz="1600" dirty="0" smtClean="0"/>
              <a:t>aş dönmesi,</a:t>
            </a:r>
            <a:endParaRPr lang="tr-TR" sz="1600" dirty="0"/>
          </a:p>
          <a:p>
            <a:r>
              <a:rPr lang="tr-TR" sz="1600" dirty="0" err="1" smtClean="0"/>
              <a:t>diyare</a:t>
            </a:r>
            <a:r>
              <a:rPr lang="tr-TR" sz="1600" dirty="0" smtClean="0"/>
              <a:t>.</a:t>
            </a:r>
            <a:endParaRPr lang="tr-TR" sz="1600" dirty="0"/>
          </a:p>
        </p:txBody>
      </p:sp>
      <p:cxnSp>
        <p:nvCxnSpPr>
          <p:cNvPr id="31" name="30 Düz Bağlayıcı"/>
          <p:cNvCxnSpPr/>
          <p:nvPr/>
        </p:nvCxnSpPr>
        <p:spPr>
          <a:xfrm>
            <a:off x="755576" y="1779662"/>
            <a:ext cx="8388424" cy="0"/>
          </a:xfrm>
          <a:prstGeom prst="line">
            <a:avLst/>
          </a:prstGeom>
        </p:spPr>
        <p:style>
          <a:lnRef idx="1">
            <a:schemeClr val="accent1"/>
          </a:lnRef>
          <a:fillRef idx="0">
            <a:schemeClr val="accent1"/>
          </a:fillRef>
          <a:effectRef idx="0">
            <a:schemeClr val="accent1"/>
          </a:effectRef>
          <a:fontRef idx="minor">
            <a:schemeClr val="tx1"/>
          </a:fontRef>
        </p:style>
      </p:cxnSp>
      <p:sp>
        <p:nvSpPr>
          <p:cNvPr id="35" name="34 Metin kutusu"/>
          <p:cNvSpPr txBox="1"/>
          <p:nvPr/>
        </p:nvSpPr>
        <p:spPr>
          <a:xfrm>
            <a:off x="827584" y="1923678"/>
            <a:ext cx="936104" cy="338554"/>
          </a:xfrm>
          <a:prstGeom prst="rect">
            <a:avLst/>
          </a:prstGeom>
          <a:noFill/>
        </p:spPr>
        <p:txBody>
          <a:bodyPr wrap="square" rtlCol="0">
            <a:spAutoFit/>
          </a:bodyPr>
          <a:lstStyle/>
          <a:p>
            <a:r>
              <a:rPr lang="tr-TR" sz="1600" dirty="0" err="1" smtClean="0"/>
              <a:t>Bisakodil</a:t>
            </a:r>
            <a:endParaRPr lang="tr-TR" sz="1600" dirty="0"/>
          </a:p>
        </p:txBody>
      </p:sp>
      <p:sp>
        <p:nvSpPr>
          <p:cNvPr id="36" name="Metin kutusu 37">
            <a:extLst>
              <a:ext uri="{FF2B5EF4-FFF2-40B4-BE49-F238E27FC236}">
                <a16:creationId xmlns="" xmlns:a16="http://schemas.microsoft.com/office/drawing/2014/main" id="{1FF96649-D8BF-4D40-81EB-FC3A03AD493F}"/>
              </a:ext>
            </a:extLst>
          </p:cNvPr>
          <p:cNvSpPr txBox="1"/>
          <p:nvPr/>
        </p:nvSpPr>
        <p:spPr>
          <a:xfrm>
            <a:off x="1951791" y="1834832"/>
            <a:ext cx="1560375" cy="1546577"/>
          </a:xfrm>
          <a:prstGeom prst="rect">
            <a:avLst/>
          </a:prstGeom>
          <a:noFill/>
        </p:spPr>
        <p:txBody>
          <a:bodyPr wrap="square" lIns="68580" tIns="34290" rIns="68580" bIns="34290" rtlCol="0">
            <a:spAutoFit/>
          </a:bodyPr>
          <a:lstStyle/>
          <a:p>
            <a:r>
              <a:rPr lang="tr-TR" sz="1600" dirty="0"/>
              <a:t>Akut ve kronik </a:t>
            </a:r>
            <a:r>
              <a:rPr lang="tr-TR" sz="1600" dirty="0" err="1"/>
              <a:t>konstipasyonun</a:t>
            </a:r>
            <a:r>
              <a:rPr lang="tr-TR" sz="1600" dirty="0"/>
              <a:t> (kabızlık) </a:t>
            </a:r>
            <a:r>
              <a:rPr lang="tr-TR" sz="1600" dirty="0" err="1"/>
              <a:t>semptomatik</a:t>
            </a:r>
            <a:r>
              <a:rPr lang="tr-TR" sz="1600" dirty="0"/>
              <a:t> tedavisinde </a:t>
            </a:r>
            <a:r>
              <a:rPr lang="tr-TR" sz="1600" dirty="0" err="1" smtClean="0"/>
              <a:t>endikedir</a:t>
            </a:r>
            <a:r>
              <a:rPr lang="tr-TR" sz="1600" dirty="0" smtClean="0"/>
              <a:t>.</a:t>
            </a:r>
            <a:endParaRPr lang="tr-TR" sz="1600" dirty="0"/>
          </a:p>
        </p:txBody>
      </p:sp>
      <p:sp>
        <p:nvSpPr>
          <p:cNvPr id="37" name="Metin kutusu 39">
            <a:extLst>
              <a:ext uri="{FF2B5EF4-FFF2-40B4-BE49-F238E27FC236}">
                <a16:creationId xmlns="" xmlns:a16="http://schemas.microsoft.com/office/drawing/2014/main" id="{647CF485-0895-4A2A-AE64-9DC44E4DD81E}"/>
              </a:ext>
            </a:extLst>
          </p:cNvPr>
          <p:cNvSpPr txBox="1"/>
          <p:nvPr/>
        </p:nvSpPr>
        <p:spPr>
          <a:xfrm>
            <a:off x="3775403" y="1834832"/>
            <a:ext cx="1800734" cy="2285241"/>
          </a:xfrm>
          <a:prstGeom prst="rect">
            <a:avLst/>
          </a:prstGeom>
          <a:noFill/>
        </p:spPr>
        <p:txBody>
          <a:bodyPr wrap="square" lIns="68580" tIns="34290" rIns="68580" bIns="34290" rtlCol="0">
            <a:spAutoFit/>
          </a:bodyPr>
          <a:lstStyle/>
          <a:p>
            <a:r>
              <a:rPr lang="tr-TR" sz="1600" dirty="0"/>
              <a:t>Bağırsak </a:t>
            </a:r>
            <a:r>
              <a:rPr lang="tr-TR" sz="1600" dirty="0" err="1"/>
              <a:t>peristaltik</a:t>
            </a:r>
            <a:r>
              <a:rPr lang="tr-TR" sz="1600" dirty="0"/>
              <a:t> hareketlerinin </a:t>
            </a:r>
            <a:r>
              <a:rPr lang="tr-TR" sz="1600" dirty="0" err="1"/>
              <a:t>stimule</a:t>
            </a:r>
            <a:r>
              <a:rPr lang="tr-TR" sz="1600" dirty="0"/>
              <a:t> edilmemesi gereken durumlar, kalın bağırsak iltihabı ve nedeni bilinmeyen akut abdomen </a:t>
            </a:r>
            <a:r>
              <a:rPr lang="tr-TR" sz="1600" dirty="0" smtClean="0"/>
              <a:t>ağrılarda </a:t>
            </a:r>
            <a:r>
              <a:rPr lang="tr-TR" sz="1600" dirty="0" err="1" smtClean="0"/>
              <a:t>kontrendikedir</a:t>
            </a:r>
            <a:r>
              <a:rPr lang="tr-TR" sz="1600" dirty="0" smtClean="0"/>
              <a:t>.</a:t>
            </a:r>
            <a:endParaRPr lang="tr-TR" sz="1600" dirty="0"/>
          </a:p>
        </p:txBody>
      </p:sp>
      <p:sp>
        <p:nvSpPr>
          <p:cNvPr id="38" name="Metin kutusu 40">
            <a:extLst>
              <a:ext uri="{FF2B5EF4-FFF2-40B4-BE49-F238E27FC236}">
                <a16:creationId xmlns="" xmlns:a16="http://schemas.microsoft.com/office/drawing/2014/main" id="{8789DA4F-A698-470D-932F-D30613D11BD8}"/>
              </a:ext>
            </a:extLst>
          </p:cNvPr>
          <p:cNvSpPr txBox="1"/>
          <p:nvPr/>
        </p:nvSpPr>
        <p:spPr>
          <a:xfrm>
            <a:off x="5589082" y="1847585"/>
            <a:ext cx="1729091" cy="1300356"/>
          </a:xfrm>
          <a:prstGeom prst="rect">
            <a:avLst/>
          </a:prstGeom>
          <a:noFill/>
        </p:spPr>
        <p:txBody>
          <a:bodyPr wrap="square" lIns="68580" tIns="34290" rIns="68580" bIns="34290" rtlCol="0">
            <a:spAutoFit/>
          </a:bodyPr>
          <a:lstStyle/>
          <a:p>
            <a:r>
              <a:rPr lang="tr-TR" sz="1600" dirty="0"/>
              <a:t>Erişkinlerde günde ortalama 1-2 tablet, çocuklarda günde 1 tablet oral yolla verilir.</a:t>
            </a:r>
          </a:p>
        </p:txBody>
      </p:sp>
      <p:sp>
        <p:nvSpPr>
          <p:cNvPr id="39" name="Metin kutusu 38">
            <a:extLst>
              <a:ext uri="{FF2B5EF4-FFF2-40B4-BE49-F238E27FC236}">
                <a16:creationId xmlns="" xmlns:a16="http://schemas.microsoft.com/office/drawing/2014/main" id="{C0F06A73-9B3B-4F09-B180-5595D014C191}"/>
              </a:ext>
            </a:extLst>
          </p:cNvPr>
          <p:cNvSpPr txBox="1"/>
          <p:nvPr/>
        </p:nvSpPr>
        <p:spPr>
          <a:xfrm>
            <a:off x="7370308" y="1842171"/>
            <a:ext cx="1728491" cy="1300356"/>
          </a:xfrm>
          <a:prstGeom prst="rect">
            <a:avLst/>
          </a:prstGeom>
          <a:noFill/>
        </p:spPr>
        <p:txBody>
          <a:bodyPr wrap="square" lIns="68580" tIns="34290" rIns="68580" bIns="34290" rtlCol="0">
            <a:spAutoFit/>
          </a:bodyPr>
          <a:lstStyle/>
          <a:p>
            <a:r>
              <a:rPr lang="tr-TR" sz="1600" dirty="0"/>
              <a:t>Karın </a:t>
            </a:r>
            <a:r>
              <a:rPr lang="tr-TR" sz="1600" dirty="0" smtClean="0"/>
              <a:t>ağrısı, nefes </a:t>
            </a:r>
            <a:r>
              <a:rPr lang="tr-TR" sz="1600" dirty="0"/>
              <a:t>almada </a:t>
            </a:r>
            <a:r>
              <a:rPr lang="tr-TR" sz="1600" dirty="0" smtClean="0"/>
              <a:t>güçlük, kurdeşen, ishal, kramp, düşük tansiyon.</a:t>
            </a:r>
            <a:endParaRPr lang="tr-TR" sz="1600" dirty="0"/>
          </a:p>
        </p:txBody>
      </p:sp>
    </p:spTree>
    <p:extLst>
      <p:ext uri="{BB962C8B-B14F-4D97-AF65-F5344CB8AC3E}">
        <p14:creationId xmlns:p14="http://schemas.microsoft.com/office/powerpoint/2010/main" val="11513785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style>
          <a:lnRef idx="2">
            <a:schemeClr val="accent5"/>
          </a:lnRef>
          <a:fillRef idx="1">
            <a:schemeClr val="lt1"/>
          </a:fillRef>
          <a:effectRef idx="0">
            <a:schemeClr val="accent5"/>
          </a:effectRef>
          <a:fontRef idx="minor">
            <a:schemeClr val="dk1"/>
          </a:fontRef>
        </p:style>
        <p:txBody>
          <a:bodyPr>
            <a:normAutofit/>
          </a:bodyPr>
          <a:lstStyle/>
          <a:p>
            <a:r>
              <a:rPr lang="tr-TR" sz="3600" dirty="0" smtClean="0">
                <a:latin typeface="Arial" pitchFamily="34" charset="0"/>
                <a:cs typeface="Arial" pitchFamily="34" charset="0"/>
              </a:rPr>
              <a:t>Farmakodinamik Prensipler</a:t>
            </a:r>
            <a:endParaRPr lang="tr-TR" sz="3600" dirty="0">
              <a:latin typeface="Arial" pitchFamily="34" charset="0"/>
              <a:cs typeface="Arial" pitchFamily="34" charset="0"/>
            </a:endParaRPr>
          </a:p>
        </p:txBody>
      </p:sp>
      <p:sp>
        <p:nvSpPr>
          <p:cNvPr id="3" name="2 İçerik Yer Tutucusu"/>
          <p:cNvSpPr>
            <a:spLocks noGrp="1"/>
          </p:cNvSpPr>
          <p:nvPr>
            <p:ph idx="1"/>
          </p:nvPr>
        </p:nvSpPr>
        <p:spPr/>
        <p:txBody>
          <a:bodyPr>
            <a:normAutofit fontScale="92500"/>
          </a:bodyPr>
          <a:lstStyle/>
          <a:p>
            <a:r>
              <a:rPr lang="tr-TR" sz="1600" dirty="0" smtClean="0">
                <a:latin typeface="Arial" pitchFamily="34" charset="0"/>
                <a:cs typeface="Arial" pitchFamily="34" charset="0"/>
              </a:rPr>
              <a:t>İlaçların çoğu, etki oluşturabilmek için bir reseptöre bağlanmalıdır. Ancak, hücresel düzeyde reseptör bağlanması genellikle sadece karmaşık bir basamaklar sırasının ilk adımıdır:</a:t>
            </a:r>
          </a:p>
          <a:p>
            <a:r>
              <a:rPr lang="tr-TR" sz="1600" dirty="0" smtClean="0">
                <a:latin typeface="Arial" pitchFamily="34" charset="0"/>
                <a:cs typeface="Arial" pitchFamily="34" charset="0"/>
              </a:rPr>
              <a:t> İlaç (İ) + reseptör-</a:t>
            </a:r>
            <a:r>
              <a:rPr lang="tr-TR" sz="1600" dirty="0" err="1" smtClean="0">
                <a:latin typeface="Arial" pitchFamily="34" charset="0"/>
                <a:cs typeface="Arial" pitchFamily="34" charset="0"/>
              </a:rPr>
              <a:t>efektör</a:t>
            </a:r>
            <a:r>
              <a:rPr lang="tr-TR" sz="1600" dirty="0" smtClean="0">
                <a:latin typeface="Arial" pitchFamily="34" charset="0"/>
                <a:cs typeface="Arial" pitchFamily="34" charset="0"/>
              </a:rPr>
              <a:t> (R) -» ilaç-reseptör-</a:t>
            </a:r>
            <a:r>
              <a:rPr lang="tr-TR" sz="1600" dirty="0" err="1" smtClean="0">
                <a:latin typeface="Arial" pitchFamily="34" charset="0"/>
                <a:cs typeface="Arial" pitchFamily="34" charset="0"/>
              </a:rPr>
              <a:t>efektör</a:t>
            </a:r>
            <a:r>
              <a:rPr lang="tr-TR" sz="1600" dirty="0" smtClean="0">
                <a:latin typeface="Arial" pitchFamily="34" charset="0"/>
                <a:cs typeface="Arial" pitchFamily="34" charset="0"/>
              </a:rPr>
              <a:t> kompleksi -&gt; etki </a:t>
            </a:r>
          </a:p>
          <a:p>
            <a:r>
              <a:rPr lang="tr-TR" sz="1600" dirty="0" smtClean="0">
                <a:latin typeface="Arial" pitchFamily="34" charset="0"/>
                <a:cs typeface="Arial" pitchFamily="34" charset="0"/>
              </a:rPr>
              <a:t> İ + R -» ilaç-reseptör kompleksi </a:t>
            </a:r>
            <a:r>
              <a:rPr lang="tr-TR" sz="1600" dirty="0" err="1" smtClean="0">
                <a:latin typeface="Arial" pitchFamily="34" charset="0"/>
                <a:cs typeface="Arial" pitchFamily="34" charset="0"/>
              </a:rPr>
              <a:t>efektör</a:t>
            </a:r>
            <a:r>
              <a:rPr lang="tr-TR" sz="1600" dirty="0" smtClean="0">
                <a:latin typeface="Arial" pitchFamily="34" charset="0"/>
                <a:cs typeface="Arial" pitchFamily="34" charset="0"/>
              </a:rPr>
              <a:t> molekül -» etki </a:t>
            </a:r>
          </a:p>
          <a:p>
            <a:r>
              <a:rPr lang="tr-TR" sz="1600" dirty="0" smtClean="0">
                <a:latin typeface="Arial" pitchFamily="34" charset="0"/>
                <a:cs typeface="Arial" pitchFamily="34" charset="0"/>
              </a:rPr>
              <a:t> İ + R î + R kompleksi -&gt; bağlanma molekülünün aktivasyonu -» </a:t>
            </a:r>
            <a:r>
              <a:rPr lang="tr-TR" sz="1600" dirty="0" err="1" smtClean="0">
                <a:latin typeface="Arial" pitchFamily="34" charset="0"/>
                <a:cs typeface="Arial" pitchFamily="34" charset="0"/>
              </a:rPr>
              <a:t>efektör</a:t>
            </a:r>
            <a:r>
              <a:rPr lang="tr-TR" sz="1600" dirty="0" smtClean="0">
                <a:latin typeface="Arial" pitchFamily="34" charset="0"/>
                <a:cs typeface="Arial" pitchFamily="34" charset="0"/>
              </a:rPr>
              <a:t> molekül -» etki</a:t>
            </a:r>
          </a:p>
          <a:p>
            <a:r>
              <a:rPr lang="tr-TR" sz="1600" dirty="0" smtClean="0">
                <a:latin typeface="Arial" pitchFamily="34" charset="0"/>
                <a:cs typeface="Arial" pitchFamily="34" charset="0"/>
              </a:rPr>
              <a:t> </a:t>
            </a:r>
            <a:r>
              <a:rPr lang="tr-TR" sz="1600" dirty="0" err="1" smtClean="0">
                <a:latin typeface="Arial" pitchFamily="34" charset="0"/>
                <a:cs typeface="Arial" pitchFamily="34" charset="0"/>
              </a:rPr>
              <a:t>Endojen</a:t>
            </a:r>
            <a:r>
              <a:rPr lang="tr-TR" sz="1600" dirty="0" smtClean="0">
                <a:latin typeface="Arial" pitchFamily="34" charset="0"/>
                <a:cs typeface="Arial" pitchFamily="34" charset="0"/>
              </a:rPr>
              <a:t> </a:t>
            </a:r>
            <a:r>
              <a:rPr lang="tr-TR" sz="1600" dirty="0" err="1" smtClean="0">
                <a:latin typeface="Arial" pitchFamily="34" charset="0"/>
                <a:cs typeface="Arial" pitchFamily="34" charset="0"/>
              </a:rPr>
              <a:t>aktivatörün</a:t>
            </a:r>
            <a:r>
              <a:rPr lang="tr-TR" sz="1600" dirty="0" smtClean="0">
                <a:latin typeface="Arial" pitchFamily="34" charset="0"/>
                <a:cs typeface="Arial" pitchFamily="34" charset="0"/>
              </a:rPr>
              <a:t> metabolizmasının </a:t>
            </a:r>
            <a:r>
              <a:rPr lang="tr-TR" sz="1600" dirty="0" err="1" smtClean="0">
                <a:latin typeface="Arial" pitchFamily="34" charset="0"/>
                <a:cs typeface="Arial" pitchFamily="34" charset="0"/>
              </a:rPr>
              <a:t>inhibisyonu</a:t>
            </a:r>
            <a:r>
              <a:rPr lang="tr-TR" sz="1600" dirty="0" smtClean="0">
                <a:latin typeface="Arial" pitchFamily="34" charset="0"/>
                <a:cs typeface="Arial" pitchFamily="34" charset="0"/>
              </a:rPr>
              <a:t> -» </a:t>
            </a:r>
            <a:r>
              <a:rPr lang="tr-TR" sz="1600" dirty="0" err="1" smtClean="0">
                <a:latin typeface="Arial" pitchFamily="34" charset="0"/>
                <a:cs typeface="Arial" pitchFamily="34" charset="0"/>
              </a:rPr>
              <a:t>efektör</a:t>
            </a:r>
            <a:r>
              <a:rPr lang="tr-TR" sz="1600" dirty="0" smtClean="0">
                <a:latin typeface="Arial" pitchFamily="34" charset="0"/>
                <a:cs typeface="Arial" pitchFamily="34" charset="0"/>
              </a:rPr>
              <a:t> molekül üzerinde artmış </a:t>
            </a:r>
            <a:r>
              <a:rPr lang="tr-TR" sz="1600" dirty="0" err="1" smtClean="0">
                <a:latin typeface="Arial" pitchFamily="34" charset="0"/>
                <a:cs typeface="Arial" pitchFamily="34" charset="0"/>
              </a:rPr>
              <a:t>aktivatör</a:t>
            </a:r>
            <a:r>
              <a:rPr lang="tr-TR" sz="1600" dirty="0" smtClean="0">
                <a:latin typeface="Arial" pitchFamily="34" charset="0"/>
                <a:cs typeface="Arial" pitchFamily="34" charset="0"/>
              </a:rPr>
              <a:t> etki-» etki artışı</a:t>
            </a:r>
          </a:p>
          <a:p>
            <a:pPr>
              <a:buNone/>
            </a:pPr>
            <a:r>
              <a:rPr lang="tr-TR" sz="1600" dirty="0" smtClean="0">
                <a:latin typeface="Arial" pitchFamily="34" charset="0"/>
                <a:cs typeface="Arial" pitchFamily="34" charset="0"/>
              </a:rPr>
              <a:t>         </a:t>
            </a:r>
          </a:p>
          <a:p>
            <a:pPr>
              <a:buNone/>
            </a:pPr>
            <a:r>
              <a:rPr lang="tr-TR" sz="1600" dirty="0" smtClean="0">
                <a:latin typeface="Arial" pitchFamily="34" charset="0"/>
                <a:cs typeface="Arial" pitchFamily="34" charset="0"/>
              </a:rPr>
              <a:t>            Fonksiyondaki son değişikliğin bir </a:t>
            </a:r>
            <a:r>
              <a:rPr lang="tr-TR" sz="1600" dirty="0" err="1" smtClean="0">
                <a:latin typeface="Arial" pitchFamily="34" charset="0"/>
                <a:cs typeface="Arial" pitchFamily="34" charset="0"/>
              </a:rPr>
              <a:t>efektör</a:t>
            </a:r>
            <a:r>
              <a:rPr lang="tr-TR" sz="1600" dirty="0" smtClean="0">
                <a:latin typeface="Arial" pitchFamily="34" charset="0"/>
                <a:cs typeface="Arial" pitchFamily="34" charset="0"/>
              </a:rPr>
              <a:t> mekanizma tarafından gerçekleştirildiğine dikkat ediniz. Buradaki </a:t>
            </a:r>
            <a:r>
              <a:rPr lang="tr-TR" sz="1600" dirty="0" err="1" smtClean="0">
                <a:latin typeface="Arial" pitchFamily="34" charset="0"/>
                <a:cs typeface="Arial" pitchFamily="34" charset="0"/>
              </a:rPr>
              <a:t>efektör</a:t>
            </a:r>
            <a:r>
              <a:rPr lang="tr-TR" sz="1600" dirty="0" smtClean="0">
                <a:latin typeface="Arial" pitchFamily="34" charset="0"/>
                <a:cs typeface="Arial" pitchFamily="34" charset="0"/>
              </a:rPr>
              <a:t>, reseptör molekülünün bir parçası olabileceği gibi ayrı bir molekül de olabilir. </a:t>
            </a:r>
            <a:r>
              <a:rPr lang="tr-TR" sz="1600" dirty="0">
                <a:latin typeface="Arial" pitchFamily="34" charset="0"/>
                <a:cs typeface="Arial" pitchFamily="34" charset="0"/>
              </a:rPr>
              <a:t>Ç</a:t>
            </a:r>
            <a:r>
              <a:rPr lang="tr-TR" sz="1600" dirty="0" smtClean="0">
                <a:latin typeface="Arial" pitchFamily="34" charset="0"/>
                <a:cs typeface="Arial" pitchFamily="34" charset="0"/>
              </a:rPr>
              <a:t>ok fazla sayıdaki reseptör </a:t>
            </a:r>
            <a:r>
              <a:rPr lang="tr-TR" sz="1600" dirty="0" err="1" smtClean="0">
                <a:latin typeface="Arial" pitchFamily="34" charset="0"/>
                <a:cs typeface="Arial" pitchFamily="34" charset="0"/>
              </a:rPr>
              <a:t>efektörleri</a:t>
            </a:r>
            <a:r>
              <a:rPr lang="tr-TR" sz="1600" dirty="0" smtClean="0">
                <a:latin typeface="Arial" pitchFamily="34" charset="0"/>
                <a:cs typeface="Arial" pitchFamily="34" charset="0"/>
              </a:rPr>
              <a:t> ile iletişimi, bağlanma molekülleri aracılığı ile kurar.</a:t>
            </a:r>
          </a:p>
          <a:p>
            <a:endParaRPr lang="tr-TR" sz="1600" dirty="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graphicFrame>
        <p:nvGraphicFramePr>
          <p:cNvPr id="4" name="Tablo 3"/>
          <p:cNvGraphicFramePr>
            <a:graphicFrameLocks noGrp="1"/>
          </p:cNvGraphicFramePr>
          <p:nvPr>
            <p:extLst>
              <p:ext uri="{D42A27DB-BD31-4B8C-83A1-F6EECF244321}">
                <p14:modId xmlns:p14="http://schemas.microsoft.com/office/powerpoint/2010/main" val="905245278"/>
              </p:ext>
            </p:extLst>
          </p:nvPr>
        </p:nvGraphicFramePr>
        <p:xfrm>
          <a:off x="-3" y="3"/>
          <a:ext cx="9144006" cy="5143496"/>
        </p:xfrm>
        <a:graphic>
          <a:graphicData uri="http://schemas.openxmlformats.org/drawingml/2006/table">
            <a:tbl>
              <a:tblPr>
                <a:tableStyleId>{5C22544A-7EE6-4342-B048-85BDC9FD1C3A}</a:tableStyleId>
              </a:tblPr>
              <a:tblGrid>
                <a:gridCol w="374754">
                  <a:extLst>
                    <a:ext uri="{9D8B030D-6E8A-4147-A177-3AD203B41FA5}">
                      <a16:colId xmlns="" xmlns:a16="http://schemas.microsoft.com/office/drawing/2014/main" val="20000"/>
                    </a:ext>
                  </a:extLst>
                </a:gridCol>
                <a:gridCol w="374754">
                  <a:extLst>
                    <a:ext uri="{9D8B030D-6E8A-4147-A177-3AD203B41FA5}">
                      <a16:colId xmlns="" xmlns:a16="http://schemas.microsoft.com/office/drawing/2014/main" val="20001"/>
                    </a:ext>
                  </a:extLst>
                </a:gridCol>
                <a:gridCol w="599607">
                  <a:extLst>
                    <a:ext uri="{9D8B030D-6E8A-4147-A177-3AD203B41FA5}">
                      <a16:colId xmlns="" xmlns:a16="http://schemas.microsoft.com/office/drawing/2014/main" val="20002"/>
                    </a:ext>
                  </a:extLst>
                </a:gridCol>
                <a:gridCol w="599607">
                  <a:extLst>
                    <a:ext uri="{9D8B030D-6E8A-4147-A177-3AD203B41FA5}">
                      <a16:colId xmlns="" xmlns:a16="http://schemas.microsoft.com/office/drawing/2014/main" val="20003"/>
                    </a:ext>
                  </a:extLst>
                </a:gridCol>
                <a:gridCol w="599607">
                  <a:extLst>
                    <a:ext uri="{9D8B030D-6E8A-4147-A177-3AD203B41FA5}">
                      <a16:colId xmlns="" xmlns:a16="http://schemas.microsoft.com/office/drawing/2014/main" val="20004"/>
                    </a:ext>
                  </a:extLst>
                </a:gridCol>
                <a:gridCol w="599607">
                  <a:extLst>
                    <a:ext uri="{9D8B030D-6E8A-4147-A177-3AD203B41FA5}">
                      <a16:colId xmlns="" xmlns:a16="http://schemas.microsoft.com/office/drawing/2014/main" val="20005"/>
                    </a:ext>
                  </a:extLst>
                </a:gridCol>
                <a:gridCol w="599607">
                  <a:extLst>
                    <a:ext uri="{9D8B030D-6E8A-4147-A177-3AD203B41FA5}">
                      <a16:colId xmlns="" xmlns:a16="http://schemas.microsoft.com/office/drawing/2014/main" val="20006"/>
                    </a:ext>
                  </a:extLst>
                </a:gridCol>
                <a:gridCol w="599607">
                  <a:extLst>
                    <a:ext uri="{9D8B030D-6E8A-4147-A177-3AD203B41FA5}">
                      <a16:colId xmlns="" xmlns:a16="http://schemas.microsoft.com/office/drawing/2014/main" val="20007"/>
                    </a:ext>
                  </a:extLst>
                </a:gridCol>
                <a:gridCol w="599607">
                  <a:extLst>
                    <a:ext uri="{9D8B030D-6E8A-4147-A177-3AD203B41FA5}">
                      <a16:colId xmlns="" xmlns:a16="http://schemas.microsoft.com/office/drawing/2014/main" val="20008"/>
                    </a:ext>
                  </a:extLst>
                </a:gridCol>
                <a:gridCol w="599607">
                  <a:extLst>
                    <a:ext uri="{9D8B030D-6E8A-4147-A177-3AD203B41FA5}">
                      <a16:colId xmlns="" xmlns:a16="http://schemas.microsoft.com/office/drawing/2014/main" val="20009"/>
                    </a:ext>
                  </a:extLst>
                </a:gridCol>
                <a:gridCol w="599607">
                  <a:extLst>
                    <a:ext uri="{9D8B030D-6E8A-4147-A177-3AD203B41FA5}">
                      <a16:colId xmlns="" xmlns:a16="http://schemas.microsoft.com/office/drawing/2014/main" val="20010"/>
                    </a:ext>
                  </a:extLst>
                </a:gridCol>
                <a:gridCol w="599607">
                  <a:extLst>
                    <a:ext uri="{9D8B030D-6E8A-4147-A177-3AD203B41FA5}">
                      <a16:colId xmlns="" xmlns:a16="http://schemas.microsoft.com/office/drawing/2014/main" val="20011"/>
                    </a:ext>
                  </a:extLst>
                </a:gridCol>
                <a:gridCol w="599607">
                  <a:extLst>
                    <a:ext uri="{9D8B030D-6E8A-4147-A177-3AD203B41FA5}">
                      <a16:colId xmlns="" xmlns:a16="http://schemas.microsoft.com/office/drawing/2014/main" val="20012"/>
                    </a:ext>
                  </a:extLst>
                </a:gridCol>
                <a:gridCol w="599607">
                  <a:extLst>
                    <a:ext uri="{9D8B030D-6E8A-4147-A177-3AD203B41FA5}">
                      <a16:colId xmlns="" xmlns:a16="http://schemas.microsoft.com/office/drawing/2014/main" val="20013"/>
                    </a:ext>
                  </a:extLst>
                </a:gridCol>
                <a:gridCol w="599607">
                  <a:extLst>
                    <a:ext uri="{9D8B030D-6E8A-4147-A177-3AD203B41FA5}">
                      <a16:colId xmlns="" xmlns:a16="http://schemas.microsoft.com/office/drawing/2014/main" val="20014"/>
                    </a:ext>
                  </a:extLst>
                </a:gridCol>
                <a:gridCol w="599607">
                  <a:extLst>
                    <a:ext uri="{9D8B030D-6E8A-4147-A177-3AD203B41FA5}">
                      <a16:colId xmlns="" xmlns:a16="http://schemas.microsoft.com/office/drawing/2014/main" val="20015"/>
                    </a:ext>
                  </a:extLst>
                </a:gridCol>
              </a:tblGrid>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ctr" fontAlgn="b"/>
                      <a:endParaRPr lang="tr-TR" sz="16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900" u="none" strike="noStrike" dirty="0">
                          <a:effectLst/>
                        </a:rPr>
                        <a:t> </a:t>
                      </a:r>
                      <a:endParaRPr lang="tr-TR" sz="9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900" u="none" strike="noStrike">
                          <a:effectLst/>
                        </a:rPr>
                        <a:t> </a:t>
                      </a:r>
                      <a:endParaRPr lang="tr-TR" sz="9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900" u="none" strike="noStrike">
                          <a:effectLst/>
                        </a:rPr>
                        <a:t> </a:t>
                      </a:r>
                      <a:endParaRPr lang="tr-TR" sz="9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900" u="none" strike="noStrike">
                          <a:effectLst/>
                        </a:rPr>
                        <a:t> </a:t>
                      </a:r>
                      <a:endParaRPr lang="tr-TR" sz="9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900" u="none" strike="noStrike">
                          <a:effectLst/>
                        </a:rPr>
                        <a:t> </a:t>
                      </a:r>
                      <a:endParaRPr lang="tr-TR" sz="9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900" u="none" strike="noStrike">
                          <a:effectLst/>
                        </a:rPr>
                        <a:t> </a:t>
                      </a:r>
                      <a:endParaRPr lang="tr-TR" sz="9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900" u="none" strike="noStrike">
                          <a:effectLst/>
                        </a:rPr>
                        <a:t> </a:t>
                      </a:r>
                      <a:endParaRPr lang="tr-TR" sz="9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900" u="none" strike="noStrike">
                          <a:effectLst/>
                        </a:rPr>
                        <a:t> </a:t>
                      </a:r>
                      <a:endParaRPr lang="tr-TR" sz="9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900" u="none" strike="noStrike">
                          <a:effectLst/>
                        </a:rPr>
                        <a:t> </a:t>
                      </a:r>
                      <a:endParaRPr lang="tr-TR" sz="9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900" u="none" strike="noStrike">
                          <a:effectLst/>
                        </a:rPr>
                        <a:t> </a:t>
                      </a:r>
                      <a:endParaRPr lang="tr-TR" sz="9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900" u="none" strike="noStrike">
                          <a:effectLst/>
                        </a:rPr>
                        <a:t> </a:t>
                      </a:r>
                      <a:endParaRPr lang="tr-TR" sz="9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900" u="none" strike="noStrike" dirty="0">
                          <a:effectLst/>
                        </a:rPr>
                        <a:t> </a:t>
                      </a:r>
                      <a:endParaRPr lang="tr-TR" sz="9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4"/>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6"/>
                  </a:ext>
                </a:extLst>
              </a:tr>
              <a:tr h="311226">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smtClean="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9"/>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4"/>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6"/>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9"/>
                  </a:ext>
                </a:extLst>
              </a:tr>
            </a:tbl>
          </a:graphicData>
        </a:graphic>
      </p:graphicFrame>
      <p:cxnSp>
        <p:nvCxnSpPr>
          <p:cNvPr id="5" name="Düz Bağlayıcı 4"/>
          <p:cNvCxnSpPr/>
          <p:nvPr/>
        </p:nvCxnSpPr>
        <p:spPr>
          <a:xfrm>
            <a:off x="0" y="0"/>
            <a:ext cx="0"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356260" y="0"/>
            <a:ext cx="8906"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flipH="1">
            <a:off x="730333" y="0"/>
            <a:ext cx="17813"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1941616"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3740727" y="0"/>
            <a:ext cx="8907"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5557652"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356763" y="0"/>
            <a:ext cx="2672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144003"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0" y="0"/>
            <a:ext cx="91440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748146" y="262680"/>
            <a:ext cx="839585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3" y="5143500"/>
            <a:ext cx="9144003"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16 Metin kutusu"/>
          <p:cNvSpPr txBox="1"/>
          <p:nvPr/>
        </p:nvSpPr>
        <p:spPr>
          <a:xfrm>
            <a:off x="827584" y="0"/>
            <a:ext cx="936104" cy="338554"/>
          </a:xfrm>
          <a:prstGeom prst="rect">
            <a:avLst/>
          </a:prstGeom>
          <a:noFill/>
        </p:spPr>
        <p:txBody>
          <a:bodyPr wrap="square" rtlCol="0">
            <a:spAutoFit/>
          </a:bodyPr>
          <a:lstStyle/>
          <a:p>
            <a:r>
              <a:rPr lang="tr-TR" sz="1600" dirty="0" smtClean="0">
                <a:solidFill>
                  <a:schemeClr val="tx2"/>
                </a:solidFill>
              </a:rPr>
              <a:t>İlaçlar</a:t>
            </a:r>
            <a:endParaRPr lang="tr-TR" sz="1600" dirty="0">
              <a:solidFill>
                <a:schemeClr val="tx2"/>
              </a:solidFill>
            </a:endParaRPr>
          </a:p>
        </p:txBody>
      </p:sp>
      <p:sp>
        <p:nvSpPr>
          <p:cNvPr id="18" name="17 Metin kutusu"/>
          <p:cNvSpPr txBox="1"/>
          <p:nvPr/>
        </p:nvSpPr>
        <p:spPr>
          <a:xfrm>
            <a:off x="1979712" y="0"/>
            <a:ext cx="1656184" cy="338554"/>
          </a:xfrm>
          <a:prstGeom prst="rect">
            <a:avLst/>
          </a:prstGeom>
          <a:noFill/>
        </p:spPr>
        <p:txBody>
          <a:bodyPr wrap="square" rtlCol="0">
            <a:spAutoFit/>
          </a:bodyPr>
          <a:lstStyle/>
          <a:p>
            <a:r>
              <a:rPr lang="tr-TR" sz="1600" dirty="0" smtClean="0">
                <a:solidFill>
                  <a:schemeClr val="tx2"/>
                </a:solidFill>
                <a:cs typeface="Arial" pitchFamily="34" charset="0"/>
              </a:rPr>
              <a:t>Endikasyonları</a:t>
            </a:r>
            <a:endParaRPr lang="tr-TR" sz="1600" dirty="0">
              <a:solidFill>
                <a:schemeClr val="tx2"/>
              </a:solidFill>
              <a:cs typeface="Arial" pitchFamily="34" charset="0"/>
            </a:endParaRPr>
          </a:p>
        </p:txBody>
      </p:sp>
      <p:sp>
        <p:nvSpPr>
          <p:cNvPr id="19" name="18 Metin kutusu"/>
          <p:cNvSpPr txBox="1"/>
          <p:nvPr/>
        </p:nvSpPr>
        <p:spPr>
          <a:xfrm>
            <a:off x="3707904" y="0"/>
            <a:ext cx="2160240" cy="338554"/>
          </a:xfrm>
          <a:prstGeom prst="rect">
            <a:avLst/>
          </a:prstGeom>
          <a:noFill/>
        </p:spPr>
        <p:txBody>
          <a:bodyPr wrap="square" rtlCol="0">
            <a:spAutoFit/>
          </a:bodyPr>
          <a:lstStyle/>
          <a:p>
            <a:r>
              <a:rPr lang="tr-TR" sz="1600" dirty="0" smtClean="0">
                <a:solidFill>
                  <a:schemeClr val="tx2"/>
                </a:solidFill>
              </a:rPr>
              <a:t>Kontrendikasyonları</a:t>
            </a:r>
            <a:endParaRPr lang="tr-TR" sz="1600" dirty="0">
              <a:solidFill>
                <a:schemeClr val="tx2"/>
              </a:solidFill>
            </a:endParaRPr>
          </a:p>
        </p:txBody>
      </p:sp>
      <p:sp>
        <p:nvSpPr>
          <p:cNvPr id="20" name="19 Metin kutusu"/>
          <p:cNvSpPr txBox="1"/>
          <p:nvPr/>
        </p:nvSpPr>
        <p:spPr>
          <a:xfrm>
            <a:off x="5580112" y="0"/>
            <a:ext cx="1728192" cy="338554"/>
          </a:xfrm>
          <a:prstGeom prst="rect">
            <a:avLst/>
          </a:prstGeom>
          <a:noFill/>
        </p:spPr>
        <p:txBody>
          <a:bodyPr wrap="square" rtlCol="0">
            <a:spAutoFit/>
          </a:bodyPr>
          <a:lstStyle/>
          <a:p>
            <a:r>
              <a:rPr lang="tr-TR" sz="1600" dirty="0" smtClean="0">
                <a:solidFill>
                  <a:schemeClr val="tx2"/>
                </a:solidFill>
              </a:rPr>
              <a:t>Veriliş yolu</a:t>
            </a:r>
            <a:endParaRPr lang="tr-TR" sz="1600" dirty="0">
              <a:solidFill>
                <a:schemeClr val="tx2"/>
              </a:solidFill>
            </a:endParaRPr>
          </a:p>
        </p:txBody>
      </p:sp>
      <p:sp>
        <p:nvSpPr>
          <p:cNvPr id="21" name="20 Metin kutusu"/>
          <p:cNvSpPr txBox="1"/>
          <p:nvPr/>
        </p:nvSpPr>
        <p:spPr>
          <a:xfrm>
            <a:off x="7380312" y="0"/>
            <a:ext cx="1763688" cy="338554"/>
          </a:xfrm>
          <a:prstGeom prst="rect">
            <a:avLst/>
          </a:prstGeom>
          <a:noFill/>
        </p:spPr>
        <p:txBody>
          <a:bodyPr wrap="square" rtlCol="0">
            <a:spAutoFit/>
          </a:bodyPr>
          <a:lstStyle/>
          <a:p>
            <a:r>
              <a:rPr lang="tr-TR" sz="1600" dirty="0" smtClean="0">
                <a:solidFill>
                  <a:schemeClr val="tx2"/>
                </a:solidFill>
              </a:rPr>
              <a:t>Yan etkileri</a:t>
            </a:r>
            <a:endParaRPr lang="tr-TR" sz="1600" dirty="0">
              <a:solidFill>
                <a:schemeClr val="tx2"/>
              </a:solidFill>
            </a:endParaRPr>
          </a:p>
        </p:txBody>
      </p:sp>
      <p:sp>
        <p:nvSpPr>
          <p:cNvPr id="24" name="23 Metin kutusu"/>
          <p:cNvSpPr txBox="1"/>
          <p:nvPr/>
        </p:nvSpPr>
        <p:spPr>
          <a:xfrm rot="16200000">
            <a:off x="-2119590" y="2387084"/>
            <a:ext cx="4608513" cy="369332"/>
          </a:xfrm>
          <a:prstGeom prst="rect">
            <a:avLst/>
          </a:prstGeom>
          <a:noFill/>
        </p:spPr>
        <p:txBody>
          <a:bodyPr wrap="square" rtlCol="0">
            <a:spAutoFit/>
          </a:bodyPr>
          <a:lstStyle/>
          <a:p>
            <a:r>
              <a:rPr lang="tr-TR" dirty="0" smtClean="0">
                <a:latin typeface="Arial" pitchFamily="34" charset="0"/>
                <a:cs typeface="Arial" pitchFamily="34" charset="0"/>
              </a:rPr>
              <a:t>LAKSATİF VE PURGATİF ETKİLİ İLAÇLAR</a:t>
            </a:r>
            <a:endParaRPr lang="tr-TR" dirty="0">
              <a:latin typeface="Arial" pitchFamily="34" charset="0"/>
              <a:cs typeface="Arial" pitchFamily="34" charset="0"/>
            </a:endParaRPr>
          </a:p>
        </p:txBody>
      </p:sp>
      <p:sp>
        <p:nvSpPr>
          <p:cNvPr id="26" name="25 Metin kutusu"/>
          <p:cNvSpPr txBox="1"/>
          <p:nvPr/>
        </p:nvSpPr>
        <p:spPr>
          <a:xfrm>
            <a:off x="755576" y="339502"/>
            <a:ext cx="1224136" cy="584775"/>
          </a:xfrm>
          <a:prstGeom prst="rect">
            <a:avLst/>
          </a:prstGeom>
          <a:noFill/>
        </p:spPr>
        <p:txBody>
          <a:bodyPr wrap="square" rtlCol="0">
            <a:spAutoFit/>
          </a:bodyPr>
          <a:lstStyle/>
          <a:p>
            <a:r>
              <a:rPr lang="tr-TR" sz="1600" dirty="0" smtClean="0"/>
              <a:t>Sodyum Fosfat</a:t>
            </a:r>
            <a:endParaRPr lang="tr-TR" sz="1600" dirty="0"/>
          </a:p>
        </p:txBody>
      </p:sp>
      <p:sp>
        <p:nvSpPr>
          <p:cNvPr id="27" name="Metin kutusu 46">
            <a:extLst>
              <a:ext uri="{FF2B5EF4-FFF2-40B4-BE49-F238E27FC236}">
                <a16:creationId xmlns="" xmlns:a16="http://schemas.microsoft.com/office/drawing/2014/main" id="{621B1D1C-CB81-468D-A116-2D379D9A19D4}"/>
              </a:ext>
            </a:extLst>
          </p:cNvPr>
          <p:cNvSpPr txBox="1"/>
          <p:nvPr/>
        </p:nvSpPr>
        <p:spPr>
          <a:xfrm>
            <a:off x="1979712" y="339502"/>
            <a:ext cx="1680448" cy="2039020"/>
          </a:xfrm>
          <a:prstGeom prst="rect">
            <a:avLst/>
          </a:prstGeom>
          <a:noFill/>
        </p:spPr>
        <p:txBody>
          <a:bodyPr wrap="square" lIns="68580" tIns="34290" rIns="68580" bIns="34290" rtlCol="0">
            <a:spAutoFit/>
          </a:bodyPr>
          <a:lstStyle/>
          <a:p>
            <a:r>
              <a:rPr lang="tr-TR" sz="1600" dirty="0" err="1"/>
              <a:t>Rektal</a:t>
            </a:r>
            <a:r>
              <a:rPr lang="tr-TR" sz="1600" dirty="0"/>
              <a:t> muayenelerden önce ve ihtiyaç duyulan cerrahi </a:t>
            </a:r>
            <a:r>
              <a:rPr lang="tr-TR" sz="1600" dirty="0" smtClean="0"/>
              <a:t>müdahalelerden </a:t>
            </a:r>
            <a:r>
              <a:rPr lang="tr-TR" sz="1600" dirty="0"/>
              <a:t>önce bağırsakları boşaltmak için kullanılır.</a:t>
            </a:r>
          </a:p>
        </p:txBody>
      </p:sp>
      <p:sp>
        <p:nvSpPr>
          <p:cNvPr id="28" name="Metin kutusu 48">
            <a:extLst>
              <a:ext uri="{FF2B5EF4-FFF2-40B4-BE49-F238E27FC236}">
                <a16:creationId xmlns="" xmlns:a16="http://schemas.microsoft.com/office/drawing/2014/main" id="{A67237B9-3F86-44FB-A297-7A79D3CC5FD7}"/>
              </a:ext>
            </a:extLst>
          </p:cNvPr>
          <p:cNvSpPr txBox="1"/>
          <p:nvPr/>
        </p:nvSpPr>
        <p:spPr>
          <a:xfrm>
            <a:off x="3779912" y="339502"/>
            <a:ext cx="1512168" cy="3270126"/>
          </a:xfrm>
          <a:prstGeom prst="rect">
            <a:avLst/>
          </a:prstGeom>
          <a:noFill/>
        </p:spPr>
        <p:txBody>
          <a:bodyPr wrap="square" lIns="68580" tIns="34290" rIns="68580" bIns="34290" rtlCol="0">
            <a:spAutoFit/>
          </a:bodyPr>
          <a:lstStyle/>
          <a:p>
            <a:r>
              <a:rPr lang="tr-TR" sz="1600" dirty="0" smtClean="0"/>
              <a:t>Apandisit, delik/hasarlı ya da tıkanmış bağırsak, iltihaplı bağırsak hastalığı, </a:t>
            </a:r>
            <a:r>
              <a:rPr lang="tr-TR" sz="1600" dirty="0" err="1" smtClean="0"/>
              <a:t>rektal</a:t>
            </a:r>
            <a:r>
              <a:rPr lang="tr-TR" sz="1600" dirty="0" smtClean="0"/>
              <a:t> kanama, </a:t>
            </a:r>
            <a:r>
              <a:rPr lang="tr-TR" sz="1600" dirty="0" err="1" smtClean="0"/>
              <a:t>konjestif</a:t>
            </a:r>
            <a:r>
              <a:rPr lang="tr-TR" sz="1600" dirty="0" smtClean="0"/>
              <a:t> kalp yetmezliği, mide bulantısı veya susuzluk, karın ağrısında </a:t>
            </a:r>
            <a:r>
              <a:rPr lang="tr-TR" sz="1600" dirty="0" err="1" smtClean="0"/>
              <a:t>kontrendikedir</a:t>
            </a:r>
            <a:r>
              <a:rPr lang="tr-TR" sz="1600" dirty="0" smtClean="0"/>
              <a:t>.</a:t>
            </a:r>
            <a:endParaRPr lang="tr-TR" sz="1600" dirty="0"/>
          </a:p>
        </p:txBody>
      </p:sp>
      <p:sp>
        <p:nvSpPr>
          <p:cNvPr id="29" name="Metin kutusu 47">
            <a:extLst>
              <a:ext uri="{FF2B5EF4-FFF2-40B4-BE49-F238E27FC236}">
                <a16:creationId xmlns="" xmlns:a16="http://schemas.microsoft.com/office/drawing/2014/main" id="{7EB38D98-945C-42BF-871C-A1A3AF3685EE}"/>
              </a:ext>
            </a:extLst>
          </p:cNvPr>
          <p:cNvSpPr txBox="1"/>
          <p:nvPr/>
        </p:nvSpPr>
        <p:spPr>
          <a:xfrm>
            <a:off x="5580112" y="339502"/>
            <a:ext cx="1747573" cy="2285241"/>
          </a:xfrm>
          <a:prstGeom prst="rect">
            <a:avLst/>
          </a:prstGeom>
          <a:noFill/>
        </p:spPr>
        <p:txBody>
          <a:bodyPr wrap="square" lIns="68580" tIns="34290" rIns="68580" bIns="34290" rtlCol="0">
            <a:spAutoFit/>
          </a:bodyPr>
          <a:lstStyle/>
          <a:p>
            <a:r>
              <a:rPr lang="tr-TR" sz="1600" dirty="0" err="1"/>
              <a:t>Rektal</a:t>
            </a:r>
            <a:r>
              <a:rPr lang="tr-TR" sz="1600" dirty="0"/>
              <a:t> yolla uygulanır. Erişkinler ve 12 yaş üzeri çocuklar bir defada tam doz kullanabilir. 2-12 yaş arası çocuklar yarım doz kullanmalıdır.</a:t>
            </a:r>
          </a:p>
        </p:txBody>
      </p:sp>
      <p:sp>
        <p:nvSpPr>
          <p:cNvPr id="30" name="Metin kutusu 49">
            <a:extLst>
              <a:ext uri="{FF2B5EF4-FFF2-40B4-BE49-F238E27FC236}">
                <a16:creationId xmlns="" xmlns:a16="http://schemas.microsoft.com/office/drawing/2014/main" id="{5DC12968-8685-441F-B6C9-BB4FC641CAF7}"/>
              </a:ext>
            </a:extLst>
          </p:cNvPr>
          <p:cNvSpPr txBox="1"/>
          <p:nvPr/>
        </p:nvSpPr>
        <p:spPr>
          <a:xfrm>
            <a:off x="7452320" y="339502"/>
            <a:ext cx="1532918" cy="4501232"/>
          </a:xfrm>
          <a:prstGeom prst="rect">
            <a:avLst/>
          </a:prstGeom>
          <a:noFill/>
        </p:spPr>
        <p:txBody>
          <a:bodyPr wrap="square" lIns="68580" tIns="34290" rIns="68580" bIns="34290" rtlCol="0">
            <a:spAutoFit/>
          </a:bodyPr>
          <a:lstStyle/>
          <a:p>
            <a:r>
              <a:rPr lang="tr-TR" sz="1600" dirty="0" err="1" smtClean="0"/>
              <a:t>Dehidrasyon</a:t>
            </a:r>
            <a:r>
              <a:rPr lang="tr-TR" sz="1600" dirty="0" smtClean="0"/>
              <a:t>, kaşıntı,ürtiker, kanda elektrolitlerin miktarındaki değişikliklere bağlı olarak kaslarda seğirme veya ani kasılmalar, kusma veya mide bulantısı, </a:t>
            </a:r>
            <a:r>
              <a:rPr lang="tr-TR" sz="1600" dirty="0" err="1" smtClean="0"/>
              <a:t>hiperfosfatomi</a:t>
            </a:r>
            <a:r>
              <a:rPr lang="tr-TR" sz="1600" dirty="0" smtClean="0"/>
              <a:t>, </a:t>
            </a:r>
            <a:r>
              <a:rPr lang="tr-TR" sz="1600" dirty="0" err="1" smtClean="0"/>
              <a:t>hipokalsemi</a:t>
            </a:r>
            <a:r>
              <a:rPr lang="tr-TR" sz="1600" dirty="0" smtClean="0"/>
              <a:t>, </a:t>
            </a:r>
            <a:r>
              <a:rPr lang="tr-TR" sz="1600" dirty="0" err="1" smtClean="0"/>
              <a:t>hipokalemi</a:t>
            </a:r>
            <a:r>
              <a:rPr lang="tr-TR" sz="1600" dirty="0" smtClean="0"/>
              <a:t>, </a:t>
            </a:r>
            <a:r>
              <a:rPr lang="tr-TR" sz="1600" dirty="0" err="1" smtClean="0"/>
              <a:t>hipernatremi</a:t>
            </a:r>
            <a:r>
              <a:rPr lang="tr-TR" sz="1600" dirty="0" smtClean="0"/>
              <a:t>, </a:t>
            </a:r>
            <a:r>
              <a:rPr lang="tr-TR" sz="1600" dirty="0" err="1" smtClean="0"/>
              <a:t>metabolik</a:t>
            </a:r>
            <a:r>
              <a:rPr lang="tr-TR" sz="1600" dirty="0" smtClean="0"/>
              <a:t> </a:t>
            </a:r>
            <a:r>
              <a:rPr lang="tr-TR" sz="1600" dirty="0" err="1" smtClean="0"/>
              <a:t>asidoz</a:t>
            </a:r>
            <a:r>
              <a:rPr lang="tr-TR" sz="1600" dirty="0" smtClean="0"/>
              <a:t>.</a:t>
            </a:r>
            <a:endParaRPr lang="tr-TR" sz="1600" dirty="0"/>
          </a:p>
        </p:txBody>
      </p:sp>
    </p:spTree>
    <p:extLst>
      <p:ext uri="{BB962C8B-B14F-4D97-AF65-F5344CB8AC3E}">
        <p14:creationId xmlns:p14="http://schemas.microsoft.com/office/powerpoint/2010/main" val="115137854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graphicFrame>
        <p:nvGraphicFramePr>
          <p:cNvPr id="4" name="Tablo 3"/>
          <p:cNvGraphicFramePr>
            <a:graphicFrameLocks noGrp="1"/>
          </p:cNvGraphicFramePr>
          <p:nvPr>
            <p:extLst>
              <p:ext uri="{D42A27DB-BD31-4B8C-83A1-F6EECF244321}">
                <p14:modId xmlns:p14="http://schemas.microsoft.com/office/powerpoint/2010/main" val="905245278"/>
              </p:ext>
            </p:extLst>
          </p:nvPr>
        </p:nvGraphicFramePr>
        <p:xfrm>
          <a:off x="-3" y="3"/>
          <a:ext cx="9144006" cy="5143496"/>
        </p:xfrm>
        <a:graphic>
          <a:graphicData uri="http://schemas.openxmlformats.org/drawingml/2006/table">
            <a:tbl>
              <a:tblPr>
                <a:tableStyleId>{5C22544A-7EE6-4342-B048-85BDC9FD1C3A}</a:tableStyleId>
              </a:tblPr>
              <a:tblGrid>
                <a:gridCol w="374754">
                  <a:extLst>
                    <a:ext uri="{9D8B030D-6E8A-4147-A177-3AD203B41FA5}">
                      <a16:colId xmlns="" xmlns:a16="http://schemas.microsoft.com/office/drawing/2014/main" val="20000"/>
                    </a:ext>
                  </a:extLst>
                </a:gridCol>
                <a:gridCol w="374754">
                  <a:extLst>
                    <a:ext uri="{9D8B030D-6E8A-4147-A177-3AD203B41FA5}">
                      <a16:colId xmlns="" xmlns:a16="http://schemas.microsoft.com/office/drawing/2014/main" val="20001"/>
                    </a:ext>
                  </a:extLst>
                </a:gridCol>
                <a:gridCol w="599607">
                  <a:extLst>
                    <a:ext uri="{9D8B030D-6E8A-4147-A177-3AD203B41FA5}">
                      <a16:colId xmlns="" xmlns:a16="http://schemas.microsoft.com/office/drawing/2014/main" val="20002"/>
                    </a:ext>
                  </a:extLst>
                </a:gridCol>
                <a:gridCol w="599607">
                  <a:extLst>
                    <a:ext uri="{9D8B030D-6E8A-4147-A177-3AD203B41FA5}">
                      <a16:colId xmlns="" xmlns:a16="http://schemas.microsoft.com/office/drawing/2014/main" val="20003"/>
                    </a:ext>
                  </a:extLst>
                </a:gridCol>
                <a:gridCol w="599607">
                  <a:extLst>
                    <a:ext uri="{9D8B030D-6E8A-4147-A177-3AD203B41FA5}">
                      <a16:colId xmlns="" xmlns:a16="http://schemas.microsoft.com/office/drawing/2014/main" val="20004"/>
                    </a:ext>
                  </a:extLst>
                </a:gridCol>
                <a:gridCol w="599607">
                  <a:extLst>
                    <a:ext uri="{9D8B030D-6E8A-4147-A177-3AD203B41FA5}">
                      <a16:colId xmlns="" xmlns:a16="http://schemas.microsoft.com/office/drawing/2014/main" val="20005"/>
                    </a:ext>
                  </a:extLst>
                </a:gridCol>
                <a:gridCol w="599607">
                  <a:extLst>
                    <a:ext uri="{9D8B030D-6E8A-4147-A177-3AD203B41FA5}">
                      <a16:colId xmlns="" xmlns:a16="http://schemas.microsoft.com/office/drawing/2014/main" val="20006"/>
                    </a:ext>
                  </a:extLst>
                </a:gridCol>
                <a:gridCol w="599607">
                  <a:extLst>
                    <a:ext uri="{9D8B030D-6E8A-4147-A177-3AD203B41FA5}">
                      <a16:colId xmlns="" xmlns:a16="http://schemas.microsoft.com/office/drawing/2014/main" val="20007"/>
                    </a:ext>
                  </a:extLst>
                </a:gridCol>
                <a:gridCol w="599607">
                  <a:extLst>
                    <a:ext uri="{9D8B030D-6E8A-4147-A177-3AD203B41FA5}">
                      <a16:colId xmlns="" xmlns:a16="http://schemas.microsoft.com/office/drawing/2014/main" val="20008"/>
                    </a:ext>
                  </a:extLst>
                </a:gridCol>
                <a:gridCol w="599607">
                  <a:extLst>
                    <a:ext uri="{9D8B030D-6E8A-4147-A177-3AD203B41FA5}">
                      <a16:colId xmlns="" xmlns:a16="http://schemas.microsoft.com/office/drawing/2014/main" val="20009"/>
                    </a:ext>
                  </a:extLst>
                </a:gridCol>
                <a:gridCol w="599607">
                  <a:extLst>
                    <a:ext uri="{9D8B030D-6E8A-4147-A177-3AD203B41FA5}">
                      <a16:colId xmlns="" xmlns:a16="http://schemas.microsoft.com/office/drawing/2014/main" val="20010"/>
                    </a:ext>
                  </a:extLst>
                </a:gridCol>
                <a:gridCol w="599607">
                  <a:extLst>
                    <a:ext uri="{9D8B030D-6E8A-4147-A177-3AD203B41FA5}">
                      <a16:colId xmlns="" xmlns:a16="http://schemas.microsoft.com/office/drawing/2014/main" val="20011"/>
                    </a:ext>
                  </a:extLst>
                </a:gridCol>
                <a:gridCol w="599607">
                  <a:extLst>
                    <a:ext uri="{9D8B030D-6E8A-4147-A177-3AD203B41FA5}">
                      <a16:colId xmlns="" xmlns:a16="http://schemas.microsoft.com/office/drawing/2014/main" val="20012"/>
                    </a:ext>
                  </a:extLst>
                </a:gridCol>
                <a:gridCol w="599607">
                  <a:extLst>
                    <a:ext uri="{9D8B030D-6E8A-4147-A177-3AD203B41FA5}">
                      <a16:colId xmlns="" xmlns:a16="http://schemas.microsoft.com/office/drawing/2014/main" val="20013"/>
                    </a:ext>
                  </a:extLst>
                </a:gridCol>
                <a:gridCol w="599607">
                  <a:extLst>
                    <a:ext uri="{9D8B030D-6E8A-4147-A177-3AD203B41FA5}">
                      <a16:colId xmlns="" xmlns:a16="http://schemas.microsoft.com/office/drawing/2014/main" val="20014"/>
                    </a:ext>
                  </a:extLst>
                </a:gridCol>
                <a:gridCol w="599607">
                  <a:extLst>
                    <a:ext uri="{9D8B030D-6E8A-4147-A177-3AD203B41FA5}">
                      <a16:colId xmlns="" xmlns:a16="http://schemas.microsoft.com/office/drawing/2014/main" val="20015"/>
                    </a:ext>
                  </a:extLst>
                </a:gridCol>
              </a:tblGrid>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ctr" fontAlgn="b"/>
                      <a:endParaRPr lang="tr-TR" sz="16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4"/>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6"/>
                  </a:ext>
                </a:extLst>
              </a:tr>
              <a:tr h="311226">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smtClean="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9"/>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4"/>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6"/>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9"/>
                  </a:ext>
                </a:extLst>
              </a:tr>
            </a:tbl>
          </a:graphicData>
        </a:graphic>
      </p:graphicFrame>
      <p:cxnSp>
        <p:nvCxnSpPr>
          <p:cNvPr id="5" name="Düz Bağlayıcı 4"/>
          <p:cNvCxnSpPr/>
          <p:nvPr/>
        </p:nvCxnSpPr>
        <p:spPr>
          <a:xfrm>
            <a:off x="0" y="0"/>
            <a:ext cx="0"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356260" y="0"/>
            <a:ext cx="8906"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flipH="1">
            <a:off x="730333" y="0"/>
            <a:ext cx="17813"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1941616"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3740727" y="0"/>
            <a:ext cx="8907"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5557652"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356763" y="0"/>
            <a:ext cx="2672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144003"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0" y="0"/>
            <a:ext cx="91440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748146" y="262680"/>
            <a:ext cx="839585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3" y="5143500"/>
            <a:ext cx="9144003"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16 Metin kutusu"/>
          <p:cNvSpPr txBox="1"/>
          <p:nvPr/>
        </p:nvSpPr>
        <p:spPr>
          <a:xfrm>
            <a:off x="827584" y="0"/>
            <a:ext cx="936104" cy="338554"/>
          </a:xfrm>
          <a:prstGeom prst="rect">
            <a:avLst/>
          </a:prstGeom>
          <a:noFill/>
        </p:spPr>
        <p:txBody>
          <a:bodyPr wrap="square" rtlCol="0">
            <a:spAutoFit/>
          </a:bodyPr>
          <a:lstStyle/>
          <a:p>
            <a:r>
              <a:rPr lang="tr-TR" sz="1600" dirty="0" smtClean="0">
                <a:solidFill>
                  <a:schemeClr val="tx2"/>
                </a:solidFill>
              </a:rPr>
              <a:t>İlaçlar</a:t>
            </a:r>
            <a:endParaRPr lang="tr-TR" sz="1600" dirty="0">
              <a:solidFill>
                <a:schemeClr val="tx2"/>
              </a:solidFill>
            </a:endParaRPr>
          </a:p>
        </p:txBody>
      </p:sp>
      <p:sp>
        <p:nvSpPr>
          <p:cNvPr id="18" name="17 Metin kutusu"/>
          <p:cNvSpPr txBox="1"/>
          <p:nvPr/>
        </p:nvSpPr>
        <p:spPr>
          <a:xfrm>
            <a:off x="1979712" y="0"/>
            <a:ext cx="1656184" cy="338554"/>
          </a:xfrm>
          <a:prstGeom prst="rect">
            <a:avLst/>
          </a:prstGeom>
          <a:noFill/>
        </p:spPr>
        <p:txBody>
          <a:bodyPr wrap="square" rtlCol="0">
            <a:spAutoFit/>
          </a:bodyPr>
          <a:lstStyle/>
          <a:p>
            <a:r>
              <a:rPr lang="tr-TR" sz="1600" dirty="0" smtClean="0">
                <a:solidFill>
                  <a:schemeClr val="tx2"/>
                </a:solidFill>
                <a:cs typeface="Arial" pitchFamily="34" charset="0"/>
              </a:rPr>
              <a:t>Endikasyonları</a:t>
            </a:r>
            <a:endParaRPr lang="tr-TR" sz="1600" dirty="0">
              <a:solidFill>
                <a:schemeClr val="tx2"/>
              </a:solidFill>
              <a:cs typeface="Arial" pitchFamily="34" charset="0"/>
            </a:endParaRPr>
          </a:p>
        </p:txBody>
      </p:sp>
      <p:sp>
        <p:nvSpPr>
          <p:cNvPr id="19" name="18 Metin kutusu"/>
          <p:cNvSpPr txBox="1"/>
          <p:nvPr/>
        </p:nvSpPr>
        <p:spPr>
          <a:xfrm>
            <a:off x="3707904" y="0"/>
            <a:ext cx="2160240" cy="338554"/>
          </a:xfrm>
          <a:prstGeom prst="rect">
            <a:avLst/>
          </a:prstGeom>
          <a:noFill/>
        </p:spPr>
        <p:txBody>
          <a:bodyPr wrap="square" rtlCol="0">
            <a:spAutoFit/>
          </a:bodyPr>
          <a:lstStyle/>
          <a:p>
            <a:r>
              <a:rPr lang="tr-TR" sz="1600" dirty="0" smtClean="0">
                <a:solidFill>
                  <a:schemeClr val="tx2"/>
                </a:solidFill>
              </a:rPr>
              <a:t>Kontrendikasyonları</a:t>
            </a:r>
            <a:endParaRPr lang="tr-TR" sz="1600" dirty="0">
              <a:solidFill>
                <a:schemeClr val="tx2"/>
              </a:solidFill>
            </a:endParaRPr>
          </a:p>
        </p:txBody>
      </p:sp>
      <p:sp>
        <p:nvSpPr>
          <p:cNvPr id="20" name="19 Metin kutusu"/>
          <p:cNvSpPr txBox="1"/>
          <p:nvPr/>
        </p:nvSpPr>
        <p:spPr>
          <a:xfrm>
            <a:off x="5580112" y="0"/>
            <a:ext cx="1728192" cy="338554"/>
          </a:xfrm>
          <a:prstGeom prst="rect">
            <a:avLst/>
          </a:prstGeom>
          <a:noFill/>
        </p:spPr>
        <p:txBody>
          <a:bodyPr wrap="square" rtlCol="0">
            <a:spAutoFit/>
          </a:bodyPr>
          <a:lstStyle/>
          <a:p>
            <a:r>
              <a:rPr lang="tr-TR" sz="1600" dirty="0" smtClean="0">
                <a:solidFill>
                  <a:schemeClr val="tx2"/>
                </a:solidFill>
              </a:rPr>
              <a:t>Veriliş yolu</a:t>
            </a:r>
            <a:endParaRPr lang="tr-TR" sz="1600" dirty="0">
              <a:solidFill>
                <a:schemeClr val="tx2"/>
              </a:solidFill>
            </a:endParaRPr>
          </a:p>
        </p:txBody>
      </p:sp>
      <p:sp>
        <p:nvSpPr>
          <p:cNvPr id="21" name="20 Metin kutusu"/>
          <p:cNvSpPr txBox="1"/>
          <p:nvPr/>
        </p:nvSpPr>
        <p:spPr>
          <a:xfrm>
            <a:off x="7380312" y="0"/>
            <a:ext cx="1763688" cy="338554"/>
          </a:xfrm>
          <a:prstGeom prst="rect">
            <a:avLst/>
          </a:prstGeom>
          <a:noFill/>
        </p:spPr>
        <p:txBody>
          <a:bodyPr wrap="square" rtlCol="0">
            <a:spAutoFit/>
          </a:bodyPr>
          <a:lstStyle/>
          <a:p>
            <a:r>
              <a:rPr lang="tr-TR" sz="1600" dirty="0" smtClean="0">
                <a:solidFill>
                  <a:schemeClr val="tx2"/>
                </a:solidFill>
              </a:rPr>
              <a:t>Yan etkileri</a:t>
            </a:r>
            <a:endParaRPr lang="tr-TR" sz="1600" dirty="0">
              <a:solidFill>
                <a:schemeClr val="tx2"/>
              </a:solidFill>
            </a:endParaRPr>
          </a:p>
        </p:txBody>
      </p:sp>
      <p:sp>
        <p:nvSpPr>
          <p:cNvPr id="24" name="23 Metin kutusu"/>
          <p:cNvSpPr txBox="1"/>
          <p:nvPr/>
        </p:nvSpPr>
        <p:spPr>
          <a:xfrm rot="16200000">
            <a:off x="-2119590" y="2387084"/>
            <a:ext cx="4608513" cy="369332"/>
          </a:xfrm>
          <a:prstGeom prst="rect">
            <a:avLst/>
          </a:prstGeom>
          <a:noFill/>
        </p:spPr>
        <p:txBody>
          <a:bodyPr wrap="square" rtlCol="0">
            <a:spAutoFit/>
          </a:bodyPr>
          <a:lstStyle/>
          <a:p>
            <a:r>
              <a:rPr lang="tr-TR" dirty="0" smtClean="0">
                <a:latin typeface="Arial" pitchFamily="34" charset="0"/>
                <a:cs typeface="Arial" pitchFamily="34" charset="0"/>
              </a:rPr>
              <a:t>LAKSATİF VE PURGATİF ETKİLİ İLAÇLAR</a:t>
            </a:r>
            <a:endParaRPr lang="tr-TR" dirty="0">
              <a:latin typeface="Arial" pitchFamily="34" charset="0"/>
              <a:cs typeface="Arial" pitchFamily="34" charset="0"/>
            </a:endParaRPr>
          </a:p>
        </p:txBody>
      </p:sp>
      <p:sp>
        <p:nvSpPr>
          <p:cNvPr id="22" name="21 Metin kutusu"/>
          <p:cNvSpPr txBox="1"/>
          <p:nvPr/>
        </p:nvSpPr>
        <p:spPr>
          <a:xfrm>
            <a:off x="827584" y="411510"/>
            <a:ext cx="864096" cy="338554"/>
          </a:xfrm>
          <a:prstGeom prst="rect">
            <a:avLst/>
          </a:prstGeom>
          <a:noFill/>
        </p:spPr>
        <p:txBody>
          <a:bodyPr wrap="square" rtlCol="0">
            <a:spAutoFit/>
          </a:bodyPr>
          <a:lstStyle/>
          <a:p>
            <a:r>
              <a:rPr lang="tr-TR" sz="1600" dirty="0" err="1" smtClean="0"/>
              <a:t>Bisakol</a:t>
            </a:r>
            <a:endParaRPr lang="tr-TR" sz="1600" dirty="0"/>
          </a:p>
        </p:txBody>
      </p:sp>
      <p:sp>
        <p:nvSpPr>
          <p:cNvPr id="23" name="Metin kutusu 26">
            <a:extLst>
              <a:ext uri="{FF2B5EF4-FFF2-40B4-BE49-F238E27FC236}">
                <a16:creationId xmlns="" xmlns:a16="http://schemas.microsoft.com/office/drawing/2014/main" id="{657D4ADB-79D3-493A-86FA-E0B36B9777BE}"/>
              </a:ext>
            </a:extLst>
          </p:cNvPr>
          <p:cNvSpPr txBox="1"/>
          <p:nvPr/>
        </p:nvSpPr>
        <p:spPr>
          <a:xfrm>
            <a:off x="1979712" y="339502"/>
            <a:ext cx="1816927" cy="3085460"/>
          </a:xfrm>
          <a:prstGeom prst="rect">
            <a:avLst/>
          </a:prstGeom>
          <a:noFill/>
        </p:spPr>
        <p:txBody>
          <a:bodyPr wrap="square" lIns="68580" tIns="34290" rIns="68580" bIns="34290" rtlCol="0">
            <a:spAutoFit/>
          </a:bodyPr>
          <a:lstStyle/>
          <a:p>
            <a:r>
              <a:rPr lang="tr-TR" sz="1600" dirty="0" err="1"/>
              <a:t>Konstipasyonun</a:t>
            </a:r>
            <a:r>
              <a:rPr lang="tr-TR" sz="1600" dirty="0"/>
              <a:t> </a:t>
            </a:r>
            <a:r>
              <a:rPr lang="tr-TR" sz="1600" dirty="0" err="1"/>
              <a:t>semptomatik</a:t>
            </a:r>
            <a:r>
              <a:rPr lang="tr-TR" sz="1600" dirty="0"/>
              <a:t> tedavisinde ve ameliyat veya röntgen gibi araştırma işlemlerinden önce bağırsağın </a:t>
            </a:r>
            <a:r>
              <a:rPr lang="tr-TR" sz="1600" dirty="0" smtClean="0"/>
              <a:t>boşaltılmasında </a:t>
            </a:r>
            <a:r>
              <a:rPr lang="tr-TR" sz="1600" dirty="0" err="1" smtClean="0"/>
              <a:t>endikedir</a:t>
            </a:r>
            <a:r>
              <a:rPr lang="tr-TR" sz="1600" dirty="0" smtClean="0"/>
              <a:t>.</a:t>
            </a:r>
            <a:endParaRPr lang="tr-TR" sz="1600" dirty="0"/>
          </a:p>
          <a:p>
            <a:r>
              <a:rPr lang="tr-TR" dirty="0"/>
              <a:t/>
            </a:r>
            <a:br>
              <a:rPr lang="tr-TR" dirty="0"/>
            </a:br>
            <a:endParaRPr lang="tr-TR" dirty="0"/>
          </a:p>
        </p:txBody>
      </p:sp>
      <p:sp>
        <p:nvSpPr>
          <p:cNvPr id="25" name="Metin kutusu 23">
            <a:extLst>
              <a:ext uri="{FF2B5EF4-FFF2-40B4-BE49-F238E27FC236}">
                <a16:creationId xmlns="" xmlns:a16="http://schemas.microsoft.com/office/drawing/2014/main" id="{0341EEBC-5C35-49DB-871F-6E6414F06AF5}"/>
              </a:ext>
            </a:extLst>
          </p:cNvPr>
          <p:cNvSpPr txBox="1"/>
          <p:nvPr/>
        </p:nvSpPr>
        <p:spPr>
          <a:xfrm>
            <a:off x="3779913" y="411510"/>
            <a:ext cx="1512167" cy="1546577"/>
          </a:xfrm>
          <a:prstGeom prst="rect">
            <a:avLst/>
          </a:prstGeom>
          <a:noFill/>
        </p:spPr>
        <p:txBody>
          <a:bodyPr wrap="square" lIns="68580" tIns="34290" rIns="68580" bIns="34290" rtlCol="0">
            <a:spAutoFit/>
          </a:bodyPr>
          <a:lstStyle/>
          <a:p>
            <a:r>
              <a:rPr lang="tr-TR" sz="1600" dirty="0" smtClean="0"/>
              <a:t>Apandisit, GİS obstrüksiyonu, kanama, </a:t>
            </a:r>
            <a:r>
              <a:rPr lang="tr-TR" sz="1600" dirty="0" err="1" smtClean="0"/>
              <a:t>kolostomi</a:t>
            </a:r>
            <a:r>
              <a:rPr lang="tr-TR" sz="1600" dirty="0" smtClean="0"/>
              <a:t>, </a:t>
            </a:r>
            <a:r>
              <a:rPr lang="tr-TR" sz="1600" dirty="0" err="1" smtClean="0"/>
              <a:t>ieostomide</a:t>
            </a:r>
            <a:r>
              <a:rPr lang="tr-TR" sz="1600" dirty="0" smtClean="0"/>
              <a:t> </a:t>
            </a:r>
            <a:r>
              <a:rPr lang="tr-TR" sz="1600" dirty="0" err="1" smtClean="0"/>
              <a:t>kontrendikedir</a:t>
            </a:r>
            <a:r>
              <a:rPr lang="tr-TR" sz="1600" dirty="0" smtClean="0"/>
              <a:t>.</a:t>
            </a:r>
            <a:endParaRPr lang="tr-TR" sz="1600" dirty="0"/>
          </a:p>
        </p:txBody>
      </p:sp>
      <p:sp>
        <p:nvSpPr>
          <p:cNvPr id="26" name="Metin kutusu 25">
            <a:extLst>
              <a:ext uri="{FF2B5EF4-FFF2-40B4-BE49-F238E27FC236}">
                <a16:creationId xmlns="" xmlns:a16="http://schemas.microsoft.com/office/drawing/2014/main" id="{3DFA5163-7DC9-4C41-B50A-09C76D28DD3E}"/>
              </a:ext>
            </a:extLst>
          </p:cNvPr>
          <p:cNvSpPr txBox="1"/>
          <p:nvPr/>
        </p:nvSpPr>
        <p:spPr>
          <a:xfrm>
            <a:off x="5508104" y="339502"/>
            <a:ext cx="1809341" cy="3023905"/>
          </a:xfrm>
          <a:prstGeom prst="rect">
            <a:avLst/>
          </a:prstGeom>
          <a:noFill/>
        </p:spPr>
        <p:txBody>
          <a:bodyPr wrap="square" lIns="68580" tIns="34290" rIns="68580" bIns="34290" rtlCol="0">
            <a:spAutoFit/>
          </a:bodyPr>
          <a:lstStyle/>
          <a:p>
            <a:r>
              <a:rPr lang="tr-TR" sz="1600" dirty="0"/>
              <a:t>Oral olarak alınır. Tam bir bağırsak boşalması istendiğinde 30 </a:t>
            </a:r>
            <a:r>
              <a:rPr lang="tr-TR" sz="1600" dirty="0" err="1"/>
              <a:t>mg’lık</a:t>
            </a:r>
            <a:r>
              <a:rPr lang="tr-TR" sz="1600" dirty="0"/>
              <a:t> tek doz alınır. Büyükler ve 12 yaşın üzerindeki çocuklar günde tek doz halinde 2 adet, 6-12 yaş arası çocuklar günde 1 draje alabilirler.</a:t>
            </a:r>
          </a:p>
        </p:txBody>
      </p:sp>
      <p:sp>
        <p:nvSpPr>
          <p:cNvPr id="27" name="Metin kutusu 24">
            <a:extLst>
              <a:ext uri="{FF2B5EF4-FFF2-40B4-BE49-F238E27FC236}">
                <a16:creationId xmlns="" xmlns:a16="http://schemas.microsoft.com/office/drawing/2014/main" id="{09A8B898-5DF6-4E62-83E7-C99ABCDD96B3}"/>
              </a:ext>
            </a:extLst>
          </p:cNvPr>
          <p:cNvSpPr txBox="1"/>
          <p:nvPr/>
        </p:nvSpPr>
        <p:spPr>
          <a:xfrm>
            <a:off x="7452320" y="411510"/>
            <a:ext cx="1401666" cy="561692"/>
          </a:xfrm>
          <a:prstGeom prst="rect">
            <a:avLst/>
          </a:prstGeom>
          <a:noFill/>
        </p:spPr>
        <p:txBody>
          <a:bodyPr wrap="none" lIns="68580" tIns="34290" rIns="68580" bIns="34290" rtlCol="0">
            <a:spAutoFit/>
          </a:bodyPr>
          <a:lstStyle/>
          <a:p>
            <a:r>
              <a:rPr lang="tr-TR" sz="1600" dirty="0" err="1"/>
              <a:t>Abdominal</a:t>
            </a:r>
            <a:r>
              <a:rPr lang="tr-TR" sz="1600" dirty="0"/>
              <a:t> ağrı</a:t>
            </a:r>
          </a:p>
          <a:p>
            <a:r>
              <a:rPr lang="tr-TR" sz="1600" dirty="0"/>
              <a:t>Kolit ve kramp</a:t>
            </a:r>
          </a:p>
        </p:txBody>
      </p:sp>
    </p:spTree>
    <p:extLst>
      <p:ext uri="{BB962C8B-B14F-4D97-AF65-F5344CB8AC3E}">
        <p14:creationId xmlns:p14="http://schemas.microsoft.com/office/powerpoint/2010/main" val="115137854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graphicFrame>
        <p:nvGraphicFramePr>
          <p:cNvPr id="4" name="Tablo 3"/>
          <p:cNvGraphicFramePr>
            <a:graphicFrameLocks noGrp="1"/>
          </p:cNvGraphicFramePr>
          <p:nvPr>
            <p:extLst>
              <p:ext uri="{D42A27DB-BD31-4B8C-83A1-F6EECF244321}">
                <p14:modId xmlns:p14="http://schemas.microsoft.com/office/powerpoint/2010/main" val="905245278"/>
              </p:ext>
            </p:extLst>
          </p:nvPr>
        </p:nvGraphicFramePr>
        <p:xfrm>
          <a:off x="-3" y="3"/>
          <a:ext cx="9144006" cy="5143496"/>
        </p:xfrm>
        <a:graphic>
          <a:graphicData uri="http://schemas.openxmlformats.org/drawingml/2006/table">
            <a:tbl>
              <a:tblPr>
                <a:tableStyleId>{5C22544A-7EE6-4342-B048-85BDC9FD1C3A}</a:tableStyleId>
              </a:tblPr>
              <a:tblGrid>
                <a:gridCol w="374754">
                  <a:extLst>
                    <a:ext uri="{9D8B030D-6E8A-4147-A177-3AD203B41FA5}">
                      <a16:colId xmlns="" xmlns:a16="http://schemas.microsoft.com/office/drawing/2014/main" val="20000"/>
                    </a:ext>
                  </a:extLst>
                </a:gridCol>
                <a:gridCol w="374754">
                  <a:extLst>
                    <a:ext uri="{9D8B030D-6E8A-4147-A177-3AD203B41FA5}">
                      <a16:colId xmlns="" xmlns:a16="http://schemas.microsoft.com/office/drawing/2014/main" val="20001"/>
                    </a:ext>
                  </a:extLst>
                </a:gridCol>
                <a:gridCol w="599607">
                  <a:extLst>
                    <a:ext uri="{9D8B030D-6E8A-4147-A177-3AD203B41FA5}">
                      <a16:colId xmlns="" xmlns:a16="http://schemas.microsoft.com/office/drawing/2014/main" val="20002"/>
                    </a:ext>
                  </a:extLst>
                </a:gridCol>
                <a:gridCol w="599607">
                  <a:extLst>
                    <a:ext uri="{9D8B030D-6E8A-4147-A177-3AD203B41FA5}">
                      <a16:colId xmlns="" xmlns:a16="http://schemas.microsoft.com/office/drawing/2014/main" val="20003"/>
                    </a:ext>
                  </a:extLst>
                </a:gridCol>
                <a:gridCol w="599607">
                  <a:extLst>
                    <a:ext uri="{9D8B030D-6E8A-4147-A177-3AD203B41FA5}">
                      <a16:colId xmlns="" xmlns:a16="http://schemas.microsoft.com/office/drawing/2014/main" val="20004"/>
                    </a:ext>
                  </a:extLst>
                </a:gridCol>
                <a:gridCol w="599607">
                  <a:extLst>
                    <a:ext uri="{9D8B030D-6E8A-4147-A177-3AD203B41FA5}">
                      <a16:colId xmlns="" xmlns:a16="http://schemas.microsoft.com/office/drawing/2014/main" val="20005"/>
                    </a:ext>
                  </a:extLst>
                </a:gridCol>
                <a:gridCol w="599607">
                  <a:extLst>
                    <a:ext uri="{9D8B030D-6E8A-4147-A177-3AD203B41FA5}">
                      <a16:colId xmlns="" xmlns:a16="http://schemas.microsoft.com/office/drawing/2014/main" val="20006"/>
                    </a:ext>
                  </a:extLst>
                </a:gridCol>
                <a:gridCol w="599607">
                  <a:extLst>
                    <a:ext uri="{9D8B030D-6E8A-4147-A177-3AD203B41FA5}">
                      <a16:colId xmlns="" xmlns:a16="http://schemas.microsoft.com/office/drawing/2014/main" val="20007"/>
                    </a:ext>
                  </a:extLst>
                </a:gridCol>
                <a:gridCol w="599607">
                  <a:extLst>
                    <a:ext uri="{9D8B030D-6E8A-4147-A177-3AD203B41FA5}">
                      <a16:colId xmlns="" xmlns:a16="http://schemas.microsoft.com/office/drawing/2014/main" val="20008"/>
                    </a:ext>
                  </a:extLst>
                </a:gridCol>
                <a:gridCol w="599607">
                  <a:extLst>
                    <a:ext uri="{9D8B030D-6E8A-4147-A177-3AD203B41FA5}">
                      <a16:colId xmlns="" xmlns:a16="http://schemas.microsoft.com/office/drawing/2014/main" val="20009"/>
                    </a:ext>
                  </a:extLst>
                </a:gridCol>
                <a:gridCol w="599607">
                  <a:extLst>
                    <a:ext uri="{9D8B030D-6E8A-4147-A177-3AD203B41FA5}">
                      <a16:colId xmlns="" xmlns:a16="http://schemas.microsoft.com/office/drawing/2014/main" val="20010"/>
                    </a:ext>
                  </a:extLst>
                </a:gridCol>
                <a:gridCol w="599607">
                  <a:extLst>
                    <a:ext uri="{9D8B030D-6E8A-4147-A177-3AD203B41FA5}">
                      <a16:colId xmlns="" xmlns:a16="http://schemas.microsoft.com/office/drawing/2014/main" val="20011"/>
                    </a:ext>
                  </a:extLst>
                </a:gridCol>
                <a:gridCol w="599607">
                  <a:extLst>
                    <a:ext uri="{9D8B030D-6E8A-4147-A177-3AD203B41FA5}">
                      <a16:colId xmlns="" xmlns:a16="http://schemas.microsoft.com/office/drawing/2014/main" val="20012"/>
                    </a:ext>
                  </a:extLst>
                </a:gridCol>
                <a:gridCol w="599607">
                  <a:extLst>
                    <a:ext uri="{9D8B030D-6E8A-4147-A177-3AD203B41FA5}">
                      <a16:colId xmlns="" xmlns:a16="http://schemas.microsoft.com/office/drawing/2014/main" val="20013"/>
                    </a:ext>
                  </a:extLst>
                </a:gridCol>
                <a:gridCol w="599607">
                  <a:extLst>
                    <a:ext uri="{9D8B030D-6E8A-4147-A177-3AD203B41FA5}">
                      <a16:colId xmlns="" xmlns:a16="http://schemas.microsoft.com/office/drawing/2014/main" val="20014"/>
                    </a:ext>
                  </a:extLst>
                </a:gridCol>
                <a:gridCol w="599607">
                  <a:extLst>
                    <a:ext uri="{9D8B030D-6E8A-4147-A177-3AD203B41FA5}">
                      <a16:colId xmlns="" xmlns:a16="http://schemas.microsoft.com/office/drawing/2014/main" val="20015"/>
                    </a:ext>
                  </a:extLst>
                </a:gridCol>
              </a:tblGrid>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ctr" fontAlgn="b"/>
                      <a:endParaRPr lang="tr-TR" sz="16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4"/>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6"/>
                  </a:ext>
                </a:extLst>
              </a:tr>
              <a:tr h="311226">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smtClean="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9"/>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4"/>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6"/>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9"/>
                  </a:ext>
                </a:extLst>
              </a:tr>
            </a:tbl>
          </a:graphicData>
        </a:graphic>
      </p:graphicFrame>
      <p:cxnSp>
        <p:nvCxnSpPr>
          <p:cNvPr id="5" name="Düz Bağlayıcı 4"/>
          <p:cNvCxnSpPr/>
          <p:nvPr/>
        </p:nvCxnSpPr>
        <p:spPr>
          <a:xfrm>
            <a:off x="0" y="0"/>
            <a:ext cx="0"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356260" y="0"/>
            <a:ext cx="8906"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flipH="1">
            <a:off x="730333" y="0"/>
            <a:ext cx="17813"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1941616"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3740727" y="0"/>
            <a:ext cx="8907"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5557652"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356763" y="0"/>
            <a:ext cx="2672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144003"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0" y="0"/>
            <a:ext cx="91440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748146" y="262680"/>
            <a:ext cx="839585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3" y="5143500"/>
            <a:ext cx="9144003"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16 Metin kutusu"/>
          <p:cNvSpPr txBox="1"/>
          <p:nvPr/>
        </p:nvSpPr>
        <p:spPr>
          <a:xfrm>
            <a:off x="827584" y="0"/>
            <a:ext cx="936104" cy="338554"/>
          </a:xfrm>
          <a:prstGeom prst="rect">
            <a:avLst/>
          </a:prstGeom>
          <a:noFill/>
        </p:spPr>
        <p:txBody>
          <a:bodyPr wrap="square" rtlCol="0">
            <a:spAutoFit/>
          </a:bodyPr>
          <a:lstStyle/>
          <a:p>
            <a:r>
              <a:rPr lang="tr-TR" sz="1600" dirty="0" smtClean="0">
                <a:solidFill>
                  <a:schemeClr val="tx2"/>
                </a:solidFill>
              </a:rPr>
              <a:t>İlaçlar</a:t>
            </a:r>
            <a:endParaRPr lang="tr-TR" sz="1600" dirty="0">
              <a:solidFill>
                <a:schemeClr val="tx2"/>
              </a:solidFill>
            </a:endParaRPr>
          </a:p>
        </p:txBody>
      </p:sp>
      <p:sp>
        <p:nvSpPr>
          <p:cNvPr id="18" name="17 Metin kutusu"/>
          <p:cNvSpPr txBox="1"/>
          <p:nvPr/>
        </p:nvSpPr>
        <p:spPr>
          <a:xfrm>
            <a:off x="1979712" y="0"/>
            <a:ext cx="1656184" cy="338554"/>
          </a:xfrm>
          <a:prstGeom prst="rect">
            <a:avLst/>
          </a:prstGeom>
          <a:noFill/>
        </p:spPr>
        <p:txBody>
          <a:bodyPr wrap="square" rtlCol="0">
            <a:spAutoFit/>
          </a:bodyPr>
          <a:lstStyle/>
          <a:p>
            <a:r>
              <a:rPr lang="tr-TR" sz="1600" dirty="0" smtClean="0">
                <a:solidFill>
                  <a:schemeClr val="tx2"/>
                </a:solidFill>
                <a:cs typeface="Arial" pitchFamily="34" charset="0"/>
              </a:rPr>
              <a:t>Endikasyonları</a:t>
            </a:r>
            <a:endParaRPr lang="tr-TR" sz="1600" dirty="0">
              <a:solidFill>
                <a:schemeClr val="tx2"/>
              </a:solidFill>
              <a:cs typeface="Arial" pitchFamily="34" charset="0"/>
            </a:endParaRPr>
          </a:p>
        </p:txBody>
      </p:sp>
      <p:sp>
        <p:nvSpPr>
          <p:cNvPr id="19" name="18 Metin kutusu"/>
          <p:cNvSpPr txBox="1"/>
          <p:nvPr/>
        </p:nvSpPr>
        <p:spPr>
          <a:xfrm>
            <a:off x="3707904" y="0"/>
            <a:ext cx="2160240" cy="338554"/>
          </a:xfrm>
          <a:prstGeom prst="rect">
            <a:avLst/>
          </a:prstGeom>
          <a:noFill/>
        </p:spPr>
        <p:txBody>
          <a:bodyPr wrap="square" rtlCol="0">
            <a:spAutoFit/>
          </a:bodyPr>
          <a:lstStyle/>
          <a:p>
            <a:r>
              <a:rPr lang="tr-TR" sz="1600" dirty="0" smtClean="0">
                <a:solidFill>
                  <a:schemeClr val="tx2"/>
                </a:solidFill>
              </a:rPr>
              <a:t>Kontrendikasyonları</a:t>
            </a:r>
            <a:endParaRPr lang="tr-TR" sz="1600" dirty="0">
              <a:solidFill>
                <a:schemeClr val="tx2"/>
              </a:solidFill>
            </a:endParaRPr>
          </a:p>
        </p:txBody>
      </p:sp>
      <p:sp>
        <p:nvSpPr>
          <p:cNvPr id="20" name="19 Metin kutusu"/>
          <p:cNvSpPr txBox="1"/>
          <p:nvPr/>
        </p:nvSpPr>
        <p:spPr>
          <a:xfrm>
            <a:off x="5580112" y="0"/>
            <a:ext cx="1728192" cy="338554"/>
          </a:xfrm>
          <a:prstGeom prst="rect">
            <a:avLst/>
          </a:prstGeom>
          <a:noFill/>
        </p:spPr>
        <p:txBody>
          <a:bodyPr wrap="square" rtlCol="0">
            <a:spAutoFit/>
          </a:bodyPr>
          <a:lstStyle/>
          <a:p>
            <a:r>
              <a:rPr lang="tr-TR" sz="1600" dirty="0" smtClean="0">
                <a:solidFill>
                  <a:schemeClr val="tx2"/>
                </a:solidFill>
              </a:rPr>
              <a:t>Veriliş yolu</a:t>
            </a:r>
            <a:endParaRPr lang="tr-TR" sz="1600" dirty="0">
              <a:solidFill>
                <a:schemeClr val="tx2"/>
              </a:solidFill>
            </a:endParaRPr>
          </a:p>
        </p:txBody>
      </p:sp>
      <p:sp>
        <p:nvSpPr>
          <p:cNvPr id="21" name="20 Metin kutusu"/>
          <p:cNvSpPr txBox="1"/>
          <p:nvPr/>
        </p:nvSpPr>
        <p:spPr>
          <a:xfrm>
            <a:off x="7380312" y="0"/>
            <a:ext cx="1763688" cy="338554"/>
          </a:xfrm>
          <a:prstGeom prst="rect">
            <a:avLst/>
          </a:prstGeom>
          <a:noFill/>
        </p:spPr>
        <p:txBody>
          <a:bodyPr wrap="square" rtlCol="0">
            <a:spAutoFit/>
          </a:bodyPr>
          <a:lstStyle/>
          <a:p>
            <a:r>
              <a:rPr lang="tr-TR" sz="1600" dirty="0" smtClean="0">
                <a:solidFill>
                  <a:schemeClr val="tx2"/>
                </a:solidFill>
              </a:rPr>
              <a:t>Yan etkileri</a:t>
            </a:r>
            <a:endParaRPr lang="tr-TR" sz="1600" dirty="0">
              <a:solidFill>
                <a:schemeClr val="tx2"/>
              </a:solidFill>
            </a:endParaRPr>
          </a:p>
        </p:txBody>
      </p:sp>
      <p:sp>
        <p:nvSpPr>
          <p:cNvPr id="24" name="23 Metin kutusu"/>
          <p:cNvSpPr txBox="1"/>
          <p:nvPr/>
        </p:nvSpPr>
        <p:spPr>
          <a:xfrm rot="16200000">
            <a:off x="-2119590" y="2387084"/>
            <a:ext cx="4608513" cy="369332"/>
          </a:xfrm>
          <a:prstGeom prst="rect">
            <a:avLst/>
          </a:prstGeom>
          <a:noFill/>
        </p:spPr>
        <p:txBody>
          <a:bodyPr wrap="square" rtlCol="0">
            <a:spAutoFit/>
          </a:bodyPr>
          <a:lstStyle/>
          <a:p>
            <a:r>
              <a:rPr lang="tr-TR" dirty="0" smtClean="0">
                <a:latin typeface="Arial" pitchFamily="34" charset="0"/>
                <a:cs typeface="Arial" pitchFamily="34" charset="0"/>
              </a:rPr>
              <a:t>LAKSATİF VE PURGATİF ETKİLİ İLAÇLAR</a:t>
            </a:r>
            <a:endParaRPr lang="tr-TR" dirty="0">
              <a:latin typeface="Arial" pitchFamily="34" charset="0"/>
              <a:cs typeface="Arial" pitchFamily="34" charset="0"/>
            </a:endParaRPr>
          </a:p>
        </p:txBody>
      </p:sp>
      <p:sp>
        <p:nvSpPr>
          <p:cNvPr id="22" name="21 Metin kutusu"/>
          <p:cNvSpPr txBox="1"/>
          <p:nvPr/>
        </p:nvSpPr>
        <p:spPr>
          <a:xfrm>
            <a:off x="683568" y="339502"/>
            <a:ext cx="1296144" cy="338554"/>
          </a:xfrm>
          <a:prstGeom prst="rect">
            <a:avLst/>
          </a:prstGeom>
          <a:noFill/>
        </p:spPr>
        <p:txBody>
          <a:bodyPr wrap="square" rtlCol="0">
            <a:spAutoFit/>
          </a:bodyPr>
          <a:lstStyle/>
          <a:p>
            <a:r>
              <a:rPr lang="tr-TR" sz="1600" dirty="0" err="1" smtClean="0"/>
              <a:t>Fenolftalein</a:t>
            </a:r>
            <a:endParaRPr lang="tr-TR" sz="1600" dirty="0"/>
          </a:p>
        </p:txBody>
      </p:sp>
      <p:sp>
        <p:nvSpPr>
          <p:cNvPr id="25" name="Metin kutusu 31">
            <a:extLst>
              <a:ext uri="{FF2B5EF4-FFF2-40B4-BE49-F238E27FC236}">
                <a16:creationId xmlns="" xmlns:a16="http://schemas.microsoft.com/office/drawing/2014/main" id="{19F87B76-245F-4D93-8FC0-F0C4AF6D1F3E}"/>
              </a:ext>
            </a:extLst>
          </p:cNvPr>
          <p:cNvSpPr txBox="1"/>
          <p:nvPr/>
        </p:nvSpPr>
        <p:spPr>
          <a:xfrm>
            <a:off x="1979712" y="339502"/>
            <a:ext cx="1786760" cy="1546577"/>
          </a:xfrm>
          <a:prstGeom prst="rect">
            <a:avLst/>
          </a:prstGeom>
          <a:noFill/>
        </p:spPr>
        <p:txBody>
          <a:bodyPr wrap="square" lIns="68580" tIns="34290" rIns="68580" bIns="34290" rtlCol="0">
            <a:spAutoFit/>
          </a:bodyPr>
          <a:lstStyle/>
          <a:p>
            <a:r>
              <a:rPr lang="tr-TR" sz="1600" dirty="0"/>
              <a:t>Kabızlık tedavisinde ve cerrahi girişimden önce bağırsakların boşaltılması için kullanılır.</a:t>
            </a:r>
          </a:p>
        </p:txBody>
      </p:sp>
      <p:sp>
        <p:nvSpPr>
          <p:cNvPr id="26" name="Metin kutusu 32">
            <a:extLst>
              <a:ext uri="{FF2B5EF4-FFF2-40B4-BE49-F238E27FC236}">
                <a16:creationId xmlns="" xmlns:a16="http://schemas.microsoft.com/office/drawing/2014/main" id="{788FA610-0BC6-4BB7-9E75-C8291D197C60}"/>
              </a:ext>
            </a:extLst>
          </p:cNvPr>
          <p:cNvSpPr txBox="1"/>
          <p:nvPr/>
        </p:nvSpPr>
        <p:spPr>
          <a:xfrm>
            <a:off x="3779912" y="411510"/>
            <a:ext cx="1656184" cy="2285241"/>
          </a:xfrm>
          <a:prstGeom prst="rect">
            <a:avLst/>
          </a:prstGeom>
          <a:noFill/>
        </p:spPr>
        <p:txBody>
          <a:bodyPr wrap="square" lIns="68580" tIns="34290" rIns="68580" bIns="34290" rtlCol="0">
            <a:spAutoFit/>
          </a:bodyPr>
          <a:lstStyle/>
          <a:p>
            <a:r>
              <a:rPr lang="tr-TR" sz="1600" dirty="0"/>
              <a:t>Ani gelişen şiddetli karın </a:t>
            </a:r>
            <a:r>
              <a:rPr lang="tr-TR" sz="1600" dirty="0" smtClean="0"/>
              <a:t>ağrısı, safra </a:t>
            </a:r>
            <a:r>
              <a:rPr lang="tr-TR" sz="1600" dirty="0"/>
              <a:t>yolları </a:t>
            </a:r>
            <a:r>
              <a:rPr lang="tr-TR" sz="1600" dirty="0" smtClean="0"/>
              <a:t>tıkanıklığı, ağır hepatit, ishal</a:t>
            </a:r>
            <a:endParaRPr lang="tr-TR" sz="1600" dirty="0"/>
          </a:p>
          <a:p>
            <a:r>
              <a:rPr lang="tr-TR" sz="1600" dirty="0"/>
              <a:t>e</a:t>
            </a:r>
            <a:r>
              <a:rPr lang="tr-TR" sz="1600" dirty="0" smtClean="0"/>
              <a:t>tken </a:t>
            </a:r>
            <a:r>
              <a:rPr lang="tr-TR" sz="1600" dirty="0"/>
              <a:t>maddeye duyarlılık durumlarında </a:t>
            </a:r>
            <a:r>
              <a:rPr lang="tr-TR" sz="1600" dirty="0" smtClean="0"/>
              <a:t>kullanılmamalıdır.</a:t>
            </a:r>
            <a:endParaRPr lang="tr-TR" sz="1600" dirty="0"/>
          </a:p>
        </p:txBody>
      </p:sp>
      <p:sp>
        <p:nvSpPr>
          <p:cNvPr id="27" name="Metin kutusu 33">
            <a:extLst>
              <a:ext uri="{FF2B5EF4-FFF2-40B4-BE49-F238E27FC236}">
                <a16:creationId xmlns="" xmlns:a16="http://schemas.microsoft.com/office/drawing/2014/main" id="{3C8C1AA7-7969-4D9B-B5EC-1D06635D4EFB}"/>
              </a:ext>
            </a:extLst>
          </p:cNvPr>
          <p:cNvSpPr txBox="1"/>
          <p:nvPr/>
        </p:nvSpPr>
        <p:spPr>
          <a:xfrm>
            <a:off x="5580112" y="411510"/>
            <a:ext cx="1326152" cy="1300356"/>
          </a:xfrm>
          <a:prstGeom prst="rect">
            <a:avLst/>
          </a:prstGeom>
          <a:noFill/>
        </p:spPr>
        <p:txBody>
          <a:bodyPr wrap="square" lIns="68580" tIns="34290" rIns="68580" bIns="34290" rtlCol="0">
            <a:spAutoFit/>
          </a:bodyPr>
          <a:lstStyle/>
          <a:p>
            <a:r>
              <a:rPr lang="tr-TR" sz="1600" dirty="0"/>
              <a:t>Oral olarak alınır.</a:t>
            </a:r>
          </a:p>
          <a:p>
            <a:r>
              <a:rPr lang="tr-TR" sz="1600" dirty="0"/>
              <a:t>Önerilen dozu 30 - 270 mg/ 1-3 tablettir.</a:t>
            </a:r>
          </a:p>
        </p:txBody>
      </p:sp>
      <p:sp>
        <p:nvSpPr>
          <p:cNvPr id="28" name="Metin kutusu 34">
            <a:extLst>
              <a:ext uri="{FF2B5EF4-FFF2-40B4-BE49-F238E27FC236}">
                <a16:creationId xmlns="" xmlns:a16="http://schemas.microsoft.com/office/drawing/2014/main" id="{5FAFB2B7-ED41-4C92-B393-AC8C3937642A}"/>
              </a:ext>
            </a:extLst>
          </p:cNvPr>
          <p:cNvSpPr txBox="1"/>
          <p:nvPr/>
        </p:nvSpPr>
        <p:spPr>
          <a:xfrm>
            <a:off x="7383056" y="411510"/>
            <a:ext cx="1760944" cy="2285241"/>
          </a:xfrm>
          <a:prstGeom prst="rect">
            <a:avLst/>
          </a:prstGeom>
          <a:noFill/>
        </p:spPr>
        <p:txBody>
          <a:bodyPr wrap="square" lIns="68580" tIns="34290" rIns="68580" bIns="34290" rtlCol="0">
            <a:spAutoFit/>
          </a:bodyPr>
          <a:lstStyle/>
          <a:p>
            <a:r>
              <a:rPr lang="tr-TR" sz="1600" dirty="0"/>
              <a:t>Deride kızarıklık, kaşıntı, yanma hissi ve kızarıklıkla birlikte gözlenen bir tür deri döküntüsü şeklinde ortaya çıkan aşırı duyarlılık reaksiyonu.</a:t>
            </a:r>
          </a:p>
        </p:txBody>
      </p:sp>
    </p:spTree>
    <p:extLst>
      <p:ext uri="{BB962C8B-B14F-4D97-AF65-F5344CB8AC3E}">
        <p14:creationId xmlns:p14="http://schemas.microsoft.com/office/powerpoint/2010/main" val="115137854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graphicFrame>
        <p:nvGraphicFramePr>
          <p:cNvPr id="4" name="Tablo 3"/>
          <p:cNvGraphicFramePr>
            <a:graphicFrameLocks noGrp="1"/>
          </p:cNvGraphicFramePr>
          <p:nvPr>
            <p:extLst>
              <p:ext uri="{D42A27DB-BD31-4B8C-83A1-F6EECF244321}">
                <p14:modId xmlns:p14="http://schemas.microsoft.com/office/powerpoint/2010/main" val="905245278"/>
              </p:ext>
            </p:extLst>
          </p:nvPr>
        </p:nvGraphicFramePr>
        <p:xfrm>
          <a:off x="-3" y="3"/>
          <a:ext cx="9144006" cy="5143496"/>
        </p:xfrm>
        <a:graphic>
          <a:graphicData uri="http://schemas.openxmlformats.org/drawingml/2006/table">
            <a:tbl>
              <a:tblPr>
                <a:tableStyleId>{5C22544A-7EE6-4342-B048-85BDC9FD1C3A}</a:tableStyleId>
              </a:tblPr>
              <a:tblGrid>
                <a:gridCol w="374754">
                  <a:extLst>
                    <a:ext uri="{9D8B030D-6E8A-4147-A177-3AD203B41FA5}">
                      <a16:colId xmlns="" xmlns:a16="http://schemas.microsoft.com/office/drawing/2014/main" val="20000"/>
                    </a:ext>
                  </a:extLst>
                </a:gridCol>
                <a:gridCol w="374754">
                  <a:extLst>
                    <a:ext uri="{9D8B030D-6E8A-4147-A177-3AD203B41FA5}">
                      <a16:colId xmlns="" xmlns:a16="http://schemas.microsoft.com/office/drawing/2014/main" val="20001"/>
                    </a:ext>
                  </a:extLst>
                </a:gridCol>
                <a:gridCol w="599607">
                  <a:extLst>
                    <a:ext uri="{9D8B030D-6E8A-4147-A177-3AD203B41FA5}">
                      <a16:colId xmlns="" xmlns:a16="http://schemas.microsoft.com/office/drawing/2014/main" val="20002"/>
                    </a:ext>
                  </a:extLst>
                </a:gridCol>
                <a:gridCol w="599607">
                  <a:extLst>
                    <a:ext uri="{9D8B030D-6E8A-4147-A177-3AD203B41FA5}">
                      <a16:colId xmlns="" xmlns:a16="http://schemas.microsoft.com/office/drawing/2014/main" val="20003"/>
                    </a:ext>
                  </a:extLst>
                </a:gridCol>
                <a:gridCol w="599607">
                  <a:extLst>
                    <a:ext uri="{9D8B030D-6E8A-4147-A177-3AD203B41FA5}">
                      <a16:colId xmlns="" xmlns:a16="http://schemas.microsoft.com/office/drawing/2014/main" val="20004"/>
                    </a:ext>
                  </a:extLst>
                </a:gridCol>
                <a:gridCol w="599607">
                  <a:extLst>
                    <a:ext uri="{9D8B030D-6E8A-4147-A177-3AD203B41FA5}">
                      <a16:colId xmlns="" xmlns:a16="http://schemas.microsoft.com/office/drawing/2014/main" val="20005"/>
                    </a:ext>
                  </a:extLst>
                </a:gridCol>
                <a:gridCol w="599607">
                  <a:extLst>
                    <a:ext uri="{9D8B030D-6E8A-4147-A177-3AD203B41FA5}">
                      <a16:colId xmlns="" xmlns:a16="http://schemas.microsoft.com/office/drawing/2014/main" val="20006"/>
                    </a:ext>
                  </a:extLst>
                </a:gridCol>
                <a:gridCol w="599607">
                  <a:extLst>
                    <a:ext uri="{9D8B030D-6E8A-4147-A177-3AD203B41FA5}">
                      <a16:colId xmlns="" xmlns:a16="http://schemas.microsoft.com/office/drawing/2014/main" val="20007"/>
                    </a:ext>
                  </a:extLst>
                </a:gridCol>
                <a:gridCol w="599607">
                  <a:extLst>
                    <a:ext uri="{9D8B030D-6E8A-4147-A177-3AD203B41FA5}">
                      <a16:colId xmlns="" xmlns:a16="http://schemas.microsoft.com/office/drawing/2014/main" val="20008"/>
                    </a:ext>
                  </a:extLst>
                </a:gridCol>
                <a:gridCol w="599607">
                  <a:extLst>
                    <a:ext uri="{9D8B030D-6E8A-4147-A177-3AD203B41FA5}">
                      <a16:colId xmlns="" xmlns:a16="http://schemas.microsoft.com/office/drawing/2014/main" val="20009"/>
                    </a:ext>
                  </a:extLst>
                </a:gridCol>
                <a:gridCol w="599607">
                  <a:extLst>
                    <a:ext uri="{9D8B030D-6E8A-4147-A177-3AD203B41FA5}">
                      <a16:colId xmlns="" xmlns:a16="http://schemas.microsoft.com/office/drawing/2014/main" val="20010"/>
                    </a:ext>
                  </a:extLst>
                </a:gridCol>
                <a:gridCol w="599607">
                  <a:extLst>
                    <a:ext uri="{9D8B030D-6E8A-4147-A177-3AD203B41FA5}">
                      <a16:colId xmlns="" xmlns:a16="http://schemas.microsoft.com/office/drawing/2014/main" val="20011"/>
                    </a:ext>
                  </a:extLst>
                </a:gridCol>
                <a:gridCol w="599607">
                  <a:extLst>
                    <a:ext uri="{9D8B030D-6E8A-4147-A177-3AD203B41FA5}">
                      <a16:colId xmlns="" xmlns:a16="http://schemas.microsoft.com/office/drawing/2014/main" val="20012"/>
                    </a:ext>
                  </a:extLst>
                </a:gridCol>
                <a:gridCol w="599607">
                  <a:extLst>
                    <a:ext uri="{9D8B030D-6E8A-4147-A177-3AD203B41FA5}">
                      <a16:colId xmlns="" xmlns:a16="http://schemas.microsoft.com/office/drawing/2014/main" val="20013"/>
                    </a:ext>
                  </a:extLst>
                </a:gridCol>
                <a:gridCol w="599607">
                  <a:extLst>
                    <a:ext uri="{9D8B030D-6E8A-4147-A177-3AD203B41FA5}">
                      <a16:colId xmlns="" xmlns:a16="http://schemas.microsoft.com/office/drawing/2014/main" val="20014"/>
                    </a:ext>
                  </a:extLst>
                </a:gridCol>
                <a:gridCol w="599607">
                  <a:extLst>
                    <a:ext uri="{9D8B030D-6E8A-4147-A177-3AD203B41FA5}">
                      <a16:colId xmlns="" xmlns:a16="http://schemas.microsoft.com/office/drawing/2014/main" val="20015"/>
                    </a:ext>
                  </a:extLst>
                </a:gridCol>
              </a:tblGrid>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ctr" fontAlgn="b"/>
                      <a:endParaRPr lang="tr-TR" sz="16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4"/>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6"/>
                  </a:ext>
                </a:extLst>
              </a:tr>
              <a:tr h="311226">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smtClean="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9"/>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4"/>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6"/>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9"/>
                  </a:ext>
                </a:extLst>
              </a:tr>
            </a:tbl>
          </a:graphicData>
        </a:graphic>
      </p:graphicFrame>
      <p:cxnSp>
        <p:nvCxnSpPr>
          <p:cNvPr id="5" name="Düz Bağlayıcı 4"/>
          <p:cNvCxnSpPr/>
          <p:nvPr/>
        </p:nvCxnSpPr>
        <p:spPr>
          <a:xfrm>
            <a:off x="0" y="0"/>
            <a:ext cx="0"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356260" y="0"/>
            <a:ext cx="8906"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flipH="1">
            <a:off x="730333" y="0"/>
            <a:ext cx="17813"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1941616"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3740727" y="0"/>
            <a:ext cx="8907"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5557652"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356763" y="0"/>
            <a:ext cx="2672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144003"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0" y="0"/>
            <a:ext cx="91440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748146" y="262680"/>
            <a:ext cx="839585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3" y="5143500"/>
            <a:ext cx="9144003"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16 Metin kutusu"/>
          <p:cNvSpPr txBox="1"/>
          <p:nvPr/>
        </p:nvSpPr>
        <p:spPr>
          <a:xfrm>
            <a:off x="827584" y="0"/>
            <a:ext cx="936104" cy="338554"/>
          </a:xfrm>
          <a:prstGeom prst="rect">
            <a:avLst/>
          </a:prstGeom>
          <a:noFill/>
        </p:spPr>
        <p:txBody>
          <a:bodyPr wrap="square" rtlCol="0">
            <a:spAutoFit/>
          </a:bodyPr>
          <a:lstStyle/>
          <a:p>
            <a:r>
              <a:rPr lang="tr-TR" sz="1600" dirty="0" smtClean="0">
                <a:solidFill>
                  <a:schemeClr val="tx2"/>
                </a:solidFill>
              </a:rPr>
              <a:t>İlaçlar</a:t>
            </a:r>
            <a:endParaRPr lang="tr-TR" sz="1600" dirty="0">
              <a:solidFill>
                <a:schemeClr val="tx2"/>
              </a:solidFill>
            </a:endParaRPr>
          </a:p>
        </p:txBody>
      </p:sp>
      <p:sp>
        <p:nvSpPr>
          <p:cNvPr id="18" name="17 Metin kutusu"/>
          <p:cNvSpPr txBox="1"/>
          <p:nvPr/>
        </p:nvSpPr>
        <p:spPr>
          <a:xfrm>
            <a:off x="1979712" y="0"/>
            <a:ext cx="1656184" cy="338554"/>
          </a:xfrm>
          <a:prstGeom prst="rect">
            <a:avLst/>
          </a:prstGeom>
          <a:noFill/>
        </p:spPr>
        <p:txBody>
          <a:bodyPr wrap="square" rtlCol="0">
            <a:spAutoFit/>
          </a:bodyPr>
          <a:lstStyle/>
          <a:p>
            <a:r>
              <a:rPr lang="tr-TR" sz="1600" dirty="0" smtClean="0">
                <a:solidFill>
                  <a:schemeClr val="tx2"/>
                </a:solidFill>
                <a:cs typeface="Arial" pitchFamily="34" charset="0"/>
              </a:rPr>
              <a:t>Endikasyonları</a:t>
            </a:r>
            <a:endParaRPr lang="tr-TR" sz="1600" dirty="0">
              <a:solidFill>
                <a:schemeClr val="tx2"/>
              </a:solidFill>
              <a:cs typeface="Arial" pitchFamily="34" charset="0"/>
            </a:endParaRPr>
          </a:p>
        </p:txBody>
      </p:sp>
      <p:sp>
        <p:nvSpPr>
          <p:cNvPr id="19" name="18 Metin kutusu"/>
          <p:cNvSpPr txBox="1"/>
          <p:nvPr/>
        </p:nvSpPr>
        <p:spPr>
          <a:xfrm>
            <a:off x="3707904" y="0"/>
            <a:ext cx="2160240" cy="338554"/>
          </a:xfrm>
          <a:prstGeom prst="rect">
            <a:avLst/>
          </a:prstGeom>
          <a:noFill/>
        </p:spPr>
        <p:txBody>
          <a:bodyPr wrap="square" rtlCol="0">
            <a:spAutoFit/>
          </a:bodyPr>
          <a:lstStyle/>
          <a:p>
            <a:r>
              <a:rPr lang="tr-TR" sz="1600" dirty="0" smtClean="0">
                <a:solidFill>
                  <a:schemeClr val="tx2"/>
                </a:solidFill>
              </a:rPr>
              <a:t>Kontrendikasyonları</a:t>
            </a:r>
            <a:endParaRPr lang="tr-TR" sz="1600" dirty="0">
              <a:solidFill>
                <a:schemeClr val="tx2"/>
              </a:solidFill>
            </a:endParaRPr>
          </a:p>
        </p:txBody>
      </p:sp>
      <p:sp>
        <p:nvSpPr>
          <p:cNvPr id="20" name="19 Metin kutusu"/>
          <p:cNvSpPr txBox="1"/>
          <p:nvPr/>
        </p:nvSpPr>
        <p:spPr>
          <a:xfrm>
            <a:off x="5580112" y="0"/>
            <a:ext cx="1728192" cy="338554"/>
          </a:xfrm>
          <a:prstGeom prst="rect">
            <a:avLst/>
          </a:prstGeom>
          <a:noFill/>
        </p:spPr>
        <p:txBody>
          <a:bodyPr wrap="square" rtlCol="0">
            <a:spAutoFit/>
          </a:bodyPr>
          <a:lstStyle/>
          <a:p>
            <a:r>
              <a:rPr lang="tr-TR" sz="1600" dirty="0" smtClean="0">
                <a:solidFill>
                  <a:schemeClr val="tx2"/>
                </a:solidFill>
              </a:rPr>
              <a:t>Veriliş yolu</a:t>
            </a:r>
            <a:endParaRPr lang="tr-TR" sz="1600" dirty="0">
              <a:solidFill>
                <a:schemeClr val="tx2"/>
              </a:solidFill>
            </a:endParaRPr>
          </a:p>
        </p:txBody>
      </p:sp>
      <p:sp>
        <p:nvSpPr>
          <p:cNvPr id="21" name="20 Metin kutusu"/>
          <p:cNvSpPr txBox="1"/>
          <p:nvPr/>
        </p:nvSpPr>
        <p:spPr>
          <a:xfrm>
            <a:off x="7380312" y="0"/>
            <a:ext cx="1763688" cy="338554"/>
          </a:xfrm>
          <a:prstGeom prst="rect">
            <a:avLst/>
          </a:prstGeom>
          <a:noFill/>
        </p:spPr>
        <p:txBody>
          <a:bodyPr wrap="square" rtlCol="0">
            <a:spAutoFit/>
          </a:bodyPr>
          <a:lstStyle/>
          <a:p>
            <a:r>
              <a:rPr lang="tr-TR" sz="1600" dirty="0" smtClean="0">
                <a:solidFill>
                  <a:schemeClr val="tx2"/>
                </a:solidFill>
              </a:rPr>
              <a:t>Yan etkileri</a:t>
            </a:r>
            <a:endParaRPr lang="tr-TR" sz="1600" dirty="0">
              <a:solidFill>
                <a:schemeClr val="tx2"/>
              </a:solidFill>
            </a:endParaRPr>
          </a:p>
        </p:txBody>
      </p:sp>
      <p:sp>
        <p:nvSpPr>
          <p:cNvPr id="24" name="23 Metin kutusu"/>
          <p:cNvSpPr txBox="1"/>
          <p:nvPr/>
        </p:nvSpPr>
        <p:spPr>
          <a:xfrm rot="16200000">
            <a:off x="-2119590" y="2387084"/>
            <a:ext cx="4608513" cy="369332"/>
          </a:xfrm>
          <a:prstGeom prst="rect">
            <a:avLst/>
          </a:prstGeom>
          <a:noFill/>
        </p:spPr>
        <p:txBody>
          <a:bodyPr wrap="square" rtlCol="0">
            <a:spAutoFit/>
          </a:bodyPr>
          <a:lstStyle/>
          <a:p>
            <a:r>
              <a:rPr lang="tr-TR" dirty="0" smtClean="0">
                <a:latin typeface="Arial" pitchFamily="34" charset="0"/>
                <a:cs typeface="Arial" pitchFamily="34" charset="0"/>
              </a:rPr>
              <a:t>LAKSATİF VE PURGATİF ETKİLİ İLAÇLAR</a:t>
            </a:r>
            <a:endParaRPr lang="tr-TR" dirty="0">
              <a:latin typeface="Arial" pitchFamily="34" charset="0"/>
              <a:cs typeface="Arial" pitchFamily="34" charset="0"/>
            </a:endParaRPr>
          </a:p>
        </p:txBody>
      </p:sp>
      <p:sp>
        <p:nvSpPr>
          <p:cNvPr id="22" name="21 Metin kutusu"/>
          <p:cNvSpPr txBox="1"/>
          <p:nvPr/>
        </p:nvSpPr>
        <p:spPr>
          <a:xfrm>
            <a:off x="755576" y="411510"/>
            <a:ext cx="1224136" cy="338554"/>
          </a:xfrm>
          <a:prstGeom prst="rect">
            <a:avLst/>
          </a:prstGeom>
          <a:noFill/>
        </p:spPr>
        <p:txBody>
          <a:bodyPr wrap="square" rtlCol="0">
            <a:spAutoFit/>
          </a:bodyPr>
          <a:lstStyle/>
          <a:p>
            <a:r>
              <a:rPr lang="tr-TR" sz="1600" dirty="0" err="1" smtClean="0"/>
              <a:t>Ricinus</a:t>
            </a:r>
            <a:r>
              <a:rPr lang="tr-TR" sz="1600" dirty="0" smtClean="0"/>
              <a:t> </a:t>
            </a:r>
            <a:r>
              <a:rPr lang="tr-TR" sz="1600" dirty="0" err="1" smtClean="0"/>
              <a:t>Oil</a:t>
            </a:r>
            <a:endParaRPr lang="tr-TR" sz="1600" dirty="0"/>
          </a:p>
        </p:txBody>
      </p:sp>
      <p:sp>
        <p:nvSpPr>
          <p:cNvPr id="23" name="Metin kutusu 22">
            <a:extLst>
              <a:ext uri="{FF2B5EF4-FFF2-40B4-BE49-F238E27FC236}">
                <a16:creationId xmlns="" xmlns:a16="http://schemas.microsoft.com/office/drawing/2014/main" id="{92C19324-7A4E-4C08-BCE3-1F68858DCA19}"/>
              </a:ext>
            </a:extLst>
          </p:cNvPr>
          <p:cNvSpPr txBox="1"/>
          <p:nvPr/>
        </p:nvSpPr>
        <p:spPr>
          <a:xfrm>
            <a:off x="1979712" y="339502"/>
            <a:ext cx="1799729" cy="2039020"/>
          </a:xfrm>
          <a:prstGeom prst="rect">
            <a:avLst/>
          </a:prstGeom>
          <a:noFill/>
        </p:spPr>
        <p:txBody>
          <a:bodyPr wrap="square" lIns="68580" tIns="34290" rIns="68580" bIns="34290" rtlCol="0">
            <a:spAutoFit/>
          </a:bodyPr>
          <a:lstStyle/>
          <a:p>
            <a:r>
              <a:rPr lang="tr-TR" sz="1600" dirty="0"/>
              <a:t>Radyolojik tetkikten önce, </a:t>
            </a:r>
            <a:r>
              <a:rPr lang="tr-TR" sz="1600" dirty="0" err="1"/>
              <a:t>Proctoscopy’den</a:t>
            </a:r>
            <a:r>
              <a:rPr lang="tr-TR" sz="1600" dirty="0"/>
              <a:t> önce ve besin zehirlenmesinde bağırsağı boşaltmak ve gazı gidermek için kullanılır.</a:t>
            </a:r>
          </a:p>
        </p:txBody>
      </p:sp>
      <p:sp>
        <p:nvSpPr>
          <p:cNvPr id="25" name="Metin kutusu 23">
            <a:extLst>
              <a:ext uri="{FF2B5EF4-FFF2-40B4-BE49-F238E27FC236}">
                <a16:creationId xmlns="" xmlns:a16="http://schemas.microsoft.com/office/drawing/2014/main" id="{5F6325B4-63E0-4414-9075-8D3AA218F7E6}"/>
              </a:ext>
            </a:extLst>
          </p:cNvPr>
          <p:cNvSpPr txBox="1"/>
          <p:nvPr/>
        </p:nvSpPr>
        <p:spPr>
          <a:xfrm>
            <a:off x="3779912" y="411510"/>
            <a:ext cx="1648623" cy="1300356"/>
          </a:xfrm>
          <a:prstGeom prst="rect">
            <a:avLst/>
          </a:prstGeom>
          <a:noFill/>
        </p:spPr>
        <p:txBody>
          <a:bodyPr wrap="square" lIns="68580" tIns="34290" rIns="68580" bIns="34290" rtlCol="0">
            <a:spAutoFit/>
          </a:bodyPr>
          <a:lstStyle/>
          <a:p>
            <a:r>
              <a:rPr lang="tr-TR" sz="1600" dirty="0" smtClean="0"/>
              <a:t>Hamilelikte, </a:t>
            </a:r>
            <a:r>
              <a:rPr lang="tr-TR" sz="1600" dirty="0" err="1" smtClean="0"/>
              <a:t>mensturasyon</a:t>
            </a:r>
            <a:r>
              <a:rPr lang="tr-TR" sz="1600" dirty="0" smtClean="0"/>
              <a:t> esnasında, kancalı </a:t>
            </a:r>
            <a:r>
              <a:rPr lang="tr-TR" sz="1600" dirty="0"/>
              <a:t>kurt </a:t>
            </a:r>
            <a:r>
              <a:rPr lang="tr-TR" sz="1600" dirty="0" smtClean="0"/>
              <a:t>tedavisinde </a:t>
            </a:r>
            <a:r>
              <a:rPr lang="tr-TR" sz="1600" dirty="0" err="1" smtClean="0"/>
              <a:t>kontrendikedir</a:t>
            </a:r>
            <a:r>
              <a:rPr lang="tr-TR" sz="1600" dirty="0" smtClean="0"/>
              <a:t>.</a:t>
            </a:r>
            <a:endParaRPr lang="tr-TR" sz="1600" dirty="0"/>
          </a:p>
        </p:txBody>
      </p:sp>
      <p:sp>
        <p:nvSpPr>
          <p:cNvPr id="26" name="Metin kutusu 26">
            <a:extLst>
              <a:ext uri="{FF2B5EF4-FFF2-40B4-BE49-F238E27FC236}">
                <a16:creationId xmlns="" xmlns:a16="http://schemas.microsoft.com/office/drawing/2014/main" id="{FE703AE4-3808-47BF-B246-F16691852CC8}"/>
              </a:ext>
            </a:extLst>
          </p:cNvPr>
          <p:cNvSpPr txBox="1"/>
          <p:nvPr/>
        </p:nvSpPr>
        <p:spPr>
          <a:xfrm>
            <a:off x="5508104" y="339502"/>
            <a:ext cx="1842321" cy="1300356"/>
          </a:xfrm>
          <a:prstGeom prst="rect">
            <a:avLst/>
          </a:prstGeom>
          <a:noFill/>
        </p:spPr>
        <p:txBody>
          <a:bodyPr wrap="square" lIns="68580" tIns="34290" rIns="68580" bIns="34290" rtlCol="0">
            <a:spAutoFit/>
          </a:bodyPr>
          <a:lstStyle/>
          <a:p>
            <a:r>
              <a:rPr lang="tr-TR" sz="1600" dirty="0"/>
              <a:t>Oral olarak alınır. </a:t>
            </a:r>
          </a:p>
          <a:p>
            <a:r>
              <a:rPr lang="tr-TR" sz="1600" dirty="0"/>
              <a:t>2-12 yaş arası : 15 ml/30 ml </a:t>
            </a:r>
          </a:p>
          <a:p>
            <a:r>
              <a:rPr lang="tr-TR" sz="1600" dirty="0"/>
              <a:t>Yetişkinler : 45 ml/ 90 ml</a:t>
            </a:r>
          </a:p>
        </p:txBody>
      </p:sp>
      <p:sp>
        <p:nvSpPr>
          <p:cNvPr id="27" name="Metin kutusu 25">
            <a:extLst>
              <a:ext uri="{FF2B5EF4-FFF2-40B4-BE49-F238E27FC236}">
                <a16:creationId xmlns="" xmlns:a16="http://schemas.microsoft.com/office/drawing/2014/main" id="{F3070445-A2A7-424C-A29B-A8DBE339BCEB}"/>
              </a:ext>
            </a:extLst>
          </p:cNvPr>
          <p:cNvSpPr txBox="1"/>
          <p:nvPr/>
        </p:nvSpPr>
        <p:spPr>
          <a:xfrm>
            <a:off x="7456633" y="339502"/>
            <a:ext cx="1687367" cy="1792798"/>
          </a:xfrm>
          <a:prstGeom prst="rect">
            <a:avLst/>
          </a:prstGeom>
          <a:noFill/>
        </p:spPr>
        <p:txBody>
          <a:bodyPr wrap="square" lIns="68580" tIns="34290" rIns="68580" bIns="34290" rtlCol="0">
            <a:spAutoFit/>
          </a:bodyPr>
          <a:lstStyle/>
          <a:p>
            <a:r>
              <a:rPr lang="tr-TR" sz="1600" dirty="0"/>
              <a:t>Yüksek dozlarda; karın ağrısı, bulantı ve kusmaya ve ciddi bağırsak bozukluğuna sebep olabilir.</a:t>
            </a:r>
          </a:p>
        </p:txBody>
      </p:sp>
      <p:cxnSp>
        <p:nvCxnSpPr>
          <p:cNvPr id="29" name="28 Düz Bağlayıcı"/>
          <p:cNvCxnSpPr/>
          <p:nvPr/>
        </p:nvCxnSpPr>
        <p:spPr>
          <a:xfrm>
            <a:off x="755576" y="2571750"/>
            <a:ext cx="8388424" cy="0"/>
          </a:xfrm>
          <a:prstGeom prst="line">
            <a:avLst/>
          </a:prstGeom>
        </p:spPr>
        <p:style>
          <a:lnRef idx="1">
            <a:schemeClr val="accent1"/>
          </a:lnRef>
          <a:fillRef idx="0">
            <a:schemeClr val="accent1"/>
          </a:fillRef>
          <a:effectRef idx="0">
            <a:schemeClr val="accent1"/>
          </a:effectRef>
          <a:fontRef idx="minor">
            <a:schemeClr val="tx1"/>
          </a:fontRef>
        </p:style>
      </p:cxnSp>
      <p:sp>
        <p:nvSpPr>
          <p:cNvPr id="30" name="29 Metin kutusu"/>
          <p:cNvSpPr txBox="1"/>
          <p:nvPr/>
        </p:nvSpPr>
        <p:spPr>
          <a:xfrm>
            <a:off x="755576" y="2787774"/>
            <a:ext cx="1296144" cy="338554"/>
          </a:xfrm>
          <a:prstGeom prst="rect">
            <a:avLst/>
          </a:prstGeom>
          <a:noFill/>
        </p:spPr>
        <p:txBody>
          <a:bodyPr wrap="square" rtlCol="0">
            <a:spAutoFit/>
          </a:bodyPr>
          <a:lstStyle/>
          <a:p>
            <a:r>
              <a:rPr lang="tr-TR" sz="1600" dirty="0" err="1" smtClean="0"/>
              <a:t>Sennosid</a:t>
            </a:r>
            <a:r>
              <a:rPr lang="tr-TR" sz="1600" dirty="0" smtClean="0"/>
              <a:t> B</a:t>
            </a:r>
            <a:endParaRPr lang="tr-TR" sz="1600" dirty="0"/>
          </a:p>
        </p:txBody>
      </p:sp>
      <p:sp>
        <p:nvSpPr>
          <p:cNvPr id="31" name="Metin kutusu 31">
            <a:extLst>
              <a:ext uri="{FF2B5EF4-FFF2-40B4-BE49-F238E27FC236}">
                <a16:creationId xmlns="" xmlns:a16="http://schemas.microsoft.com/office/drawing/2014/main" id="{B50A5746-A99A-488D-A777-847B3998D8EC}"/>
              </a:ext>
            </a:extLst>
          </p:cNvPr>
          <p:cNvSpPr txBox="1"/>
          <p:nvPr/>
        </p:nvSpPr>
        <p:spPr>
          <a:xfrm>
            <a:off x="1979712" y="2643758"/>
            <a:ext cx="1686293" cy="1054135"/>
          </a:xfrm>
          <a:prstGeom prst="rect">
            <a:avLst/>
          </a:prstGeom>
          <a:noFill/>
        </p:spPr>
        <p:txBody>
          <a:bodyPr wrap="square" lIns="68580" tIns="34290" rIns="68580" bIns="34290" rtlCol="0">
            <a:spAutoFit/>
          </a:bodyPr>
          <a:lstStyle/>
          <a:p>
            <a:r>
              <a:rPr lang="tr-TR" sz="1600" dirty="0" err="1"/>
              <a:t>Konstipasyonun</a:t>
            </a:r>
            <a:r>
              <a:rPr lang="tr-TR" sz="1600" dirty="0"/>
              <a:t> kısa süreli tedavisinde kullanılır.</a:t>
            </a:r>
          </a:p>
        </p:txBody>
      </p:sp>
      <p:sp>
        <p:nvSpPr>
          <p:cNvPr id="32" name="Metin kutusu 33">
            <a:extLst>
              <a:ext uri="{FF2B5EF4-FFF2-40B4-BE49-F238E27FC236}">
                <a16:creationId xmlns="" xmlns:a16="http://schemas.microsoft.com/office/drawing/2014/main" id="{7A024435-CF43-4449-990F-147E5BE8D314}"/>
              </a:ext>
            </a:extLst>
          </p:cNvPr>
          <p:cNvSpPr txBox="1"/>
          <p:nvPr/>
        </p:nvSpPr>
        <p:spPr>
          <a:xfrm>
            <a:off x="3779912" y="2571750"/>
            <a:ext cx="1944216" cy="2439129"/>
          </a:xfrm>
          <a:prstGeom prst="rect">
            <a:avLst/>
          </a:prstGeom>
          <a:noFill/>
        </p:spPr>
        <p:txBody>
          <a:bodyPr wrap="square" lIns="68580" tIns="34290" rIns="68580" bIns="34290" rtlCol="0">
            <a:spAutoFit/>
          </a:bodyPr>
          <a:lstStyle/>
          <a:p>
            <a:r>
              <a:rPr lang="tr-TR" sz="1400" dirty="0"/>
              <a:t>Bulantı, kusma veya apandisit düşündüren diğer bulguların </a:t>
            </a:r>
            <a:r>
              <a:rPr lang="tr-TR" sz="1400" dirty="0" smtClean="0"/>
              <a:t>varlığı, akut </a:t>
            </a:r>
            <a:r>
              <a:rPr lang="tr-TR" sz="1400" dirty="0"/>
              <a:t>abdomen, </a:t>
            </a:r>
            <a:r>
              <a:rPr lang="tr-TR" sz="1400" dirty="0" err="1"/>
              <a:t>ileus</a:t>
            </a:r>
            <a:r>
              <a:rPr lang="tr-TR" sz="1400" dirty="0"/>
              <a:t>, kronik </a:t>
            </a:r>
            <a:r>
              <a:rPr lang="tr-TR" sz="1400" dirty="0" err="1"/>
              <a:t>inflamasyonlu</a:t>
            </a:r>
            <a:r>
              <a:rPr lang="tr-TR" sz="1400" dirty="0"/>
              <a:t> bağırsak </a:t>
            </a:r>
            <a:r>
              <a:rPr lang="tr-TR" sz="1400" dirty="0" smtClean="0"/>
              <a:t>hastalığı, nedeni </a:t>
            </a:r>
            <a:r>
              <a:rPr lang="tr-TR" sz="1400" dirty="0"/>
              <a:t>belirlenememiş karın ağrıları </a:t>
            </a:r>
            <a:r>
              <a:rPr lang="tr-TR" sz="1400" dirty="0" smtClean="0"/>
              <a:t> ciddi </a:t>
            </a:r>
            <a:r>
              <a:rPr lang="tr-TR" sz="1400" dirty="0" err="1"/>
              <a:t>dehidratasyon</a:t>
            </a:r>
            <a:r>
              <a:rPr lang="tr-TR" sz="1400" dirty="0"/>
              <a:t> durumlarında </a:t>
            </a:r>
            <a:r>
              <a:rPr lang="tr-TR" sz="1400" dirty="0" err="1"/>
              <a:t>kontrendikedir</a:t>
            </a:r>
            <a:r>
              <a:rPr lang="tr-TR" sz="1400" dirty="0"/>
              <a:t>.</a:t>
            </a:r>
          </a:p>
        </p:txBody>
      </p:sp>
      <p:sp>
        <p:nvSpPr>
          <p:cNvPr id="33" name="Metin kutusu 32">
            <a:extLst>
              <a:ext uri="{FF2B5EF4-FFF2-40B4-BE49-F238E27FC236}">
                <a16:creationId xmlns="" xmlns:a16="http://schemas.microsoft.com/office/drawing/2014/main" id="{41BBB7DD-56A4-4B81-B488-147036B07C19}"/>
              </a:ext>
            </a:extLst>
          </p:cNvPr>
          <p:cNvSpPr txBox="1"/>
          <p:nvPr/>
        </p:nvSpPr>
        <p:spPr>
          <a:xfrm>
            <a:off x="5580112" y="2612038"/>
            <a:ext cx="1728192" cy="2531462"/>
          </a:xfrm>
          <a:prstGeom prst="rect">
            <a:avLst/>
          </a:prstGeom>
          <a:noFill/>
        </p:spPr>
        <p:txBody>
          <a:bodyPr wrap="square" lIns="68580" tIns="34290" rIns="68580" bIns="34290" rtlCol="0">
            <a:spAutoFit/>
          </a:bodyPr>
          <a:lstStyle/>
          <a:p>
            <a:r>
              <a:rPr lang="tr-TR" sz="1600" dirty="0"/>
              <a:t>Oral olarak alınır.</a:t>
            </a:r>
          </a:p>
          <a:p>
            <a:r>
              <a:rPr lang="tr-TR" sz="1600" dirty="0"/>
              <a:t>Yetişkinlerde günde 1 kez 1-2 tablet şeklinde kullanılır. </a:t>
            </a:r>
          </a:p>
          <a:p>
            <a:r>
              <a:rPr lang="tr-TR" sz="1600" dirty="0"/>
              <a:t>27 kg üzerindeki çocuklarda (12 yaş üzeri), günde 1 kez 1 tablet şeklinde kullanılır.</a:t>
            </a:r>
          </a:p>
        </p:txBody>
      </p:sp>
      <p:sp>
        <p:nvSpPr>
          <p:cNvPr id="34" name="Metin kutusu 34">
            <a:extLst>
              <a:ext uri="{FF2B5EF4-FFF2-40B4-BE49-F238E27FC236}">
                <a16:creationId xmlns="" xmlns:a16="http://schemas.microsoft.com/office/drawing/2014/main" id="{C5B1675B-EAD6-4312-8C50-D45AA9AF6E72}"/>
              </a:ext>
            </a:extLst>
          </p:cNvPr>
          <p:cNvSpPr txBox="1"/>
          <p:nvPr/>
        </p:nvSpPr>
        <p:spPr>
          <a:xfrm>
            <a:off x="7399972" y="2643758"/>
            <a:ext cx="1744028" cy="2285241"/>
          </a:xfrm>
          <a:prstGeom prst="rect">
            <a:avLst/>
          </a:prstGeom>
          <a:noFill/>
        </p:spPr>
        <p:txBody>
          <a:bodyPr wrap="square" lIns="68580" tIns="34290" rIns="68580" bIns="34290" rtlCol="0">
            <a:spAutoFit/>
          </a:bodyPr>
          <a:lstStyle/>
          <a:p>
            <a:r>
              <a:rPr lang="tr-TR" sz="1600" dirty="0"/>
              <a:t>Su dengesi ve elektrolit metabolizma bozukluklarına yol açabilir. </a:t>
            </a:r>
            <a:r>
              <a:rPr lang="tr-TR" sz="1600" dirty="0" err="1"/>
              <a:t>Diyare</a:t>
            </a:r>
            <a:r>
              <a:rPr lang="tr-TR" sz="1600" dirty="0"/>
              <a:t> oluşabilir ve bu durum özellikle potasyum kaybına yol açabilir.</a:t>
            </a:r>
          </a:p>
        </p:txBody>
      </p:sp>
    </p:spTree>
    <p:extLst>
      <p:ext uri="{BB962C8B-B14F-4D97-AF65-F5344CB8AC3E}">
        <p14:creationId xmlns:p14="http://schemas.microsoft.com/office/powerpoint/2010/main" val="115137854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graphicFrame>
        <p:nvGraphicFramePr>
          <p:cNvPr id="4" name="Tablo 3"/>
          <p:cNvGraphicFramePr>
            <a:graphicFrameLocks noGrp="1"/>
          </p:cNvGraphicFramePr>
          <p:nvPr>
            <p:extLst>
              <p:ext uri="{D42A27DB-BD31-4B8C-83A1-F6EECF244321}">
                <p14:modId xmlns:p14="http://schemas.microsoft.com/office/powerpoint/2010/main" val="905245278"/>
              </p:ext>
            </p:extLst>
          </p:nvPr>
        </p:nvGraphicFramePr>
        <p:xfrm>
          <a:off x="-3" y="3"/>
          <a:ext cx="9144006" cy="5143496"/>
        </p:xfrm>
        <a:graphic>
          <a:graphicData uri="http://schemas.openxmlformats.org/drawingml/2006/table">
            <a:tbl>
              <a:tblPr>
                <a:tableStyleId>{5C22544A-7EE6-4342-B048-85BDC9FD1C3A}</a:tableStyleId>
              </a:tblPr>
              <a:tblGrid>
                <a:gridCol w="374754">
                  <a:extLst>
                    <a:ext uri="{9D8B030D-6E8A-4147-A177-3AD203B41FA5}">
                      <a16:colId xmlns="" xmlns:a16="http://schemas.microsoft.com/office/drawing/2014/main" val="20000"/>
                    </a:ext>
                  </a:extLst>
                </a:gridCol>
                <a:gridCol w="374754">
                  <a:extLst>
                    <a:ext uri="{9D8B030D-6E8A-4147-A177-3AD203B41FA5}">
                      <a16:colId xmlns="" xmlns:a16="http://schemas.microsoft.com/office/drawing/2014/main" val="20001"/>
                    </a:ext>
                  </a:extLst>
                </a:gridCol>
                <a:gridCol w="599607">
                  <a:extLst>
                    <a:ext uri="{9D8B030D-6E8A-4147-A177-3AD203B41FA5}">
                      <a16:colId xmlns="" xmlns:a16="http://schemas.microsoft.com/office/drawing/2014/main" val="20002"/>
                    </a:ext>
                  </a:extLst>
                </a:gridCol>
                <a:gridCol w="599607">
                  <a:extLst>
                    <a:ext uri="{9D8B030D-6E8A-4147-A177-3AD203B41FA5}">
                      <a16:colId xmlns="" xmlns:a16="http://schemas.microsoft.com/office/drawing/2014/main" val="20003"/>
                    </a:ext>
                  </a:extLst>
                </a:gridCol>
                <a:gridCol w="599607">
                  <a:extLst>
                    <a:ext uri="{9D8B030D-6E8A-4147-A177-3AD203B41FA5}">
                      <a16:colId xmlns="" xmlns:a16="http://schemas.microsoft.com/office/drawing/2014/main" val="20004"/>
                    </a:ext>
                  </a:extLst>
                </a:gridCol>
                <a:gridCol w="599607">
                  <a:extLst>
                    <a:ext uri="{9D8B030D-6E8A-4147-A177-3AD203B41FA5}">
                      <a16:colId xmlns="" xmlns:a16="http://schemas.microsoft.com/office/drawing/2014/main" val="20005"/>
                    </a:ext>
                  </a:extLst>
                </a:gridCol>
                <a:gridCol w="599607">
                  <a:extLst>
                    <a:ext uri="{9D8B030D-6E8A-4147-A177-3AD203B41FA5}">
                      <a16:colId xmlns="" xmlns:a16="http://schemas.microsoft.com/office/drawing/2014/main" val="20006"/>
                    </a:ext>
                  </a:extLst>
                </a:gridCol>
                <a:gridCol w="599607">
                  <a:extLst>
                    <a:ext uri="{9D8B030D-6E8A-4147-A177-3AD203B41FA5}">
                      <a16:colId xmlns="" xmlns:a16="http://schemas.microsoft.com/office/drawing/2014/main" val="20007"/>
                    </a:ext>
                  </a:extLst>
                </a:gridCol>
                <a:gridCol w="599607">
                  <a:extLst>
                    <a:ext uri="{9D8B030D-6E8A-4147-A177-3AD203B41FA5}">
                      <a16:colId xmlns="" xmlns:a16="http://schemas.microsoft.com/office/drawing/2014/main" val="20008"/>
                    </a:ext>
                  </a:extLst>
                </a:gridCol>
                <a:gridCol w="599607">
                  <a:extLst>
                    <a:ext uri="{9D8B030D-6E8A-4147-A177-3AD203B41FA5}">
                      <a16:colId xmlns="" xmlns:a16="http://schemas.microsoft.com/office/drawing/2014/main" val="20009"/>
                    </a:ext>
                  </a:extLst>
                </a:gridCol>
                <a:gridCol w="599607">
                  <a:extLst>
                    <a:ext uri="{9D8B030D-6E8A-4147-A177-3AD203B41FA5}">
                      <a16:colId xmlns="" xmlns:a16="http://schemas.microsoft.com/office/drawing/2014/main" val="20010"/>
                    </a:ext>
                  </a:extLst>
                </a:gridCol>
                <a:gridCol w="599607">
                  <a:extLst>
                    <a:ext uri="{9D8B030D-6E8A-4147-A177-3AD203B41FA5}">
                      <a16:colId xmlns="" xmlns:a16="http://schemas.microsoft.com/office/drawing/2014/main" val="20011"/>
                    </a:ext>
                  </a:extLst>
                </a:gridCol>
                <a:gridCol w="599607">
                  <a:extLst>
                    <a:ext uri="{9D8B030D-6E8A-4147-A177-3AD203B41FA5}">
                      <a16:colId xmlns="" xmlns:a16="http://schemas.microsoft.com/office/drawing/2014/main" val="20012"/>
                    </a:ext>
                  </a:extLst>
                </a:gridCol>
                <a:gridCol w="599607">
                  <a:extLst>
                    <a:ext uri="{9D8B030D-6E8A-4147-A177-3AD203B41FA5}">
                      <a16:colId xmlns="" xmlns:a16="http://schemas.microsoft.com/office/drawing/2014/main" val="20013"/>
                    </a:ext>
                  </a:extLst>
                </a:gridCol>
                <a:gridCol w="599607">
                  <a:extLst>
                    <a:ext uri="{9D8B030D-6E8A-4147-A177-3AD203B41FA5}">
                      <a16:colId xmlns="" xmlns:a16="http://schemas.microsoft.com/office/drawing/2014/main" val="20014"/>
                    </a:ext>
                  </a:extLst>
                </a:gridCol>
                <a:gridCol w="599607">
                  <a:extLst>
                    <a:ext uri="{9D8B030D-6E8A-4147-A177-3AD203B41FA5}">
                      <a16:colId xmlns="" xmlns:a16="http://schemas.microsoft.com/office/drawing/2014/main" val="20015"/>
                    </a:ext>
                  </a:extLst>
                </a:gridCol>
              </a:tblGrid>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ctr" fontAlgn="b"/>
                      <a:endParaRPr lang="tr-TR" sz="16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4"/>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6"/>
                  </a:ext>
                </a:extLst>
              </a:tr>
              <a:tr h="311226">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smtClean="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9"/>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4"/>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6"/>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9"/>
                  </a:ext>
                </a:extLst>
              </a:tr>
            </a:tbl>
          </a:graphicData>
        </a:graphic>
      </p:graphicFrame>
      <p:cxnSp>
        <p:nvCxnSpPr>
          <p:cNvPr id="5" name="Düz Bağlayıcı 4"/>
          <p:cNvCxnSpPr/>
          <p:nvPr/>
        </p:nvCxnSpPr>
        <p:spPr>
          <a:xfrm>
            <a:off x="0" y="0"/>
            <a:ext cx="0"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356260" y="0"/>
            <a:ext cx="8906"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flipH="1">
            <a:off x="730333" y="0"/>
            <a:ext cx="17813"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1941616"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3740727" y="0"/>
            <a:ext cx="8907"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5557652"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356763" y="0"/>
            <a:ext cx="2672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144003"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0" y="0"/>
            <a:ext cx="91440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748146" y="262680"/>
            <a:ext cx="839585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3" y="5143500"/>
            <a:ext cx="9144003"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16 Metin kutusu"/>
          <p:cNvSpPr txBox="1"/>
          <p:nvPr/>
        </p:nvSpPr>
        <p:spPr>
          <a:xfrm>
            <a:off x="827584" y="0"/>
            <a:ext cx="936104" cy="338554"/>
          </a:xfrm>
          <a:prstGeom prst="rect">
            <a:avLst/>
          </a:prstGeom>
          <a:noFill/>
        </p:spPr>
        <p:txBody>
          <a:bodyPr wrap="square" rtlCol="0">
            <a:spAutoFit/>
          </a:bodyPr>
          <a:lstStyle/>
          <a:p>
            <a:r>
              <a:rPr lang="tr-TR" sz="1600" dirty="0" smtClean="0">
                <a:solidFill>
                  <a:schemeClr val="tx2"/>
                </a:solidFill>
              </a:rPr>
              <a:t>İlaçlar</a:t>
            </a:r>
            <a:endParaRPr lang="tr-TR" sz="1600" dirty="0">
              <a:solidFill>
                <a:schemeClr val="tx2"/>
              </a:solidFill>
            </a:endParaRPr>
          </a:p>
        </p:txBody>
      </p:sp>
      <p:sp>
        <p:nvSpPr>
          <p:cNvPr id="18" name="17 Metin kutusu"/>
          <p:cNvSpPr txBox="1"/>
          <p:nvPr/>
        </p:nvSpPr>
        <p:spPr>
          <a:xfrm>
            <a:off x="1979712" y="0"/>
            <a:ext cx="1656184" cy="338554"/>
          </a:xfrm>
          <a:prstGeom prst="rect">
            <a:avLst/>
          </a:prstGeom>
          <a:noFill/>
        </p:spPr>
        <p:txBody>
          <a:bodyPr wrap="square" rtlCol="0">
            <a:spAutoFit/>
          </a:bodyPr>
          <a:lstStyle/>
          <a:p>
            <a:r>
              <a:rPr lang="tr-TR" sz="1600" dirty="0" smtClean="0">
                <a:solidFill>
                  <a:schemeClr val="tx2"/>
                </a:solidFill>
                <a:cs typeface="Arial" pitchFamily="34" charset="0"/>
              </a:rPr>
              <a:t>Endikasyonları</a:t>
            </a:r>
            <a:endParaRPr lang="tr-TR" sz="1600" dirty="0">
              <a:solidFill>
                <a:schemeClr val="tx2"/>
              </a:solidFill>
              <a:cs typeface="Arial" pitchFamily="34" charset="0"/>
            </a:endParaRPr>
          </a:p>
        </p:txBody>
      </p:sp>
      <p:sp>
        <p:nvSpPr>
          <p:cNvPr id="19" name="18 Metin kutusu"/>
          <p:cNvSpPr txBox="1"/>
          <p:nvPr/>
        </p:nvSpPr>
        <p:spPr>
          <a:xfrm>
            <a:off x="3707904" y="0"/>
            <a:ext cx="2160240" cy="338554"/>
          </a:xfrm>
          <a:prstGeom prst="rect">
            <a:avLst/>
          </a:prstGeom>
          <a:noFill/>
        </p:spPr>
        <p:txBody>
          <a:bodyPr wrap="square" rtlCol="0">
            <a:spAutoFit/>
          </a:bodyPr>
          <a:lstStyle/>
          <a:p>
            <a:r>
              <a:rPr lang="tr-TR" sz="1600" dirty="0" smtClean="0">
                <a:solidFill>
                  <a:schemeClr val="tx2"/>
                </a:solidFill>
              </a:rPr>
              <a:t>Kontrendikasyonları</a:t>
            </a:r>
            <a:endParaRPr lang="tr-TR" sz="1600" dirty="0">
              <a:solidFill>
                <a:schemeClr val="tx2"/>
              </a:solidFill>
            </a:endParaRPr>
          </a:p>
        </p:txBody>
      </p:sp>
      <p:sp>
        <p:nvSpPr>
          <p:cNvPr id="20" name="19 Metin kutusu"/>
          <p:cNvSpPr txBox="1"/>
          <p:nvPr/>
        </p:nvSpPr>
        <p:spPr>
          <a:xfrm>
            <a:off x="5580112" y="0"/>
            <a:ext cx="1728192" cy="338554"/>
          </a:xfrm>
          <a:prstGeom prst="rect">
            <a:avLst/>
          </a:prstGeom>
          <a:noFill/>
        </p:spPr>
        <p:txBody>
          <a:bodyPr wrap="square" rtlCol="0">
            <a:spAutoFit/>
          </a:bodyPr>
          <a:lstStyle/>
          <a:p>
            <a:r>
              <a:rPr lang="tr-TR" sz="1600" dirty="0" smtClean="0">
                <a:solidFill>
                  <a:schemeClr val="tx2"/>
                </a:solidFill>
              </a:rPr>
              <a:t>Veriliş yolu</a:t>
            </a:r>
            <a:endParaRPr lang="tr-TR" sz="1600" dirty="0">
              <a:solidFill>
                <a:schemeClr val="tx2"/>
              </a:solidFill>
            </a:endParaRPr>
          </a:p>
        </p:txBody>
      </p:sp>
      <p:sp>
        <p:nvSpPr>
          <p:cNvPr id="21" name="20 Metin kutusu"/>
          <p:cNvSpPr txBox="1"/>
          <p:nvPr/>
        </p:nvSpPr>
        <p:spPr>
          <a:xfrm>
            <a:off x="7380312" y="0"/>
            <a:ext cx="1763688" cy="338554"/>
          </a:xfrm>
          <a:prstGeom prst="rect">
            <a:avLst/>
          </a:prstGeom>
          <a:noFill/>
        </p:spPr>
        <p:txBody>
          <a:bodyPr wrap="square" rtlCol="0">
            <a:spAutoFit/>
          </a:bodyPr>
          <a:lstStyle/>
          <a:p>
            <a:r>
              <a:rPr lang="tr-TR" sz="1600" dirty="0" smtClean="0">
                <a:solidFill>
                  <a:schemeClr val="tx2"/>
                </a:solidFill>
              </a:rPr>
              <a:t>Yan etkileri</a:t>
            </a:r>
            <a:endParaRPr lang="tr-TR" sz="1600" dirty="0">
              <a:solidFill>
                <a:schemeClr val="tx2"/>
              </a:solidFill>
            </a:endParaRPr>
          </a:p>
        </p:txBody>
      </p:sp>
      <p:sp>
        <p:nvSpPr>
          <p:cNvPr id="24" name="23 Metin kutusu"/>
          <p:cNvSpPr txBox="1"/>
          <p:nvPr/>
        </p:nvSpPr>
        <p:spPr>
          <a:xfrm rot="16200000">
            <a:off x="-2119590" y="2387084"/>
            <a:ext cx="4608513" cy="369332"/>
          </a:xfrm>
          <a:prstGeom prst="rect">
            <a:avLst/>
          </a:prstGeom>
          <a:noFill/>
        </p:spPr>
        <p:txBody>
          <a:bodyPr wrap="square" rtlCol="0">
            <a:spAutoFit/>
          </a:bodyPr>
          <a:lstStyle/>
          <a:p>
            <a:r>
              <a:rPr lang="tr-TR" dirty="0" smtClean="0">
                <a:latin typeface="Arial" pitchFamily="34" charset="0"/>
                <a:cs typeface="Arial" pitchFamily="34" charset="0"/>
              </a:rPr>
              <a:t>LAKSATİF VE PURGATİF ETKİLİ İLAÇLAR</a:t>
            </a:r>
            <a:endParaRPr lang="tr-TR" dirty="0">
              <a:latin typeface="Arial" pitchFamily="34" charset="0"/>
              <a:cs typeface="Arial" pitchFamily="34" charset="0"/>
            </a:endParaRPr>
          </a:p>
        </p:txBody>
      </p:sp>
      <p:sp>
        <p:nvSpPr>
          <p:cNvPr id="22" name="21 Metin kutusu"/>
          <p:cNvSpPr txBox="1"/>
          <p:nvPr/>
        </p:nvSpPr>
        <p:spPr>
          <a:xfrm>
            <a:off x="827584" y="411510"/>
            <a:ext cx="1080120" cy="338554"/>
          </a:xfrm>
          <a:prstGeom prst="rect">
            <a:avLst/>
          </a:prstGeom>
          <a:noFill/>
        </p:spPr>
        <p:txBody>
          <a:bodyPr wrap="square" rtlCol="0">
            <a:spAutoFit/>
          </a:bodyPr>
          <a:lstStyle/>
          <a:p>
            <a:r>
              <a:rPr lang="tr-TR" sz="1600" dirty="0" err="1" smtClean="0"/>
              <a:t>Laktuloz</a:t>
            </a:r>
            <a:endParaRPr lang="tr-TR" sz="1600" dirty="0"/>
          </a:p>
        </p:txBody>
      </p:sp>
      <p:sp>
        <p:nvSpPr>
          <p:cNvPr id="23" name="Metin kutusu 22">
            <a:extLst>
              <a:ext uri="{FF2B5EF4-FFF2-40B4-BE49-F238E27FC236}">
                <a16:creationId xmlns="" xmlns:a16="http://schemas.microsoft.com/office/drawing/2014/main" id="{7AC79B00-2E76-443A-A2A9-A1E6CD93DACE}"/>
              </a:ext>
            </a:extLst>
          </p:cNvPr>
          <p:cNvSpPr txBox="1"/>
          <p:nvPr/>
        </p:nvSpPr>
        <p:spPr>
          <a:xfrm>
            <a:off x="1979712" y="339502"/>
            <a:ext cx="1408043" cy="2285241"/>
          </a:xfrm>
          <a:prstGeom prst="rect">
            <a:avLst/>
          </a:prstGeom>
          <a:noFill/>
        </p:spPr>
        <p:txBody>
          <a:bodyPr wrap="square" lIns="68580" tIns="34290" rIns="68580" bIns="34290" rtlCol="0">
            <a:spAutoFit/>
          </a:bodyPr>
          <a:lstStyle/>
          <a:p>
            <a:r>
              <a:rPr lang="tr-TR" sz="1600" dirty="0" smtClean="0"/>
              <a:t>Kabızlık, gaita </a:t>
            </a:r>
            <a:r>
              <a:rPr lang="tr-TR" sz="1600" dirty="0"/>
              <a:t>kıvamının yumuşak olmasının istendiği tıbbi </a:t>
            </a:r>
            <a:r>
              <a:rPr lang="tr-TR" sz="1600" dirty="0" smtClean="0"/>
              <a:t>durumlar,</a:t>
            </a:r>
            <a:endParaRPr lang="tr-TR" sz="1600" dirty="0"/>
          </a:p>
          <a:p>
            <a:r>
              <a:rPr lang="tr-TR" sz="1600" dirty="0" err="1"/>
              <a:t>p</a:t>
            </a:r>
            <a:r>
              <a:rPr lang="tr-TR" sz="1600" dirty="0" err="1" smtClean="0"/>
              <a:t>ortal</a:t>
            </a:r>
            <a:r>
              <a:rPr lang="tr-TR" sz="1600" dirty="0" smtClean="0"/>
              <a:t> </a:t>
            </a:r>
            <a:r>
              <a:rPr lang="tr-TR" sz="1600" dirty="0"/>
              <a:t>sistemik </a:t>
            </a:r>
            <a:r>
              <a:rPr lang="tr-TR" sz="1600" dirty="0" err="1" smtClean="0"/>
              <a:t>ensefolapatide</a:t>
            </a:r>
            <a:r>
              <a:rPr lang="tr-TR" sz="1600" dirty="0" smtClean="0"/>
              <a:t> </a:t>
            </a:r>
            <a:r>
              <a:rPr lang="tr-TR" sz="1600" dirty="0" err="1" smtClean="0"/>
              <a:t>endikedir</a:t>
            </a:r>
            <a:r>
              <a:rPr lang="tr-TR" sz="1600" dirty="0" smtClean="0"/>
              <a:t>.</a:t>
            </a:r>
            <a:endParaRPr lang="tr-TR" sz="1600" dirty="0"/>
          </a:p>
        </p:txBody>
      </p:sp>
      <p:sp>
        <p:nvSpPr>
          <p:cNvPr id="25" name="Metin kutusu 23">
            <a:extLst>
              <a:ext uri="{FF2B5EF4-FFF2-40B4-BE49-F238E27FC236}">
                <a16:creationId xmlns="" xmlns:a16="http://schemas.microsoft.com/office/drawing/2014/main" id="{69743C39-899B-4F7B-8EC7-DC24D0EDF37A}"/>
              </a:ext>
            </a:extLst>
          </p:cNvPr>
          <p:cNvSpPr txBox="1"/>
          <p:nvPr/>
        </p:nvSpPr>
        <p:spPr>
          <a:xfrm>
            <a:off x="3707904" y="339502"/>
            <a:ext cx="1816925" cy="1669688"/>
          </a:xfrm>
          <a:prstGeom prst="rect">
            <a:avLst/>
          </a:prstGeom>
          <a:noFill/>
        </p:spPr>
        <p:txBody>
          <a:bodyPr wrap="square" lIns="68580" tIns="34290" rIns="68580" bIns="34290" rtlCol="0">
            <a:spAutoFit/>
          </a:bodyPr>
          <a:lstStyle/>
          <a:p>
            <a:r>
              <a:rPr lang="tr-TR" sz="1600" dirty="0" err="1"/>
              <a:t>Galaktozemi</a:t>
            </a:r>
            <a:r>
              <a:rPr lang="tr-TR" sz="1600" dirty="0"/>
              <a:t> </a:t>
            </a:r>
            <a:r>
              <a:rPr lang="tr-TR" sz="1600" dirty="0" smtClean="0"/>
              <a:t>durumunda,</a:t>
            </a:r>
            <a:r>
              <a:rPr lang="tr-TR" sz="1600" dirty="0"/>
              <a:t/>
            </a:r>
            <a:br>
              <a:rPr lang="tr-TR" sz="1600" dirty="0"/>
            </a:br>
            <a:r>
              <a:rPr lang="tr-TR" sz="1600" dirty="0" smtClean="0"/>
              <a:t>bağırsak </a:t>
            </a:r>
            <a:r>
              <a:rPr lang="tr-TR" sz="1600" dirty="0"/>
              <a:t>tıkanıklığı durumunda </a:t>
            </a:r>
            <a:r>
              <a:rPr lang="tr-TR" sz="1600" dirty="0" err="1"/>
              <a:t>kontrendikedir</a:t>
            </a:r>
            <a:r>
              <a:rPr lang="tr-TR" sz="1600" dirty="0"/>
              <a:t>.</a:t>
            </a:r>
            <a:r>
              <a:rPr lang="tr-TR" sz="1200" dirty="0"/>
              <a:t/>
            </a:r>
            <a:br>
              <a:rPr lang="tr-TR" sz="1200" dirty="0"/>
            </a:br>
            <a:r>
              <a:rPr lang="tr-TR" sz="1200" dirty="0"/>
              <a:t/>
            </a:r>
            <a:br>
              <a:rPr lang="tr-TR" sz="1200" dirty="0"/>
            </a:br>
            <a:endParaRPr lang="tr-TR" sz="1200" dirty="0"/>
          </a:p>
        </p:txBody>
      </p:sp>
      <p:sp>
        <p:nvSpPr>
          <p:cNvPr id="26" name="Metin kutusu 24">
            <a:extLst>
              <a:ext uri="{FF2B5EF4-FFF2-40B4-BE49-F238E27FC236}">
                <a16:creationId xmlns="" xmlns:a16="http://schemas.microsoft.com/office/drawing/2014/main" id="{69846965-DE40-44D3-8F4B-26FE02FB8ADA}"/>
              </a:ext>
            </a:extLst>
          </p:cNvPr>
          <p:cNvSpPr txBox="1"/>
          <p:nvPr/>
        </p:nvSpPr>
        <p:spPr>
          <a:xfrm>
            <a:off x="5508104" y="411510"/>
            <a:ext cx="1829988" cy="315471"/>
          </a:xfrm>
          <a:prstGeom prst="rect">
            <a:avLst/>
          </a:prstGeom>
          <a:noFill/>
        </p:spPr>
        <p:txBody>
          <a:bodyPr wrap="none" lIns="68580" tIns="34290" rIns="68580" bIns="34290" rtlCol="0">
            <a:spAutoFit/>
          </a:bodyPr>
          <a:lstStyle/>
          <a:p>
            <a:r>
              <a:rPr lang="tr-TR" sz="1600" dirty="0"/>
              <a:t>Oral olarak kullanılır.</a:t>
            </a:r>
          </a:p>
        </p:txBody>
      </p:sp>
      <p:sp>
        <p:nvSpPr>
          <p:cNvPr id="27" name="Metin kutusu 25">
            <a:extLst>
              <a:ext uri="{FF2B5EF4-FFF2-40B4-BE49-F238E27FC236}">
                <a16:creationId xmlns="" xmlns:a16="http://schemas.microsoft.com/office/drawing/2014/main" id="{3B6FB0F5-197E-40CB-8020-7A8239444FF7}"/>
              </a:ext>
            </a:extLst>
          </p:cNvPr>
          <p:cNvSpPr txBox="1"/>
          <p:nvPr/>
        </p:nvSpPr>
        <p:spPr>
          <a:xfrm>
            <a:off x="7380312" y="339502"/>
            <a:ext cx="1052019" cy="561692"/>
          </a:xfrm>
          <a:prstGeom prst="rect">
            <a:avLst/>
          </a:prstGeom>
          <a:noFill/>
        </p:spPr>
        <p:txBody>
          <a:bodyPr wrap="none" lIns="68580" tIns="34290" rIns="68580" bIns="34290" rtlCol="0">
            <a:spAutoFit/>
          </a:bodyPr>
          <a:lstStyle/>
          <a:p>
            <a:r>
              <a:rPr lang="tr-TR" sz="1600" dirty="0"/>
              <a:t>İshal</a:t>
            </a:r>
          </a:p>
          <a:p>
            <a:r>
              <a:rPr lang="tr-TR" sz="1600" dirty="0"/>
              <a:t>Karın ağrısı</a:t>
            </a:r>
          </a:p>
        </p:txBody>
      </p:sp>
      <p:cxnSp>
        <p:nvCxnSpPr>
          <p:cNvPr id="29" name="28 Düz Bağlayıcı"/>
          <p:cNvCxnSpPr/>
          <p:nvPr/>
        </p:nvCxnSpPr>
        <p:spPr>
          <a:xfrm>
            <a:off x="755576" y="2859782"/>
            <a:ext cx="8388424" cy="0"/>
          </a:xfrm>
          <a:prstGeom prst="line">
            <a:avLst/>
          </a:prstGeom>
        </p:spPr>
        <p:style>
          <a:lnRef idx="1">
            <a:schemeClr val="accent1"/>
          </a:lnRef>
          <a:fillRef idx="0">
            <a:schemeClr val="accent1"/>
          </a:fillRef>
          <a:effectRef idx="0">
            <a:schemeClr val="accent1"/>
          </a:effectRef>
          <a:fontRef idx="minor">
            <a:schemeClr val="tx1"/>
          </a:fontRef>
        </p:style>
      </p:cxnSp>
      <p:sp>
        <p:nvSpPr>
          <p:cNvPr id="30" name="Metin kutusu 26">
            <a:extLst>
              <a:ext uri="{FF2B5EF4-FFF2-40B4-BE49-F238E27FC236}">
                <a16:creationId xmlns="" xmlns:a16="http://schemas.microsoft.com/office/drawing/2014/main" id="{9129D387-8E30-49B1-86FC-25E8A93ED32D}"/>
              </a:ext>
            </a:extLst>
          </p:cNvPr>
          <p:cNvSpPr txBox="1"/>
          <p:nvPr/>
        </p:nvSpPr>
        <p:spPr>
          <a:xfrm>
            <a:off x="755576" y="3003798"/>
            <a:ext cx="1187327" cy="315471"/>
          </a:xfrm>
          <a:prstGeom prst="rect">
            <a:avLst/>
          </a:prstGeom>
          <a:noFill/>
        </p:spPr>
        <p:txBody>
          <a:bodyPr wrap="square" lIns="68580" tIns="34290" rIns="68580" bIns="34290" rtlCol="0">
            <a:spAutoFit/>
          </a:bodyPr>
          <a:lstStyle/>
          <a:p>
            <a:r>
              <a:rPr lang="tr-TR" sz="1600" dirty="0"/>
              <a:t>Gliserin </a:t>
            </a:r>
          </a:p>
        </p:txBody>
      </p:sp>
      <p:sp>
        <p:nvSpPr>
          <p:cNvPr id="31" name="Metin kutusu 28">
            <a:extLst>
              <a:ext uri="{FF2B5EF4-FFF2-40B4-BE49-F238E27FC236}">
                <a16:creationId xmlns="" xmlns:a16="http://schemas.microsoft.com/office/drawing/2014/main" id="{F4C7EB06-9E6C-4708-8C86-36D3AC7DDA56}"/>
              </a:ext>
            </a:extLst>
          </p:cNvPr>
          <p:cNvSpPr txBox="1"/>
          <p:nvPr/>
        </p:nvSpPr>
        <p:spPr>
          <a:xfrm>
            <a:off x="1979712" y="2931790"/>
            <a:ext cx="1728192" cy="1546577"/>
          </a:xfrm>
          <a:prstGeom prst="rect">
            <a:avLst/>
          </a:prstGeom>
          <a:noFill/>
        </p:spPr>
        <p:txBody>
          <a:bodyPr wrap="square" lIns="68580" tIns="34290" rIns="68580" bIns="34290" rtlCol="0">
            <a:spAutoFit/>
          </a:bodyPr>
          <a:lstStyle/>
          <a:p>
            <a:r>
              <a:rPr lang="tr-TR" sz="1600" dirty="0"/>
              <a:t>Basit kabızlıkların (</a:t>
            </a:r>
            <a:r>
              <a:rPr lang="tr-TR" sz="1600" dirty="0" err="1"/>
              <a:t>konstipasyonların</a:t>
            </a:r>
            <a:r>
              <a:rPr lang="tr-TR" sz="1600" dirty="0"/>
              <a:t>) giderilmesinde </a:t>
            </a:r>
            <a:r>
              <a:rPr lang="tr-TR" sz="1600" dirty="0" err="1"/>
              <a:t>laksatif</a:t>
            </a:r>
            <a:r>
              <a:rPr lang="tr-TR" sz="1600" dirty="0"/>
              <a:t> (</a:t>
            </a:r>
            <a:r>
              <a:rPr lang="tr-TR" sz="1600" dirty="0" err="1"/>
              <a:t>dışkılatıcı</a:t>
            </a:r>
            <a:r>
              <a:rPr lang="tr-TR" sz="1600" dirty="0"/>
              <a:t>, dışkı yumuşatıcı ) olarak kullanılır. </a:t>
            </a:r>
          </a:p>
        </p:txBody>
      </p:sp>
      <p:sp>
        <p:nvSpPr>
          <p:cNvPr id="32" name="Metin kutusu 27">
            <a:extLst>
              <a:ext uri="{FF2B5EF4-FFF2-40B4-BE49-F238E27FC236}">
                <a16:creationId xmlns="" xmlns:a16="http://schemas.microsoft.com/office/drawing/2014/main" id="{0EC3BA07-EF90-4E91-886D-65EE9EDB6E7F}"/>
              </a:ext>
            </a:extLst>
          </p:cNvPr>
          <p:cNvSpPr txBox="1"/>
          <p:nvPr/>
        </p:nvSpPr>
        <p:spPr>
          <a:xfrm>
            <a:off x="3779912" y="2931790"/>
            <a:ext cx="1805626" cy="1546577"/>
          </a:xfrm>
          <a:prstGeom prst="rect">
            <a:avLst/>
          </a:prstGeom>
          <a:noFill/>
        </p:spPr>
        <p:txBody>
          <a:bodyPr wrap="square" lIns="68580" tIns="34290" rIns="68580" bIns="34290" rtlCol="0">
            <a:spAutoFit/>
          </a:bodyPr>
          <a:lstStyle/>
          <a:p>
            <a:r>
              <a:rPr lang="tr-TR" sz="1600" dirty="0"/>
              <a:t>Karın ağrısı , bulantı, kusma, makat çevresinde yarık, yırtık, yara halini almış basurda </a:t>
            </a:r>
            <a:r>
              <a:rPr lang="tr-TR" sz="1600" dirty="0" err="1"/>
              <a:t>kontrendikedir</a:t>
            </a:r>
            <a:r>
              <a:rPr lang="tr-TR" sz="1600" dirty="0"/>
              <a:t>.</a:t>
            </a:r>
          </a:p>
        </p:txBody>
      </p:sp>
      <p:sp>
        <p:nvSpPr>
          <p:cNvPr id="33" name="Metin kutusu 29">
            <a:extLst>
              <a:ext uri="{FF2B5EF4-FFF2-40B4-BE49-F238E27FC236}">
                <a16:creationId xmlns="" xmlns:a16="http://schemas.microsoft.com/office/drawing/2014/main" id="{B58C804F-FB9F-4530-AE4D-AB71E2BDEFC1}"/>
              </a:ext>
            </a:extLst>
          </p:cNvPr>
          <p:cNvSpPr txBox="1"/>
          <p:nvPr/>
        </p:nvSpPr>
        <p:spPr>
          <a:xfrm>
            <a:off x="5580112" y="2931790"/>
            <a:ext cx="1620836" cy="561692"/>
          </a:xfrm>
          <a:prstGeom prst="rect">
            <a:avLst/>
          </a:prstGeom>
          <a:noFill/>
        </p:spPr>
        <p:txBody>
          <a:bodyPr wrap="square" lIns="68580" tIns="34290" rIns="68580" bIns="34290" rtlCol="0">
            <a:spAutoFit/>
          </a:bodyPr>
          <a:lstStyle/>
          <a:p>
            <a:r>
              <a:rPr lang="tr-TR" sz="1600" dirty="0" err="1"/>
              <a:t>Rektal</a:t>
            </a:r>
            <a:r>
              <a:rPr lang="tr-TR" sz="1600" dirty="0"/>
              <a:t> yolla uygulanır.</a:t>
            </a:r>
          </a:p>
        </p:txBody>
      </p:sp>
      <p:sp>
        <p:nvSpPr>
          <p:cNvPr id="34" name="Metin kutusu 30">
            <a:extLst>
              <a:ext uri="{FF2B5EF4-FFF2-40B4-BE49-F238E27FC236}">
                <a16:creationId xmlns="" xmlns:a16="http://schemas.microsoft.com/office/drawing/2014/main" id="{0C46EBDC-B3C2-4C7C-A026-3D759C873398}"/>
              </a:ext>
            </a:extLst>
          </p:cNvPr>
          <p:cNvSpPr txBox="1"/>
          <p:nvPr/>
        </p:nvSpPr>
        <p:spPr>
          <a:xfrm>
            <a:off x="7380312" y="2931790"/>
            <a:ext cx="1611130" cy="807913"/>
          </a:xfrm>
          <a:prstGeom prst="rect">
            <a:avLst/>
          </a:prstGeom>
          <a:noFill/>
        </p:spPr>
        <p:txBody>
          <a:bodyPr wrap="square" lIns="68580" tIns="34290" rIns="68580" bIns="34290" rtlCol="0">
            <a:spAutoFit/>
          </a:bodyPr>
          <a:lstStyle/>
          <a:p>
            <a:r>
              <a:rPr lang="tr-TR" sz="1600" dirty="0"/>
              <a:t>Makattan kan gelmesi ve ciddi alerjik belirtiler.</a:t>
            </a:r>
          </a:p>
        </p:txBody>
      </p:sp>
    </p:spTree>
    <p:extLst>
      <p:ext uri="{BB962C8B-B14F-4D97-AF65-F5344CB8AC3E}">
        <p14:creationId xmlns:p14="http://schemas.microsoft.com/office/powerpoint/2010/main" val="115137854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graphicFrame>
        <p:nvGraphicFramePr>
          <p:cNvPr id="4" name="Tablo 3"/>
          <p:cNvGraphicFramePr>
            <a:graphicFrameLocks noGrp="1"/>
          </p:cNvGraphicFramePr>
          <p:nvPr>
            <p:extLst>
              <p:ext uri="{D42A27DB-BD31-4B8C-83A1-F6EECF244321}">
                <p14:modId xmlns:p14="http://schemas.microsoft.com/office/powerpoint/2010/main" val="905245278"/>
              </p:ext>
            </p:extLst>
          </p:nvPr>
        </p:nvGraphicFramePr>
        <p:xfrm>
          <a:off x="-3" y="3"/>
          <a:ext cx="9144006" cy="5118351"/>
        </p:xfrm>
        <a:graphic>
          <a:graphicData uri="http://schemas.openxmlformats.org/drawingml/2006/table">
            <a:tbl>
              <a:tblPr>
                <a:tableStyleId>{5C22544A-7EE6-4342-B048-85BDC9FD1C3A}</a:tableStyleId>
              </a:tblPr>
              <a:tblGrid>
                <a:gridCol w="374754">
                  <a:extLst>
                    <a:ext uri="{9D8B030D-6E8A-4147-A177-3AD203B41FA5}">
                      <a16:colId xmlns="" xmlns:a16="http://schemas.microsoft.com/office/drawing/2014/main" val="20000"/>
                    </a:ext>
                  </a:extLst>
                </a:gridCol>
                <a:gridCol w="374754">
                  <a:extLst>
                    <a:ext uri="{9D8B030D-6E8A-4147-A177-3AD203B41FA5}">
                      <a16:colId xmlns="" xmlns:a16="http://schemas.microsoft.com/office/drawing/2014/main" val="20001"/>
                    </a:ext>
                  </a:extLst>
                </a:gridCol>
                <a:gridCol w="599607">
                  <a:extLst>
                    <a:ext uri="{9D8B030D-6E8A-4147-A177-3AD203B41FA5}">
                      <a16:colId xmlns="" xmlns:a16="http://schemas.microsoft.com/office/drawing/2014/main" val="20002"/>
                    </a:ext>
                  </a:extLst>
                </a:gridCol>
                <a:gridCol w="599607">
                  <a:extLst>
                    <a:ext uri="{9D8B030D-6E8A-4147-A177-3AD203B41FA5}">
                      <a16:colId xmlns="" xmlns:a16="http://schemas.microsoft.com/office/drawing/2014/main" val="20003"/>
                    </a:ext>
                  </a:extLst>
                </a:gridCol>
                <a:gridCol w="599607">
                  <a:extLst>
                    <a:ext uri="{9D8B030D-6E8A-4147-A177-3AD203B41FA5}">
                      <a16:colId xmlns="" xmlns:a16="http://schemas.microsoft.com/office/drawing/2014/main" val="20004"/>
                    </a:ext>
                  </a:extLst>
                </a:gridCol>
                <a:gridCol w="599607">
                  <a:extLst>
                    <a:ext uri="{9D8B030D-6E8A-4147-A177-3AD203B41FA5}">
                      <a16:colId xmlns="" xmlns:a16="http://schemas.microsoft.com/office/drawing/2014/main" val="20005"/>
                    </a:ext>
                  </a:extLst>
                </a:gridCol>
                <a:gridCol w="599607">
                  <a:extLst>
                    <a:ext uri="{9D8B030D-6E8A-4147-A177-3AD203B41FA5}">
                      <a16:colId xmlns="" xmlns:a16="http://schemas.microsoft.com/office/drawing/2014/main" val="20006"/>
                    </a:ext>
                  </a:extLst>
                </a:gridCol>
                <a:gridCol w="599607">
                  <a:extLst>
                    <a:ext uri="{9D8B030D-6E8A-4147-A177-3AD203B41FA5}">
                      <a16:colId xmlns="" xmlns:a16="http://schemas.microsoft.com/office/drawing/2014/main" val="20007"/>
                    </a:ext>
                  </a:extLst>
                </a:gridCol>
                <a:gridCol w="599607">
                  <a:extLst>
                    <a:ext uri="{9D8B030D-6E8A-4147-A177-3AD203B41FA5}">
                      <a16:colId xmlns="" xmlns:a16="http://schemas.microsoft.com/office/drawing/2014/main" val="20008"/>
                    </a:ext>
                  </a:extLst>
                </a:gridCol>
                <a:gridCol w="599607">
                  <a:extLst>
                    <a:ext uri="{9D8B030D-6E8A-4147-A177-3AD203B41FA5}">
                      <a16:colId xmlns="" xmlns:a16="http://schemas.microsoft.com/office/drawing/2014/main" val="20009"/>
                    </a:ext>
                  </a:extLst>
                </a:gridCol>
                <a:gridCol w="599607">
                  <a:extLst>
                    <a:ext uri="{9D8B030D-6E8A-4147-A177-3AD203B41FA5}">
                      <a16:colId xmlns="" xmlns:a16="http://schemas.microsoft.com/office/drawing/2014/main" val="20010"/>
                    </a:ext>
                  </a:extLst>
                </a:gridCol>
                <a:gridCol w="599607">
                  <a:extLst>
                    <a:ext uri="{9D8B030D-6E8A-4147-A177-3AD203B41FA5}">
                      <a16:colId xmlns="" xmlns:a16="http://schemas.microsoft.com/office/drawing/2014/main" val="20011"/>
                    </a:ext>
                  </a:extLst>
                </a:gridCol>
                <a:gridCol w="599607">
                  <a:extLst>
                    <a:ext uri="{9D8B030D-6E8A-4147-A177-3AD203B41FA5}">
                      <a16:colId xmlns="" xmlns:a16="http://schemas.microsoft.com/office/drawing/2014/main" val="20012"/>
                    </a:ext>
                  </a:extLst>
                </a:gridCol>
                <a:gridCol w="599607">
                  <a:extLst>
                    <a:ext uri="{9D8B030D-6E8A-4147-A177-3AD203B41FA5}">
                      <a16:colId xmlns="" xmlns:a16="http://schemas.microsoft.com/office/drawing/2014/main" val="20013"/>
                    </a:ext>
                  </a:extLst>
                </a:gridCol>
                <a:gridCol w="599607">
                  <a:extLst>
                    <a:ext uri="{9D8B030D-6E8A-4147-A177-3AD203B41FA5}">
                      <a16:colId xmlns="" xmlns:a16="http://schemas.microsoft.com/office/drawing/2014/main" val="20014"/>
                    </a:ext>
                  </a:extLst>
                </a:gridCol>
                <a:gridCol w="599607">
                  <a:extLst>
                    <a:ext uri="{9D8B030D-6E8A-4147-A177-3AD203B41FA5}">
                      <a16:colId xmlns="" xmlns:a16="http://schemas.microsoft.com/office/drawing/2014/main" val="20015"/>
                    </a:ext>
                  </a:extLst>
                </a:gridCol>
              </a:tblGrid>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ctr" fontAlgn="b"/>
                      <a:endParaRPr lang="tr-TR" sz="16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0"/>
                  </a:ext>
                </a:extLst>
              </a:tr>
              <a:tr h="229185">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1"/>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4"/>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6"/>
                  </a:ext>
                </a:extLst>
              </a:tr>
              <a:tr h="311226">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smtClean="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9"/>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4"/>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6"/>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9"/>
                  </a:ext>
                </a:extLst>
              </a:tr>
            </a:tbl>
          </a:graphicData>
        </a:graphic>
      </p:graphicFrame>
      <p:cxnSp>
        <p:nvCxnSpPr>
          <p:cNvPr id="5" name="Düz Bağlayıcı 4"/>
          <p:cNvCxnSpPr/>
          <p:nvPr/>
        </p:nvCxnSpPr>
        <p:spPr>
          <a:xfrm>
            <a:off x="0" y="0"/>
            <a:ext cx="0"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356260" y="0"/>
            <a:ext cx="8906"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flipH="1">
            <a:off x="730333" y="0"/>
            <a:ext cx="17813"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1941616"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3740727" y="0"/>
            <a:ext cx="8907"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5557652"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356763" y="0"/>
            <a:ext cx="2672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144003"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0" y="0"/>
            <a:ext cx="91440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748146" y="262680"/>
            <a:ext cx="839585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3" y="5143500"/>
            <a:ext cx="9144003"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16 Metin kutusu"/>
          <p:cNvSpPr txBox="1"/>
          <p:nvPr/>
        </p:nvSpPr>
        <p:spPr>
          <a:xfrm>
            <a:off x="827584" y="0"/>
            <a:ext cx="936104" cy="338554"/>
          </a:xfrm>
          <a:prstGeom prst="rect">
            <a:avLst/>
          </a:prstGeom>
          <a:noFill/>
        </p:spPr>
        <p:txBody>
          <a:bodyPr wrap="square" rtlCol="0">
            <a:spAutoFit/>
          </a:bodyPr>
          <a:lstStyle/>
          <a:p>
            <a:r>
              <a:rPr lang="tr-TR" sz="1600" dirty="0" smtClean="0">
                <a:solidFill>
                  <a:schemeClr val="tx2"/>
                </a:solidFill>
              </a:rPr>
              <a:t>İlaçlar</a:t>
            </a:r>
            <a:endParaRPr lang="tr-TR" sz="1600" dirty="0">
              <a:solidFill>
                <a:schemeClr val="tx2"/>
              </a:solidFill>
            </a:endParaRPr>
          </a:p>
        </p:txBody>
      </p:sp>
      <p:sp>
        <p:nvSpPr>
          <p:cNvPr id="18" name="17 Metin kutusu"/>
          <p:cNvSpPr txBox="1"/>
          <p:nvPr/>
        </p:nvSpPr>
        <p:spPr>
          <a:xfrm>
            <a:off x="1979712" y="0"/>
            <a:ext cx="1656184" cy="338554"/>
          </a:xfrm>
          <a:prstGeom prst="rect">
            <a:avLst/>
          </a:prstGeom>
          <a:noFill/>
        </p:spPr>
        <p:txBody>
          <a:bodyPr wrap="square" rtlCol="0">
            <a:spAutoFit/>
          </a:bodyPr>
          <a:lstStyle/>
          <a:p>
            <a:r>
              <a:rPr lang="tr-TR" sz="1600" dirty="0" smtClean="0">
                <a:solidFill>
                  <a:schemeClr val="tx2"/>
                </a:solidFill>
                <a:cs typeface="Arial" pitchFamily="34" charset="0"/>
              </a:rPr>
              <a:t>Endikasyonları</a:t>
            </a:r>
            <a:endParaRPr lang="tr-TR" sz="1600" dirty="0">
              <a:solidFill>
                <a:schemeClr val="tx2"/>
              </a:solidFill>
              <a:cs typeface="Arial" pitchFamily="34" charset="0"/>
            </a:endParaRPr>
          </a:p>
        </p:txBody>
      </p:sp>
      <p:sp>
        <p:nvSpPr>
          <p:cNvPr id="19" name="18 Metin kutusu"/>
          <p:cNvSpPr txBox="1"/>
          <p:nvPr/>
        </p:nvSpPr>
        <p:spPr>
          <a:xfrm>
            <a:off x="3707904" y="0"/>
            <a:ext cx="2160240" cy="338554"/>
          </a:xfrm>
          <a:prstGeom prst="rect">
            <a:avLst/>
          </a:prstGeom>
          <a:noFill/>
        </p:spPr>
        <p:txBody>
          <a:bodyPr wrap="square" rtlCol="0">
            <a:spAutoFit/>
          </a:bodyPr>
          <a:lstStyle/>
          <a:p>
            <a:r>
              <a:rPr lang="tr-TR" sz="1600" dirty="0" smtClean="0">
                <a:solidFill>
                  <a:schemeClr val="tx2"/>
                </a:solidFill>
              </a:rPr>
              <a:t>Kontrendikasyonları</a:t>
            </a:r>
            <a:endParaRPr lang="tr-TR" sz="1600" dirty="0">
              <a:solidFill>
                <a:schemeClr val="tx2"/>
              </a:solidFill>
            </a:endParaRPr>
          </a:p>
        </p:txBody>
      </p:sp>
      <p:sp>
        <p:nvSpPr>
          <p:cNvPr id="20" name="19 Metin kutusu"/>
          <p:cNvSpPr txBox="1"/>
          <p:nvPr/>
        </p:nvSpPr>
        <p:spPr>
          <a:xfrm>
            <a:off x="5580112" y="0"/>
            <a:ext cx="1728192" cy="338554"/>
          </a:xfrm>
          <a:prstGeom prst="rect">
            <a:avLst/>
          </a:prstGeom>
          <a:noFill/>
        </p:spPr>
        <p:txBody>
          <a:bodyPr wrap="square" rtlCol="0">
            <a:spAutoFit/>
          </a:bodyPr>
          <a:lstStyle/>
          <a:p>
            <a:r>
              <a:rPr lang="tr-TR" sz="1600" dirty="0" smtClean="0">
                <a:solidFill>
                  <a:schemeClr val="tx2"/>
                </a:solidFill>
              </a:rPr>
              <a:t>Veriliş yolu</a:t>
            </a:r>
            <a:endParaRPr lang="tr-TR" sz="1600" dirty="0">
              <a:solidFill>
                <a:schemeClr val="tx2"/>
              </a:solidFill>
            </a:endParaRPr>
          </a:p>
        </p:txBody>
      </p:sp>
      <p:sp>
        <p:nvSpPr>
          <p:cNvPr id="21" name="20 Metin kutusu"/>
          <p:cNvSpPr txBox="1"/>
          <p:nvPr/>
        </p:nvSpPr>
        <p:spPr>
          <a:xfrm>
            <a:off x="7380312" y="0"/>
            <a:ext cx="1763688" cy="338554"/>
          </a:xfrm>
          <a:prstGeom prst="rect">
            <a:avLst/>
          </a:prstGeom>
          <a:noFill/>
        </p:spPr>
        <p:txBody>
          <a:bodyPr wrap="square" rtlCol="0">
            <a:spAutoFit/>
          </a:bodyPr>
          <a:lstStyle/>
          <a:p>
            <a:r>
              <a:rPr lang="tr-TR" sz="1600" dirty="0" smtClean="0">
                <a:solidFill>
                  <a:schemeClr val="tx2"/>
                </a:solidFill>
              </a:rPr>
              <a:t>Yan etkileri</a:t>
            </a:r>
            <a:endParaRPr lang="tr-TR" sz="1600" dirty="0">
              <a:solidFill>
                <a:schemeClr val="tx2"/>
              </a:solidFill>
            </a:endParaRPr>
          </a:p>
        </p:txBody>
      </p:sp>
      <p:sp>
        <p:nvSpPr>
          <p:cNvPr id="22" name="21 Metin kutusu"/>
          <p:cNvSpPr txBox="1"/>
          <p:nvPr/>
        </p:nvSpPr>
        <p:spPr>
          <a:xfrm rot="16200000">
            <a:off x="-2119590" y="2387084"/>
            <a:ext cx="4608513" cy="369332"/>
          </a:xfrm>
          <a:prstGeom prst="rect">
            <a:avLst/>
          </a:prstGeom>
          <a:noFill/>
        </p:spPr>
        <p:txBody>
          <a:bodyPr wrap="square" rtlCol="0">
            <a:spAutoFit/>
          </a:bodyPr>
          <a:lstStyle/>
          <a:p>
            <a:r>
              <a:rPr lang="tr-TR" dirty="0" smtClean="0">
                <a:latin typeface="Arial" pitchFamily="34" charset="0"/>
                <a:cs typeface="Arial" pitchFamily="34" charset="0"/>
              </a:rPr>
              <a:t>LAKSATİF VE PURGATİF ETKİLİ İLAÇLAR</a:t>
            </a:r>
            <a:endParaRPr lang="tr-TR" dirty="0">
              <a:latin typeface="Arial" pitchFamily="34" charset="0"/>
              <a:cs typeface="Arial" pitchFamily="34" charset="0"/>
            </a:endParaRPr>
          </a:p>
        </p:txBody>
      </p:sp>
      <p:sp>
        <p:nvSpPr>
          <p:cNvPr id="23" name="Metin kutusu 31">
            <a:extLst>
              <a:ext uri="{FF2B5EF4-FFF2-40B4-BE49-F238E27FC236}">
                <a16:creationId xmlns="" xmlns:a16="http://schemas.microsoft.com/office/drawing/2014/main" id="{77F439BC-B276-480F-B414-C9EC7EFED7F9}"/>
              </a:ext>
            </a:extLst>
          </p:cNvPr>
          <p:cNvSpPr txBox="1"/>
          <p:nvPr/>
        </p:nvSpPr>
        <p:spPr>
          <a:xfrm>
            <a:off x="827584" y="411510"/>
            <a:ext cx="1152128" cy="315471"/>
          </a:xfrm>
          <a:prstGeom prst="rect">
            <a:avLst/>
          </a:prstGeom>
          <a:noFill/>
        </p:spPr>
        <p:txBody>
          <a:bodyPr wrap="square" lIns="68580" tIns="34290" rIns="68580" bIns="34290" rtlCol="0">
            <a:spAutoFit/>
          </a:bodyPr>
          <a:lstStyle/>
          <a:p>
            <a:r>
              <a:rPr lang="tr-TR" sz="1600" dirty="0" err="1" smtClean="0"/>
              <a:t>Prukaloprid</a:t>
            </a:r>
            <a:endParaRPr lang="tr-TR" sz="1600" dirty="0"/>
          </a:p>
        </p:txBody>
      </p:sp>
      <p:sp>
        <p:nvSpPr>
          <p:cNvPr id="24" name="Metin kutusu 32">
            <a:extLst>
              <a:ext uri="{FF2B5EF4-FFF2-40B4-BE49-F238E27FC236}">
                <a16:creationId xmlns="" xmlns:a16="http://schemas.microsoft.com/office/drawing/2014/main" id="{A642B7F2-4153-466F-9056-6E27D1C4DE1D}"/>
              </a:ext>
            </a:extLst>
          </p:cNvPr>
          <p:cNvSpPr txBox="1"/>
          <p:nvPr/>
        </p:nvSpPr>
        <p:spPr>
          <a:xfrm>
            <a:off x="1979712" y="339502"/>
            <a:ext cx="1757322" cy="1546577"/>
          </a:xfrm>
          <a:prstGeom prst="rect">
            <a:avLst/>
          </a:prstGeom>
          <a:noFill/>
        </p:spPr>
        <p:txBody>
          <a:bodyPr wrap="square" lIns="68580" tIns="34290" rIns="68580" bIns="34290" rtlCol="0">
            <a:spAutoFit/>
          </a:bodyPr>
          <a:lstStyle/>
          <a:p>
            <a:pPr lvl="0"/>
            <a:r>
              <a:rPr lang="tr-TR" sz="1600" dirty="0" err="1"/>
              <a:t>Laksatiflerin</a:t>
            </a:r>
            <a:r>
              <a:rPr lang="tr-TR" sz="1600" dirty="0"/>
              <a:t> yeterince işe yaramadığı yetişkinlerde kronik kabızlık tedavisi için kullanılmaktadır.</a:t>
            </a:r>
          </a:p>
        </p:txBody>
      </p:sp>
      <p:sp>
        <p:nvSpPr>
          <p:cNvPr id="25" name="Metin kutusu 33">
            <a:extLst>
              <a:ext uri="{FF2B5EF4-FFF2-40B4-BE49-F238E27FC236}">
                <a16:creationId xmlns="" xmlns:a16="http://schemas.microsoft.com/office/drawing/2014/main" id="{E463BD37-9420-4CE5-B953-05051A869FDA}"/>
              </a:ext>
            </a:extLst>
          </p:cNvPr>
          <p:cNvSpPr txBox="1"/>
          <p:nvPr/>
        </p:nvSpPr>
        <p:spPr>
          <a:xfrm>
            <a:off x="3707904" y="339502"/>
            <a:ext cx="1796992" cy="2039020"/>
          </a:xfrm>
          <a:prstGeom prst="rect">
            <a:avLst/>
          </a:prstGeom>
          <a:noFill/>
        </p:spPr>
        <p:txBody>
          <a:bodyPr wrap="square" lIns="68580" tIns="34290" rIns="68580" bIns="34290" rtlCol="0">
            <a:spAutoFit/>
          </a:bodyPr>
          <a:lstStyle/>
          <a:p>
            <a:r>
              <a:rPr lang="tr-TR" sz="1600" dirty="0"/>
              <a:t>Bağırsak duvarı </a:t>
            </a:r>
            <a:r>
              <a:rPr lang="tr-TR" sz="1600" dirty="0" err="1"/>
              <a:t>perforasyonu</a:t>
            </a:r>
            <a:r>
              <a:rPr lang="tr-TR" sz="1600" dirty="0"/>
              <a:t> veya obstrüksiyonu, </a:t>
            </a:r>
          </a:p>
          <a:p>
            <a:r>
              <a:rPr lang="tr-TR" sz="1600" dirty="0" err="1"/>
              <a:t>Crohn</a:t>
            </a:r>
            <a:r>
              <a:rPr lang="tr-TR" sz="1600" dirty="0"/>
              <a:t> hastalığı, </a:t>
            </a:r>
            <a:r>
              <a:rPr lang="tr-TR" sz="1600" dirty="0" err="1"/>
              <a:t>ülseratif</a:t>
            </a:r>
            <a:r>
              <a:rPr lang="tr-TR" sz="1600" dirty="0"/>
              <a:t> kolit ve böbrek diyalizi alan hastalarda </a:t>
            </a:r>
            <a:r>
              <a:rPr lang="tr-TR" sz="1600" dirty="0" err="1"/>
              <a:t>kontrendikedir</a:t>
            </a:r>
            <a:r>
              <a:rPr lang="tr-TR" sz="1600" dirty="0"/>
              <a:t>.</a:t>
            </a:r>
          </a:p>
        </p:txBody>
      </p:sp>
      <p:sp>
        <p:nvSpPr>
          <p:cNvPr id="26" name="Metin kutusu 34">
            <a:extLst>
              <a:ext uri="{FF2B5EF4-FFF2-40B4-BE49-F238E27FC236}">
                <a16:creationId xmlns="" xmlns:a16="http://schemas.microsoft.com/office/drawing/2014/main" id="{5E87B1A7-4465-4337-9777-B344034AA87C}"/>
              </a:ext>
            </a:extLst>
          </p:cNvPr>
          <p:cNvSpPr txBox="1"/>
          <p:nvPr/>
        </p:nvSpPr>
        <p:spPr>
          <a:xfrm>
            <a:off x="5580112" y="411510"/>
            <a:ext cx="1765808" cy="1054135"/>
          </a:xfrm>
          <a:prstGeom prst="rect">
            <a:avLst/>
          </a:prstGeom>
          <a:noFill/>
        </p:spPr>
        <p:txBody>
          <a:bodyPr wrap="square" lIns="68580" tIns="34290" rIns="68580" bIns="34290" rtlCol="0">
            <a:spAutoFit/>
          </a:bodyPr>
          <a:lstStyle/>
          <a:p>
            <a:r>
              <a:rPr lang="tr-TR" sz="1600" dirty="0"/>
              <a:t>Oral olarak alınır.</a:t>
            </a:r>
          </a:p>
          <a:p>
            <a:r>
              <a:rPr lang="tr-TR" sz="1600" dirty="0"/>
              <a:t>Normal dozu birçok hasta için günde bir defa 2 mg tablettir.</a:t>
            </a:r>
          </a:p>
        </p:txBody>
      </p:sp>
      <p:sp>
        <p:nvSpPr>
          <p:cNvPr id="27" name="Metin kutusu 35">
            <a:extLst>
              <a:ext uri="{FF2B5EF4-FFF2-40B4-BE49-F238E27FC236}">
                <a16:creationId xmlns="" xmlns:a16="http://schemas.microsoft.com/office/drawing/2014/main" id="{013ED1BB-4C07-4090-9693-5BABE8D47E2D}"/>
              </a:ext>
            </a:extLst>
          </p:cNvPr>
          <p:cNvSpPr txBox="1"/>
          <p:nvPr/>
        </p:nvSpPr>
        <p:spPr>
          <a:xfrm>
            <a:off x="7380312" y="339502"/>
            <a:ext cx="1311068" cy="1300356"/>
          </a:xfrm>
          <a:prstGeom prst="rect">
            <a:avLst/>
          </a:prstGeom>
          <a:noFill/>
        </p:spPr>
        <p:txBody>
          <a:bodyPr wrap="square" lIns="68580" tIns="34290" rIns="68580" bIns="34290" rtlCol="0">
            <a:spAutoFit/>
          </a:bodyPr>
          <a:lstStyle/>
          <a:p>
            <a:r>
              <a:rPr lang="tr-TR" sz="1600" dirty="0"/>
              <a:t>Baş ağrısı, mide bulantısı, ishal ve karın ağrısı. </a:t>
            </a:r>
          </a:p>
        </p:txBody>
      </p:sp>
      <p:cxnSp>
        <p:nvCxnSpPr>
          <p:cNvPr id="29" name="28 Düz Bağlayıcı"/>
          <p:cNvCxnSpPr/>
          <p:nvPr/>
        </p:nvCxnSpPr>
        <p:spPr>
          <a:xfrm>
            <a:off x="755576" y="2571750"/>
            <a:ext cx="8388424" cy="0"/>
          </a:xfrm>
          <a:prstGeom prst="line">
            <a:avLst/>
          </a:prstGeom>
        </p:spPr>
        <p:style>
          <a:lnRef idx="1">
            <a:schemeClr val="accent1"/>
          </a:lnRef>
          <a:fillRef idx="0">
            <a:schemeClr val="accent1"/>
          </a:fillRef>
          <a:effectRef idx="0">
            <a:schemeClr val="accent1"/>
          </a:effectRef>
          <a:fontRef idx="minor">
            <a:schemeClr val="tx1"/>
          </a:fontRef>
        </p:style>
      </p:cxnSp>
      <p:sp>
        <p:nvSpPr>
          <p:cNvPr id="30" name="Metin kutusu 36">
            <a:extLst>
              <a:ext uri="{FF2B5EF4-FFF2-40B4-BE49-F238E27FC236}">
                <a16:creationId xmlns="" xmlns:a16="http://schemas.microsoft.com/office/drawing/2014/main" id="{7B303599-8E20-4BE4-9F91-6A83B6B908E1}"/>
              </a:ext>
            </a:extLst>
          </p:cNvPr>
          <p:cNvSpPr txBox="1"/>
          <p:nvPr/>
        </p:nvSpPr>
        <p:spPr>
          <a:xfrm>
            <a:off x="755576" y="2715766"/>
            <a:ext cx="1152128" cy="561692"/>
          </a:xfrm>
          <a:prstGeom prst="rect">
            <a:avLst/>
          </a:prstGeom>
          <a:noFill/>
        </p:spPr>
        <p:txBody>
          <a:bodyPr wrap="square" lIns="68580" tIns="34290" rIns="68580" bIns="34290" rtlCol="0">
            <a:spAutoFit/>
          </a:bodyPr>
          <a:lstStyle/>
          <a:p>
            <a:r>
              <a:rPr lang="tr-TR" sz="1600" dirty="0" err="1" smtClean="0"/>
              <a:t>Laktilol</a:t>
            </a:r>
            <a:r>
              <a:rPr lang="tr-TR" sz="1600" dirty="0" smtClean="0"/>
              <a:t> </a:t>
            </a:r>
            <a:r>
              <a:rPr lang="tr-TR" sz="1600" dirty="0" err="1" smtClean="0"/>
              <a:t>Monohidrat</a:t>
            </a:r>
            <a:endParaRPr lang="tr-TR" sz="1600" dirty="0"/>
          </a:p>
        </p:txBody>
      </p:sp>
      <p:sp>
        <p:nvSpPr>
          <p:cNvPr id="31" name="Metin kutusu 38">
            <a:extLst>
              <a:ext uri="{FF2B5EF4-FFF2-40B4-BE49-F238E27FC236}">
                <a16:creationId xmlns="" xmlns:a16="http://schemas.microsoft.com/office/drawing/2014/main" id="{65AB33DD-A653-47F5-8548-DFE60F2CD579}"/>
              </a:ext>
            </a:extLst>
          </p:cNvPr>
          <p:cNvSpPr txBox="1"/>
          <p:nvPr/>
        </p:nvSpPr>
        <p:spPr>
          <a:xfrm>
            <a:off x="1979712" y="2571750"/>
            <a:ext cx="1674070" cy="1792798"/>
          </a:xfrm>
          <a:prstGeom prst="rect">
            <a:avLst/>
          </a:prstGeom>
          <a:noFill/>
        </p:spPr>
        <p:txBody>
          <a:bodyPr wrap="square" lIns="68580" tIns="34290" rIns="68580" bIns="34290" rtlCol="0">
            <a:spAutoFit/>
          </a:bodyPr>
          <a:lstStyle/>
          <a:p>
            <a:r>
              <a:rPr lang="tr-TR" sz="1600" dirty="0" err="1"/>
              <a:t>Semptomatik</a:t>
            </a:r>
            <a:r>
              <a:rPr lang="tr-TR" sz="1600" dirty="0"/>
              <a:t> kabızlık tedavisi ile ataklar şeklindeki akut </a:t>
            </a:r>
            <a:r>
              <a:rPr lang="tr-TR" sz="1600" dirty="0" err="1"/>
              <a:t>hepatik</a:t>
            </a:r>
            <a:r>
              <a:rPr lang="tr-TR" sz="1600" dirty="0"/>
              <a:t> </a:t>
            </a:r>
            <a:r>
              <a:rPr lang="tr-TR" sz="1600" dirty="0" err="1"/>
              <a:t>ensefalopatinin</a:t>
            </a:r>
            <a:r>
              <a:rPr lang="tr-TR" sz="1600" dirty="0"/>
              <a:t> tedavisinde </a:t>
            </a:r>
            <a:r>
              <a:rPr lang="tr-TR" sz="1600" dirty="0" err="1" smtClean="0"/>
              <a:t>endikedir</a:t>
            </a:r>
            <a:r>
              <a:rPr lang="tr-TR" sz="1600" dirty="0" smtClean="0"/>
              <a:t>.</a:t>
            </a:r>
            <a:endParaRPr lang="tr-TR" sz="1600" dirty="0"/>
          </a:p>
        </p:txBody>
      </p:sp>
      <p:sp>
        <p:nvSpPr>
          <p:cNvPr id="32" name="Metin kutusu 39">
            <a:extLst>
              <a:ext uri="{FF2B5EF4-FFF2-40B4-BE49-F238E27FC236}">
                <a16:creationId xmlns="" xmlns:a16="http://schemas.microsoft.com/office/drawing/2014/main" id="{73384853-0399-4B55-B0DF-A4D08AE174E3}"/>
              </a:ext>
            </a:extLst>
          </p:cNvPr>
          <p:cNvSpPr txBox="1"/>
          <p:nvPr/>
        </p:nvSpPr>
        <p:spPr>
          <a:xfrm>
            <a:off x="3851920" y="2571750"/>
            <a:ext cx="1563200" cy="2285241"/>
          </a:xfrm>
          <a:prstGeom prst="rect">
            <a:avLst/>
          </a:prstGeom>
          <a:noFill/>
        </p:spPr>
        <p:txBody>
          <a:bodyPr wrap="square" lIns="68580" tIns="34290" rIns="68580" bIns="34290" rtlCol="0">
            <a:spAutoFit/>
          </a:bodyPr>
          <a:lstStyle/>
          <a:p>
            <a:r>
              <a:rPr lang="tr-TR" sz="1600" dirty="0"/>
              <a:t>Bağırsak tıkanıklığı, organik G.İ kanal lezyonu, nedeni bilinmeyen </a:t>
            </a:r>
            <a:r>
              <a:rPr lang="tr-TR" sz="1600" dirty="0" err="1"/>
              <a:t>abdominal</a:t>
            </a:r>
            <a:r>
              <a:rPr lang="tr-TR" sz="1600" dirty="0"/>
              <a:t> ağrı ve </a:t>
            </a:r>
            <a:r>
              <a:rPr lang="tr-TR" sz="1600" dirty="0" err="1"/>
              <a:t>rektal</a:t>
            </a:r>
            <a:r>
              <a:rPr lang="tr-TR" sz="1600" dirty="0"/>
              <a:t> kanamada </a:t>
            </a:r>
            <a:r>
              <a:rPr lang="tr-TR" sz="1600" dirty="0" err="1"/>
              <a:t>kontrendikedir</a:t>
            </a:r>
            <a:r>
              <a:rPr lang="tr-TR" sz="1600" dirty="0"/>
              <a:t>.</a:t>
            </a:r>
          </a:p>
        </p:txBody>
      </p:sp>
      <p:sp>
        <p:nvSpPr>
          <p:cNvPr id="33" name="Metin kutusu 41">
            <a:extLst>
              <a:ext uri="{FF2B5EF4-FFF2-40B4-BE49-F238E27FC236}">
                <a16:creationId xmlns="" xmlns:a16="http://schemas.microsoft.com/office/drawing/2014/main" id="{B4999DE3-5F1B-4376-8456-9AABFC3D12C0}"/>
              </a:ext>
            </a:extLst>
          </p:cNvPr>
          <p:cNvSpPr txBox="1"/>
          <p:nvPr/>
        </p:nvSpPr>
        <p:spPr>
          <a:xfrm>
            <a:off x="5580112" y="2715766"/>
            <a:ext cx="1834817" cy="1546577"/>
          </a:xfrm>
          <a:prstGeom prst="rect">
            <a:avLst/>
          </a:prstGeom>
          <a:noFill/>
        </p:spPr>
        <p:txBody>
          <a:bodyPr wrap="square" lIns="68580" tIns="34290" rIns="68580" bIns="34290" rtlCol="0">
            <a:spAutoFit/>
          </a:bodyPr>
          <a:lstStyle/>
          <a:p>
            <a:r>
              <a:rPr lang="tr-TR" sz="1600" dirty="0"/>
              <a:t>Oral olarak kullanılır. Günlük </a:t>
            </a:r>
            <a:r>
              <a:rPr lang="tr-TR" sz="1600" dirty="0" err="1"/>
              <a:t>konstipasyon</a:t>
            </a:r>
            <a:r>
              <a:rPr lang="tr-TR" sz="1600" dirty="0"/>
              <a:t> dozu erişkinlerde 1x20 g ve çocuklarda 0.25 g/kg’dır.</a:t>
            </a:r>
          </a:p>
        </p:txBody>
      </p:sp>
      <p:sp>
        <p:nvSpPr>
          <p:cNvPr id="34" name="Metin kutusu 42">
            <a:extLst>
              <a:ext uri="{FF2B5EF4-FFF2-40B4-BE49-F238E27FC236}">
                <a16:creationId xmlns="" xmlns:a16="http://schemas.microsoft.com/office/drawing/2014/main" id="{C22B54CB-947C-449C-A136-359B388DA8A9}"/>
              </a:ext>
            </a:extLst>
          </p:cNvPr>
          <p:cNvSpPr txBox="1"/>
          <p:nvPr/>
        </p:nvSpPr>
        <p:spPr>
          <a:xfrm>
            <a:off x="7380312" y="2715766"/>
            <a:ext cx="1605560" cy="1054135"/>
          </a:xfrm>
          <a:prstGeom prst="rect">
            <a:avLst/>
          </a:prstGeom>
          <a:noFill/>
        </p:spPr>
        <p:txBody>
          <a:bodyPr wrap="square" lIns="68580" tIns="34290" rIns="68580" bIns="34290" rtlCol="0">
            <a:spAutoFit/>
          </a:bodyPr>
          <a:lstStyle/>
          <a:p>
            <a:r>
              <a:rPr lang="tr-TR" sz="1600" dirty="0"/>
              <a:t>Gaz</a:t>
            </a:r>
          </a:p>
          <a:p>
            <a:r>
              <a:rPr lang="tr-TR" sz="1600" dirty="0" err="1"/>
              <a:t>Diyare</a:t>
            </a:r>
            <a:endParaRPr lang="tr-TR" sz="1600" dirty="0"/>
          </a:p>
          <a:p>
            <a:r>
              <a:rPr lang="tr-TR" sz="1600" dirty="0" err="1"/>
              <a:t>Abdominal</a:t>
            </a:r>
            <a:r>
              <a:rPr lang="tr-TR" sz="1600" dirty="0"/>
              <a:t> şikayetler.</a:t>
            </a:r>
          </a:p>
        </p:txBody>
      </p:sp>
    </p:spTree>
    <p:extLst>
      <p:ext uri="{BB962C8B-B14F-4D97-AF65-F5344CB8AC3E}">
        <p14:creationId xmlns:p14="http://schemas.microsoft.com/office/powerpoint/2010/main" val="115137854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graphicFrame>
        <p:nvGraphicFramePr>
          <p:cNvPr id="4" name="Tablo 3"/>
          <p:cNvGraphicFramePr>
            <a:graphicFrameLocks noGrp="1"/>
          </p:cNvGraphicFramePr>
          <p:nvPr>
            <p:extLst>
              <p:ext uri="{D42A27DB-BD31-4B8C-83A1-F6EECF244321}">
                <p14:modId xmlns:p14="http://schemas.microsoft.com/office/powerpoint/2010/main" val="905245278"/>
              </p:ext>
            </p:extLst>
          </p:nvPr>
        </p:nvGraphicFramePr>
        <p:xfrm>
          <a:off x="-3" y="3"/>
          <a:ext cx="9144006" cy="5143496"/>
        </p:xfrm>
        <a:graphic>
          <a:graphicData uri="http://schemas.openxmlformats.org/drawingml/2006/table">
            <a:tbl>
              <a:tblPr>
                <a:tableStyleId>{5C22544A-7EE6-4342-B048-85BDC9FD1C3A}</a:tableStyleId>
              </a:tblPr>
              <a:tblGrid>
                <a:gridCol w="374754">
                  <a:extLst>
                    <a:ext uri="{9D8B030D-6E8A-4147-A177-3AD203B41FA5}">
                      <a16:colId xmlns="" xmlns:a16="http://schemas.microsoft.com/office/drawing/2014/main" val="20000"/>
                    </a:ext>
                  </a:extLst>
                </a:gridCol>
                <a:gridCol w="374754">
                  <a:extLst>
                    <a:ext uri="{9D8B030D-6E8A-4147-A177-3AD203B41FA5}">
                      <a16:colId xmlns="" xmlns:a16="http://schemas.microsoft.com/office/drawing/2014/main" val="20001"/>
                    </a:ext>
                  </a:extLst>
                </a:gridCol>
                <a:gridCol w="599607">
                  <a:extLst>
                    <a:ext uri="{9D8B030D-6E8A-4147-A177-3AD203B41FA5}">
                      <a16:colId xmlns="" xmlns:a16="http://schemas.microsoft.com/office/drawing/2014/main" val="20002"/>
                    </a:ext>
                  </a:extLst>
                </a:gridCol>
                <a:gridCol w="599607">
                  <a:extLst>
                    <a:ext uri="{9D8B030D-6E8A-4147-A177-3AD203B41FA5}">
                      <a16:colId xmlns="" xmlns:a16="http://schemas.microsoft.com/office/drawing/2014/main" val="20003"/>
                    </a:ext>
                  </a:extLst>
                </a:gridCol>
                <a:gridCol w="599607">
                  <a:extLst>
                    <a:ext uri="{9D8B030D-6E8A-4147-A177-3AD203B41FA5}">
                      <a16:colId xmlns="" xmlns:a16="http://schemas.microsoft.com/office/drawing/2014/main" val="20004"/>
                    </a:ext>
                  </a:extLst>
                </a:gridCol>
                <a:gridCol w="599607">
                  <a:extLst>
                    <a:ext uri="{9D8B030D-6E8A-4147-A177-3AD203B41FA5}">
                      <a16:colId xmlns="" xmlns:a16="http://schemas.microsoft.com/office/drawing/2014/main" val="20005"/>
                    </a:ext>
                  </a:extLst>
                </a:gridCol>
                <a:gridCol w="599607">
                  <a:extLst>
                    <a:ext uri="{9D8B030D-6E8A-4147-A177-3AD203B41FA5}">
                      <a16:colId xmlns="" xmlns:a16="http://schemas.microsoft.com/office/drawing/2014/main" val="20006"/>
                    </a:ext>
                  </a:extLst>
                </a:gridCol>
                <a:gridCol w="599607">
                  <a:extLst>
                    <a:ext uri="{9D8B030D-6E8A-4147-A177-3AD203B41FA5}">
                      <a16:colId xmlns="" xmlns:a16="http://schemas.microsoft.com/office/drawing/2014/main" val="20007"/>
                    </a:ext>
                  </a:extLst>
                </a:gridCol>
                <a:gridCol w="599607">
                  <a:extLst>
                    <a:ext uri="{9D8B030D-6E8A-4147-A177-3AD203B41FA5}">
                      <a16:colId xmlns="" xmlns:a16="http://schemas.microsoft.com/office/drawing/2014/main" val="20008"/>
                    </a:ext>
                  </a:extLst>
                </a:gridCol>
                <a:gridCol w="599607">
                  <a:extLst>
                    <a:ext uri="{9D8B030D-6E8A-4147-A177-3AD203B41FA5}">
                      <a16:colId xmlns="" xmlns:a16="http://schemas.microsoft.com/office/drawing/2014/main" val="20009"/>
                    </a:ext>
                  </a:extLst>
                </a:gridCol>
                <a:gridCol w="599607">
                  <a:extLst>
                    <a:ext uri="{9D8B030D-6E8A-4147-A177-3AD203B41FA5}">
                      <a16:colId xmlns="" xmlns:a16="http://schemas.microsoft.com/office/drawing/2014/main" val="20010"/>
                    </a:ext>
                  </a:extLst>
                </a:gridCol>
                <a:gridCol w="599607">
                  <a:extLst>
                    <a:ext uri="{9D8B030D-6E8A-4147-A177-3AD203B41FA5}">
                      <a16:colId xmlns="" xmlns:a16="http://schemas.microsoft.com/office/drawing/2014/main" val="20011"/>
                    </a:ext>
                  </a:extLst>
                </a:gridCol>
                <a:gridCol w="599607">
                  <a:extLst>
                    <a:ext uri="{9D8B030D-6E8A-4147-A177-3AD203B41FA5}">
                      <a16:colId xmlns="" xmlns:a16="http://schemas.microsoft.com/office/drawing/2014/main" val="20012"/>
                    </a:ext>
                  </a:extLst>
                </a:gridCol>
                <a:gridCol w="599607">
                  <a:extLst>
                    <a:ext uri="{9D8B030D-6E8A-4147-A177-3AD203B41FA5}">
                      <a16:colId xmlns="" xmlns:a16="http://schemas.microsoft.com/office/drawing/2014/main" val="20013"/>
                    </a:ext>
                  </a:extLst>
                </a:gridCol>
                <a:gridCol w="599607">
                  <a:extLst>
                    <a:ext uri="{9D8B030D-6E8A-4147-A177-3AD203B41FA5}">
                      <a16:colId xmlns="" xmlns:a16="http://schemas.microsoft.com/office/drawing/2014/main" val="20014"/>
                    </a:ext>
                  </a:extLst>
                </a:gridCol>
                <a:gridCol w="599607">
                  <a:extLst>
                    <a:ext uri="{9D8B030D-6E8A-4147-A177-3AD203B41FA5}">
                      <a16:colId xmlns="" xmlns:a16="http://schemas.microsoft.com/office/drawing/2014/main" val="20015"/>
                    </a:ext>
                  </a:extLst>
                </a:gridCol>
              </a:tblGrid>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ctr" fontAlgn="b"/>
                      <a:endParaRPr lang="tr-TR" sz="16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4"/>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6"/>
                  </a:ext>
                </a:extLst>
              </a:tr>
              <a:tr h="311226">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smtClean="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9"/>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4"/>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6"/>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9"/>
                  </a:ext>
                </a:extLst>
              </a:tr>
            </a:tbl>
          </a:graphicData>
        </a:graphic>
      </p:graphicFrame>
      <p:cxnSp>
        <p:nvCxnSpPr>
          <p:cNvPr id="5" name="Düz Bağlayıcı 4"/>
          <p:cNvCxnSpPr/>
          <p:nvPr/>
        </p:nvCxnSpPr>
        <p:spPr>
          <a:xfrm>
            <a:off x="0" y="0"/>
            <a:ext cx="0"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356260" y="0"/>
            <a:ext cx="8906"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flipH="1">
            <a:off x="730333" y="0"/>
            <a:ext cx="17813"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1941616"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3740727" y="0"/>
            <a:ext cx="8907"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5557652"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356763" y="0"/>
            <a:ext cx="2672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144003"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0" y="0"/>
            <a:ext cx="91440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748146" y="262680"/>
            <a:ext cx="839585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3" y="5143500"/>
            <a:ext cx="9144003"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16 Metin kutusu"/>
          <p:cNvSpPr txBox="1"/>
          <p:nvPr/>
        </p:nvSpPr>
        <p:spPr>
          <a:xfrm>
            <a:off x="827584" y="0"/>
            <a:ext cx="936104" cy="338554"/>
          </a:xfrm>
          <a:prstGeom prst="rect">
            <a:avLst/>
          </a:prstGeom>
          <a:noFill/>
        </p:spPr>
        <p:txBody>
          <a:bodyPr wrap="square" rtlCol="0">
            <a:spAutoFit/>
          </a:bodyPr>
          <a:lstStyle/>
          <a:p>
            <a:r>
              <a:rPr lang="tr-TR" sz="1600" dirty="0" smtClean="0">
                <a:solidFill>
                  <a:schemeClr val="tx2"/>
                </a:solidFill>
              </a:rPr>
              <a:t>İlaçlar</a:t>
            </a:r>
            <a:endParaRPr lang="tr-TR" sz="1600" dirty="0">
              <a:solidFill>
                <a:schemeClr val="tx2"/>
              </a:solidFill>
            </a:endParaRPr>
          </a:p>
        </p:txBody>
      </p:sp>
      <p:sp>
        <p:nvSpPr>
          <p:cNvPr id="18" name="17 Metin kutusu"/>
          <p:cNvSpPr txBox="1"/>
          <p:nvPr/>
        </p:nvSpPr>
        <p:spPr>
          <a:xfrm>
            <a:off x="1979712" y="0"/>
            <a:ext cx="1656184" cy="338554"/>
          </a:xfrm>
          <a:prstGeom prst="rect">
            <a:avLst/>
          </a:prstGeom>
          <a:noFill/>
        </p:spPr>
        <p:txBody>
          <a:bodyPr wrap="square" rtlCol="0">
            <a:spAutoFit/>
          </a:bodyPr>
          <a:lstStyle/>
          <a:p>
            <a:r>
              <a:rPr lang="tr-TR" sz="1600" dirty="0" smtClean="0">
                <a:solidFill>
                  <a:schemeClr val="tx2"/>
                </a:solidFill>
                <a:cs typeface="Arial" pitchFamily="34" charset="0"/>
              </a:rPr>
              <a:t>Endikasyonları</a:t>
            </a:r>
            <a:endParaRPr lang="tr-TR" sz="1600" dirty="0">
              <a:solidFill>
                <a:schemeClr val="tx2"/>
              </a:solidFill>
              <a:cs typeface="Arial" pitchFamily="34" charset="0"/>
            </a:endParaRPr>
          </a:p>
        </p:txBody>
      </p:sp>
      <p:sp>
        <p:nvSpPr>
          <p:cNvPr id="19" name="18 Metin kutusu"/>
          <p:cNvSpPr txBox="1"/>
          <p:nvPr/>
        </p:nvSpPr>
        <p:spPr>
          <a:xfrm>
            <a:off x="3707904" y="0"/>
            <a:ext cx="2160240" cy="338554"/>
          </a:xfrm>
          <a:prstGeom prst="rect">
            <a:avLst/>
          </a:prstGeom>
          <a:noFill/>
        </p:spPr>
        <p:txBody>
          <a:bodyPr wrap="square" rtlCol="0">
            <a:spAutoFit/>
          </a:bodyPr>
          <a:lstStyle/>
          <a:p>
            <a:r>
              <a:rPr lang="tr-TR" sz="1600" dirty="0" smtClean="0">
                <a:solidFill>
                  <a:schemeClr val="tx2"/>
                </a:solidFill>
              </a:rPr>
              <a:t>Kontrendikasyonları</a:t>
            </a:r>
            <a:endParaRPr lang="tr-TR" sz="1600" dirty="0">
              <a:solidFill>
                <a:schemeClr val="tx2"/>
              </a:solidFill>
            </a:endParaRPr>
          </a:p>
        </p:txBody>
      </p:sp>
      <p:sp>
        <p:nvSpPr>
          <p:cNvPr id="20" name="19 Metin kutusu"/>
          <p:cNvSpPr txBox="1"/>
          <p:nvPr/>
        </p:nvSpPr>
        <p:spPr>
          <a:xfrm>
            <a:off x="5580112" y="0"/>
            <a:ext cx="1728192" cy="338554"/>
          </a:xfrm>
          <a:prstGeom prst="rect">
            <a:avLst/>
          </a:prstGeom>
          <a:noFill/>
        </p:spPr>
        <p:txBody>
          <a:bodyPr wrap="square" rtlCol="0">
            <a:spAutoFit/>
          </a:bodyPr>
          <a:lstStyle/>
          <a:p>
            <a:r>
              <a:rPr lang="tr-TR" sz="1600" dirty="0" smtClean="0">
                <a:solidFill>
                  <a:schemeClr val="tx2"/>
                </a:solidFill>
              </a:rPr>
              <a:t>Veriliş yolu</a:t>
            </a:r>
            <a:endParaRPr lang="tr-TR" sz="1600" dirty="0">
              <a:solidFill>
                <a:schemeClr val="tx2"/>
              </a:solidFill>
            </a:endParaRPr>
          </a:p>
        </p:txBody>
      </p:sp>
      <p:sp>
        <p:nvSpPr>
          <p:cNvPr id="21" name="20 Metin kutusu"/>
          <p:cNvSpPr txBox="1"/>
          <p:nvPr/>
        </p:nvSpPr>
        <p:spPr>
          <a:xfrm>
            <a:off x="7380312" y="0"/>
            <a:ext cx="1763688" cy="338554"/>
          </a:xfrm>
          <a:prstGeom prst="rect">
            <a:avLst/>
          </a:prstGeom>
          <a:noFill/>
        </p:spPr>
        <p:txBody>
          <a:bodyPr wrap="square" rtlCol="0">
            <a:spAutoFit/>
          </a:bodyPr>
          <a:lstStyle/>
          <a:p>
            <a:r>
              <a:rPr lang="tr-TR" sz="1600" dirty="0" smtClean="0">
                <a:solidFill>
                  <a:schemeClr val="tx2"/>
                </a:solidFill>
              </a:rPr>
              <a:t>Yan etkileri</a:t>
            </a:r>
            <a:endParaRPr lang="tr-TR" sz="1600" dirty="0">
              <a:solidFill>
                <a:schemeClr val="tx2"/>
              </a:solidFill>
            </a:endParaRPr>
          </a:p>
        </p:txBody>
      </p:sp>
      <p:sp>
        <p:nvSpPr>
          <p:cNvPr id="22" name="21 Metin kutusu"/>
          <p:cNvSpPr txBox="1"/>
          <p:nvPr/>
        </p:nvSpPr>
        <p:spPr>
          <a:xfrm rot="16200000">
            <a:off x="-1399510" y="2227680"/>
            <a:ext cx="3168353" cy="400110"/>
          </a:xfrm>
          <a:prstGeom prst="rect">
            <a:avLst/>
          </a:prstGeom>
          <a:noFill/>
        </p:spPr>
        <p:txBody>
          <a:bodyPr wrap="square" rtlCol="0">
            <a:spAutoFit/>
          </a:bodyPr>
          <a:lstStyle/>
          <a:p>
            <a:r>
              <a:rPr lang="tr-TR" sz="2000" dirty="0" smtClean="0">
                <a:latin typeface="Arial" pitchFamily="34" charset="0"/>
                <a:cs typeface="Arial" pitchFamily="34" charset="0"/>
              </a:rPr>
              <a:t>ANTİDİYAREİK İLAÇLAR</a:t>
            </a:r>
            <a:endParaRPr lang="tr-TR" sz="2000" dirty="0">
              <a:latin typeface="Arial" pitchFamily="34" charset="0"/>
              <a:cs typeface="Arial" pitchFamily="34" charset="0"/>
            </a:endParaRPr>
          </a:p>
        </p:txBody>
      </p:sp>
      <p:sp>
        <p:nvSpPr>
          <p:cNvPr id="24" name="23 Metin kutusu"/>
          <p:cNvSpPr txBox="1"/>
          <p:nvPr/>
        </p:nvSpPr>
        <p:spPr>
          <a:xfrm>
            <a:off x="827584" y="339502"/>
            <a:ext cx="1080120" cy="338554"/>
          </a:xfrm>
          <a:prstGeom prst="rect">
            <a:avLst/>
          </a:prstGeom>
          <a:noFill/>
        </p:spPr>
        <p:txBody>
          <a:bodyPr wrap="square" rtlCol="0">
            <a:spAutoFit/>
          </a:bodyPr>
          <a:lstStyle/>
          <a:p>
            <a:r>
              <a:rPr lang="tr-TR" sz="1600" dirty="0" err="1" smtClean="0"/>
              <a:t>Loperamid</a:t>
            </a:r>
            <a:endParaRPr lang="tr-TR" sz="1600" dirty="0"/>
          </a:p>
        </p:txBody>
      </p:sp>
      <p:sp>
        <p:nvSpPr>
          <p:cNvPr id="25" name="24 Metin kutusu"/>
          <p:cNvSpPr txBox="1"/>
          <p:nvPr/>
        </p:nvSpPr>
        <p:spPr>
          <a:xfrm>
            <a:off x="1979712" y="339502"/>
            <a:ext cx="1656184" cy="4339650"/>
          </a:xfrm>
          <a:prstGeom prst="rect">
            <a:avLst/>
          </a:prstGeom>
          <a:noFill/>
        </p:spPr>
        <p:txBody>
          <a:bodyPr wrap="square" rtlCol="0">
            <a:spAutoFit/>
          </a:bodyPr>
          <a:lstStyle/>
          <a:p>
            <a:r>
              <a:rPr lang="tr-TR" sz="1200" dirty="0" smtClean="0"/>
              <a:t>9 yaş üstü çocuklarda ve yetişkinlerde 5 günden fazla süren ve şiddetlenen kronik </a:t>
            </a:r>
            <a:r>
              <a:rPr lang="tr-TR" sz="1200" dirty="0" err="1" smtClean="0"/>
              <a:t>diyare</a:t>
            </a:r>
            <a:r>
              <a:rPr lang="tr-TR" sz="1200" dirty="0" smtClean="0"/>
              <a:t> dahil</a:t>
            </a:r>
          </a:p>
          <a:p>
            <a:r>
              <a:rPr lang="tr-TR" sz="1200" dirty="0" smtClean="0"/>
              <a:t>herhangi bir etiyolojiye bağlı akut </a:t>
            </a:r>
            <a:r>
              <a:rPr lang="tr-TR" sz="1200" dirty="0" err="1" smtClean="0"/>
              <a:t>diyarenin</a:t>
            </a:r>
            <a:r>
              <a:rPr lang="tr-TR" sz="1200" dirty="0" smtClean="0"/>
              <a:t> </a:t>
            </a:r>
            <a:r>
              <a:rPr lang="tr-TR" sz="1200" dirty="0" err="1" smtClean="0"/>
              <a:t>semptomatik</a:t>
            </a:r>
            <a:r>
              <a:rPr lang="tr-TR" sz="1200" dirty="0" smtClean="0"/>
              <a:t> tedavisinde </a:t>
            </a:r>
            <a:r>
              <a:rPr lang="tr-TR" sz="1200" dirty="0" err="1" smtClean="0"/>
              <a:t>endikedir</a:t>
            </a:r>
            <a:r>
              <a:rPr lang="tr-TR" sz="1200" dirty="0" smtClean="0"/>
              <a:t>.</a:t>
            </a:r>
          </a:p>
          <a:p>
            <a:r>
              <a:rPr lang="tr-TR" sz="1200" dirty="0" smtClean="0"/>
              <a:t>Yetişkinlerde kronik </a:t>
            </a:r>
            <a:r>
              <a:rPr lang="tr-TR" sz="1200" dirty="0" err="1" smtClean="0"/>
              <a:t>diyarenin</a:t>
            </a:r>
            <a:r>
              <a:rPr lang="tr-TR" sz="1200" dirty="0" smtClean="0"/>
              <a:t> </a:t>
            </a:r>
            <a:r>
              <a:rPr lang="tr-TR" sz="1200" dirty="0" err="1" smtClean="0"/>
              <a:t>semptomatik</a:t>
            </a:r>
            <a:r>
              <a:rPr lang="tr-TR" sz="1200" dirty="0" smtClean="0"/>
              <a:t> tedavisi için kullanılır. 12 yaş üzeri çocuklar ve</a:t>
            </a:r>
          </a:p>
          <a:p>
            <a:r>
              <a:rPr lang="tr-TR" sz="1200" dirty="0" smtClean="0"/>
              <a:t>yetişkinlerde akut </a:t>
            </a:r>
            <a:r>
              <a:rPr lang="tr-TR" sz="1200" dirty="0" err="1" smtClean="0"/>
              <a:t>diyarenin</a:t>
            </a:r>
            <a:r>
              <a:rPr lang="tr-TR" sz="1200" dirty="0" smtClean="0"/>
              <a:t> </a:t>
            </a:r>
            <a:r>
              <a:rPr lang="tr-TR" sz="1200" dirty="0" err="1" smtClean="0"/>
              <a:t>semptomatik</a:t>
            </a:r>
            <a:r>
              <a:rPr lang="tr-TR" sz="1200" dirty="0" smtClean="0"/>
              <a:t> tedavisinde ve 18 yaş üzeri yetişkinlerde, başlangıç</a:t>
            </a:r>
          </a:p>
          <a:p>
            <a:r>
              <a:rPr lang="tr-TR" sz="1200" dirty="0" smtClean="0"/>
              <a:t>tanısı konulmuş </a:t>
            </a:r>
            <a:r>
              <a:rPr lang="tr-TR" sz="1200" dirty="0" err="1" smtClean="0"/>
              <a:t>irritabl</a:t>
            </a:r>
            <a:r>
              <a:rPr lang="tr-TR" sz="1200" dirty="0" smtClean="0"/>
              <a:t> bağırsak sendromu ile birlikte görülen akut </a:t>
            </a:r>
            <a:r>
              <a:rPr lang="tr-TR" sz="1200" dirty="0" err="1" smtClean="0"/>
              <a:t>diyarenin</a:t>
            </a:r>
            <a:r>
              <a:rPr lang="tr-TR" sz="1200" dirty="0" smtClean="0"/>
              <a:t> </a:t>
            </a:r>
            <a:r>
              <a:rPr lang="tr-TR" sz="1200" dirty="0" err="1" smtClean="0"/>
              <a:t>semptomatik</a:t>
            </a:r>
            <a:endParaRPr lang="tr-TR" sz="1200" dirty="0" smtClean="0"/>
          </a:p>
          <a:p>
            <a:r>
              <a:rPr lang="tr-TR" sz="1200" dirty="0" smtClean="0"/>
              <a:t>tedavisinde </a:t>
            </a:r>
            <a:r>
              <a:rPr lang="tr-TR" sz="1200" dirty="0" err="1" smtClean="0"/>
              <a:t>endikedir</a:t>
            </a:r>
            <a:r>
              <a:rPr lang="tr-TR" sz="1200" dirty="0" smtClean="0"/>
              <a:t>.</a:t>
            </a:r>
            <a:endParaRPr lang="tr-TR" sz="1200" dirty="0"/>
          </a:p>
        </p:txBody>
      </p:sp>
      <p:sp>
        <p:nvSpPr>
          <p:cNvPr id="26" name="25 Metin kutusu"/>
          <p:cNvSpPr txBox="1"/>
          <p:nvPr/>
        </p:nvSpPr>
        <p:spPr>
          <a:xfrm>
            <a:off x="3707904" y="339502"/>
            <a:ext cx="1944216" cy="3970318"/>
          </a:xfrm>
          <a:prstGeom prst="rect">
            <a:avLst/>
          </a:prstGeom>
          <a:noFill/>
        </p:spPr>
        <p:txBody>
          <a:bodyPr wrap="square" rtlCol="0">
            <a:spAutoFit/>
          </a:bodyPr>
          <a:lstStyle/>
          <a:p>
            <a:r>
              <a:rPr lang="tr-TR" sz="1200" dirty="0" smtClean="0"/>
              <a:t>9 yaş altı çocuklarda kullanılmamalıdır.</a:t>
            </a:r>
          </a:p>
          <a:p>
            <a:r>
              <a:rPr lang="tr-TR" sz="1200" dirty="0" smtClean="0"/>
              <a:t>Özellikle </a:t>
            </a:r>
            <a:r>
              <a:rPr lang="tr-TR" sz="1200" dirty="0" err="1" smtClean="0"/>
              <a:t>ileus</a:t>
            </a:r>
            <a:r>
              <a:rPr lang="tr-TR" sz="1200" dirty="0" smtClean="0"/>
              <a:t> ya da </a:t>
            </a:r>
            <a:r>
              <a:rPr lang="tr-TR" sz="1200" dirty="0" err="1" smtClean="0"/>
              <a:t>konstipasyon</a:t>
            </a:r>
            <a:r>
              <a:rPr lang="tr-TR" sz="1200" dirty="0" smtClean="0"/>
              <a:t> gibi bağırsak hareketliliğinin </a:t>
            </a:r>
            <a:r>
              <a:rPr lang="tr-TR" sz="1200" dirty="0" err="1" smtClean="0"/>
              <a:t>inhibisyonundan</a:t>
            </a:r>
            <a:r>
              <a:rPr lang="tr-TR" sz="1200" dirty="0" smtClean="0"/>
              <a:t> kaçınılması</a:t>
            </a:r>
          </a:p>
          <a:p>
            <a:r>
              <a:rPr lang="tr-TR" sz="1200" dirty="0" smtClean="0"/>
              <a:t>gereken durumlarda </a:t>
            </a:r>
            <a:r>
              <a:rPr lang="tr-TR" sz="1200" dirty="0" err="1" smtClean="0"/>
              <a:t>loperamid</a:t>
            </a:r>
            <a:r>
              <a:rPr lang="tr-TR" sz="1200" dirty="0" smtClean="0"/>
              <a:t> kullanılmamalıdır.</a:t>
            </a:r>
          </a:p>
          <a:p>
            <a:r>
              <a:rPr lang="tr-TR" sz="1200" dirty="0" smtClean="0"/>
              <a:t>Bağırsak mukozasında yerleşen </a:t>
            </a:r>
            <a:r>
              <a:rPr lang="tr-TR" sz="1200" dirty="0" err="1" smtClean="0"/>
              <a:t>toksijenik</a:t>
            </a:r>
            <a:r>
              <a:rPr lang="tr-TR" sz="1200" dirty="0" smtClean="0"/>
              <a:t> E. </a:t>
            </a:r>
            <a:r>
              <a:rPr lang="tr-TR" sz="1200" dirty="0" err="1" smtClean="0"/>
              <a:t>coli</a:t>
            </a:r>
            <a:r>
              <a:rPr lang="tr-TR" sz="1200" dirty="0" smtClean="0"/>
              <a:t>, </a:t>
            </a:r>
            <a:r>
              <a:rPr lang="tr-TR" sz="1200" dirty="0" err="1" smtClean="0"/>
              <a:t>Salmonella</a:t>
            </a:r>
            <a:r>
              <a:rPr lang="tr-TR" sz="1200" dirty="0" smtClean="0"/>
              <a:t>, </a:t>
            </a:r>
            <a:r>
              <a:rPr lang="tr-TR" sz="1200" dirty="0" err="1" smtClean="0"/>
              <a:t>Shigella</a:t>
            </a:r>
            <a:r>
              <a:rPr lang="tr-TR" sz="1200" dirty="0" smtClean="0"/>
              <a:t> gibi</a:t>
            </a:r>
          </a:p>
          <a:p>
            <a:r>
              <a:rPr lang="tr-TR" sz="1200" dirty="0" smtClean="0"/>
              <a:t>mikroorganizmaların neden oldukları enfeksiyonlarla birlikte seyreden akut </a:t>
            </a:r>
            <a:r>
              <a:rPr lang="tr-TR" sz="1200" dirty="0" err="1" smtClean="0"/>
              <a:t>diyarede</a:t>
            </a:r>
            <a:r>
              <a:rPr lang="tr-TR" sz="1200" dirty="0" smtClean="0"/>
              <a:t> ve geniş</a:t>
            </a:r>
          </a:p>
          <a:p>
            <a:r>
              <a:rPr lang="tr-TR" sz="1200" dirty="0" smtClean="0"/>
              <a:t>spektrumlu antibiyotiklerin (</a:t>
            </a:r>
            <a:r>
              <a:rPr lang="tr-TR" sz="1200" dirty="0" err="1" smtClean="0"/>
              <a:t>sefalosporinler</a:t>
            </a:r>
            <a:r>
              <a:rPr lang="tr-TR" sz="1200" dirty="0" smtClean="0"/>
              <a:t>, </a:t>
            </a:r>
            <a:r>
              <a:rPr lang="tr-TR" sz="1200" dirty="0" err="1" smtClean="0"/>
              <a:t>linkomisin</a:t>
            </a:r>
            <a:r>
              <a:rPr lang="tr-TR" sz="1200" dirty="0" smtClean="0"/>
              <a:t> ya da penisilinler gibi) neden</a:t>
            </a:r>
          </a:p>
          <a:p>
            <a:r>
              <a:rPr lang="tr-TR" sz="1200" dirty="0" smtClean="0"/>
              <a:t>oldukları </a:t>
            </a:r>
            <a:r>
              <a:rPr lang="tr-TR" sz="1200" dirty="0" err="1" smtClean="0"/>
              <a:t>psödomembranöz</a:t>
            </a:r>
            <a:r>
              <a:rPr lang="tr-TR" sz="1200" dirty="0" smtClean="0"/>
              <a:t> kolitte kullanılmaz.</a:t>
            </a:r>
            <a:endParaRPr lang="tr-TR" sz="1200" dirty="0"/>
          </a:p>
        </p:txBody>
      </p:sp>
      <p:sp>
        <p:nvSpPr>
          <p:cNvPr id="27" name="26 Metin kutusu"/>
          <p:cNvSpPr txBox="1"/>
          <p:nvPr/>
        </p:nvSpPr>
        <p:spPr>
          <a:xfrm>
            <a:off x="5580112" y="411510"/>
            <a:ext cx="1728192" cy="2677656"/>
          </a:xfrm>
          <a:prstGeom prst="rect">
            <a:avLst/>
          </a:prstGeom>
          <a:noFill/>
        </p:spPr>
        <p:txBody>
          <a:bodyPr wrap="square" rtlCol="0">
            <a:spAutoFit/>
          </a:bodyPr>
          <a:lstStyle/>
          <a:p>
            <a:r>
              <a:rPr lang="tr-TR" sz="1400" dirty="0" smtClean="0"/>
              <a:t>Yetişkinlerde hastalığın şiddetine göre tedaviye, bölünmüş dozlar halinde günde 2 veya 4</a:t>
            </a:r>
          </a:p>
          <a:p>
            <a:r>
              <a:rPr lang="tr-TR" sz="1400" dirty="0" smtClean="0"/>
              <a:t>tablet ile başlanmalıdır. Günlük doz maksimum 8 tablet (16 mg)’e kadar çıkarılabilir.</a:t>
            </a:r>
            <a:endParaRPr lang="tr-TR" sz="1400" dirty="0"/>
          </a:p>
        </p:txBody>
      </p:sp>
      <p:sp>
        <p:nvSpPr>
          <p:cNvPr id="28" name="27 Metin kutusu"/>
          <p:cNvSpPr txBox="1"/>
          <p:nvPr/>
        </p:nvSpPr>
        <p:spPr>
          <a:xfrm>
            <a:off x="7452320" y="339502"/>
            <a:ext cx="1691680" cy="3293209"/>
          </a:xfrm>
          <a:prstGeom prst="rect">
            <a:avLst/>
          </a:prstGeom>
          <a:noFill/>
        </p:spPr>
        <p:txBody>
          <a:bodyPr wrap="square" rtlCol="0">
            <a:spAutoFit/>
          </a:bodyPr>
          <a:lstStyle/>
          <a:p>
            <a:r>
              <a:rPr lang="tr-TR" sz="1600" dirty="0" smtClean="0"/>
              <a:t>Aşırı duyarlılık reaksiyonları (deri döküntüleri dahil), </a:t>
            </a:r>
          </a:p>
          <a:p>
            <a:r>
              <a:rPr lang="tr-TR" sz="1600" dirty="0" smtClean="0"/>
              <a:t>uyuşukluk, sersemlik hali, şişkinlik, bulantı, kabızlık, karın ağrısı, karın rahatsızlığı, kusma, ağız kuruluğu, yorgunluk hissi.</a:t>
            </a:r>
            <a:endParaRPr lang="tr-TR" sz="1600" dirty="0"/>
          </a:p>
        </p:txBody>
      </p:sp>
    </p:spTree>
    <p:extLst>
      <p:ext uri="{BB962C8B-B14F-4D97-AF65-F5344CB8AC3E}">
        <p14:creationId xmlns:p14="http://schemas.microsoft.com/office/powerpoint/2010/main" val="115137854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graphicFrame>
        <p:nvGraphicFramePr>
          <p:cNvPr id="4" name="Tablo 3"/>
          <p:cNvGraphicFramePr>
            <a:graphicFrameLocks noGrp="1"/>
          </p:cNvGraphicFramePr>
          <p:nvPr>
            <p:extLst>
              <p:ext uri="{D42A27DB-BD31-4B8C-83A1-F6EECF244321}">
                <p14:modId xmlns:p14="http://schemas.microsoft.com/office/powerpoint/2010/main" val="905245278"/>
              </p:ext>
            </p:extLst>
          </p:nvPr>
        </p:nvGraphicFramePr>
        <p:xfrm>
          <a:off x="-3" y="3"/>
          <a:ext cx="9144006" cy="5143496"/>
        </p:xfrm>
        <a:graphic>
          <a:graphicData uri="http://schemas.openxmlformats.org/drawingml/2006/table">
            <a:tbl>
              <a:tblPr>
                <a:tableStyleId>{5C22544A-7EE6-4342-B048-85BDC9FD1C3A}</a:tableStyleId>
              </a:tblPr>
              <a:tblGrid>
                <a:gridCol w="374754">
                  <a:extLst>
                    <a:ext uri="{9D8B030D-6E8A-4147-A177-3AD203B41FA5}">
                      <a16:colId xmlns="" xmlns:a16="http://schemas.microsoft.com/office/drawing/2014/main" val="20000"/>
                    </a:ext>
                  </a:extLst>
                </a:gridCol>
                <a:gridCol w="374754">
                  <a:extLst>
                    <a:ext uri="{9D8B030D-6E8A-4147-A177-3AD203B41FA5}">
                      <a16:colId xmlns="" xmlns:a16="http://schemas.microsoft.com/office/drawing/2014/main" val="20001"/>
                    </a:ext>
                  </a:extLst>
                </a:gridCol>
                <a:gridCol w="599607">
                  <a:extLst>
                    <a:ext uri="{9D8B030D-6E8A-4147-A177-3AD203B41FA5}">
                      <a16:colId xmlns="" xmlns:a16="http://schemas.microsoft.com/office/drawing/2014/main" val="20002"/>
                    </a:ext>
                  </a:extLst>
                </a:gridCol>
                <a:gridCol w="599607">
                  <a:extLst>
                    <a:ext uri="{9D8B030D-6E8A-4147-A177-3AD203B41FA5}">
                      <a16:colId xmlns="" xmlns:a16="http://schemas.microsoft.com/office/drawing/2014/main" val="20003"/>
                    </a:ext>
                  </a:extLst>
                </a:gridCol>
                <a:gridCol w="599607">
                  <a:extLst>
                    <a:ext uri="{9D8B030D-6E8A-4147-A177-3AD203B41FA5}">
                      <a16:colId xmlns="" xmlns:a16="http://schemas.microsoft.com/office/drawing/2014/main" val="20004"/>
                    </a:ext>
                  </a:extLst>
                </a:gridCol>
                <a:gridCol w="599607">
                  <a:extLst>
                    <a:ext uri="{9D8B030D-6E8A-4147-A177-3AD203B41FA5}">
                      <a16:colId xmlns="" xmlns:a16="http://schemas.microsoft.com/office/drawing/2014/main" val="20005"/>
                    </a:ext>
                  </a:extLst>
                </a:gridCol>
                <a:gridCol w="599607">
                  <a:extLst>
                    <a:ext uri="{9D8B030D-6E8A-4147-A177-3AD203B41FA5}">
                      <a16:colId xmlns="" xmlns:a16="http://schemas.microsoft.com/office/drawing/2014/main" val="20006"/>
                    </a:ext>
                  </a:extLst>
                </a:gridCol>
                <a:gridCol w="599607">
                  <a:extLst>
                    <a:ext uri="{9D8B030D-6E8A-4147-A177-3AD203B41FA5}">
                      <a16:colId xmlns="" xmlns:a16="http://schemas.microsoft.com/office/drawing/2014/main" val="20007"/>
                    </a:ext>
                  </a:extLst>
                </a:gridCol>
                <a:gridCol w="599607">
                  <a:extLst>
                    <a:ext uri="{9D8B030D-6E8A-4147-A177-3AD203B41FA5}">
                      <a16:colId xmlns="" xmlns:a16="http://schemas.microsoft.com/office/drawing/2014/main" val="20008"/>
                    </a:ext>
                  </a:extLst>
                </a:gridCol>
                <a:gridCol w="599607">
                  <a:extLst>
                    <a:ext uri="{9D8B030D-6E8A-4147-A177-3AD203B41FA5}">
                      <a16:colId xmlns="" xmlns:a16="http://schemas.microsoft.com/office/drawing/2014/main" val="20009"/>
                    </a:ext>
                  </a:extLst>
                </a:gridCol>
                <a:gridCol w="599607">
                  <a:extLst>
                    <a:ext uri="{9D8B030D-6E8A-4147-A177-3AD203B41FA5}">
                      <a16:colId xmlns="" xmlns:a16="http://schemas.microsoft.com/office/drawing/2014/main" val="20010"/>
                    </a:ext>
                  </a:extLst>
                </a:gridCol>
                <a:gridCol w="599607">
                  <a:extLst>
                    <a:ext uri="{9D8B030D-6E8A-4147-A177-3AD203B41FA5}">
                      <a16:colId xmlns="" xmlns:a16="http://schemas.microsoft.com/office/drawing/2014/main" val="20011"/>
                    </a:ext>
                  </a:extLst>
                </a:gridCol>
                <a:gridCol w="599607">
                  <a:extLst>
                    <a:ext uri="{9D8B030D-6E8A-4147-A177-3AD203B41FA5}">
                      <a16:colId xmlns="" xmlns:a16="http://schemas.microsoft.com/office/drawing/2014/main" val="20012"/>
                    </a:ext>
                  </a:extLst>
                </a:gridCol>
                <a:gridCol w="599607">
                  <a:extLst>
                    <a:ext uri="{9D8B030D-6E8A-4147-A177-3AD203B41FA5}">
                      <a16:colId xmlns="" xmlns:a16="http://schemas.microsoft.com/office/drawing/2014/main" val="20013"/>
                    </a:ext>
                  </a:extLst>
                </a:gridCol>
                <a:gridCol w="599607">
                  <a:extLst>
                    <a:ext uri="{9D8B030D-6E8A-4147-A177-3AD203B41FA5}">
                      <a16:colId xmlns="" xmlns:a16="http://schemas.microsoft.com/office/drawing/2014/main" val="20014"/>
                    </a:ext>
                  </a:extLst>
                </a:gridCol>
                <a:gridCol w="599607">
                  <a:extLst>
                    <a:ext uri="{9D8B030D-6E8A-4147-A177-3AD203B41FA5}">
                      <a16:colId xmlns="" xmlns:a16="http://schemas.microsoft.com/office/drawing/2014/main" val="20015"/>
                    </a:ext>
                  </a:extLst>
                </a:gridCol>
              </a:tblGrid>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ctr" fontAlgn="b"/>
                      <a:endParaRPr lang="tr-TR" sz="16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4"/>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6"/>
                  </a:ext>
                </a:extLst>
              </a:tr>
              <a:tr h="311226">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smtClean="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9"/>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4"/>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6"/>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9"/>
                  </a:ext>
                </a:extLst>
              </a:tr>
            </a:tbl>
          </a:graphicData>
        </a:graphic>
      </p:graphicFrame>
      <p:cxnSp>
        <p:nvCxnSpPr>
          <p:cNvPr id="5" name="Düz Bağlayıcı 4"/>
          <p:cNvCxnSpPr/>
          <p:nvPr/>
        </p:nvCxnSpPr>
        <p:spPr>
          <a:xfrm>
            <a:off x="0" y="0"/>
            <a:ext cx="0"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356260" y="0"/>
            <a:ext cx="8906"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flipH="1">
            <a:off x="730333" y="0"/>
            <a:ext cx="17813"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1941616"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3740727" y="0"/>
            <a:ext cx="8907"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5557652"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356763" y="0"/>
            <a:ext cx="2672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144003"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0" y="0"/>
            <a:ext cx="91440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748146" y="262680"/>
            <a:ext cx="839585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3" y="5143500"/>
            <a:ext cx="9144003"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16 Metin kutusu"/>
          <p:cNvSpPr txBox="1"/>
          <p:nvPr/>
        </p:nvSpPr>
        <p:spPr>
          <a:xfrm>
            <a:off x="827584" y="0"/>
            <a:ext cx="936104" cy="338554"/>
          </a:xfrm>
          <a:prstGeom prst="rect">
            <a:avLst/>
          </a:prstGeom>
          <a:noFill/>
        </p:spPr>
        <p:txBody>
          <a:bodyPr wrap="square" rtlCol="0">
            <a:spAutoFit/>
          </a:bodyPr>
          <a:lstStyle/>
          <a:p>
            <a:r>
              <a:rPr lang="tr-TR" sz="1600" dirty="0" smtClean="0">
                <a:solidFill>
                  <a:schemeClr val="tx2"/>
                </a:solidFill>
              </a:rPr>
              <a:t>İlaçlar</a:t>
            </a:r>
            <a:endParaRPr lang="tr-TR" sz="1600" dirty="0">
              <a:solidFill>
                <a:schemeClr val="tx2"/>
              </a:solidFill>
            </a:endParaRPr>
          </a:p>
        </p:txBody>
      </p:sp>
      <p:sp>
        <p:nvSpPr>
          <p:cNvPr id="18" name="17 Metin kutusu"/>
          <p:cNvSpPr txBox="1"/>
          <p:nvPr/>
        </p:nvSpPr>
        <p:spPr>
          <a:xfrm>
            <a:off x="1979712" y="0"/>
            <a:ext cx="1656184" cy="338554"/>
          </a:xfrm>
          <a:prstGeom prst="rect">
            <a:avLst/>
          </a:prstGeom>
          <a:noFill/>
        </p:spPr>
        <p:txBody>
          <a:bodyPr wrap="square" rtlCol="0">
            <a:spAutoFit/>
          </a:bodyPr>
          <a:lstStyle/>
          <a:p>
            <a:r>
              <a:rPr lang="tr-TR" sz="1600" dirty="0" smtClean="0">
                <a:solidFill>
                  <a:schemeClr val="tx2"/>
                </a:solidFill>
                <a:cs typeface="Arial" pitchFamily="34" charset="0"/>
              </a:rPr>
              <a:t>Endikasyonları</a:t>
            </a:r>
            <a:endParaRPr lang="tr-TR" sz="1600" dirty="0">
              <a:solidFill>
                <a:schemeClr val="tx2"/>
              </a:solidFill>
              <a:cs typeface="Arial" pitchFamily="34" charset="0"/>
            </a:endParaRPr>
          </a:p>
        </p:txBody>
      </p:sp>
      <p:sp>
        <p:nvSpPr>
          <p:cNvPr id="19" name="18 Metin kutusu"/>
          <p:cNvSpPr txBox="1"/>
          <p:nvPr/>
        </p:nvSpPr>
        <p:spPr>
          <a:xfrm>
            <a:off x="3707904" y="0"/>
            <a:ext cx="2160240" cy="338554"/>
          </a:xfrm>
          <a:prstGeom prst="rect">
            <a:avLst/>
          </a:prstGeom>
          <a:noFill/>
        </p:spPr>
        <p:txBody>
          <a:bodyPr wrap="square" rtlCol="0">
            <a:spAutoFit/>
          </a:bodyPr>
          <a:lstStyle/>
          <a:p>
            <a:r>
              <a:rPr lang="tr-TR" sz="1600" dirty="0" smtClean="0">
                <a:solidFill>
                  <a:schemeClr val="tx2"/>
                </a:solidFill>
              </a:rPr>
              <a:t>Kontrendikasyonları</a:t>
            </a:r>
            <a:endParaRPr lang="tr-TR" sz="1600" dirty="0">
              <a:solidFill>
                <a:schemeClr val="tx2"/>
              </a:solidFill>
            </a:endParaRPr>
          </a:p>
        </p:txBody>
      </p:sp>
      <p:sp>
        <p:nvSpPr>
          <p:cNvPr id="20" name="19 Metin kutusu"/>
          <p:cNvSpPr txBox="1"/>
          <p:nvPr/>
        </p:nvSpPr>
        <p:spPr>
          <a:xfrm>
            <a:off x="5580112" y="0"/>
            <a:ext cx="1728192" cy="338554"/>
          </a:xfrm>
          <a:prstGeom prst="rect">
            <a:avLst/>
          </a:prstGeom>
          <a:noFill/>
        </p:spPr>
        <p:txBody>
          <a:bodyPr wrap="square" rtlCol="0">
            <a:spAutoFit/>
          </a:bodyPr>
          <a:lstStyle/>
          <a:p>
            <a:r>
              <a:rPr lang="tr-TR" sz="1600" dirty="0" smtClean="0">
                <a:solidFill>
                  <a:schemeClr val="tx2"/>
                </a:solidFill>
              </a:rPr>
              <a:t>Veriliş yolu</a:t>
            </a:r>
            <a:endParaRPr lang="tr-TR" sz="1600" dirty="0">
              <a:solidFill>
                <a:schemeClr val="tx2"/>
              </a:solidFill>
            </a:endParaRPr>
          </a:p>
        </p:txBody>
      </p:sp>
      <p:sp>
        <p:nvSpPr>
          <p:cNvPr id="21" name="20 Metin kutusu"/>
          <p:cNvSpPr txBox="1"/>
          <p:nvPr/>
        </p:nvSpPr>
        <p:spPr>
          <a:xfrm>
            <a:off x="7380312" y="0"/>
            <a:ext cx="1763688" cy="338554"/>
          </a:xfrm>
          <a:prstGeom prst="rect">
            <a:avLst/>
          </a:prstGeom>
          <a:noFill/>
        </p:spPr>
        <p:txBody>
          <a:bodyPr wrap="square" rtlCol="0">
            <a:spAutoFit/>
          </a:bodyPr>
          <a:lstStyle/>
          <a:p>
            <a:r>
              <a:rPr lang="tr-TR" sz="1600" dirty="0" smtClean="0">
                <a:solidFill>
                  <a:schemeClr val="tx2"/>
                </a:solidFill>
              </a:rPr>
              <a:t>Yan etkileri</a:t>
            </a:r>
            <a:endParaRPr lang="tr-TR" sz="1600" dirty="0">
              <a:solidFill>
                <a:schemeClr val="tx2"/>
              </a:solidFill>
            </a:endParaRPr>
          </a:p>
        </p:txBody>
      </p:sp>
      <p:sp>
        <p:nvSpPr>
          <p:cNvPr id="22" name="21 Metin kutusu"/>
          <p:cNvSpPr txBox="1"/>
          <p:nvPr/>
        </p:nvSpPr>
        <p:spPr>
          <a:xfrm rot="16200000">
            <a:off x="-1399510" y="2227680"/>
            <a:ext cx="3168353" cy="400110"/>
          </a:xfrm>
          <a:prstGeom prst="rect">
            <a:avLst/>
          </a:prstGeom>
          <a:noFill/>
        </p:spPr>
        <p:txBody>
          <a:bodyPr wrap="square" rtlCol="0">
            <a:spAutoFit/>
          </a:bodyPr>
          <a:lstStyle/>
          <a:p>
            <a:r>
              <a:rPr lang="tr-TR" sz="2000" dirty="0" smtClean="0">
                <a:latin typeface="Arial" pitchFamily="34" charset="0"/>
                <a:cs typeface="Arial" pitchFamily="34" charset="0"/>
              </a:rPr>
              <a:t>ANTİDİYAREİK</a:t>
            </a:r>
            <a:r>
              <a:rPr lang="tr-TR" dirty="0" smtClean="0">
                <a:latin typeface="Arial" pitchFamily="34" charset="0"/>
                <a:cs typeface="Arial" pitchFamily="34" charset="0"/>
              </a:rPr>
              <a:t> </a:t>
            </a:r>
            <a:r>
              <a:rPr lang="tr-TR" sz="2000" dirty="0" smtClean="0">
                <a:latin typeface="Arial" pitchFamily="34" charset="0"/>
                <a:cs typeface="Arial" pitchFamily="34" charset="0"/>
              </a:rPr>
              <a:t>İLAÇLAR</a:t>
            </a:r>
            <a:endParaRPr lang="tr-TR" dirty="0">
              <a:latin typeface="Arial" pitchFamily="34" charset="0"/>
              <a:cs typeface="Arial" pitchFamily="34" charset="0"/>
            </a:endParaRPr>
          </a:p>
        </p:txBody>
      </p:sp>
      <p:sp>
        <p:nvSpPr>
          <p:cNvPr id="24" name="23 Metin kutusu"/>
          <p:cNvSpPr txBox="1"/>
          <p:nvPr/>
        </p:nvSpPr>
        <p:spPr>
          <a:xfrm>
            <a:off x="755576" y="411510"/>
            <a:ext cx="1368152" cy="338554"/>
          </a:xfrm>
          <a:prstGeom prst="rect">
            <a:avLst/>
          </a:prstGeom>
          <a:noFill/>
        </p:spPr>
        <p:txBody>
          <a:bodyPr wrap="square" rtlCol="0">
            <a:spAutoFit/>
          </a:bodyPr>
          <a:lstStyle/>
          <a:p>
            <a:r>
              <a:rPr lang="tr-TR" sz="1600" dirty="0" err="1" smtClean="0"/>
              <a:t>Difenoksilat</a:t>
            </a:r>
            <a:endParaRPr lang="tr-TR" sz="1600" dirty="0"/>
          </a:p>
        </p:txBody>
      </p:sp>
      <p:sp>
        <p:nvSpPr>
          <p:cNvPr id="25" name="24 Metin kutusu"/>
          <p:cNvSpPr txBox="1"/>
          <p:nvPr/>
        </p:nvSpPr>
        <p:spPr>
          <a:xfrm>
            <a:off x="1979712" y="411510"/>
            <a:ext cx="1728192" cy="3539430"/>
          </a:xfrm>
          <a:prstGeom prst="rect">
            <a:avLst/>
          </a:prstGeom>
          <a:noFill/>
        </p:spPr>
        <p:txBody>
          <a:bodyPr wrap="square" rtlCol="0">
            <a:spAutoFit/>
          </a:bodyPr>
          <a:lstStyle/>
          <a:p>
            <a:r>
              <a:rPr lang="tr-TR" sz="1600" dirty="0" smtClean="0"/>
              <a:t>Akut </a:t>
            </a:r>
            <a:r>
              <a:rPr lang="tr-TR" sz="1600" dirty="0" err="1" smtClean="0"/>
              <a:t>diyarenin</a:t>
            </a:r>
            <a:r>
              <a:rPr lang="tr-TR" sz="1600" dirty="0" smtClean="0"/>
              <a:t> tedavisinde yardımcı </a:t>
            </a:r>
            <a:r>
              <a:rPr lang="tr-TR" sz="1600" dirty="0" err="1" smtClean="0"/>
              <a:t>rehidratasyon</a:t>
            </a:r>
            <a:r>
              <a:rPr lang="tr-TR" sz="1600" dirty="0" smtClean="0"/>
              <a:t> tedavisi olarak,</a:t>
            </a:r>
          </a:p>
          <a:p>
            <a:r>
              <a:rPr lang="tr-TR" sz="1600" dirty="0" err="1" smtClean="0"/>
              <a:t>kolostomi</a:t>
            </a:r>
            <a:r>
              <a:rPr lang="tr-TR" sz="1600" dirty="0" smtClean="0"/>
              <a:t> veya </a:t>
            </a:r>
            <a:r>
              <a:rPr lang="tr-TR" sz="1600" dirty="0" err="1" smtClean="0"/>
              <a:t>ileostomi</a:t>
            </a:r>
            <a:r>
              <a:rPr lang="tr-TR" sz="1600" dirty="0" smtClean="0"/>
              <a:t> sonrası dışkı oluşumunun kontrolünde,</a:t>
            </a:r>
          </a:p>
          <a:p>
            <a:r>
              <a:rPr lang="tr-TR" sz="1600" dirty="0" smtClean="0"/>
              <a:t>kronik ve hafif </a:t>
            </a:r>
            <a:r>
              <a:rPr lang="tr-TR" sz="1600" dirty="0" err="1" smtClean="0"/>
              <a:t>ülseratif</a:t>
            </a:r>
            <a:r>
              <a:rPr lang="tr-TR" sz="1600" dirty="0" smtClean="0"/>
              <a:t> kolitte semptomların giderilmesinde </a:t>
            </a:r>
            <a:r>
              <a:rPr lang="tr-TR" sz="1600" dirty="0" err="1" smtClean="0"/>
              <a:t>endikedir</a:t>
            </a:r>
            <a:r>
              <a:rPr lang="tr-TR" sz="1600" dirty="0" smtClean="0"/>
              <a:t>.</a:t>
            </a:r>
            <a:endParaRPr lang="tr-TR" sz="1600" dirty="0"/>
          </a:p>
        </p:txBody>
      </p:sp>
      <p:sp>
        <p:nvSpPr>
          <p:cNvPr id="26" name="25 Metin kutusu"/>
          <p:cNvSpPr txBox="1"/>
          <p:nvPr/>
        </p:nvSpPr>
        <p:spPr>
          <a:xfrm>
            <a:off x="3707904" y="372963"/>
            <a:ext cx="2016224" cy="4770537"/>
          </a:xfrm>
          <a:prstGeom prst="rect">
            <a:avLst/>
          </a:prstGeom>
          <a:noFill/>
        </p:spPr>
        <p:txBody>
          <a:bodyPr wrap="square" rtlCol="0">
            <a:spAutoFit/>
          </a:bodyPr>
          <a:lstStyle/>
          <a:p>
            <a:r>
              <a:rPr lang="tr-TR" sz="1600" dirty="0" smtClean="0"/>
              <a:t>Sarılığı olan hastalarda, ince barsak tıkanıklığı olanlarda, akut</a:t>
            </a:r>
          </a:p>
          <a:p>
            <a:r>
              <a:rPr lang="tr-TR" sz="1600" dirty="0" err="1" smtClean="0"/>
              <a:t>ülseratif</a:t>
            </a:r>
            <a:r>
              <a:rPr lang="tr-TR" sz="1600" dirty="0" smtClean="0"/>
              <a:t> kolitte, </a:t>
            </a:r>
            <a:r>
              <a:rPr lang="tr-TR" sz="1600" dirty="0" err="1" smtClean="0"/>
              <a:t>psödomembranöz</a:t>
            </a:r>
            <a:r>
              <a:rPr lang="tr-TR" sz="1600" dirty="0" smtClean="0"/>
              <a:t> </a:t>
            </a:r>
            <a:r>
              <a:rPr lang="tr-TR" sz="1600" dirty="0" err="1" smtClean="0"/>
              <a:t>enterokolite</a:t>
            </a:r>
            <a:r>
              <a:rPr lang="tr-TR" sz="1600" dirty="0" smtClean="0"/>
              <a:t> bağlı </a:t>
            </a:r>
            <a:r>
              <a:rPr lang="tr-TR" sz="1600" dirty="0" err="1" smtClean="0"/>
              <a:t>diyare</a:t>
            </a:r>
            <a:r>
              <a:rPr lang="tr-TR" sz="1600" dirty="0" smtClean="0"/>
              <a:t> tedavisi gören hastalarda ve</a:t>
            </a:r>
          </a:p>
          <a:p>
            <a:r>
              <a:rPr lang="tr-TR" sz="1600" dirty="0" err="1" smtClean="0"/>
              <a:t>intrakraniyal</a:t>
            </a:r>
            <a:r>
              <a:rPr lang="tr-TR" sz="1600" dirty="0" smtClean="0"/>
              <a:t> basıncı yükselmiş ve kafa </a:t>
            </a:r>
            <a:r>
              <a:rPr lang="tr-TR" sz="1600" dirty="0" err="1" smtClean="0"/>
              <a:t>tramvası</a:t>
            </a:r>
            <a:r>
              <a:rPr lang="tr-TR" sz="1600" dirty="0" smtClean="0"/>
              <a:t> geçirmiş olan hastalarda,</a:t>
            </a:r>
          </a:p>
          <a:p>
            <a:r>
              <a:rPr lang="tr-TR" sz="1600" dirty="0" smtClean="0"/>
              <a:t>4 yaş altı çocuklarda,</a:t>
            </a:r>
          </a:p>
          <a:p>
            <a:r>
              <a:rPr lang="tr-TR" sz="1600" dirty="0" err="1" smtClean="0"/>
              <a:t>miyastenia</a:t>
            </a:r>
            <a:r>
              <a:rPr lang="tr-TR" sz="1600" dirty="0" smtClean="0"/>
              <a:t> </a:t>
            </a:r>
            <a:r>
              <a:rPr lang="tr-TR" sz="1600" dirty="0" err="1" smtClean="0"/>
              <a:t>gravis</a:t>
            </a:r>
            <a:r>
              <a:rPr lang="tr-TR" sz="1600" dirty="0" smtClean="0"/>
              <a:t>, </a:t>
            </a:r>
            <a:r>
              <a:rPr lang="tr-TR" sz="1600" dirty="0" err="1" smtClean="0"/>
              <a:t>pilor</a:t>
            </a:r>
            <a:r>
              <a:rPr lang="tr-TR" sz="1600" dirty="0" smtClean="0"/>
              <a:t> </a:t>
            </a:r>
            <a:r>
              <a:rPr lang="tr-TR" sz="1600" dirty="0" err="1" smtClean="0"/>
              <a:t>stenözü</a:t>
            </a:r>
            <a:r>
              <a:rPr lang="tr-TR" sz="1600" dirty="0" smtClean="0"/>
              <a:t>,</a:t>
            </a:r>
            <a:r>
              <a:rPr lang="tr-TR" sz="1600" dirty="0" err="1" smtClean="0"/>
              <a:t>paralitik</a:t>
            </a:r>
            <a:r>
              <a:rPr lang="tr-TR" sz="1600" dirty="0" smtClean="0"/>
              <a:t> </a:t>
            </a:r>
            <a:r>
              <a:rPr lang="tr-TR" sz="1600" dirty="0" err="1" smtClean="0"/>
              <a:t>ileus</a:t>
            </a:r>
            <a:r>
              <a:rPr lang="tr-TR" sz="1600" dirty="0" smtClean="0"/>
              <a:t> ve prostat büyümesinde </a:t>
            </a:r>
            <a:r>
              <a:rPr lang="tr-TR" sz="1600" dirty="0" err="1" smtClean="0"/>
              <a:t>kontrendikedir</a:t>
            </a:r>
            <a:r>
              <a:rPr lang="tr-TR" sz="1600" dirty="0" smtClean="0"/>
              <a:t>.</a:t>
            </a:r>
            <a:endParaRPr lang="tr-TR" sz="1600" dirty="0"/>
          </a:p>
        </p:txBody>
      </p:sp>
      <p:sp>
        <p:nvSpPr>
          <p:cNvPr id="28" name="27 Metin kutusu"/>
          <p:cNvSpPr txBox="1"/>
          <p:nvPr/>
        </p:nvSpPr>
        <p:spPr>
          <a:xfrm>
            <a:off x="5580112" y="339502"/>
            <a:ext cx="1656184" cy="1846659"/>
          </a:xfrm>
          <a:prstGeom prst="rect">
            <a:avLst/>
          </a:prstGeom>
          <a:noFill/>
        </p:spPr>
        <p:txBody>
          <a:bodyPr wrap="square" rtlCol="0">
            <a:spAutoFit/>
          </a:bodyPr>
          <a:lstStyle/>
          <a:p>
            <a:r>
              <a:rPr lang="tr-TR" sz="1600" dirty="0" smtClean="0"/>
              <a:t>Yetişkinlerde önerilen başlangıç dozu dört tablet olup altı saatte bir alınan iki tablet</a:t>
            </a:r>
          </a:p>
          <a:p>
            <a:r>
              <a:rPr lang="tr-TR" sz="1600" dirty="0" smtClean="0"/>
              <a:t>ile devam edilir.</a:t>
            </a:r>
            <a:endParaRPr lang="tr-TR" sz="1600" dirty="0"/>
          </a:p>
        </p:txBody>
      </p:sp>
      <p:sp>
        <p:nvSpPr>
          <p:cNvPr id="29" name="28 Metin kutusu"/>
          <p:cNvSpPr txBox="1"/>
          <p:nvPr/>
        </p:nvSpPr>
        <p:spPr>
          <a:xfrm>
            <a:off x="7380312" y="339502"/>
            <a:ext cx="1763688" cy="3293209"/>
          </a:xfrm>
          <a:prstGeom prst="rect">
            <a:avLst/>
          </a:prstGeom>
          <a:noFill/>
        </p:spPr>
        <p:txBody>
          <a:bodyPr wrap="square" rtlCol="0">
            <a:spAutoFit/>
          </a:bodyPr>
          <a:lstStyle/>
          <a:p>
            <a:r>
              <a:rPr lang="tr-TR" sz="1600" dirty="0" err="1" smtClean="0"/>
              <a:t>Anafilaktik</a:t>
            </a:r>
            <a:r>
              <a:rPr lang="tr-TR" sz="1600" dirty="0" smtClean="0"/>
              <a:t> reaksiyon, </a:t>
            </a:r>
            <a:r>
              <a:rPr lang="tr-TR" sz="1600" dirty="0" err="1" smtClean="0"/>
              <a:t>anoreksiya</a:t>
            </a:r>
            <a:r>
              <a:rPr lang="tr-TR" sz="1600" dirty="0" smtClean="0"/>
              <a:t>, zihin karışıklığı, huzursuzluk, depresyon, </a:t>
            </a:r>
            <a:r>
              <a:rPr lang="tr-TR" sz="1600" dirty="0" err="1" smtClean="0"/>
              <a:t>öfori</a:t>
            </a:r>
            <a:r>
              <a:rPr lang="tr-TR" sz="1600" dirty="0" smtClean="0"/>
              <a:t>, halüsinasyon, yorgunluk,</a:t>
            </a:r>
          </a:p>
          <a:p>
            <a:r>
              <a:rPr lang="tr-TR" sz="1600" dirty="0" smtClean="0"/>
              <a:t>uyuşukluk, </a:t>
            </a:r>
            <a:r>
              <a:rPr lang="tr-TR" sz="1600" dirty="0" err="1" smtClean="0"/>
              <a:t>sedasyon</a:t>
            </a:r>
            <a:r>
              <a:rPr lang="tr-TR" sz="1600" dirty="0" smtClean="0"/>
              <a:t>, uyuklama, baş dönmesi, baş ağrısı.</a:t>
            </a:r>
            <a:endParaRPr lang="tr-TR" sz="1600" dirty="0"/>
          </a:p>
        </p:txBody>
      </p:sp>
    </p:spTree>
    <p:extLst>
      <p:ext uri="{BB962C8B-B14F-4D97-AF65-F5344CB8AC3E}">
        <p14:creationId xmlns:p14="http://schemas.microsoft.com/office/powerpoint/2010/main" val="115137854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graphicFrame>
        <p:nvGraphicFramePr>
          <p:cNvPr id="4" name="Tablo 3"/>
          <p:cNvGraphicFramePr>
            <a:graphicFrameLocks noGrp="1"/>
          </p:cNvGraphicFramePr>
          <p:nvPr>
            <p:extLst>
              <p:ext uri="{D42A27DB-BD31-4B8C-83A1-F6EECF244321}">
                <p14:modId xmlns:p14="http://schemas.microsoft.com/office/powerpoint/2010/main" val="905245278"/>
              </p:ext>
            </p:extLst>
          </p:nvPr>
        </p:nvGraphicFramePr>
        <p:xfrm>
          <a:off x="-3" y="3"/>
          <a:ext cx="9144006" cy="5143496"/>
        </p:xfrm>
        <a:graphic>
          <a:graphicData uri="http://schemas.openxmlformats.org/drawingml/2006/table">
            <a:tbl>
              <a:tblPr>
                <a:tableStyleId>{5C22544A-7EE6-4342-B048-85BDC9FD1C3A}</a:tableStyleId>
              </a:tblPr>
              <a:tblGrid>
                <a:gridCol w="374754">
                  <a:extLst>
                    <a:ext uri="{9D8B030D-6E8A-4147-A177-3AD203B41FA5}">
                      <a16:colId xmlns="" xmlns:a16="http://schemas.microsoft.com/office/drawing/2014/main" val="20000"/>
                    </a:ext>
                  </a:extLst>
                </a:gridCol>
                <a:gridCol w="374754">
                  <a:extLst>
                    <a:ext uri="{9D8B030D-6E8A-4147-A177-3AD203B41FA5}">
                      <a16:colId xmlns="" xmlns:a16="http://schemas.microsoft.com/office/drawing/2014/main" val="20001"/>
                    </a:ext>
                  </a:extLst>
                </a:gridCol>
                <a:gridCol w="599607">
                  <a:extLst>
                    <a:ext uri="{9D8B030D-6E8A-4147-A177-3AD203B41FA5}">
                      <a16:colId xmlns="" xmlns:a16="http://schemas.microsoft.com/office/drawing/2014/main" val="20002"/>
                    </a:ext>
                  </a:extLst>
                </a:gridCol>
                <a:gridCol w="599607">
                  <a:extLst>
                    <a:ext uri="{9D8B030D-6E8A-4147-A177-3AD203B41FA5}">
                      <a16:colId xmlns="" xmlns:a16="http://schemas.microsoft.com/office/drawing/2014/main" val="20003"/>
                    </a:ext>
                  </a:extLst>
                </a:gridCol>
                <a:gridCol w="599607">
                  <a:extLst>
                    <a:ext uri="{9D8B030D-6E8A-4147-A177-3AD203B41FA5}">
                      <a16:colId xmlns="" xmlns:a16="http://schemas.microsoft.com/office/drawing/2014/main" val="20004"/>
                    </a:ext>
                  </a:extLst>
                </a:gridCol>
                <a:gridCol w="599607">
                  <a:extLst>
                    <a:ext uri="{9D8B030D-6E8A-4147-A177-3AD203B41FA5}">
                      <a16:colId xmlns="" xmlns:a16="http://schemas.microsoft.com/office/drawing/2014/main" val="20005"/>
                    </a:ext>
                  </a:extLst>
                </a:gridCol>
                <a:gridCol w="599607">
                  <a:extLst>
                    <a:ext uri="{9D8B030D-6E8A-4147-A177-3AD203B41FA5}">
                      <a16:colId xmlns="" xmlns:a16="http://schemas.microsoft.com/office/drawing/2014/main" val="20006"/>
                    </a:ext>
                  </a:extLst>
                </a:gridCol>
                <a:gridCol w="599607">
                  <a:extLst>
                    <a:ext uri="{9D8B030D-6E8A-4147-A177-3AD203B41FA5}">
                      <a16:colId xmlns="" xmlns:a16="http://schemas.microsoft.com/office/drawing/2014/main" val="20007"/>
                    </a:ext>
                  </a:extLst>
                </a:gridCol>
                <a:gridCol w="599607">
                  <a:extLst>
                    <a:ext uri="{9D8B030D-6E8A-4147-A177-3AD203B41FA5}">
                      <a16:colId xmlns="" xmlns:a16="http://schemas.microsoft.com/office/drawing/2014/main" val="20008"/>
                    </a:ext>
                  </a:extLst>
                </a:gridCol>
                <a:gridCol w="599607">
                  <a:extLst>
                    <a:ext uri="{9D8B030D-6E8A-4147-A177-3AD203B41FA5}">
                      <a16:colId xmlns="" xmlns:a16="http://schemas.microsoft.com/office/drawing/2014/main" val="20009"/>
                    </a:ext>
                  </a:extLst>
                </a:gridCol>
                <a:gridCol w="599607">
                  <a:extLst>
                    <a:ext uri="{9D8B030D-6E8A-4147-A177-3AD203B41FA5}">
                      <a16:colId xmlns="" xmlns:a16="http://schemas.microsoft.com/office/drawing/2014/main" val="20010"/>
                    </a:ext>
                  </a:extLst>
                </a:gridCol>
                <a:gridCol w="599607">
                  <a:extLst>
                    <a:ext uri="{9D8B030D-6E8A-4147-A177-3AD203B41FA5}">
                      <a16:colId xmlns="" xmlns:a16="http://schemas.microsoft.com/office/drawing/2014/main" val="20011"/>
                    </a:ext>
                  </a:extLst>
                </a:gridCol>
                <a:gridCol w="599607">
                  <a:extLst>
                    <a:ext uri="{9D8B030D-6E8A-4147-A177-3AD203B41FA5}">
                      <a16:colId xmlns="" xmlns:a16="http://schemas.microsoft.com/office/drawing/2014/main" val="20012"/>
                    </a:ext>
                  </a:extLst>
                </a:gridCol>
                <a:gridCol w="599607">
                  <a:extLst>
                    <a:ext uri="{9D8B030D-6E8A-4147-A177-3AD203B41FA5}">
                      <a16:colId xmlns="" xmlns:a16="http://schemas.microsoft.com/office/drawing/2014/main" val="20013"/>
                    </a:ext>
                  </a:extLst>
                </a:gridCol>
                <a:gridCol w="599607">
                  <a:extLst>
                    <a:ext uri="{9D8B030D-6E8A-4147-A177-3AD203B41FA5}">
                      <a16:colId xmlns="" xmlns:a16="http://schemas.microsoft.com/office/drawing/2014/main" val="20014"/>
                    </a:ext>
                  </a:extLst>
                </a:gridCol>
                <a:gridCol w="599607">
                  <a:extLst>
                    <a:ext uri="{9D8B030D-6E8A-4147-A177-3AD203B41FA5}">
                      <a16:colId xmlns="" xmlns:a16="http://schemas.microsoft.com/office/drawing/2014/main" val="20015"/>
                    </a:ext>
                  </a:extLst>
                </a:gridCol>
              </a:tblGrid>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ctr" fontAlgn="b"/>
                      <a:endParaRPr lang="tr-TR" sz="16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smtClean="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4"/>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6"/>
                  </a:ext>
                </a:extLst>
              </a:tr>
              <a:tr h="311226">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smtClean="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9"/>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4"/>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6"/>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9"/>
                  </a:ext>
                </a:extLst>
              </a:tr>
            </a:tbl>
          </a:graphicData>
        </a:graphic>
      </p:graphicFrame>
      <p:cxnSp>
        <p:nvCxnSpPr>
          <p:cNvPr id="5" name="Düz Bağlayıcı 4"/>
          <p:cNvCxnSpPr/>
          <p:nvPr/>
        </p:nvCxnSpPr>
        <p:spPr>
          <a:xfrm>
            <a:off x="0" y="0"/>
            <a:ext cx="0"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356260" y="0"/>
            <a:ext cx="8906"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flipH="1">
            <a:off x="730333" y="0"/>
            <a:ext cx="17813"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1941616"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3740727" y="0"/>
            <a:ext cx="8907"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5557652"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356763" y="0"/>
            <a:ext cx="2672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144003"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0" y="0"/>
            <a:ext cx="91440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748146" y="262680"/>
            <a:ext cx="839585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3" y="5143500"/>
            <a:ext cx="9144003"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16 Metin kutusu"/>
          <p:cNvSpPr txBox="1"/>
          <p:nvPr/>
        </p:nvSpPr>
        <p:spPr>
          <a:xfrm>
            <a:off x="827584" y="0"/>
            <a:ext cx="936104" cy="338554"/>
          </a:xfrm>
          <a:prstGeom prst="rect">
            <a:avLst/>
          </a:prstGeom>
          <a:noFill/>
        </p:spPr>
        <p:txBody>
          <a:bodyPr wrap="square" rtlCol="0">
            <a:spAutoFit/>
          </a:bodyPr>
          <a:lstStyle/>
          <a:p>
            <a:r>
              <a:rPr lang="tr-TR" sz="1600" dirty="0" smtClean="0">
                <a:solidFill>
                  <a:schemeClr val="tx2"/>
                </a:solidFill>
              </a:rPr>
              <a:t>İlaçlar</a:t>
            </a:r>
            <a:endParaRPr lang="tr-TR" sz="1600" dirty="0">
              <a:solidFill>
                <a:schemeClr val="tx2"/>
              </a:solidFill>
            </a:endParaRPr>
          </a:p>
        </p:txBody>
      </p:sp>
      <p:sp>
        <p:nvSpPr>
          <p:cNvPr id="18" name="17 Metin kutusu"/>
          <p:cNvSpPr txBox="1"/>
          <p:nvPr/>
        </p:nvSpPr>
        <p:spPr>
          <a:xfrm>
            <a:off x="1979712" y="0"/>
            <a:ext cx="1656184" cy="338554"/>
          </a:xfrm>
          <a:prstGeom prst="rect">
            <a:avLst/>
          </a:prstGeom>
          <a:noFill/>
        </p:spPr>
        <p:txBody>
          <a:bodyPr wrap="square" rtlCol="0">
            <a:spAutoFit/>
          </a:bodyPr>
          <a:lstStyle/>
          <a:p>
            <a:r>
              <a:rPr lang="tr-TR" sz="1600" dirty="0" smtClean="0">
                <a:solidFill>
                  <a:schemeClr val="tx2"/>
                </a:solidFill>
                <a:cs typeface="Arial" pitchFamily="34" charset="0"/>
              </a:rPr>
              <a:t>Endikasyonları</a:t>
            </a:r>
            <a:endParaRPr lang="tr-TR" sz="1600" dirty="0">
              <a:solidFill>
                <a:schemeClr val="tx2"/>
              </a:solidFill>
              <a:cs typeface="Arial" pitchFamily="34" charset="0"/>
            </a:endParaRPr>
          </a:p>
        </p:txBody>
      </p:sp>
      <p:sp>
        <p:nvSpPr>
          <p:cNvPr id="19" name="18 Metin kutusu"/>
          <p:cNvSpPr txBox="1"/>
          <p:nvPr/>
        </p:nvSpPr>
        <p:spPr>
          <a:xfrm>
            <a:off x="3707904" y="0"/>
            <a:ext cx="2160240" cy="338554"/>
          </a:xfrm>
          <a:prstGeom prst="rect">
            <a:avLst/>
          </a:prstGeom>
          <a:noFill/>
        </p:spPr>
        <p:txBody>
          <a:bodyPr wrap="square" rtlCol="0">
            <a:spAutoFit/>
          </a:bodyPr>
          <a:lstStyle/>
          <a:p>
            <a:r>
              <a:rPr lang="tr-TR" sz="1600" dirty="0" smtClean="0">
                <a:solidFill>
                  <a:schemeClr val="tx2"/>
                </a:solidFill>
              </a:rPr>
              <a:t>Kontrendikasyonları</a:t>
            </a:r>
            <a:endParaRPr lang="tr-TR" sz="1600" dirty="0">
              <a:solidFill>
                <a:schemeClr val="tx2"/>
              </a:solidFill>
            </a:endParaRPr>
          </a:p>
        </p:txBody>
      </p:sp>
      <p:sp>
        <p:nvSpPr>
          <p:cNvPr id="20" name="19 Metin kutusu"/>
          <p:cNvSpPr txBox="1"/>
          <p:nvPr/>
        </p:nvSpPr>
        <p:spPr>
          <a:xfrm>
            <a:off x="5580112" y="0"/>
            <a:ext cx="1728192" cy="338554"/>
          </a:xfrm>
          <a:prstGeom prst="rect">
            <a:avLst/>
          </a:prstGeom>
          <a:noFill/>
        </p:spPr>
        <p:txBody>
          <a:bodyPr wrap="square" rtlCol="0">
            <a:spAutoFit/>
          </a:bodyPr>
          <a:lstStyle/>
          <a:p>
            <a:r>
              <a:rPr lang="tr-TR" sz="1600" dirty="0" smtClean="0">
                <a:solidFill>
                  <a:schemeClr val="tx2"/>
                </a:solidFill>
              </a:rPr>
              <a:t>Veriliş yolu</a:t>
            </a:r>
            <a:endParaRPr lang="tr-TR" sz="1600" dirty="0">
              <a:solidFill>
                <a:schemeClr val="tx2"/>
              </a:solidFill>
            </a:endParaRPr>
          </a:p>
        </p:txBody>
      </p:sp>
      <p:sp>
        <p:nvSpPr>
          <p:cNvPr id="21" name="20 Metin kutusu"/>
          <p:cNvSpPr txBox="1"/>
          <p:nvPr/>
        </p:nvSpPr>
        <p:spPr>
          <a:xfrm>
            <a:off x="7380312" y="0"/>
            <a:ext cx="1763688" cy="338554"/>
          </a:xfrm>
          <a:prstGeom prst="rect">
            <a:avLst/>
          </a:prstGeom>
          <a:noFill/>
        </p:spPr>
        <p:txBody>
          <a:bodyPr wrap="square" rtlCol="0">
            <a:spAutoFit/>
          </a:bodyPr>
          <a:lstStyle/>
          <a:p>
            <a:r>
              <a:rPr lang="tr-TR" sz="1600" dirty="0" smtClean="0">
                <a:solidFill>
                  <a:schemeClr val="tx2"/>
                </a:solidFill>
              </a:rPr>
              <a:t>Yan etkileri</a:t>
            </a:r>
            <a:endParaRPr lang="tr-TR" sz="1600" dirty="0">
              <a:solidFill>
                <a:schemeClr val="tx2"/>
              </a:solidFill>
            </a:endParaRPr>
          </a:p>
        </p:txBody>
      </p:sp>
      <p:sp>
        <p:nvSpPr>
          <p:cNvPr id="22" name="21 Metin kutusu"/>
          <p:cNvSpPr txBox="1"/>
          <p:nvPr/>
        </p:nvSpPr>
        <p:spPr>
          <a:xfrm rot="16200000">
            <a:off x="-952073" y="2515711"/>
            <a:ext cx="2304256" cy="400110"/>
          </a:xfrm>
          <a:prstGeom prst="rect">
            <a:avLst/>
          </a:prstGeom>
          <a:noFill/>
        </p:spPr>
        <p:txBody>
          <a:bodyPr wrap="square" rtlCol="0">
            <a:spAutoFit/>
          </a:bodyPr>
          <a:lstStyle/>
          <a:p>
            <a:r>
              <a:rPr lang="tr-TR" sz="2000" dirty="0" smtClean="0">
                <a:latin typeface="Arial" pitchFamily="34" charset="0"/>
                <a:cs typeface="Arial" pitchFamily="34" charset="0"/>
              </a:rPr>
              <a:t>EMETİK İLAÇLAR</a:t>
            </a:r>
            <a:endParaRPr lang="tr-TR" sz="2000" dirty="0">
              <a:latin typeface="Arial" pitchFamily="34" charset="0"/>
              <a:cs typeface="Arial" pitchFamily="34" charset="0"/>
            </a:endParaRPr>
          </a:p>
        </p:txBody>
      </p:sp>
      <p:sp>
        <p:nvSpPr>
          <p:cNvPr id="23" name="Metin kutusu 36"/>
          <p:cNvSpPr txBox="1"/>
          <p:nvPr/>
        </p:nvSpPr>
        <p:spPr>
          <a:xfrm>
            <a:off x="899592" y="339502"/>
            <a:ext cx="720080" cy="315471"/>
          </a:xfrm>
          <a:prstGeom prst="rect">
            <a:avLst/>
          </a:prstGeom>
          <a:noFill/>
        </p:spPr>
        <p:txBody>
          <a:bodyPr wrap="square" lIns="68580" tIns="34290" rIns="68580" bIns="34290" rtlCol="0">
            <a:spAutoFit/>
          </a:bodyPr>
          <a:lstStyle/>
          <a:p>
            <a:r>
              <a:rPr lang="tr-TR" sz="1600" dirty="0" smtClean="0"/>
              <a:t>İpeka</a:t>
            </a:r>
            <a:endParaRPr lang="tr-TR" sz="1600" dirty="0"/>
          </a:p>
        </p:txBody>
      </p:sp>
      <p:sp>
        <p:nvSpPr>
          <p:cNvPr id="24" name="Metin kutusu 42"/>
          <p:cNvSpPr txBox="1"/>
          <p:nvPr/>
        </p:nvSpPr>
        <p:spPr>
          <a:xfrm>
            <a:off x="1979712" y="339502"/>
            <a:ext cx="1728192" cy="807913"/>
          </a:xfrm>
          <a:prstGeom prst="rect">
            <a:avLst/>
          </a:prstGeom>
          <a:noFill/>
        </p:spPr>
        <p:txBody>
          <a:bodyPr wrap="square" lIns="68580" tIns="34290" rIns="68580" bIns="34290" rtlCol="0">
            <a:spAutoFit/>
          </a:bodyPr>
          <a:lstStyle/>
          <a:p>
            <a:r>
              <a:rPr lang="tr-TR" sz="1600" dirty="0" smtClean="0"/>
              <a:t>Yabancı </a:t>
            </a:r>
            <a:r>
              <a:rPr lang="tr-TR" sz="1600" dirty="0"/>
              <a:t>madde </a:t>
            </a:r>
            <a:r>
              <a:rPr lang="tr-TR" sz="1600" dirty="0" err="1" smtClean="0"/>
              <a:t>intoksikasyonunda</a:t>
            </a:r>
            <a:r>
              <a:rPr lang="tr-TR" sz="1600" dirty="0" smtClean="0"/>
              <a:t> </a:t>
            </a:r>
            <a:r>
              <a:rPr lang="tr-TR" sz="1600" dirty="0" err="1" smtClean="0"/>
              <a:t>endikedir</a:t>
            </a:r>
            <a:r>
              <a:rPr lang="tr-TR" sz="1600" dirty="0" smtClean="0"/>
              <a:t>.</a:t>
            </a:r>
            <a:endParaRPr lang="tr-TR" sz="1600" dirty="0"/>
          </a:p>
        </p:txBody>
      </p:sp>
      <p:sp>
        <p:nvSpPr>
          <p:cNvPr id="25" name="Metin kutusu 37"/>
          <p:cNvSpPr txBox="1"/>
          <p:nvPr/>
        </p:nvSpPr>
        <p:spPr>
          <a:xfrm>
            <a:off x="3745666" y="345340"/>
            <a:ext cx="1641764" cy="2777683"/>
          </a:xfrm>
          <a:prstGeom prst="rect">
            <a:avLst/>
          </a:prstGeom>
          <a:noFill/>
        </p:spPr>
        <p:txBody>
          <a:bodyPr wrap="square" lIns="68580" tIns="34290" rIns="68580" bIns="34290" rtlCol="0">
            <a:spAutoFit/>
          </a:bodyPr>
          <a:lstStyle/>
          <a:p>
            <a:r>
              <a:rPr lang="tr-TR" sz="1600" dirty="0"/>
              <a:t>0-6 ay arası </a:t>
            </a:r>
            <a:r>
              <a:rPr lang="tr-TR" sz="1600" dirty="0" smtClean="0"/>
              <a:t>çocuklarda,</a:t>
            </a:r>
            <a:endParaRPr lang="tr-TR" sz="1600" dirty="0"/>
          </a:p>
          <a:p>
            <a:r>
              <a:rPr lang="tr-TR" sz="1600" dirty="0"/>
              <a:t>a</a:t>
            </a:r>
            <a:r>
              <a:rPr lang="tr-TR" sz="1600" dirty="0" smtClean="0"/>
              <a:t>sit </a:t>
            </a:r>
            <a:r>
              <a:rPr lang="tr-TR" sz="1600" dirty="0"/>
              <a:t>ve alkali madde </a:t>
            </a:r>
            <a:r>
              <a:rPr lang="tr-TR" sz="1600" dirty="0" smtClean="0"/>
              <a:t>alanlarda, </a:t>
            </a:r>
            <a:endParaRPr lang="tr-TR" sz="1600" dirty="0"/>
          </a:p>
          <a:p>
            <a:r>
              <a:rPr lang="tr-TR" sz="1600" dirty="0" smtClean="0"/>
              <a:t>komadaki hastalarda, </a:t>
            </a:r>
            <a:r>
              <a:rPr lang="tr-TR" sz="1600" dirty="0" err="1" smtClean="0"/>
              <a:t>konvulsiyon</a:t>
            </a:r>
            <a:r>
              <a:rPr lang="tr-TR" sz="1600" dirty="0" smtClean="0"/>
              <a:t> olanlarda,</a:t>
            </a:r>
            <a:r>
              <a:rPr lang="tr-TR" sz="1600" dirty="0"/>
              <a:t> </a:t>
            </a:r>
            <a:r>
              <a:rPr lang="tr-TR" sz="1600" dirty="0" smtClean="0"/>
              <a:t>petrol </a:t>
            </a:r>
            <a:r>
              <a:rPr lang="tr-TR" sz="1600" dirty="0"/>
              <a:t>ürünleri ile olan zehirlenmelerde </a:t>
            </a:r>
            <a:r>
              <a:rPr lang="tr-TR" sz="1600" dirty="0" err="1" smtClean="0"/>
              <a:t>kontrendikedir</a:t>
            </a:r>
            <a:r>
              <a:rPr lang="tr-TR" sz="1600" dirty="0" smtClean="0"/>
              <a:t>.</a:t>
            </a:r>
            <a:endParaRPr lang="tr-TR" sz="1600" dirty="0"/>
          </a:p>
        </p:txBody>
      </p:sp>
      <p:sp>
        <p:nvSpPr>
          <p:cNvPr id="26" name="25 Metin kutusu"/>
          <p:cNvSpPr txBox="1"/>
          <p:nvPr/>
        </p:nvSpPr>
        <p:spPr>
          <a:xfrm>
            <a:off x="5508104" y="267494"/>
            <a:ext cx="1872208" cy="4185761"/>
          </a:xfrm>
          <a:prstGeom prst="rect">
            <a:avLst/>
          </a:prstGeom>
          <a:noFill/>
        </p:spPr>
        <p:txBody>
          <a:bodyPr wrap="square" rtlCol="0">
            <a:spAutoFit/>
          </a:bodyPr>
          <a:lstStyle/>
          <a:p>
            <a:pPr lvl="0" fontAlgn="b">
              <a:defRPr/>
            </a:pPr>
            <a:r>
              <a:rPr lang="tr-TR" sz="1400" dirty="0" smtClean="0"/>
              <a:t>İpeka şurubu (USP) ağızdan 20 ml dozunda verilmek suretiyle kusturucu olarak kullanılır; bu doz 1- 11/2 bardak (200-300 ml) su ile alınır. Genellikle alınışından sonra 20 dakika içinde kusma meydana getirir. </a:t>
            </a:r>
          </a:p>
          <a:p>
            <a:pPr lvl="0" fontAlgn="b">
              <a:defRPr/>
            </a:pPr>
            <a:r>
              <a:rPr lang="tr-TR" sz="1400" dirty="0" smtClean="0"/>
              <a:t>1 - 12 yaşlar arasındaki çocuklarda 15 ml verilir. 9-12 aylık bebeklerde doz 10 ml ve 6 - 8 aylık olanlarda 5 </a:t>
            </a:r>
            <a:r>
              <a:rPr lang="tr-TR" sz="1400" dirty="0" err="1" smtClean="0"/>
              <a:t>ml’dir</a:t>
            </a:r>
            <a:r>
              <a:rPr lang="tr-TR" sz="1400" dirty="0" smtClean="0"/>
              <a:t>; bunlarda tıbbi gözetim altında sadece hastanede kullanılmalıdır.  </a:t>
            </a:r>
            <a:endParaRPr lang="tr-TR" sz="1400" dirty="0">
              <a:solidFill>
                <a:srgbClr val="000000"/>
              </a:solidFill>
              <a:latin typeface="Calibri" panose="020F0502020204030204" pitchFamily="34" charset="0"/>
            </a:endParaRPr>
          </a:p>
        </p:txBody>
      </p:sp>
      <p:sp>
        <p:nvSpPr>
          <p:cNvPr id="27" name="26 Metin kutusu"/>
          <p:cNvSpPr txBox="1"/>
          <p:nvPr/>
        </p:nvSpPr>
        <p:spPr>
          <a:xfrm>
            <a:off x="7308304" y="342186"/>
            <a:ext cx="2016224" cy="4278094"/>
          </a:xfrm>
          <a:prstGeom prst="rect">
            <a:avLst/>
          </a:prstGeom>
          <a:noFill/>
        </p:spPr>
        <p:txBody>
          <a:bodyPr wrap="square" rtlCol="0">
            <a:spAutoFit/>
          </a:bodyPr>
          <a:lstStyle/>
          <a:p>
            <a:r>
              <a:rPr lang="tr-TR" sz="1600" dirty="0" err="1" smtClean="0"/>
              <a:t>SSS’ni</a:t>
            </a:r>
            <a:r>
              <a:rPr lang="tr-TR" sz="1600" dirty="0" smtClean="0"/>
              <a:t> </a:t>
            </a:r>
            <a:r>
              <a:rPr lang="tr-TR" sz="1600" dirty="0" err="1" smtClean="0"/>
              <a:t>deprese</a:t>
            </a:r>
            <a:r>
              <a:rPr lang="tr-TR" sz="1600" dirty="0" smtClean="0"/>
              <a:t> edebilir; fakat depresyon </a:t>
            </a:r>
            <a:r>
              <a:rPr lang="tr-TR" sz="1600" dirty="0" err="1" smtClean="0"/>
              <a:t>apomorfın’in</a:t>
            </a:r>
            <a:r>
              <a:rPr lang="tr-TR" sz="1600" dirty="0" smtClean="0"/>
              <a:t> yaptığına göre daha hafiftir. </a:t>
            </a:r>
          </a:p>
          <a:p>
            <a:pPr fontAlgn="b"/>
            <a:r>
              <a:rPr lang="tr-TR" sz="1600" dirty="0" err="1" smtClean="0"/>
              <a:t>Kardiyotoksik</a:t>
            </a:r>
            <a:r>
              <a:rPr lang="tr-TR" sz="1600" dirty="0" smtClean="0"/>
              <a:t> etki potansiyeli vardır; </a:t>
            </a:r>
            <a:r>
              <a:rPr lang="tr-TR" sz="1600" dirty="0" err="1" smtClean="0"/>
              <a:t>atriyum</a:t>
            </a:r>
            <a:r>
              <a:rPr lang="tr-TR" sz="1600" dirty="0" smtClean="0"/>
              <a:t> </a:t>
            </a:r>
            <a:r>
              <a:rPr lang="tr-TR" sz="1600" dirty="0" err="1" smtClean="0"/>
              <a:t>fibrilasyonu</a:t>
            </a:r>
            <a:r>
              <a:rPr lang="tr-TR" sz="1600" dirty="0" smtClean="0"/>
              <a:t> ve iletim </a:t>
            </a:r>
            <a:r>
              <a:rPr lang="tr-TR" sz="1600" dirty="0" err="1" smtClean="0"/>
              <a:t>bozukluklan</a:t>
            </a:r>
            <a:r>
              <a:rPr lang="tr-TR" sz="1600" dirty="0" smtClean="0"/>
              <a:t> yapabilir.</a:t>
            </a:r>
          </a:p>
          <a:p>
            <a:r>
              <a:rPr lang="tr-TR" sz="1600" dirty="0" smtClean="0"/>
              <a:t>Çocuklarda yan tesirleri daha seyrek ve daha hafif olur. Onun için bu yaş grubunda kullanılması tercih edilir</a:t>
            </a:r>
            <a:endParaRPr lang="tr-TR" sz="1600" dirty="0"/>
          </a:p>
        </p:txBody>
      </p:sp>
    </p:spTree>
    <p:extLst>
      <p:ext uri="{BB962C8B-B14F-4D97-AF65-F5344CB8AC3E}">
        <p14:creationId xmlns:p14="http://schemas.microsoft.com/office/powerpoint/2010/main" val="115137854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graphicFrame>
        <p:nvGraphicFramePr>
          <p:cNvPr id="4" name="Tablo 3"/>
          <p:cNvGraphicFramePr>
            <a:graphicFrameLocks noGrp="1"/>
          </p:cNvGraphicFramePr>
          <p:nvPr>
            <p:extLst>
              <p:ext uri="{D42A27DB-BD31-4B8C-83A1-F6EECF244321}">
                <p14:modId xmlns:p14="http://schemas.microsoft.com/office/powerpoint/2010/main" val="905245278"/>
              </p:ext>
            </p:extLst>
          </p:nvPr>
        </p:nvGraphicFramePr>
        <p:xfrm>
          <a:off x="-3" y="3"/>
          <a:ext cx="9144006" cy="5143496"/>
        </p:xfrm>
        <a:graphic>
          <a:graphicData uri="http://schemas.openxmlformats.org/drawingml/2006/table">
            <a:tbl>
              <a:tblPr>
                <a:tableStyleId>{5C22544A-7EE6-4342-B048-85BDC9FD1C3A}</a:tableStyleId>
              </a:tblPr>
              <a:tblGrid>
                <a:gridCol w="374754">
                  <a:extLst>
                    <a:ext uri="{9D8B030D-6E8A-4147-A177-3AD203B41FA5}">
                      <a16:colId xmlns="" xmlns:a16="http://schemas.microsoft.com/office/drawing/2014/main" val="20000"/>
                    </a:ext>
                  </a:extLst>
                </a:gridCol>
                <a:gridCol w="374754">
                  <a:extLst>
                    <a:ext uri="{9D8B030D-6E8A-4147-A177-3AD203B41FA5}">
                      <a16:colId xmlns="" xmlns:a16="http://schemas.microsoft.com/office/drawing/2014/main" val="20001"/>
                    </a:ext>
                  </a:extLst>
                </a:gridCol>
                <a:gridCol w="599607">
                  <a:extLst>
                    <a:ext uri="{9D8B030D-6E8A-4147-A177-3AD203B41FA5}">
                      <a16:colId xmlns="" xmlns:a16="http://schemas.microsoft.com/office/drawing/2014/main" val="20002"/>
                    </a:ext>
                  </a:extLst>
                </a:gridCol>
                <a:gridCol w="599607">
                  <a:extLst>
                    <a:ext uri="{9D8B030D-6E8A-4147-A177-3AD203B41FA5}">
                      <a16:colId xmlns="" xmlns:a16="http://schemas.microsoft.com/office/drawing/2014/main" val="20003"/>
                    </a:ext>
                  </a:extLst>
                </a:gridCol>
                <a:gridCol w="599607">
                  <a:extLst>
                    <a:ext uri="{9D8B030D-6E8A-4147-A177-3AD203B41FA5}">
                      <a16:colId xmlns="" xmlns:a16="http://schemas.microsoft.com/office/drawing/2014/main" val="20004"/>
                    </a:ext>
                  </a:extLst>
                </a:gridCol>
                <a:gridCol w="599607">
                  <a:extLst>
                    <a:ext uri="{9D8B030D-6E8A-4147-A177-3AD203B41FA5}">
                      <a16:colId xmlns="" xmlns:a16="http://schemas.microsoft.com/office/drawing/2014/main" val="20005"/>
                    </a:ext>
                  </a:extLst>
                </a:gridCol>
                <a:gridCol w="599607">
                  <a:extLst>
                    <a:ext uri="{9D8B030D-6E8A-4147-A177-3AD203B41FA5}">
                      <a16:colId xmlns="" xmlns:a16="http://schemas.microsoft.com/office/drawing/2014/main" val="20006"/>
                    </a:ext>
                  </a:extLst>
                </a:gridCol>
                <a:gridCol w="599607">
                  <a:extLst>
                    <a:ext uri="{9D8B030D-6E8A-4147-A177-3AD203B41FA5}">
                      <a16:colId xmlns="" xmlns:a16="http://schemas.microsoft.com/office/drawing/2014/main" val="20007"/>
                    </a:ext>
                  </a:extLst>
                </a:gridCol>
                <a:gridCol w="599607">
                  <a:extLst>
                    <a:ext uri="{9D8B030D-6E8A-4147-A177-3AD203B41FA5}">
                      <a16:colId xmlns="" xmlns:a16="http://schemas.microsoft.com/office/drawing/2014/main" val="20008"/>
                    </a:ext>
                  </a:extLst>
                </a:gridCol>
                <a:gridCol w="599607">
                  <a:extLst>
                    <a:ext uri="{9D8B030D-6E8A-4147-A177-3AD203B41FA5}">
                      <a16:colId xmlns="" xmlns:a16="http://schemas.microsoft.com/office/drawing/2014/main" val="20009"/>
                    </a:ext>
                  </a:extLst>
                </a:gridCol>
                <a:gridCol w="599607">
                  <a:extLst>
                    <a:ext uri="{9D8B030D-6E8A-4147-A177-3AD203B41FA5}">
                      <a16:colId xmlns="" xmlns:a16="http://schemas.microsoft.com/office/drawing/2014/main" val="20010"/>
                    </a:ext>
                  </a:extLst>
                </a:gridCol>
                <a:gridCol w="599607">
                  <a:extLst>
                    <a:ext uri="{9D8B030D-6E8A-4147-A177-3AD203B41FA5}">
                      <a16:colId xmlns="" xmlns:a16="http://schemas.microsoft.com/office/drawing/2014/main" val="20011"/>
                    </a:ext>
                  </a:extLst>
                </a:gridCol>
                <a:gridCol w="599607">
                  <a:extLst>
                    <a:ext uri="{9D8B030D-6E8A-4147-A177-3AD203B41FA5}">
                      <a16:colId xmlns="" xmlns:a16="http://schemas.microsoft.com/office/drawing/2014/main" val="20012"/>
                    </a:ext>
                  </a:extLst>
                </a:gridCol>
                <a:gridCol w="599607">
                  <a:extLst>
                    <a:ext uri="{9D8B030D-6E8A-4147-A177-3AD203B41FA5}">
                      <a16:colId xmlns="" xmlns:a16="http://schemas.microsoft.com/office/drawing/2014/main" val="20013"/>
                    </a:ext>
                  </a:extLst>
                </a:gridCol>
                <a:gridCol w="599607">
                  <a:extLst>
                    <a:ext uri="{9D8B030D-6E8A-4147-A177-3AD203B41FA5}">
                      <a16:colId xmlns="" xmlns:a16="http://schemas.microsoft.com/office/drawing/2014/main" val="20014"/>
                    </a:ext>
                  </a:extLst>
                </a:gridCol>
                <a:gridCol w="599607">
                  <a:extLst>
                    <a:ext uri="{9D8B030D-6E8A-4147-A177-3AD203B41FA5}">
                      <a16:colId xmlns="" xmlns:a16="http://schemas.microsoft.com/office/drawing/2014/main" val="20015"/>
                    </a:ext>
                  </a:extLst>
                </a:gridCol>
              </a:tblGrid>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ctr" fontAlgn="b"/>
                      <a:endParaRPr lang="tr-TR" sz="16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4"/>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6"/>
                  </a:ext>
                </a:extLst>
              </a:tr>
              <a:tr h="311226">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smtClean="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9"/>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4"/>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6"/>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9"/>
                  </a:ext>
                </a:extLst>
              </a:tr>
            </a:tbl>
          </a:graphicData>
        </a:graphic>
      </p:graphicFrame>
      <p:cxnSp>
        <p:nvCxnSpPr>
          <p:cNvPr id="5" name="Düz Bağlayıcı 4"/>
          <p:cNvCxnSpPr/>
          <p:nvPr/>
        </p:nvCxnSpPr>
        <p:spPr>
          <a:xfrm>
            <a:off x="0" y="0"/>
            <a:ext cx="0"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356260" y="0"/>
            <a:ext cx="8906"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flipH="1">
            <a:off x="730333" y="0"/>
            <a:ext cx="17813"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1941616"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3740727" y="0"/>
            <a:ext cx="8907"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5557652"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356763" y="0"/>
            <a:ext cx="2672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144003"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0" y="0"/>
            <a:ext cx="91440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748146" y="262680"/>
            <a:ext cx="839585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3" y="5143500"/>
            <a:ext cx="9144003"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16 Metin kutusu"/>
          <p:cNvSpPr txBox="1"/>
          <p:nvPr/>
        </p:nvSpPr>
        <p:spPr>
          <a:xfrm>
            <a:off x="827584" y="0"/>
            <a:ext cx="936104" cy="338554"/>
          </a:xfrm>
          <a:prstGeom prst="rect">
            <a:avLst/>
          </a:prstGeom>
          <a:noFill/>
        </p:spPr>
        <p:txBody>
          <a:bodyPr wrap="square" rtlCol="0">
            <a:spAutoFit/>
          </a:bodyPr>
          <a:lstStyle/>
          <a:p>
            <a:r>
              <a:rPr lang="tr-TR" sz="1600" dirty="0" smtClean="0">
                <a:solidFill>
                  <a:schemeClr val="tx2"/>
                </a:solidFill>
              </a:rPr>
              <a:t>İlaçlar</a:t>
            </a:r>
            <a:endParaRPr lang="tr-TR" sz="1600" dirty="0">
              <a:solidFill>
                <a:schemeClr val="tx2"/>
              </a:solidFill>
            </a:endParaRPr>
          </a:p>
        </p:txBody>
      </p:sp>
      <p:sp>
        <p:nvSpPr>
          <p:cNvPr id="18" name="17 Metin kutusu"/>
          <p:cNvSpPr txBox="1"/>
          <p:nvPr/>
        </p:nvSpPr>
        <p:spPr>
          <a:xfrm>
            <a:off x="1979712" y="0"/>
            <a:ext cx="1656184" cy="338554"/>
          </a:xfrm>
          <a:prstGeom prst="rect">
            <a:avLst/>
          </a:prstGeom>
          <a:noFill/>
        </p:spPr>
        <p:txBody>
          <a:bodyPr wrap="square" rtlCol="0">
            <a:spAutoFit/>
          </a:bodyPr>
          <a:lstStyle/>
          <a:p>
            <a:r>
              <a:rPr lang="tr-TR" sz="1600" dirty="0" smtClean="0">
                <a:solidFill>
                  <a:schemeClr val="tx2"/>
                </a:solidFill>
                <a:cs typeface="Arial" pitchFamily="34" charset="0"/>
              </a:rPr>
              <a:t>Endikasyonları</a:t>
            </a:r>
            <a:endParaRPr lang="tr-TR" sz="1600" dirty="0">
              <a:solidFill>
                <a:schemeClr val="tx2"/>
              </a:solidFill>
              <a:cs typeface="Arial" pitchFamily="34" charset="0"/>
            </a:endParaRPr>
          </a:p>
        </p:txBody>
      </p:sp>
      <p:sp>
        <p:nvSpPr>
          <p:cNvPr id="19" name="18 Metin kutusu"/>
          <p:cNvSpPr txBox="1"/>
          <p:nvPr/>
        </p:nvSpPr>
        <p:spPr>
          <a:xfrm>
            <a:off x="3707904" y="0"/>
            <a:ext cx="2160240" cy="338554"/>
          </a:xfrm>
          <a:prstGeom prst="rect">
            <a:avLst/>
          </a:prstGeom>
          <a:noFill/>
        </p:spPr>
        <p:txBody>
          <a:bodyPr wrap="square" rtlCol="0">
            <a:spAutoFit/>
          </a:bodyPr>
          <a:lstStyle/>
          <a:p>
            <a:r>
              <a:rPr lang="tr-TR" sz="1600" dirty="0" smtClean="0">
                <a:solidFill>
                  <a:schemeClr val="tx2"/>
                </a:solidFill>
              </a:rPr>
              <a:t>Kontrendikasyonları</a:t>
            </a:r>
            <a:endParaRPr lang="tr-TR" sz="1600" dirty="0">
              <a:solidFill>
                <a:schemeClr val="tx2"/>
              </a:solidFill>
            </a:endParaRPr>
          </a:p>
        </p:txBody>
      </p:sp>
      <p:sp>
        <p:nvSpPr>
          <p:cNvPr id="20" name="19 Metin kutusu"/>
          <p:cNvSpPr txBox="1"/>
          <p:nvPr/>
        </p:nvSpPr>
        <p:spPr>
          <a:xfrm>
            <a:off x="5580112" y="0"/>
            <a:ext cx="1728192" cy="338554"/>
          </a:xfrm>
          <a:prstGeom prst="rect">
            <a:avLst/>
          </a:prstGeom>
          <a:noFill/>
        </p:spPr>
        <p:txBody>
          <a:bodyPr wrap="square" rtlCol="0">
            <a:spAutoFit/>
          </a:bodyPr>
          <a:lstStyle/>
          <a:p>
            <a:r>
              <a:rPr lang="tr-TR" sz="1600" dirty="0" smtClean="0">
                <a:solidFill>
                  <a:schemeClr val="tx2"/>
                </a:solidFill>
              </a:rPr>
              <a:t>Veriliş yolu</a:t>
            </a:r>
            <a:endParaRPr lang="tr-TR" sz="1600" dirty="0">
              <a:solidFill>
                <a:schemeClr val="tx2"/>
              </a:solidFill>
            </a:endParaRPr>
          </a:p>
        </p:txBody>
      </p:sp>
      <p:sp>
        <p:nvSpPr>
          <p:cNvPr id="21" name="20 Metin kutusu"/>
          <p:cNvSpPr txBox="1"/>
          <p:nvPr/>
        </p:nvSpPr>
        <p:spPr>
          <a:xfrm>
            <a:off x="7380312" y="0"/>
            <a:ext cx="1763688" cy="338554"/>
          </a:xfrm>
          <a:prstGeom prst="rect">
            <a:avLst/>
          </a:prstGeom>
          <a:noFill/>
        </p:spPr>
        <p:txBody>
          <a:bodyPr wrap="square" rtlCol="0">
            <a:spAutoFit/>
          </a:bodyPr>
          <a:lstStyle/>
          <a:p>
            <a:r>
              <a:rPr lang="tr-TR" sz="1600" dirty="0" smtClean="0">
                <a:solidFill>
                  <a:schemeClr val="tx2"/>
                </a:solidFill>
              </a:rPr>
              <a:t>Yan etkileri</a:t>
            </a:r>
            <a:endParaRPr lang="tr-TR" sz="1600" dirty="0">
              <a:solidFill>
                <a:schemeClr val="tx2"/>
              </a:solidFill>
            </a:endParaRPr>
          </a:p>
        </p:txBody>
      </p:sp>
      <p:sp>
        <p:nvSpPr>
          <p:cNvPr id="22" name="21 Metin kutusu"/>
          <p:cNvSpPr txBox="1"/>
          <p:nvPr/>
        </p:nvSpPr>
        <p:spPr>
          <a:xfrm rot="16200000">
            <a:off x="-952073" y="2515711"/>
            <a:ext cx="2304256" cy="400110"/>
          </a:xfrm>
          <a:prstGeom prst="rect">
            <a:avLst/>
          </a:prstGeom>
          <a:noFill/>
        </p:spPr>
        <p:txBody>
          <a:bodyPr wrap="square" rtlCol="0">
            <a:spAutoFit/>
          </a:bodyPr>
          <a:lstStyle/>
          <a:p>
            <a:r>
              <a:rPr lang="tr-TR" sz="2000" dirty="0" smtClean="0">
                <a:latin typeface="Arial" pitchFamily="34" charset="0"/>
                <a:cs typeface="Arial" pitchFamily="34" charset="0"/>
              </a:rPr>
              <a:t>EMETİK İLAÇLAR</a:t>
            </a:r>
            <a:endParaRPr lang="tr-TR" sz="2000" dirty="0">
              <a:latin typeface="Arial" pitchFamily="34" charset="0"/>
              <a:cs typeface="Arial" pitchFamily="34" charset="0"/>
            </a:endParaRPr>
          </a:p>
        </p:txBody>
      </p:sp>
      <p:sp>
        <p:nvSpPr>
          <p:cNvPr id="23" name="Metin kutusu 36"/>
          <p:cNvSpPr txBox="1"/>
          <p:nvPr/>
        </p:nvSpPr>
        <p:spPr>
          <a:xfrm>
            <a:off x="721426" y="427571"/>
            <a:ext cx="1641764" cy="315471"/>
          </a:xfrm>
          <a:prstGeom prst="rect">
            <a:avLst/>
          </a:prstGeom>
          <a:noFill/>
        </p:spPr>
        <p:txBody>
          <a:bodyPr wrap="square" lIns="68580" tIns="34290" rIns="68580" bIns="34290" rtlCol="0">
            <a:spAutoFit/>
          </a:bodyPr>
          <a:lstStyle/>
          <a:p>
            <a:r>
              <a:rPr lang="tr-TR" sz="1600" dirty="0" err="1" smtClean="0"/>
              <a:t>Apomorfin</a:t>
            </a:r>
            <a:endParaRPr lang="tr-TR" sz="1600" dirty="0"/>
          </a:p>
        </p:txBody>
      </p:sp>
      <p:sp>
        <p:nvSpPr>
          <p:cNvPr id="24" name="23 Metin kutusu"/>
          <p:cNvSpPr txBox="1"/>
          <p:nvPr/>
        </p:nvSpPr>
        <p:spPr>
          <a:xfrm>
            <a:off x="1907704" y="267494"/>
            <a:ext cx="1800200" cy="4524315"/>
          </a:xfrm>
          <a:prstGeom prst="rect">
            <a:avLst/>
          </a:prstGeom>
          <a:noFill/>
        </p:spPr>
        <p:txBody>
          <a:bodyPr wrap="square" rtlCol="0">
            <a:spAutoFit/>
          </a:bodyPr>
          <a:lstStyle/>
          <a:p>
            <a:r>
              <a:rPr lang="tr-TR" sz="1600" dirty="0" err="1" smtClean="0"/>
              <a:t>Toksisitesi</a:t>
            </a:r>
            <a:r>
              <a:rPr lang="tr-TR" sz="1600" dirty="0" smtClean="0"/>
              <a:t> ve zehirlenmede mide boşaltmak için İpeka’nın ve mide boşaltmasının tercih edilmesi nedeniyle artık kusturucu olarak kullanılmamaktadır.  Parkinson hastalığının tedavisinde ve ayrıca küçük dozlarda </a:t>
            </a:r>
            <a:r>
              <a:rPr lang="tr-TR" sz="1600" dirty="0" err="1" smtClean="0"/>
              <a:t>sublingual</a:t>
            </a:r>
            <a:r>
              <a:rPr lang="tr-TR" sz="1600" dirty="0" smtClean="0"/>
              <a:t> yoldan </a:t>
            </a:r>
            <a:r>
              <a:rPr lang="tr-TR" sz="1600" dirty="0" err="1" smtClean="0"/>
              <a:t>erektil</a:t>
            </a:r>
            <a:r>
              <a:rPr lang="tr-TR" sz="1600" dirty="0" smtClean="0"/>
              <a:t> </a:t>
            </a:r>
            <a:r>
              <a:rPr lang="tr-TR" sz="1600" dirty="0" err="1" smtClean="0"/>
              <a:t>disfonksiyonunun</a:t>
            </a:r>
            <a:r>
              <a:rPr lang="tr-TR" sz="1600" dirty="0" smtClean="0"/>
              <a:t> düzeltilmesi için kullanılır.</a:t>
            </a:r>
            <a:endParaRPr lang="tr-TR" sz="1600" dirty="0"/>
          </a:p>
        </p:txBody>
      </p:sp>
      <p:sp>
        <p:nvSpPr>
          <p:cNvPr id="25" name="24 Metin kutusu"/>
          <p:cNvSpPr txBox="1"/>
          <p:nvPr/>
        </p:nvSpPr>
        <p:spPr>
          <a:xfrm>
            <a:off x="3707904" y="339502"/>
            <a:ext cx="1872208" cy="2800767"/>
          </a:xfrm>
          <a:prstGeom prst="rect">
            <a:avLst/>
          </a:prstGeom>
          <a:noFill/>
        </p:spPr>
        <p:txBody>
          <a:bodyPr wrap="square" rtlCol="0">
            <a:spAutoFit/>
          </a:bodyPr>
          <a:lstStyle/>
          <a:p>
            <a:r>
              <a:rPr lang="tr-TR" sz="1600" dirty="0" err="1" smtClean="0"/>
              <a:t>Hipoksi</a:t>
            </a:r>
            <a:r>
              <a:rPr lang="tr-TR" sz="1600" dirty="0" smtClean="0"/>
              <a:t>, </a:t>
            </a:r>
            <a:r>
              <a:rPr lang="tr-TR" sz="1600" dirty="0" err="1" smtClean="0"/>
              <a:t>dispne</a:t>
            </a:r>
            <a:r>
              <a:rPr lang="tr-TR" sz="1600" dirty="0" smtClean="0"/>
              <a:t>, şok, </a:t>
            </a:r>
            <a:r>
              <a:rPr lang="tr-TR" sz="1600" dirty="0" err="1" smtClean="0"/>
              <a:t>farengeal</a:t>
            </a:r>
            <a:r>
              <a:rPr lang="tr-TR" sz="1600" dirty="0" smtClean="0"/>
              <a:t> refleks felci, nöbet, koma, ciddi SSS de </a:t>
            </a:r>
            <a:r>
              <a:rPr lang="tr-TR" sz="1600" dirty="0" err="1" smtClean="0"/>
              <a:t>deprese</a:t>
            </a:r>
            <a:r>
              <a:rPr lang="tr-TR" sz="1600" dirty="0" smtClean="0"/>
              <a:t> veya SSS fonksiyonunun kötüleştiği veya aşırı fiziksel olarak zayıf olduğu durumlarda </a:t>
            </a:r>
            <a:r>
              <a:rPr lang="tr-TR" sz="1600" dirty="0" err="1" smtClean="0"/>
              <a:t>emetikler</a:t>
            </a:r>
            <a:r>
              <a:rPr lang="tr-TR" sz="1600" dirty="0" smtClean="0"/>
              <a:t> </a:t>
            </a:r>
            <a:r>
              <a:rPr lang="tr-TR" sz="1600" dirty="0" err="1" smtClean="0"/>
              <a:t>kontrendikedir</a:t>
            </a:r>
            <a:r>
              <a:rPr lang="tr-TR" sz="1600" dirty="0" smtClean="0"/>
              <a:t>.</a:t>
            </a:r>
            <a:endParaRPr lang="tr-TR" sz="1600" dirty="0"/>
          </a:p>
        </p:txBody>
      </p:sp>
      <p:sp>
        <p:nvSpPr>
          <p:cNvPr id="26" name="25 Metin kutusu"/>
          <p:cNvSpPr txBox="1"/>
          <p:nvPr/>
        </p:nvSpPr>
        <p:spPr>
          <a:xfrm>
            <a:off x="5580112" y="267494"/>
            <a:ext cx="1512168" cy="1077218"/>
          </a:xfrm>
          <a:prstGeom prst="rect">
            <a:avLst/>
          </a:prstGeom>
          <a:noFill/>
        </p:spPr>
        <p:txBody>
          <a:bodyPr wrap="square" rtlCol="0">
            <a:spAutoFit/>
          </a:bodyPr>
          <a:lstStyle/>
          <a:p>
            <a:r>
              <a:rPr lang="tr-TR" sz="1600" dirty="0" smtClean="0"/>
              <a:t>0.03 mg / kg IV veya 0.04 mg / kg IM (IV yol tercih edilir)</a:t>
            </a:r>
            <a:endParaRPr lang="tr-TR" sz="1600" dirty="0"/>
          </a:p>
        </p:txBody>
      </p:sp>
      <p:sp>
        <p:nvSpPr>
          <p:cNvPr id="27" name="26 Metin kutusu"/>
          <p:cNvSpPr txBox="1"/>
          <p:nvPr/>
        </p:nvSpPr>
        <p:spPr>
          <a:xfrm>
            <a:off x="7308304" y="339502"/>
            <a:ext cx="1835696" cy="3293209"/>
          </a:xfrm>
          <a:prstGeom prst="rect">
            <a:avLst/>
          </a:prstGeom>
          <a:noFill/>
        </p:spPr>
        <p:txBody>
          <a:bodyPr wrap="square" rtlCol="0">
            <a:spAutoFit/>
          </a:bodyPr>
          <a:lstStyle/>
          <a:p>
            <a:r>
              <a:rPr lang="tr-TR" sz="1600" dirty="0" smtClean="0"/>
              <a:t> Her zamanki dozlarda, </a:t>
            </a:r>
            <a:r>
              <a:rPr lang="tr-TR" sz="1600" dirty="0" err="1" smtClean="0"/>
              <a:t>apomorfin</a:t>
            </a:r>
            <a:r>
              <a:rPr lang="tr-TR" sz="1600" dirty="0" smtClean="0"/>
              <a:t> ile görülebilen başlıca yan etki, uzun süreli kusmalardır. Heyecan, huzursuzluk, MSS depresyonu veya solunum depresyonu genellikle ilacın aşırı dozları ile ilişkilidir.</a:t>
            </a:r>
            <a:endParaRPr lang="tr-TR" sz="1600" dirty="0"/>
          </a:p>
        </p:txBody>
      </p:sp>
    </p:spTree>
    <p:extLst>
      <p:ext uri="{BB962C8B-B14F-4D97-AF65-F5344CB8AC3E}">
        <p14:creationId xmlns:p14="http://schemas.microsoft.com/office/powerpoint/2010/main" val="11513785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214295"/>
            <a:ext cx="8001056" cy="785819"/>
          </a:xfrm>
        </p:spPr>
        <p:style>
          <a:lnRef idx="2">
            <a:schemeClr val="accent1"/>
          </a:lnRef>
          <a:fillRef idx="1">
            <a:schemeClr val="lt1"/>
          </a:fillRef>
          <a:effectRef idx="0">
            <a:schemeClr val="accent1"/>
          </a:effectRef>
          <a:fontRef idx="minor">
            <a:schemeClr val="dk1"/>
          </a:fontRef>
        </p:style>
        <p:txBody>
          <a:bodyPr>
            <a:noAutofit/>
          </a:bodyPr>
          <a:lstStyle/>
          <a:p>
            <a:r>
              <a:rPr lang="tr-TR" sz="3600" dirty="0" smtClean="0"/>
              <a:t>A. İlaç-Reseptör Etkileşmelerinin </a:t>
            </a:r>
            <a:r>
              <a:rPr lang="tr-TR" sz="3600" dirty="0"/>
              <a:t>T</a:t>
            </a:r>
            <a:r>
              <a:rPr lang="tr-TR" sz="3600" dirty="0" smtClean="0"/>
              <a:t>ipleri</a:t>
            </a:r>
            <a:endParaRPr lang="tr-TR" sz="3600" dirty="0"/>
          </a:p>
        </p:txBody>
      </p:sp>
      <p:sp>
        <p:nvSpPr>
          <p:cNvPr id="3" name="2 İçerik Yer Tutucusu"/>
          <p:cNvSpPr>
            <a:spLocks noGrp="1"/>
          </p:cNvSpPr>
          <p:nvPr>
            <p:ph idx="1"/>
          </p:nvPr>
        </p:nvSpPr>
        <p:spPr>
          <a:xfrm>
            <a:off x="285720" y="1142990"/>
            <a:ext cx="8001056" cy="3000396"/>
          </a:xfrm>
        </p:spPr>
        <p:txBody>
          <a:bodyPr>
            <a:noAutofit/>
          </a:bodyPr>
          <a:lstStyle/>
          <a:p>
            <a:r>
              <a:rPr lang="tr-TR" sz="1600" dirty="0" err="1" smtClean="0">
                <a:latin typeface="Arial" pitchFamily="34" charset="0"/>
                <a:cs typeface="Arial" pitchFamily="34" charset="0"/>
              </a:rPr>
              <a:t>Agonist</a:t>
            </a:r>
            <a:r>
              <a:rPr lang="tr-TR" sz="1600" dirty="0" smtClean="0">
                <a:latin typeface="Arial" pitchFamily="34" charset="0"/>
                <a:cs typeface="Arial" pitchFamily="34" charset="0"/>
              </a:rPr>
              <a:t> ilaçlar reseptöre bağlanır ve onları dolaylı ya da dolaysız bir etki oluşturacak şekilde aktive ederler.</a:t>
            </a:r>
          </a:p>
          <a:p>
            <a:r>
              <a:rPr lang="tr-TR" sz="1600" dirty="0" smtClean="0">
                <a:latin typeface="Arial" pitchFamily="34" charset="0"/>
                <a:cs typeface="Arial" pitchFamily="34" charset="0"/>
              </a:rPr>
              <a:t>Moleküler yapısal seviyede incelemeler yapıldığında reseptör aktivasyonunun reseptörün yapısında değişikliklere neden olduğu görülür. Bazı reseptörler etkilenen sistemle aynı molekül içinde birleşir; ilaç bağlanması bu şekilde bir iyon kanalının açılması veya enzim aktivitesinin uyarılması gibi bir etkiyi doğrudan oluşturur. Diğer reseptörler ayrı bir </a:t>
            </a:r>
            <a:r>
              <a:rPr lang="tr-TR" sz="1600" dirty="0" err="1" smtClean="0">
                <a:latin typeface="Arial" pitchFamily="34" charset="0"/>
                <a:cs typeface="Arial" pitchFamily="34" charset="0"/>
              </a:rPr>
              <a:t>efektör</a:t>
            </a:r>
            <a:r>
              <a:rPr lang="tr-TR" sz="1600" dirty="0" smtClean="0">
                <a:latin typeface="Arial" pitchFamily="34" charset="0"/>
                <a:cs typeface="Arial" pitchFamily="34" charset="0"/>
              </a:rPr>
              <a:t> moleküle, araya giren bir ya da daha fazla kenetleyici molekül aracılığı ile bağlanır.</a:t>
            </a:r>
          </a:p>
          <a:p>
            <a:r>
              <a:rPr lang="tr-TR" sz="1600" dirty="0" smtClean="0">
                <a:latin typeface="Arial" pitchFamily="34" charset="0"/>
                <a:cs typeface="Arial" pitchFamily="34" charset="0"/>
              </a:rPr>
              <a:t>Farmakolojik antagonist ilaçlar bir reseptöre bağlanmak suretiyle ve diğer moleküller ile yarışarak onların reseptöre bağlanmasını engeller. </a:t>
            </a:r>
            <a:r>
              <a:rPr lang="tr-TR" sz="1600" dirty="0">
                <a:latin typeface="Arial" pitchFamily="34" charset="0"/>
                <a:cs typeface="Arial" pitchFamily="34" charset="0"/>
              </a:rPr>
              <a:t>Ö</a:t>
            </a:r>
            <a:r>
              <a:rPr lang="tr-TR" sz="1600" dirty="0" smtClean="0">
                <a:latin typeface="Arial" pitchFamily="34" charset="0"/>
                <a:cs typeface="Arial" pitchFamily="34" charset="0"/>
              </a:rPr>
              <a:t>rneğin, atropin gibi </a:t>
            </a:r>
            <a:r>
              <a:rPr lang="tr-TR" sz="1600" dirty="0" err="1" smtClean="0">
                <a:latin typeface="Arial" pitchFamily="34" charset="0"/>
                <a:cs typeface="Arial" pitchFamily="34" charset="0"/>
              </a:rPr>
              <a:t>asetilkolin</a:t>
            </a:r>
            <a:r>
              <a:rPr lang="tr-TR" sz="1600" dirty="0" smtClean="0">
                <a:latin typeface="Arial" pitchFamily="34" charset="0"/>
                <a:cs typeface="Arial" pitchFamily="34" charset="0"/>
              </a:rPr>
              <a:t> reseptör </a:t>
            </a:r>
            <a:r>
              <a:rPr lang="tr-TR" sz="1600" dirty="0" err="1" smtClean="0">
                <a:latin typeface="Arial" pitchFamily="34" charset="0"/>
                <a:cs typeface="Arial" pitchFamily="34" charset="0"/>
              </a:rPr>
              <a:t>blokörleri</a:t>
            </a:r>
            <a:r>
              <a:rPr lang="tr-TR" sz="1600" dirty="0" smtClean="0">
                <a:latin typeface="Arial" pitchFamily="34" charset="0"/>
                <a:cs typeface="Arial" pitchFamily="34" charset="0"/>
              </a:rPr>
              <a:t>, </a:t>
            </a:r>
            <a:r>
              <a:rPr lang="tr-TR" sz="1600" dirty="0" err="1" smtClean="0">
                <a:latin typeface="Arial" pitchFamily="34" charset="0"/>
                <a:cs typeface="Arial" pitchFamily="34" charset="0"/>
              </a:rPr>
              <a:t>asetilkolin</a:t>
            </a:r>
            <a:r>
              <a:rPr lang="tr-TR" sz="1600" dirty="0" smtClean="0">
                <a:latin typeface="Arial" pitchFamily="34" charset="0"/>
                <a:cs typeface="Arial" pitchFamily="34" charset="0"/>
              </a:rPr>
              <a:t> ve benzeri </a:t>
            </a:r>
            <a:r>
              <a:rPr lang="tr-TR" sz="1600" dirty="0" err="1" smtClean="0">
                <a:latin typeface="Arial" pitchFamily="34" charset="0"/>
                <a:cs typeface="Arial" pitchFamily="34" charset="0"/>
              </a:rPr>
              <a:t>agonist</a:t>
            </a:r>
            <a:r>
              <a:rPr lang="tr-TR" sz="1600" dirty="0" smtClean="0">
                <a:latin typeface="Arial" pitchFamily="34" charset="0"/>
                <a:cs typeface="Arial" pitchFamily="34" charset="0"/>
              </a:rPr>
              <a:t> ilaçların </a:t>
            </a:r>
            <a:r>
              <a:rPr lang="tr-TR" sz="1600" dirty="0" err="1" smtClean="0">
                <a:latin typeface="Arial" pitchFamily="34" charset="0"/>
                <a:cs typeface="Arial" pitchFamily="34" charset="0"/>
              </a:rPr>
              <a:t>asetilkolin</a:t>
            </a:r>
            <a:r>
              <a:rPr lang="tr-TR" sz="1600" dirty="0" smtClean="0">
                <a:latin typeface="Arial" pitchFamily="34" charset="0"/>
                <a:cs typeface="Arial" pitchFamily="34" charset="0"/>
              </a:rPr>
              <a:t> reseptörlerine geçişini engelledikleri için antagonisttirler ve reseptörü </a:t>
            </a:r>
            <a:r>
              <a:rPr lang="tr-TR" sz="1600" dirty="0" err="1" smtClean="0">
                <a:latin typeface="Arial" pitchFamily="34" charset="0"/>
                <a:cs typeface="Arial" pitchFamily="34" charset="0"/>
              </a:rPr>
              <a:t>inaktif</a:t>
            </a:r>
            <a:r>
              <a:rPr lang="tr-TR" sz="1600" dirty="0" smtClean="0">
                <a:latin typeface="Arial" pitchFamily="34" charset="0"/>
                <a:cs typeface="Arial" pitchFamily="34" charset="0"/>
              </a:rPr>
              <a:t> durumdayken stabilize ederler (</a:t>
            </a:r>
            <a:r>
              <a:rPr lang="tr-TR" sz="1600" dirty="0" err="1" smtClean="0">
                <a:latin typeface="Arial" pitchFamily="34" charset="0"/>
                <a:cs typeface="Arial" pitchFamily="34" charset="0"/>
              </a:rPr>
              <a:t>asetilkolin</a:t>
            </a:r>
            <a:r>
              <a:rPr lang="tr-TR" sz="1600" dirty="0" smtClean="0">
                <a:latin typeface="Arial" pitchFamily="34" charset="0"/>
                <a:cs typeface="Arial" pitchFamily="34" charset="0"/>
              </a:rPr>
              <a:t> ile aktive edilmiş durum hariç herhangi bir durumda). </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graphicFrame>
        <p:nvGraphicFramePr>
          <p:cNvPr id="4" name="Tablo 3"/>
          <p:cNvGraphicFramePr>
            <a:graphicFrameLocks noGrp="1"/>
          </p:cNvGraphicFramePr>
          <p:nvPr>
            <p:extLst>
              <p:ext uri="{D42A27DB-BD31-4B8C-83A1-F6EECF244321}">
                <p14:modId xmlns:p14="http://schemas.microsoft.com/office/powerpoint/2010/main" val="905245278"/>
              </p:ext>
            </p:extLst>
          </p:nvPr>
        </p:nvGraphicFramePr>
        <p:xfrm>
          <a:off x="-3" y="3"/>
          <a:ext cx="9144006" cy="5191659"/>
        </p:xfrm>
        <a:graphic>
          <a:graphicData uri="http://schemas.openxmlformats.org/drawingml/2006/table">
            <a:tbl>
              <a:tblPr>
                <a:tableStyleId>{5C22544A-7EE6-4342-B048-85BDC9FD1C3A}</a:tableStyleId>
              </a:tblPr>
              <a:tblGrid>
                <a:gridCol w="374754">
                  <a:extLst>
                    <a:ext uri="{9D8B030D-6E8A-4147-A177-3AD203B41FA5}">
                      <a16:colId xmlns="" xmlns:a16="http://schemas.microsoft.com/office/drawing/2014/main" val="20000"/>
                    </a:ext>
                  </a:extLst>
                </a:gridCol>
                <a:gridCol w="374754">
                  <a:extLst>
                    <a:ext uri="{9D8B030D-6E8A-4147-A177-3AD203B41FA5}">
                      <a16:colId xmlns="" xmlns:a16="http://schemas.microsoft.com/office/drawing/2014/main" val="20001"/>
                    </a:ext>
                  </a:extLst>
                </a:gridCol>
                <a:gridCol w="599607">
                  <a:extLst>
                    <a:ext uri="{9D8B030D-6E8A-4147-A177-3AD203B41FA5}">
                      <a16:colId xmlns="" xmlns:a16="http://schemas.microsoft.com/office/drawing/2014/main" val="20002"/>
                    </a:ext>
                  </a:extLst>
                </a:gridCol>
                <a:gridCol w="599607">
                  <a:extLst>
                    <a:ext uri="{9D8B030D-6E8A-4147-A177-3AD203B41FA5}">
                      <a16:colId xmlns="" xmlns:a16="http://schemas.microsoft.com/office/drawing/2014/main" val="20003"/>
                    </a:ext>
                  </a:extLst>
                </a:gridCol>
                <a:gridCol w="599607">
                  <a:extLst>
                    <a:ext uri="{9D8B030D-6E8A-4147-A177-3AD203B41FA5}">
                      <a16:colId xmlns="" xmlns:a16="http://schemas.microsoft.com/office/drawing/2014/main" val="20004"/>
                    </a:ext>
                  </a:extLst>
                </a:gridCol>
                <a:gridCol w="599607">
                  <a:extLst>
                    <a:ext uri="{9D8B030D-6E8A-4147-A177-3AD203B41FA5}">
                      <a16:colId xmlns="" xmlns:a16="http://schemas.microsoft.com/office/drawing/2014/main" val="20005"/>
                    </a:ext>
                  </a:extLst>
                </a:gridCol>
                <a:gridCol w="599607">
                  <a:extLst>
                    <a:ext uri="{9D8B030D-6E8A-4147-A177-3AD203B41FA5}">
                      <a16:colId xmlns="" xmlns:a16="http://schemas.microsoft.com/office/drawing/2014/main" val="20006"/>
                    </a:ext>
                  </a:extLst>
                </a:gridCol>
                <a:gridCol w="599607">
                  <a:extLst>
                    <a:ext uri="{9D8B030D-6E8A-4147-A177-3AD203B41FA5}">
                      <a16:colId xmlns="" xmlns:a16="http://schemas.microsoft.com/office/drawing/2014/main" val="20007"/>
                    </a:ext>
                  </a:extLst>
                </a:gridCol>
                <a:gridCol w="599607">
                  <a:extLst>
                    <a:ext uri="{9D8B030D-6E8A-4147-A177-3AD203B41FA5}">
                      <a16:colId xmlns="" xmlns:a16="http://schemas.microsoft.com/office/drawing/2014/main" val="20008"/>
                    </a:ext>
                  </a:extLst>
                </a:gridCol>
                <a:gridCol w="599607">
                  <a:extLst>
                    <a:ext uri="{9D8B030D-6E8A-4147-A177-3AD203B41FA5}">
                      <a16:colId xmlns="" xmlns:a16="http://schemas.microsoft.com/office/drawing/2014/main" val="20009"/>
                    </a:ext>
                  </a:extLst>
                </a:gridCol>
                <a:gridCol w="599607">
                  <a:extLst>
                    <a:ext uri="{9D8B030D-6E8A-4147-A177-3AD203B41FA5}">
                      <a16:colId xmlns="" xmlns:a16="http://schemas.microsoft.com/office/drawing/2014/main" val="20010"/>
                    </a:ext>
                  </a:extLst>
                </a:gridCol>
                <a:gridCol w="599607">
                  <a:extLst>
                    <a:ext uri="{9D8B030D-6E8A-4147-A177-3AD203B41FA5}">
                      <a16:colId xmlns="" xmlns:a16="http://schemas.microsoft.com/office/drawing/2014/main" val="20011"/>
                    </a:ext>
                  </a:extLst>
                </a:gridCol>
                <a:gridCol w="599607">
                  <a:extLst>
                    <a:ext uri="{9D8B030D-6E8A-4147-A177-3AD203B41FA5}">
                      <a16:colId xmlns="" xmlns:a16="http://schemas.microsoft.com/office/drawing/2014/main" val="20012"/>
                    </a:ext>
                  </a:extLst>
                </a:gridCol>
                <a:gridCol w="599607">
                  <a:extLst>
                    <a:ext uri="{9D8B030D-6E8A-4147-A177-3AD203B41FA5}">
                      <a16:colId xmlns="" xmlns:a16="http://schemas.microsoft.com/office/drawing/2014/main" val="20013"/>
                    </a:ext>
                  </a:extLst>
                </a:gridCol>
                <a:gridCol w="599607">
                  <a:extLst>
                    <a:ext uri="{9D8B030D-6E8A-4147-A177-3AD203B41FA5}">
                      <a16:colId xmlns="" xmlns:a16="http://schemas.microsoft.com/office/drawing/2014/main" val="20014"/>
                    </a:ext>
                  </a:extLst>
                </a:gridCol>
                <a:gridCol w="599607">
                  <a:extLst>
                    <a:ext uri="{9D8B030D-6E8A-4147-A177-3AD203B41FA5}">
                      <a16:colId xmlns="" xmlns:a16="http://schemas.microsoft.com/office/drawing/2014/main" val="20015"/>
                    </a:ext>
                  </a:extLst>
                </a:gridCol>
              </a:tblGrid>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ctr" fontAlgn="b"/>
                      <a:endParaRPr lang="tr-TR" sz="16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4"/>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6"/>
                  </a:ext>
                </a:extLst>
              </a:tr>
              <a:tr h="359389">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smtClean="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9"/>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4"/>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6"/>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9"/>
                  </a:ext>
                </a:extLst>
              </a:tr>
            </a:tbl>
          </a:graphicData>
        </a:graphic>
      </p:graphicFrame>
      <p:cxnSp>
        <p:nvCxnSpPr>
          <p:cNvPr id="5" name="Düz Bağlayıcı 4"/>
          <p:cNvCxnSpPr/>
          <p:nvPr/>
        </p:nvCxnSpPr>
        <p:spPr>
          <a:xfrm>
            <a:off x="0" y="0"/>
            <a:ext cx="0"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356260" y="0"/>
            <a:ext cx="8906"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flipH="1">
            <a:off x="730333" y="0"/>
            <a:ext cx="17813"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1941616"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3740727" y="0"/>
            <a:ext cx="8907"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5557652"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356763" y="0"/>
            <a:ext cx="2672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144003"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0" y="0"/>
            <a:ext cx="91440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748146" y="262680"/>
            <a:ext cx="839585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3" y="5143500"/>
            <a:ext cx="9144003"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16 Metin kutusu"/>
          <p:cNvSpPr txBox="1"/>
          <p:nvPr/>
        </p:nvSpPr>
        <p:spPr>
          <a:xfrm>
            <a:off x="827584" y="0"/>
            <a:ext cx="936104" cy="338554"/>
          </a:xfrm>
          <a:prstGeom prst="rect">
            <a:avLst/>
          </a:prstGeom>
          <a:noFill/>
        </p:spPr>
        <p:txBody>
          <a:bodyPr wrap="square" rtlCol="0">
            <a:spAutoFit/>
          </a:bodyPr>
          <a:lstStyle/>
          <a:p>
            <a:r>
              <a:rPr lang="tr-TR" sz="1600" dirty="0" smtClean="0">
                <a:solidFill>
                  <a:schemeClr val="tx2"/>
                </a:solidFill>
              </a:rPr>
              <a:t>İlaçlar</a:t>
            </a:r>
            <a:endParaRPr lang="tr-TR" sz="1600" dirty="0">
              <a:solidFill>
                <a:schemeClr val="tx2"/>
              </a:solidFill>
            </a:endParaRPr>
          </a:p>
        </p:txBody>
      </p:sp>
      <p:sp>
        <p:nvSpPr>
          <p:cNvPr id="18" name="17 Metin kutusu"/>
          <p:cNvSpPr txBox="1"/>
          <p:nvPr/>
        </p:nvSpPr>
        <p:spPr>
          <a:xfrm>
            <a:off x="1979712" y="0"/>
            <a:ext cx="1656184" cy="338554"/>
          </a:xfrm>
          <a:prstGeom prst="rect">
            <a:avLst/>
          </a:prstGeom>
          <a:noFill/>
        </p:spPr>
        <p:txBody>
          <a:bodyPr wrap="square" rtlCol="0">
            <a:spAutoFit/>
          </a:bodyPr>
          <a:lstStyle/>
          <a:p>
            <a:r>
              <a:rPr lang="tr-TR" sz="1600" dirty="0" smtClean="0">
                <a:solidFill>
                  <a:schemeClr val="tx2"/>
                </a:solidFill>
                <a:cs typeface="Arial" pitchFamily="34" charset="0"/>
              </a:rPr>
              <a:t>Endikasyonları</a:t>
            </a:r>
            <a:endParaRPr lang="tr-TR" sz="1600" dirty="0">
              <a:solidFill>
                <a:schemeClr val="tx2"/>
              </a:solidFill>
              <a:cs typeface="Arial" pitchFamily="34" charset="0"/>
            </a:endParaRPr>
          </a:p>
        </p:txBody>
      </p:sp>
      <p:sp>
        <p:nvSpPr>
          <p:cNvPr id="19" name="18 Metin kutusu"/>
          <p:cNvSpPr txBox="1"/>
          <p:nvPr/>
        </p:nvSpPr>
        <p:spPr>
          <a:xfrm>
            <a:off x="3707904" y="0"/>
            <a:ext cx="2160240" cy="338554"/>
          </a:xfrm>
          <a:prstGeom prst="rect">
            <a:avLst/>
          </a:prstGeom>
          <a:noFill/>
        </p:spPr>
        <p:txBody>
          <a:bodyPr wrap="square" rtlCol="0">
            <a:spAutoFit/>
          </a:bodyPr>
          <a:lstStyle/>
          <a:p>
            <a:r>
              <a:rPr lang="tr-TR" sz="1600" dirty="0" smtClean="0">
                <a:solidFill>
                  <a:schemeClr val="tx2"/>
                </a:solidFill>
              </a:rPr>
              <a:t>Kontrendikasyonları</a:t>
            </a:r>
            <a:endParaRPr lang="tr-TR" sz="1600" dirty="0">
              <a:solidFill>
                <a:schemeClr val="tx2"/>
              </a:solidFill>
            </a:endParaRPr>
          </a:p>
        </p:txBody>
      </p:sp>
      <p:sp>
        <p:nvSpPr>
          <p:cNvPr id="20" name="19 Metin kutusu"/>
          <p:cNvSpPr txBox="1"/>
          <p:nvPr/>
        </p:nvSpPr>
        <p:spPr>
          <a:xfrm>
            <a:off x="5580112" y="0"/>
            <a:ext cx="1728192" cy="338554"/>
          </a:xfrm>
          <a:prstGeom prst="rect">
            <a:avLst/>
          </a:prstGeom>
          <a:noFill/>
        </p:spPr>
        <p:txBody>
          <a:bodyPr wrap="square" rtlCol="0">
            <a:spAutoFit/>
          </a:bodyPr>
          <a:lstStyle/>
          <a:p>
            <a:r>
              <a:rPr lang="tr-TR" sz="1600" dirty="0" smtClean="0">
                <a:solidFill>
                  <a:schemeClr val="tx2"/>
                </a:solidFill>
              </a:rPr>
              <a:t>Veriliş yolu</a:t>
            </a:r>
            <a:endParaRPr lang="tr-TR" sz="1600" dirty="0">
              <a:solidFill>
                <a:schemeClr val="tx2"/>
              </a:solidFill>
            </a:endParaRPr>
          </a:p>
        </p:txBody>
      </p:sp>
      <p:sp>
        <p:nvSpPr>
          <p:cNvPr id="21" name="20 Metin kutusu"/>
          <p:cNvSpPr txBox="1"/>
          <p:nvPr/>
        </p:nvSpPr>
        <p:spPr>
          <a:xfrm>
            <a:off x="7380312" y="0"/>
            <a:ext cx="1763688" cy="338554"/>
          </a:xfrm>
          <a:prstGeom prst="rect">
            <a:avLst/>
          </a:prstGeom>
          <a:noFill/>
        </p:spPr>
        <p:txBody>
          <a:bodyPr wrap="square" rtlCol="0">
            <a:spAutoFit/>
          </a:bodyPr>
          <a:lstStyle/>
          <a:p>
            <a:r>
              <a:rPr lang="tr-TR" sz="1600" dirty="0" smtClean="0">
                <a:solidFill>
                  <a:schemeClr val="tx2"/>
                </a:solidFill>
              </a:rPr>
              <a:t>Yan etkileri</a:t>
            </a:r>
            <a:endParaRPr lang="tr-TR" sz="1600" dirty="0">
              <a:solidFill>
                <a:schemeClr val="tx2"/>
              </a:solidFill>
            </a:endParaRPr>
          </a:p>
        </p:txBody>
      </p:sp>
      <p:sp>
        <p:nvSpPr>
          <p:cNvPr id="22" name="21 Metin kutusu"/>
          <p:cNvSpPr txBox="1"/>
          <p:nvPr/>
        </p:nvSpPr>
        <p:spPr>
          <a:xfrm rot="16200000">
            <a:off x="-1456129" y="2083663"/>
            <a:ext cx="3312368" cy="400110"/>
          </a:xfrm>
          <a:prstGeom prst="rect">
            <a:avLst/>
          </a:prstGeom>
          <a:noFill/>
        </p:spPr>
        <p:txBody>
          <a:bodyPr wrap="square" rtlCol="0">
            <a:spAutoFit/>
          </a:bodyPr>
          <a:lstStyle/>
          <a:p>
            <a:r>
              <a:rPr lang="tr-TR" sz="2000" dirty="0" smtClean="0">
                <a:latin typeface="Arial" pitchFamily="34" charset="0"/>
                <a:cs typeface="Arial" pitchFamily="34" charset="0"/>
              </a:rPr>
              <a:t>ANTİEMETİK İLAÇLAR</a:t>
            </a:r>
            <a:endParaRPr lang="tr-TR" sz="2000" dirty="0">
              <a:latin typeface="Arial" pitchFamily="34" charset="0"/>
              <a:cs typeface="Arial" pitchFamily="34" charset="0"/>
            </a:endParaRPr>
          </a:p>
        </p:txBody>
      </p:sp>
      <p:sp>
        <p:nvSpPr>
          <p:cNvPr id="23" name="22 Metin kutusu"/>
          <p:cNvSpPr txBox="1"/>
          <p:nvPr/>
        </p:nvSpPr>
        <p:spPr>
          <a:xfrm>
            <a:off x="683568" y="339502"/>
            <a:ext cx="1224136" cy="338554"/>
          </a:xfrm>
          <a:prstGeom prst="rect">
            <a:avLst/>
          </a:prstGeom>
          <a:noFill/>
        </p:spPr>
        <p:txBody>
          <a:bodyPr wrap="square" rtlCol="0">
            <a:spAutoFit/>
          </a:bodyPr>
          <a:lstStyle/>
          <a:p>
            <a:r>
              <a:rPr lang="tr-TR" sz="1600" dirty="0" err="1" smtClean="0"/>
              <a:t>Ondasteron</a:t>
            </a:r>
            <a:endParaRPr lang="tr-TR" sz="1600" dirty="0"/>
          </a:p>
        </p:txBody>
      </p:sp>
      <p:sp>
        <p:nvSpPr>
          <p:cNvPr id="24" name="23 Metin kutusu"/>
          <p:cNvSpPr txBox="1"/>
          <p:nvPr/>
        </p:nvSpPr>
        <p:spPr>
          <a:xfrm>
            <a:off x="1979712" y="126742"/>
            <a:ext cx="1656184" cy="5016758"/>
          </a:xfrm>
          <a:prstGeom prst="rect">
            <a:avLst/>
          </a:prstGeom>
          <a:noFill/>
        </p:spPr>
        <p:txBody>
          <a:bodyPr wrap="square" rtlCol="0">
            <a:spAutoFit/>
          </a:bodyPr>
          <a:lstStyle/>
          <a:p>
            <a:pPr fontAlgn="b"/>
            <a:r>
              <a:rPr lang="tr-TR" sz="1000" dirty="0" smtClean="0"/>
              <a:t> </a:t>
            </a:r>
            <a:endParaRPr lang="tr-TR" sz="1000" dirty="0" smtClean="0">
              <a:solidFill>
                <a:srgbClr val="000000"/>
              </a:solidFill>
              <a:latin typeface="Calibri" panose="020F0502020204030204" pitchFamily="34" charset="0"/>
            </a:endParaRPr>
          </a:p>
          <a:p>
            <a:pPr fontAlgn="b">
              <a:defRPr/>
            </a:pPr>
            <a:r>
              <a:rPr lang="tr-TR" sz="1600" dirty="0" smtClean="0"/>
              <a:t> </a:t>
            </a:r>
            <a:r>
              <a:rPr lang="tr-TR" sz="1600" dirty="0" err="1" smtClean="0">
                <a:solidFill>
                  <a:schemeClr val="dk1"/>
                </a:solidFill>
              </a:rPr>
              <a:t>Sitotoksit</a:t>
            </a:r>
            <a:r>
              <a:rPr lang="tr-TR" sz="1600" dirty="0" smtClean="0">
                <a:solidFill>
                  <a:schemeClr val="dk1"/>
                </a:solidFill>
              </a:rPr>
              <a:t> kemoterapi ve </a:t>
            </a:r>
            <a:r>
              <a:rPr lang="tr-TR" sz="1600" dirty="0" err="1" smtClean="0">
                <a:solidFill>
                  <a:schemeClr val="dk1"/>
                </a:solidFill>
              </a:rPr>
              <a:t>radyolerapi</a:t>
            </a:r>
            <a:r>
              <a:rPr lang="tr-TR" sz="1600" dirty="0" smtClean="0">
                <a:solidFill>
                  <a:schemeClr val="dk1"/>
                </a:solidFill>
              </a:rPr>
              <a:t> nedeni oluşan bulantı ve kusmaların kontrol altına alınmasında </a:t>
            </a:r>
            <a:r>
              <a:rPr lang="tr-TR" sz="1600" dirty="0" err="1" smtClean="0">
                <a:solidFill>
                  <a:schemeClr val="dk1"/>
                </a:solidFill>
              </a:rPr>
              <a:t>endikedir</a:t>
            </a:r>
            <a:r>
              <a:rPr lang="tr-TR" sz="1600" dirty="0" smtClean="0">
                <a:solidFill>
                  <a:schemeClr val="dk1"/>
                </a:solidFill>
              </a:rPr>
              <a:t>. Ayrıca post-</a:t>
            </a:r>
            <a:r>
              <a:rPr lang="tr-TR" sz="1600" dirty="0" err="1" smtClean="0">
                <a:solidFill>
                  <a:schemeClr val="dk1"/>
                </a:solidFill>
              </a:rPr>
              <a:t>operatif</a:t>
            </a:r>
            <a:r>
              <a:rPr lang="tr-TR" sz="1600" dirty="0" smtClean="0">
                <a:solidFill>
                  <a:schemeClr val="dk1"/>
                </a:solidFill>
              </a:rPr>
              <a:t> kusma ve bulantı belirtilerinin tedavisi ve önlenmesinde de kullanılabilir.</a:t>
            </a:r>
          </a:p>
          <a:p>
            <a:pPr fontAlgn="b"/>
            <a:endParaRPr lang="tr-TR" sz="1000" dirty="0" smtClean="0">
              <a:solidFill>
                <a:srgbClr val="000000"/>
              </a:solidFill>
              <a:latin typeface="Calibri" panose="020F0502020204030204" pitchFamily="34" charset="0"/>
            </a:endParaRPr>
          </a:p>
          <a:p>
            <a:pPr fontAlgn="b"/>
            <a:endParaRPr lang="tr-TR" sz="1000" dirty="0" smtClean="0">
              <a:solidFill>
                <a:srgbClr val="000000"/>
              </a:solidFill>
              <a:latin typeface="Calibri" panose="020F0502020204030204" pitchFamily="34" charset="0"/>
            </a:endParaRPr>
          </a:p>
          <a:p>
            <a:pPr fontAlgn="b"/>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a:solidFill>
                <a:srgbClr val="000000"/>
              </a:solidFill>
              <a:latin typeface="Calibri" panose="020F0502020204030204" pitchFamily="34" charset="0"/>
            </a:endParaRPr>
          </a:p>
        </p:txBody>
      </p:sp>
      <p:sp>
        <p:nvSpPr>
          <p:cNvPr id="26" name="25 Metin kutusu"/>
          <p:cNvSpPr txBox="1"/>
          <p:nvPr/>
        </p:nvSpPr>
        <p:spPr>
          <a:xfrm>
            <a:off x="3779912" y="123478"/>
            <a:ext cx="1656184" cy="2708434"/>
          </a:xfrm>
          <a:prstGeom prst="rect">
            <a:avLst/>
          </a:prstGeom>
          <a:noFill/>
        </p:spPr>
        <p:txBody>
          <a:bodyPr wrap="square" rtlCol="0">
            <a:spAutoFit/>
          </a:bodyPr>
          <a:lstStyle/>
          <a:p>
            <a:pPr fontAlgn="b"/>
            <a:r>
              <a:rPr lang="tr-TR" sz="1000" dirty="0" smtClean="0"/>
              <a:t> </a:t>
            </a:r>
            <a:endParaRPr lang="tr-TR" sz="1000" dirty="0" smtClean="0">
              <a:solidFill>
                <a:srgbClr val="000000"/>
              </a:solidFill>
              <a:latin typeface="Calibri" panose="020F0502020204030204" pitchFamily="34" charset="0"/>
            </a:endParaRPr>
          </a:p>
          <a:p>
            <a:pPr fontAlgn="b">
              <a:defRPr/>
            </a:pPr>
            <a:r>
              <a:rPr lang="tr-TR" sz="1600" dirty="0" smtClean="0"/>
              <a:t> </a:t>
            </a:r>
            <a:r>
              <a:rPr lang="tr-TR" sz="1600" dirty="0" smtClean="0">
                <a:solidFill>
                  <a:schemeClr val="dk1"/>
                </a:solidFill>
              </a:rPr>
              <a:t>İçerdiği maddelere karşı aşırı duyarlılık durumlarında kullanılmamalıdır.</a:t>
            </a:r>
          </a:p>
          <a:p>
            <a:pPr fontAlgn="b"/>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p>
          <a:p>
            <a:pPr fontAlgn="b"/>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a:solidFill>
                <a:srgbClr val="000000"/>
              </a:solidFill>
              <a:latin typeface="Calibri" panose="020F0502020204030204" pitchFamily="34" charset="0"/>
            </a:endParaRPr>
          </a:p>
        </p:txBody>
      </p:sp>
      <p:sp>
        <p:nvSpPr>
          <p:cNvPr id="27" name="26 Metin kutusu"/>
          <p:cNvSpPr txBox="1"/>
          <p:nvPr/>
        </p:nvSpPr>
        <p:spPr>
          <a:xfrm>
            <a:off x="5508104" y="157520"/>
            <a:ext cx="1944216" cy="4985980"/>
          </a:xfrm>
          <a:prstGeom prst="rect">
            <a:avLst/>
          </a:prstGeom>
          <a:noFill/>
        </p:spPr>
        <p:txBody>
          <a:bodyPr wrap="square" rtlCol="0">
            <a:spAutoFit/>
          </a:bodyPr>
          <a:lstStyle/>
          <a:p>
            <a:pPr fontAlgn="b"/>
            <a:endParaRPr lang="tr-TR" sz="1000" dirty="0" smtClean="0">
              <a:solidFill>
                <a:srgbClr val="000000"/>
              </a:solidFill>
              <a:latin typeface="Calibri" panose="020F0502020204030204" pitchFamily="34" charset="0"/>
            </a:endParaRPr>
          </a:p>
          <a:p>
            <a:pPr fontAlgn="b"/>
            <a:r>
              <a:rPr lang="tr-TR" sz="1200" dirty="0" smtClean="0"/>
              <a:t> </a:t>
            </a:r>
            <a:r>
              <a:rPr lang="tr-TR" sz="1200" dirty="0" smtClean="0">
                <a:solidFill>
                  <a:schemeClr val="dk1"/>
                </a:solidFill>
              </a:rPr>
              <a:t>İlaç uygulama yolu ve 8-32 mg arasında değiştirilebilir ve aşağıda </a:t>
            </a:r>
            <a:r>
              <a:rPr lang="tr-TR" sz="1200" dirty="0" err="1" smtClean="0">
                <a:solidFill>
                  <a:schemeClr val="dk1"/>
                </a:solidFill>
              </a:rPr>
              <a:t>gözterildiği</a:t>
            </a:r>
            <a:r>
              <a:rPr lang="tr-TR" sz="1200" dirty="0" smtClean="0">
                <a:solidFill>
                  <a:schemeClr val="dk1"/>
                </a:solidFill>
              </a:rPr>
              <a:t> şekilde seçilebilir.Kemoterapiden hemen önce yavaş uygulanan </a:t>
            </a:r>
            <a:r>
              <a:rPr lang="tr-TR" sz="1200" dirty="0" err="1" smtClean="0">
                <a:solidFill>
                  <a:schemeClr val="dk1"/>
                </a:solidFill>
              </a:rPr>
              <a:t>intravenöz</a:t>
            </a:r>
            <a:r>
              <a:rPr lang="tr-TR" sz="1200" dirty="0" smtClean="0">
                <a:solidFill>
                  <a:schemeClr val="dk1"/>
                </a:solidFill>
              </a:rPr>
              <a:t> enjeksiyon ya da 15 dk.</a:t>
            </a:r>
            <a:r>
              <a:rPr lang="tr-TR" sz="1200" dirty="0" err="1" smtClean="0">
                <a:solidFill>
                  <a:schemeClr val="dk1"/>
                </a:solidFill>
              </a:rPr>
              <a:t>lık</a:t>
            </a:r>
            <a:r>
              <a:rPr lang="tr-TR" sz="1200" dirty="0" smtClean="0">
                <a:solidFill>
                  <a:schemeClr val="dk1"/>
                </a:solidFill>
              </a:rPr>
              <a:t> infüzyon şeklinde 8 mg </a:t>
            </a:r>
            <a:r>
              <a:rPr lang="tr-TR" sz="1200" dirty="0" err="1" smtClean="0">
                <a:solidFill>
                  <a:schemeClr val="dk1"/>
                </a:solidFill>
              </a:rPr>
              <a:t>Ondansetron</a:t>
            </a:r>
            <a:r>
              <a:rPr lang="tr-TR" sz="1200" dirty="0" smtClean="0">
                <a:solidFill>
                  <a:schemeClr val="dk1"/>
                </a:solidFill>
              </a:rPr>
              <a:t> ve bunu müteakiben 24 saat süre ile 1 mg / saat'lik sürekli </a:t>
            </a:r>
            <a:r>
              <a:rPr lang="tr-TR" sz="1200" dirty="0" err="1" smtClean="0">
                <a:solidFill>
                  <a:schemeClr val="dk1"/>
                </a:solidFill>
              </a:rPr>
              <a:t>intravenöz</a:t>
            </a:r>
            <a:r>
              <a:rPr lang="tr-TR" sz="1200" dirty="0" smtClean="0">
                <a:solidFill>
                  <a:schemeClr val="dk1"/>
                </a:solidFill>
              </a:rPr>
              <a:t> infüzyon ya da 4 saat aralıklarla 2 kez 15 dk.</a:t>
            </a:r>
            <a:r>
              <a:rPr lang="tr-TR" sz="1200" dirty="0" err="1" smtClean="0">
                <a:solidFill>
                  <a:schemeClr val="dk1"/>
                </a:solidFill>
              </a:rPr>
              <a:t>lık</a:t>
            </a:r>
            <a:r>
              <a:rPr lang="tr-TR" sz="1200" dirty="0" smtClean="0">
                <a:solidFill>
                  <a:schemeClr val="dk1"/>
                </a:solidFill>
              </a:rPr>
              <a:t> </a:t>
            </a:r>
            <a:r>
              <a:rPr lang="tr-TR" sz="1200" dirty="0" err="1" smtClean="0">
                <a:solidFill>
                  <a:schemeClr val="dk1"/>
                </a:solidFill>
              </a:rPr>
              <a:t>intravenöz</a:t>
            </a:r>
            <a:r>
              <a:rPr lang="tr-TR" sz="1200" dirty="0" smtClean="0">
                <a:solidFill>
                  <a:schemeClr val="dk1"/>
                </a:solidFill>
              </a:rPr>
              <a:t> infüzyon şeklinde 8'er mg </a:t>
            </a:r>
            <a:r>
              <a:rPr lang="tr-TR" sz="1200" dirty="0" err="1" smtClean="0">
                <a:solidFill>
                  <a:schemeClr val="dk1"/>
                </a:solidFill>
              </a:rPr>
              <a:t>Ondansetron</a:t>
            </a:r>
            <a:r>
              <a:rPr lang="tr-TR" sz="1200" dirty="0" smtClean="0">
                <a:solidFill>
                  <a:schemeClr val="dk1"/>
                </a:solidFill>
              </a:rPr>
              <a:t> uygulanır. her iki tedavi rejimi de 5 güne kadar 12 saatte bir oral yolla 8 mg </a:t>
            </a:r>
            <a:r>
              <a:rPr lang="tr-TR" sz="1200" dirty="0" err="1" smtClean="0">
                <a:solidFill>
                  <a:schemeClr val="dk1"/>
                </a:solidFill>
              </a:rPr>
              <a:t>Ondansetron</a:t>
            </a:r>
            <a:r>
              <a:rPr lang="tr-TR" sz="1200" dirty="0" smtClean="0">
                <a:solidFill>
                  <a:schemeClr val="dk1"/>
                </a:solidFill>
              </a:rPr>
              <a:t> uygulaması ile devam eder.</a:t>
            </a:r>
            <a:endParaRPr lang="tr-TR" sz="12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800" dirty="0" smtClean="0"/>
              <a:t> </a:t>
            </a:r>
            <a:endParaRPr lang="tr-TR" sz="800" dirty="0" smtClean="0">
              <a:solidFill>
                <a:srgbClr val="000000"/>
              </a:solidFill>
              <a:latin typeface="Calibri" panose="020F0502020204030204" pitchFamily="34" charset="0"/>
            </a:endParaRPr>
          </a:p>
          <a:p>
            <a:pPr fontAlgn="b"/>
            <a:r>
              <a:rPr lang="tr-TR" sz="800" dirty="0" smtClean="0"/>
              <a:t> </a:t>
            </a:r>
            <a:endParaRPr lang="tr-TR" sz="800" dirty="0" smtClean="0">
              <a:solidFill>
                <a:srgbClr val="000000"/>
              </a:solidFill>
              <a:latin typeface="Calibri" panose="020F0502020204030204" pitchFamily="34" charset="0"/>
            </a:endParaRPr>
          </a:p>
          <a:p>
            <a:pPr fontAlgn="b"/>
            <a:endParaRPr lang="tr-TR" sz="1000" dirty="0">
              <a:solidFill>
                <a:srgbClr val="000000"/>
              </a:solidFill>
              <a:latin typeface="Calibri" panose="020F0502020204030204" pitchFamily="34" charset="0"/>
            </a:endParaRPr>
          </a:p>
        </p:txBody>
      </p:sp>
      <p:sp>
        <p:nvSpPr>
          <p:cNvPr id="28" name="27 Metin kutusu"/>
          <p:cNvSpPr txBox="1"/>
          <p:nvPr/>
        </p:nvSpPr>
        <p:spPr>
          <a:xfrm>
            <a:off x="7452320" y="123478"/>
            <a:ext cx="1512168" cy="3785652"/>
          </a:xfrm>
          <a:prstGeom prst="rect">
            <a:avLst/>
          </a:prstGeom>
          <a:noFill/>
        </p:spPr>
        <p:txBody>
          <a:bodyPr wrap="square" rtlCol="0">
            <a:spAutoFit/>
          </a:bodyPr>
          <a:lstStyle/>
          <a:p>
            <a:pPr fontAlgn="b"/>
            <a:r>
              <a:rPr lang="tr-TR" sz="1000" dirty="0" smtClean="0"/>
              <a:t> </a:t>
            </a:r>
            <a:endParaRPr lang="tr-TR" sz="1000" dirty="0" smtClean="0">
              <a:solidFill>
                <a:srgbClr val="000000"/>
              </a:solidFill>
              <a:latin typeface="Calibri" panose="020F0502020204030204" pitchFamily="34" charset="0"/>
            </a:endParaRPr>
          </a:p>
          <a:p>
            <a:r>
              <a:rPr lang="tr-TR" sz="1600" dirty="0" smtClean="0"/>
              <a:t> </a:t>
            </a:r>
            <a:r>
              <a:rPr lang="tr-TR" sz="1600" dirty="0" smtClean="0">
                <a:solidFill>
                  <a:schemeClr val="dk1"/>
                </a:solidFill>
              </a:rPr>
              <a:t>Aritmiler, göğüs </a:t>
            </a:r>
            <a:r>
              <a:rPr lang="tr-TR" sz="1600" dirty="0" err="1" smtClean="0">
                <a:solidFill>
                  <a:schemeClr val="dk1"/>
                </a:solidFill>
              </a:rPr>
              <a:t>ağnsı</a:t>
            </a:r>
            <a:r>
              <a:rPr lang="tr-TR" sz="1600" dirty="0" smtClean="0">
                <a:solidFill>
                  <a:schemeClr val="dk1"/>
                </a:solidFill>
              </a:rPr>
              <a:t>, baş ağrısı, nöbetler, geçici görme bozuklukları, hararet veya sıcak basması hissi , </a:t>
            </a:r>
            <a:r>
              <a:rPr lang="tr-TR" sz="1600" dirty="0" err="1" smtClean="0">
                <a:solidFill>
                  <a:schemeClr val="dk1"/>
                </a:solidFill>
              </a:rPr>
              <a:t>konstipasyon</a:t>
            </a:r>
            <a:r>
              <a:rPr lang="tr-TR" sz="1600" dirty="0" smtClean="0">
                <a:solidFill>
                  <a:schemeClr val="dk1"/>
                </a:solidFill>
              </a:rPr>
              <a:t>.</a:t>
            </a:r>
          </a:p>
          <a:p>
            <a:pPr fontAlgn="b"/>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a:solidFill>
                <a:srgbClr val="000000"/>
              </a:solidFill>
              <a:latin typeface="Calibri" panose="020F0502020204030204" pitchFamily="34" charset="0"/>
            </a:endParaRPr>
          </a:p>
        </p:txBody>
      </p:sp>
    </p:spTree>
    <p:extLst>
      <p:ext uri="{BB962C8B-B14F-4D97-AF65-F5344CB8AC3E}">
        <p14:creationId xmlns:p14="http://schemas.microsoft.com/office/powerpoint/2010/main" val="115137854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graphicFrame>
        <p:nvGraphicFramePr>
          <p:cNvPr id="4" name="Tablo 3"/>
          <p:cNvGraphicFramePr>
            <a:graphicFrameLocks noGrp="1"/>
          </p:cNvGraphicFramePr>
          <p:nvPr>
            <p:extLst>
              <p:ext uri="{D42A27DB-BD31-4B8C-83A1-F6EECF244321}">
                <p14:modId xmlns:p14="http://schemas.microsoft.com/office/powerpoint/2010/main" val="905245278"/>
              </p:ext>
            </p:extLst>
          </p:nvPr>
        </p:nvGraphicFramePr>
        <p:xfrm>
          <a:off x="-3" y="3"/>
          <a:ext cx="9144006" cy="5143496"/>
        </p:xfrm>
        <a:graphic>
          <a:graphicData uri="http://schemas.openxmlformats.org/drawingml/2006/table">
            <a:tbl>
              <a:tblPr>
                <a:tableStyleId>{5C22544A-7EE6-4342-B048-85BDC9FD1C3A}</a:tableStyleId>
              </a:tblPr>
              <a:tblGrid>
                <a:gridCol w="374754">
                  <a:extLst>
                    <a:ext uri="{9D8B030D-6E8A-4147-A177-3AD203B41FA5}">
                      <a16:colId xmlns="" xmlns:a16="http://schemas.microsoft.com/office/drawing/2014/main" val="20000"/>
                    </a:ext>
                  </a:extLst>
                </a:gridCol>
                <a:gridCol w="374754">
                  <a:extLst>
                    <a:ext uri="{9D8B030D-6E8A-4147-A177-3AD203B41FA5}">
                      <a16:colId xmlns="" xmlns:a16="http://schemas.microsoft.com/office/drawing/2014/main" val="20001"/>
                    </a:ext>
                  </a:extLst>
                </a:gridCol>
                <a:gridCol w="599607">
                  <a:extLst>
                    <a:ext uri="{9D8B030D-6E8A-4147-A177-3AD203B41FA5}">
                      <a16:colId xmlns="" xmlns:a16="http://schemas.microsoft.com/office/drawing/2014/main" val="20002"/>
                    </a:ext>
                  </a:extLst>
                </a:gridCol>
                <a:gridCol w="599607">
                  <a:extLst>
                    <a:ext uri="{9D8B030D-6E8A-4147-A177-3AD203B41FA5}">
                      <a16:colId xmlns="" xmlns:a16="http://schemas.microsoft.com/office/drawing/2014/main" val="20003"/>
                    </a:ext>
                  </a:extLst>
                </a:gridCol>
                <a:gridCol w="599607">
                  <a:extLst>
                    <a:ext uri="{9D8B030D-6E8A-4147-A177-3AD203B41FA5}">
                      <a16:colId xmlns="" xmlns:a16="http://schemas.microsoft.com/office/drawing/2014/main" val="20004"/>
                    </a:ext>
                  </a:extLst>
                </a:gridCol>
                <a:gridCol w="599607">
                  <a:extLst>
                    <a:ext uri="{9D8B030D-6E8A-4147-A177-3AD203B41FA5}">
                      <a16:colId xmlns="" xmlns:a16="http://schemas.microsoft.com/office/drawing/2014/main" val="20005"/>
                    </a:ext>
                  </a:extLst>
                </a:gridCol>
                <a:gridCol w="599607">
                  <a:extLst>
                    <a:ext uri="{9D8B030D-6E8A-4147-A177-3AD203B41FA5}">
                      <a16:colId xmlns="" xmlns:a16="http://schemas.microsoft.com/office/drawing/2014/main" val="20006"/>
                    </a:ext>
                  </a:extLst>
                </a:gridCol>
                <a:gridCol w="599607">
                  <a:extLst>
                    <a:ext uri="{9D8B030D-6E8A-4147-A177-3AD203B41FA5}">
                      <a16:colId xmlns="" xmlns:a16="http://schemas.microsoft.com/office/drawing/2014/main" val="20007"/>
                    </a:ext>
                  </a:extLst>
                </a:gridCol>
                <a:gridCol w="599607">
                  <a:extLst>
                    <a:ext uri="{9D8B030D-6E8A-4147-A177-3AD203B41FA5}">
                      <a16:colId xmlns="" xmlns:a16="http://schemas.microsoft.com/office/drawing/2014/main" val="20008"/>
                    </a:ext>
                  </a:extLst>
                </a:gridCol>
                <a:gridCol w="599607">
                  <a:extLst>
                    <a:ext uri="{9D8B030D-6E8A-4147-A177-3AD203B41FA5}">
                      <a16:colId xmlns="" xmlns:a16="http://schemas.microsoft.com/office/drawing/2014/main" val="20009"/>
                    </a:ext>
                  </a:extLst>
                </a:gridCol>
                <a:gridCol w="599607">
                  <a:extLst>
                    <a:ext uri="{9D8B030D-6E8A-4147-A177-3AD203B41FA5}">
                      <a16:colId xmlns="" xmlns:a16="http://schemas.microsoft.com/office/drawing/2014/main" val="20010"/>
                    </a:ext>
                  </a:extLst>
                </a:gridCol>
                <a:gridCol w="599607">
                  <a:extLst>
                    <a:ext uri="{9D8B030D-6E8A-4147-A177-3AD203B41FA5}">
                      <a16:colId xmlns="" xmlns:a16="http://schemas.microsoft.com/office/drawing/2014/main" val="20011"/>
                    </a:ext>
                  </a:extLst>
                </a:gridCol>
                <a:gridCol w="599607">
                  <a:extLst>
                    <a:ext uri="{9D8B030D-6E8A-4147-A177-3AD203B41FA5}">
                      <a16:colId xmlns="" xmlns:a16="http://schemas.microsoft.com/office/drawing/2014/main" val="20012"/>
                    </a:ext>
                  </a:extLst>
                </a:gridCol>
                <a:gridCol w="599607">
                  <a:extLst>
                    <a:ext uri="{9D8B030D-6E8A-4147-A177-3AD203B41FA5}">
                      <a16:colId xmlns="" xmlns:a16="http://schemas.microsoft.com/office/drawing/2014/main" val="20013"/>
                    </a:ext>
                  </a:extLst>
                </a:gridCol>
                <a:gridCol w="599607">
                  <a:extLst>
                    <a:ext uri="{9D8B030D-6E8A-4147-A177-3AD203B41FA5}">
                      <a16:colId xmlns="" xmlns:a16="http://schemas.microsoft.com/office/drawing/2014/main" val="20014"/>
                    </a:ext>
                  </a:extLst>
                </a:gridCol>
                <a:gridCol w="599607">
                  <a:extLst>
                    <a:ext uri="{9D8B030D-6E8A-4147-A177-3AD203B41FA5}">
                      <a16:colId xmlns="" xmlns:a16="http://schemas.microsoft.com/office/drawing/2014/main" val="20015"/>
                    </a:ext>
                  </a:extLst>
                </a:gridCol>
              </a:tblGrid>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ctr" fontAlgn="b"/>
                      <a:endParaRPr lang="tr-TR" sz="16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4"/>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6"/>
                  </a:ext>
                </a:extLst>
              </a:tr>
              <a:tr h="311226">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smtClean="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9"/>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4"/>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6"/>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9"/>
                  </a:ext>
                </a:extLst>
              </a:tr>
            </a:tbl>
          </a:graphicData>
        </a:graphic>
      </p:graphicFrame>
      <p:cxnSp>
        <p:nvCxnSpPr>
          <p:cNvPr id="5" name="Düz Bağlayıcı 4"/>
          <p:cNvCxnSpPr/>
          <p:nvPr/>
        </p:nvCxnSpPr>
        <p:spPr>
          <a:xfrm>
            <a:off x="0" y="0"/>
            <a:ext cx="0"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356260" y="0"/>
            <a:ext cx="8906"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flipH="1">
            <a:off x="730333" y="0"/>
            <a:ext cx="17813"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1941616"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3740727" y="0"/>
            <a:ext cx="8907"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5557652"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356763" y="0"/>
            <a:ext cx="2672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144003"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0" y="0"/>
            <a:ext cx="91440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748146" y="262680"/>
            <a:ext cx="839585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3" y="5143500"/>
            <a:ext cx="9144003"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16 Metin kutusu"/>
          <p:cNvSpPr txBox="1"/>
          <p:nvPr/>
        </p:nvSpPr>
        <p:spPr>
          <a:xfrm>
            <a:off x="827584" y="0"/>
            <a:ext cx="936104" cy="338554"/>
          </a:xfrm>
          <a:prstGeom prst="rect">
            <a:avLst/>
          </a:prstGeom>
          <a:noFill/>
        </p:spPr>
        <p:txBody>
          <a:bodyPr wrap="square" rtlCol="0">
            <a:spAutoFit/>
          </a:bodyPr>
          <a:lstStyle/>
          <a:p>
            <a:r>
              <a:rPr lang="tr-TR" sz="1600" dirty="0" smtClean="0">
                <a:solidFill>
                  <a:schemeClr val="tx2"/>
                </a:solidFill>
              </a:rPr>
              <a:t>İlaçlar</a:t>
            </a:r>
            <a:endParaRPr lang="tr-TR" sz="1600" dirty="0">
              <a:solidFill>
                <a:schemeClr val="tx2"/>
              </a:solidFill>
            </a:endParaRPr>
          </a:p>
        </p:txBody>
      </p:sp>
      <p:sp>
        <p:nvSpPr>
          <p:cNvPr id="18" name="17 Metin kutusu"/>
          <p:cNvSpPr txBox="1"/>
          <p:nvPr/>
        </p:nvSpPr>
        <p:spPr>
          <a:xfrm>
            <a:off x="1979712" y="0"/>
            <a:ext cx="1656184" cy="338554"/>
          </a:xfrm>
          <a:prstGeom prst="rect">
            <a:avLst/>
          </a:prstGeom>
          <a:noFill/>
        </p:spPr>
        <p:txBody>
          <a:bodyPr wrap="square" rtlCol="0">
            <a:spAutoFit/>
          </a:bodyPr>
          <a:lstStyle/>
          <a:p>
            <a:r>
              <a:rPr lang="tr-TR" sz="1600" dirty="0" smtClean="0">
                <a:solidFill>
                  <a:schemeClr val="tx2"/>
                </a:solidFill>
                <a:cs typeface="Arial" pitchFamily="34" charset="0"/>
              </a:rPr>
              <a:t>Endikasyonları</a:t>
            </a:r>
            <a:endParaRPr lang="tr-TR" sz="1600" dirty="0">
              <a:solidFill>
                <a:schemeClr val="tx2"/>
              </a:solidFill>
              <a:cs typeface="Arial" pitchFamily="34" charset="0"/>
            </a:endParaRPr>
          </a:p>
        </p:txBody>
      </p:sp>
      <p:sp>
        <p:nvSpPr>
          <p:cNvPr id="19" name="18 Metin kutusu"/>
          <p:cNvSpPr txBox="1"/>
          <p:nvPr/>
        </p:nvSpPr>
        <p:spPr>
          <a:xfrm>
            <a:off x="3707904" y="0"/>
            <a:ext cx="2160240" cy="338554"/>
          </a:xfrm>
          <a:prstGeom prst="rect">
            <a:avLst/>
          </a:prstGeom>
          <a:noFill/>
        </p:spPr>
        <p:txBody>
          <a:bodyPr wrap="square" rtlCol="0">
            <a:spAutoFit/>
          </a:bodyPr>
          <a:lstStyle/>
          <a:p>
            <a:r>
              <a:rPr lang="tr-TR" sz="1600" dirty="0" smtClean="0">
                <a:solidFill>
                  <a:schemeClr val="tx2"/>
                </a:solidFill>
              </a:rPr>
              <a:t>Kontrendikasyonları</a:t>
            </a:r>
            <a:endParaRPr lang="tr-TR" sz="1600" dirty="0">
              <a:solidFill>
                <a:schemeClr val="tx2"/>
              </a:solidFill>
            </a:endParaRPr>
          </a:p>
        </p:txBody>
      </p:sp>
      <p:sp>
        <p:nvSpPr>
          <p:cNvPr id="20" name="19 Metin kutusu"/>
          <p:cNvSpPr txBox="1"/>
          <p:nvPr/>
        </p:nvSpPr>
        <p:spPr>
          <a:xfrm>
            <a:off x="5580112" y="0"/>
            <a:ext cx="1728192" cy="338554"/>
          </a:xfrm>
          <a:prstGeom prst="rect">
            <a:avLst/>
          </a:prstGeom>
          <a:noFill/>
        </p:spPr>
        <p:txBody>
          <a:bodyPr wrap="square" rtlCol="0">
            <a:spAutoFit/>
          </a:bodyPr>
          <a:lstStyle/>
          <a:p>
            <a:r>
              <a:rPr lang="tr-TR" sz="1600" dirty="0" smtClean="0">
                <a:solidFill>
                  <a:schemeClr val="tx2"/>
                </a:solidFill>
              </a:rPr>
              <a:t>Veriliş yolu</a:t>
            </a:r>
            <a:endParaRPr lang="tr-TR" sz="1600" dirty="0">
              <a:solidFill>
                <a:schemeClr val="tx2"/>
              </a:solidFill>
            </a:endParaRPr>
          </a:p>
        </p:txBody>
      </p:sp>
      <p:sp>
        <p:nvSpPr>
          <p:cNvPr id="21" name="20 Metin kutusu"/>
          <p:cNvSpPr txBox="1"/>
          <p:nvPr/>
        </p:nvSpPr>
        <p:spPr>
          <a:xfrm>
            <a:off x="7380312" y="0"/>
            <a:ext cx="1763688" cy="338554"/>
          </a:xfrm>
          <a:prstGeom prst="rect">
            <a:avLst/>
          </a:prstGeom>
          <a:noFill/>
        </p:spPr>
        <p:txBody>
          <a:bodyPr wrap="square" rtlCol="0">
            <a:spAutoFit/>
          </a:bodyPr>
          <a:lstStyle/>
          <a:p>
            <a:r>
              <a:rPr lang="tr-TR" sz="1600" dirty="0" smtClean="0">
                <a:solidFill>
                  <a:schemeClr val="tx2"/>
                </a:solidFill>
              </a:rPr>
              <a:t>Yan etkileri</a:t>
            </a:r>
            <a:endParaRPr lang="tr-TR" sz="1600" dirty="0">
              <a:solidFill>
                <a:schemeClr val="tx2"/>
              </a:solidFill>
            </a:endParaRPr>
          </a:p>
        </p:txBody>
      </p:sp>
      <p:sp>
        <p:nvSpPr>
          <p:cNvPr id="22" name="21 Metin kutusu"/>
          <p:cNvSpPr txBox="1"/>
          <p:nvPr/>
        </p:nvSpPr>
        <p:spPr>
          <a:xfrm rot="16200000">
            <a:off x="-1456129" y="2083663"/>
            <a:ext cx="3312368" cy="400110"/>
          </a:xfrm>
          <a:prstGeom prst="rect">
            <a:avLst/>
          </a:prstGeom>
          <a:noFill/>
        </p:spPr>
        <p:txBody>
          <a:bodyPr wrap="square" rtlCol="0">
            <a:spAutoFit/>
          </a:bodyPr>
          <a:lstStyle/>
          <a:p>
            <a:r>
              <a:rPr lang="tr-TR" sz="2000" dirty="0" smtClean="0">
                <a:latin typeface="Arial" pitchFamily="34" charset="0"/>
                <a:cs typeface="Arial" pitchFamily="34" charset="0"/>
              </a:rPr>
              <a:t>ANTİEMETİK İLAÇLAR</a:t>
            </a:r>
            <a:endParaRPr lang="tr-TR" sz="2000" dirty="0">
              <a:latin typeface="Arial" pitchFamily="34" charset="0"/>
              <a:cs typeface="Arial" pitchFamily="34" charset="0"/>
            </a:endParaRPr>
          </a:p>
        </p:txBody>
      </p:sp>
      <p:sp>
        <p:nvSpPr>
          <p:cNvPr id="23" name="22 Metin kutusu"/>
          <p:cNvSpPr txBox="1"/>
          <p:nvPr/>
        </p:nvSpPr>
        <p:spPr>
          <a:xfrm>
            <a:off x="683568" y="339502"/>
            <a:ext cx="1368152" cy="338554"/>
          </a:xfrm>
          <a:prstGeom prst="rect">
            <a:avLst/>
          </a:prstGeom>
          <a:noFill/>
        </p:spPr>
        <p:txBody>
          <a:bodyPr wrap="square" rtlCol="0">
            <a:spAutoFit/>
          </a:bodyPr>
          <a:lstStyle/>
          <a:p>
            <a:r>
              <a:rPr lang="tr-TR" sz="1600" dirty="0" err="1" smtClean="0"/>
              <a:t>Granisetron</a:t>
            </a:r>
            <a:endParaRPr lang="tr-TR" sz="1600" dirty="0"/>
          </a:p>
        </p:txBody>
      </p:sp>
      <p:sp>
        <p:nvSpPr>
          <p:cNvPr id="24" name="23 Metin kutusu"/>
          <p:cNvSpPr txBox="1"/>
          <p:nvPr/>
        </p:nvSpPr>
        <p:spPr>
          <a:xfrm>
            <a:off x="1907704" y="123478"/>
            <a:ext cx="1944216" cy="6155531"/>
          </a:xfrm>
          <a:prstGeom prst="rect">
            <a:avLst/>
          </a:prstGeom>
          <a:noFill/>
        </p:spPr>
        <p:txBody>
          <a:bodyPr wrap="square" rtlCol="0">
            <a:spAutoFit/>
          </a:bodyPr>
          <a:lstStyle/>
          <a:p>
            <a:pPr fontAlgn="b"/>
            <a:r>
              <a:rPr lang="tr-TR" sz="900" dirty="0" smtClean="0"/>
              <a:t> </a:t>
            </a:r>
          </a:p>
          <a:p>
            <a:r>
              <a:rPr lang="tr-TR" sz="1600" dirty="0" smtClean="0">
                <a:solidFill>
                  <a:schemeClr val="dk1"/>
                </a:solidFill>
              </a:rPr>
              <a:t>Kemoterapi ve radyoterapiye bağlı olarak ortaya çıkan akut bulantı ve kusmanın önlenmesi ve tedavisinde</a:t>
            </a:r>
          </a:p>
          <a:p>
            <a:r>
              <a:rPr lang="tr-TR" sz="1600" dirty="0" smtClean="0">
                <a:solidFill>
                  <a:schemeClr val="dk1"/>
                </a:solidFill>
              </a:rPr>
              <a:t>- </a:t>
            </a:r>
            <a:r>
              <a:rPr lang="tr-TR" sz="1600" dirty="0" err="1" smtClean="0">
                <a:solidFill>
                  <a:schemeClr val="dk1"/>
                </a:solidFill>
              </a:rPr>
              <a:t>Postoperatif</a:t>
            </a:r>
            <a:r>
              <a:rPr lang="tr-TR" sz="1600" dirty="0" smtClean="0">
                <a:solidFill>
                  <a:schemeClr val="dk1"/>
                </a:solidFill>
              </a:rPr>
              <a:t> bulantı ve kusmanın önlenmesi ve tedavisinde </a:t>
            </a:r>
            <a:r>
              <a:rPr lang="tr-TR" sz="1600" dirty="0" err="1" smtClean="0">
                <a:solidFill>
                  <a:schemeClr val="dk1"/>
                </a:solidFill>
              </a:rPr>
              <a:t>endikedir</a:t>
            </a:r>
            <a:r>
              <a:rPr lang="tr-TR" sz="1600" dirty="0" smtClean="0">
                <a:solidFill>
                  <a:schemeClr val="dk1"/>
                </a:solidFill>
              </a:rPr>
              <a:t>.</a:t>
            </a:r>
          </a:p>
          <a:p>
            <a:r>
              <a:rPr lang="tr-TR" sz="1600" dirty="0" smtClean="0">
                <a:solidFill>
                  <a:schemeClr val="dk1"/>
                </a:solidFill>
              </a:rPr>
              <a:t>GRANEXA kemoterapi ve radyoterapiye bağlı olarak ortaya çıkan gecikmiş bulantı ve kusmanın önlenmesinde </a:t>
            </a:r>
            <a:r>
              <a:rPr lang="tr-TR" sz="1600" dirty="0" err="1" smtClean="0">
                <a:solidFill>
                  <a:schemeClr val="dk1"/>
                </a:solidFill>
              </a:rPr>
              <a:t>endikedir</a:t>
            </a:r>
            <a:endParaRPr lang="tr-TR" sz="1600" dirty="0" smtClean="0">
              <a:solidFill>
                <a:schemeClr val="dk1"/>
              </a:solidFill>
            </a:endParaRPr>
          </a:p>
          <a:p>
            <a:pPr fontAlgn="b"/>
            <a:endParaRPr lang="tr-TR" sz="900" dirty="0" smtClean="0">
              <a:solidFill>
                <a:srgbClr val="000000"/>
              </a:solidFill>
              <a:latin typeface="Calibri" panose="020F0502020204030204" pitchFamily="34" charset="0"/>
            </a:endParaRPr>
          </a:p>
          <a:p>
            <a:pPr fontAlgn="b"/>
            <a:endParaRPr lang="tr-TR" sz="900" dirty="0" smtClean="0">
              <a:solidFill>
                <a:srgbClr val="000000"/>
              </a:solidFill>
              <a:latin typeface="Calibri" panose="020F0502020204030204" pitchFamily="34" charset="0"/>
            </a:endParaRPr>
          </a:p>
          <a:p>
            <a:pPr fontAlgn="b"/>
            <a:r>
              <a:rPr lang="tr-TR" sz="900" dirty="0" smtClean="0"/>
              <a:t> </a:t>
            </a:r>
            <a:endParaRPr lang="tr-TR" sz="900" dirty="0" smtClean="0">
              <a:solidFill>
                <a:srgbClr val="000000"/>
              </a:solidFill>
              <a:latin typeface="Calibri" panose="020F0502020204030204" pitchFamily="34" charset="0"/>
            </a:endParaRPr>
          </a:p>
          <a:p>
            <a:pPr fontAlgn="b"/>
            <a:r>
              <a:rPr lang="tr-TR" sz="900" dirty="0" smtClean="0"/>
              <a:t> </a:t>
            </a:r>
            <a:endParaRPr lang="tr-TR" sz="900" dirty="0" smtClean="0">
              <a:solidFill>
                <a:srgbClr val="000000"/>
              </a:solidFill>
              <a:latin typeface="Calibri" panose="020F0502020204030204" pitchFamily="34" charset="0"/>
            </a:endParaRPr>
          </a:p>
          <a:p>
            <a:pPr fontAlgn="b"/>
            <a:r>
              <a:rPr lang="tr-TR" sz="900" dirty="0" smtClean="0"/>
              <a:t> </a:t>
            </a:r>
            <a:endParaRPr lang="tr-TR" sz="900" dirty="0" smtClean="0">
              <a:solidFill>
                <a:srgbClr val="000000"/>
              </a:solidFill>
              <a:latin typeface="Calibri" panose="020F0502020204030204" pitchFamily="34" charset="0"/>
            </a:endParaRPr>
          </a:p>
          <a:p>
            <a:pPr fontAlgn="b"/>
            <a:r>
              <a:rPr lang="tr-TR" sz="900" dirty="0" smtClean="0"/>
              <a:t> </a:t>
            </a:r>
            <a:endParaRPr lang="tr-TR" sz="900" dirty="0" smtClean="0">
              <a:solidFill>
                <a:srgbClr val="000000"/>
              </a:solidFill>
              <a:latin typeface="Calibri" panose="020F0502020204030204" pitchFamily="34" charset="0"/>
            </a:endParaRPr>
          </a:p>
          <a:p>
            <a:pPr fontAlgn="b"/>
            <a:r>
              <a:rPr lang="tr-TR" sz="900" dirty="0" smtClean="0"/>
              <a:t> </a:t>
            </a:r>
            <a:endParaRPr lang="tr-TR" sz="900" dirty="0" smtClean="0">
              <a:solidFill>
                <a:srgbClr val="000000"/>
              </a:solidFill>
              <a:latin typeface="Calibri" panose="020F0502020204030204" pitchFamily="34" charset="0"/>
            </a:endParaRPr>
          </a:p>
          <a:p>
            <a:pPr fontAlgn="b"/>
            <a:r>
              <a:rPr lang="tr-TR" sz="900" dirty="0" smtClean="0"/>
              <a:t> </a:t>
            </a:r>
            <a:endParaRPr lang="tr-TR" sz="900" dirty="0" smtClean="0">
              <a:solidFill>
                <a:srgbClr val="000000"/>
              </a:solidFill>
              <a:latin typeface="Calibri" panose="020F0502020204030204" pitchFamily="34" charset="0"/>
            </a:endParaRPr>
          </a:p>
          <a:p>
            <a:pPr fontAlgn="b"/>
            <a:r>
              <a:rPr lang="tr-TR" sz="900" dirty="0" smtClean="0"/>
              <a:t> </a:t>
            </a:r>
            <a:endParaRPr lang="tr-TR" sz="900" dirty="0">
              <a:solidFill>
                <a:srgbClr val="000000"/>
              </a:solidFill>
              <a:latin typeface="Calibri" panose="020F0502020204030204" pitchFamily="34" charset="0"/>
            </a:endParaRPr>
          </a:p>
        </p:txBody>
      </p:sp>
      <p:sp>
        <p:nvSpPr>
          <p:cNvPr id="26" name="25 Metin kutusu"/>
          <p:cNvSpPr txBox="1"/>
          <p:nvPr/>
        </p:nvSpPr>
        <p:spPr>
          <a:xfrm>
            <a:off x="3707904" y="123478"/>
            <a:ext cx="1800200" cy="2646878"/>
          </a:xfrm>
          <a:prstGeom prst="rect">
            <a:avLst/>
          </a:prstGeom>
          <a:noFill/>
        </p:spPr>
        <p:txBody>
          <a:bodyPr wrap="square" rtlCol="0">
            <a:spAutoFit/>
          </a:bodyPr>
          <a:lstStyle/>
          <a:p>
            <a:pPr fontAlgn="b"/>
            <a:r>
              <a:rPr lang="tr-TR" sz="1000" dirty="0" smtClean="0"/>
              <a:t> </a:t>
            </a:r>
          </a:p>
          <a:p>
            <a:pPr fontAlgn="b"/>
            <a:r>
              <a:rPr lang="tr-TR" sz="1600" dirty="0" smtClean="0">
                <a:solidFill>
                  <a:schemeClr val="dk1"/>
                </a:solidFill>
              </a:rPr>
              <a:t>Diğer 5-HT3 reseptör antagonistlerine aşırı duyarlılık durumlarında </a:t>
            </a:r>
            <a:r>
              <a:rPr lang="tr-TR" sz="1600" dirty="0" err="1" smtClean="0">
                <a:solidFill>
                  <a:schemeClr val="dk1"/>
                </a:solidFill>
              </a:rPr>
              <a:t>kontrendikedir</a:t>
            </a:r>
            <a:r>
              <a:rPr lang="tr-TR" sz="1600" dirty="0" smtClean="0">
                <a:solidFill>
                  <a:schemeClr val="dk1"/>
                </a:solidFill>
              </a:rPr>
              <a:t>.</a:t>
            </a:r>
            <a:endParaRPr lang="tr-TR" sz="16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a:solidFill>
                <a:srgbClr val="000000"/>
              </a:solidFill>
              <a:latin typeface="Calibri" panose="020F0502020204030204" pitchFamily="34" charset="0"/>
            </a:endParaRPr>
          </a:p>
        </p:txBody>
      </p:sp>
      <p:sp>
        <p:nvSpPr>
          <p:cNvPr id="27" name="26 Metin kutusu"/>
          <p:cNvSpPr txBox="1"/>
          <p:nvPr/>
        </p:nvSpPr>
        <p:spPr>
          <a:xfrm>
            <a:off x="5508104" y="123478"/>
            <a:ext cx="2016224" cy="5847755"/>
          </a:xfrm>
          <a:prstGeom prst="rect">
            <a:avLst/>
          </a:prstGeom>
          <a:noFill/>
        </p:spPr>
        <p:txBody>
          <a:bodyPr wrap="square" rtlCol="0">
            <a:spAutoFit/>
          </a:bodyPr>
          <a:lstStyle/>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r>
              <a:rPr lang="tr-TR" sz="1600" dirty="0" smtClean="0">
                <a:solidFill>
                  <a:schemeClr val="dk1"/>
                </a:solidFill>
              </a:rPr>
              <a:t>1-3 mg dozu yavaş i.v. enjeksiyon olarak (30 saniyede) ya da 20 ila 50 mL infüzyon sıvısında sulandırılarak 5 dakikalık bir sürede uygulanmalıdır. Solüsyon mg başına 5 </a:t>
            </a:r>
            <a:r>
              <a:rPr lang="tr-TR" sz="1600" dirty="0" err="1" smtClean="0">
                <a:solidFill>
                  <a:schemeClr val="dk1"/>
                </a:solidFill>
              </a:rPr>
              <a:t>mL’ye</a:t>
            </a:r>
            <a:r>
              <a:rPr lang="tr-TR" sz="1600" dirty="0" smtClean="0">
                <a:solidFill>
                  <a:schemeClr val="dk1"/>
                </a:solidFill>
              </a:rPr>
              <a:t> seyreltilmelidir. Maksimum günlük doz: 24 saatlik bir süre içinde, 3 mg </a:t>
            </a:r>
            <a:r>
              <a:rPr lang="tr-TR" sz="1600" dirty="0" err="1" smtClean="0">
                <a:solidFill>
                  <a:schemeClr val="dk1"/>
                </a:solidFill>
              </a:rPr>
              <a:t>infüzyonları</a:t>
            </a:r>
            <a:r>
              <a:rPr lang="tr-TR" sz="1600" dirty="0" smtClean="0">
                <a:solidFill>
                  <a:schemeClr val="dk1"/>
                </a:solidFill>
              </a:rPr>
              <a:t> 3 kereye kadar uygulanabilir. 24 saatlik süre içinde uygulanan maksimum dozu, 9 </a:t>
            </a:r>
            <a:r>
              <a:rPr lang="tr-TR" sz="1600" dirty="0" err="1" smtClean="0">
                <a:solidFill>
                  <a:schemeClr val="dk1"/>
                </a:solidFill>
              </a:rPr>
              <a:t>mg’ı</a:t>
            </a:r>
            <a:r>
              <a:rPr lang="tr-TR" sz="1600" dirty="0" smtClean="0">
                <a:solidFill>
                  <a:schemeClr val="dk1"/>
                </a:solidFill>
              </a:rPr>
              <a:t> aşmamalıdır.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a:solidFill>
                <a:srgbClr val="000000"/>
              </a:solidFill>
              <a:latin typeface="Calibri" panose="020F0502020204030204" pitchFamily="34" charset="0"/>
            </a:endParaRPr>
          </a:p>
        </p:txBody>
      </p:sp>
      <p:sp>
        <p:nvSpPr>
          <p:cNvPr id="28" name="27 Metin kutusu"/>
          <p:cNvSpPr txBox="1"/>
          <p:nvPr/>
        </p:nvSpPr>
        <p:spPr>
          <a:xfrm>
            <a:off x="7452320" y="123478"/>
            <a:ext cx="1691680" cy="4062651"/>
          </a:xfrm>
          <a:prstGeom prst="rect">
            <a:avLst/>
          </a:prstGeom>
          <a:noFill/>
        </p:spPr>
        <p:txBody>
          <a:bodyPr wrap="square" rtlCol="0">
            <a:spAutoFit/>
          </a:bodyPr>
          <a:lstStyle/>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600" dirty="0" smtClean="0"/>
              <a:t> </a:t>
            </a:r>
            <a:r>
              <a:rPr lang="tr-TR" sz="1600" dirty="0" smtClean="0">
                <a:solidFill>
                  <a:schemeClr val="dk1"/>
                </a:solidFill>
              </a:rPr>
              <a:t>Boğazın, yüzün, dudakların ve ağzın şişmesi gibi alerjik reaksiyonlar, baş ağrısı, kabızlık, uyku sersemliği, karaciğer fonksiyonlarında kan testleri ile gösterilen değişiklikleri, ishal</a:t>
            </a:r>
            <a:r>
              <a:rPr lang="tr-TR" sz="1600" dirty="0" smtClean="0"/>
              <a:t> </a:t>
            </a:r>
            <a:endParaRPr lang="tr-TR" sz="16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a:solidFill>
                <a:srgbClr val="000000"/>
              </a:solidFill>
              <a:latin typeface="Calibri" panose="020F0502020204030204" pitchFamily="34" charset="0"/>
            </a:endParaRPr>
          </a:p>
        </p:txBody>
      </p:sp>
    </p:spTree>
    <p:extLst>
      <p:ext uri="{BB962C8B-B14F-4D97-AF65-F5344CB8AC3E}">
        <p14:creationId xmlns:p14="http://schemas.microsoft.com/office/powerpoint/2010/main" val="115137854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graphicFrame>
        <p:nvGraphicFramePr>
          <p:cNvPr id="4" name="Tablo 3"/>
          <p:cNvGraphicFramePr>
            <a:graphicFrameLocks noGrp="1"/>
          </p:cNvGraphicFramePr>
          <p:nvPr>
            <p:extLst>
              <p:ext uri="{D42A27DB-BD31-4B8C-83A1-F6EECF244321}">
                <p14:modId xmlns:p14="http://schemas.microsoft.com/office/powerpoint/2010/main" val="905245278"/>
              </p:ext>
            </p:extLst>
          </p:nvPr>
        </p:nvGraphicFramePr>
        <p:xfrm>
          <a:off x="-3" y="3"/>
          <a:ext cx="9144006" cy="5018230"/>
        </p:xfrm>
        <a:graphic>
          <a:graphicData uri="http://schemas.openxmlformats.org/drawingml/2006/table">
            <a:tbl>
              <a:tblPr>
                <a:tableStyleId>{5C22544A-7EE6-4342-B048-85BDC9FD1C3A}</a:tableStyleId>
              </a:tblPr>
              <a:tblGrid>
                <a:gridCol w="374754">
                  <a:extLst>
                    <a:ext uri="{9D8B030D-6E8A-4147-A177-3AD203B41FA5}">
                      <a16:colId xmlns="" xmlns:a16="http://schemas.microsoft.com/office/drawing/2014/main" val="20000"/>
                    </a:ext>
                  </a:extLst>
                </a:gridCol>
                <a:gridCol w="374754">
                  <a:extLst>
                    <a:ext uri="{9D8B030D-6E8A-4147-A177-3AD203B41FA5}">
                      <a16:colId xmlns="" xmlns:a16="http://schemas.microsoft.com/office/drawing/2014/main" val="20001"/>
                    </a:ext>
                  </a:extLst>
                </a:gridCol>
                <a:gridCol w="599607">
                  <a:extLst>
                    <a:ext uri="{9D8B030D-6E8A-4147-A177-3AD203B41FA5}">
                      <a16:colId xmlns="" xmlns:a16="http://schemas.microsoft.com/office/drawing/2014/main" val="20002"/>
                    </a:ext>
                  </a:extLst>
                </a:gridCol>
                <a:gridCol w="599607">
                  <a:extLst>
                    <a:ext uri="{9D8B030D-6E8A-4147-A177-3AD203B41FA5}">
                      <a16:colId xmlns="" xmlns:a16="http://schemas.microsoft.com/office/drawing/2014/main" val="20003"/>
                    </a:ext>
                  </a:extLst>
                </a:gridCol>
                <a:gridCol w="599607">
                  <a:extLst>
                    <a:ext uri="{9D8B030D-6E8A-4147-A177-3AD203B41FA5}">
                      <a16:colId xmlns="" xmlns:a16="http://schemas.microsoft.com/office/drawing/2014/main" val="20004"/>
                    </a:ext>
                  </a:extLst>
                </a:gridCol>
                <a:gridCol w="599607">
                  <a:extLst>
                    <a:ext uri="{9D8B030D-6E8A-4147-A177-3AD203B41FA5}">
                      <a16:colId xmlns="" xmlns:a16="http://schemas.microsoft.com/office/drawing/2014/main" val="20005"/>
                    </a:ext>
                  </a:extLst>
                </a:gridCol>
                <a:gridCol w="599607">
                  <a:extLst>
                    <a:ext uri="{9D8B030D-6E8A-4147-A177-3AD203B41FA5}">
                      <a16:colId xmlns="" xmlns:a16="http://schemas.microsoft.com/office/drawing/2014/main" val="20006"/>
                    </a:ext>
                  </a:extLst>
                </a:gridCol>
                <a:gridCol w="599607">
                  <a:extLst>
                    <a:ext uri="{9D8B030D-6E8A-4147-A177-3AD203B41FA5}">
                      <a16:colId xmlns="" xmlns:a16="http://schemas.microsoft.com/office/drawing/2014/main" val="20007"/>
                    </a:ext>
                  </a:extLst>
                </a:gridCol>
                <a:gridCol w="599607">
                  <a:extLst>
                    <a:ext uri="{9D8B030D-6E8A-4147-A177-3AD203B41FA5}">
                      <a16:colId xmlns="" xmlns:a16="http://schemas.microsoft.com/office/drawing/2014/main" val="20008"/>
                    </a:ext>
                  </a:extLst>
                </a:gridCol>
                <a:gridCol w="599607">
                  <a:extLst>
                    <a:ext uri="{9D8B030D-6E8A-4147-A177-3AD203B41FA5}">
                      <a16:colId xmlns="" xmlns:a16="http://schemas.microsoft.com/office/drawing/2014/main" val="20009"/>
                    </a:ext>
                  </a:extLst>
                </a:gridCol>
                <a:gridCol w="599607">
                  <a:extLst>
                    <a:ext uri="{9D8B030D-6E8A-4147-A177-3AD203B41FA5}">
                      <a16:colId xmlns="" xmlns:a16="http://schemas.microsoft.com/office/drawing/2014/main" val="20010"/>
                    </a:ext>
                  </a:extLst>
                </a:gridCol>
                <a:gridCol w="599607">
                  <a:extLst>
                    <a:ext uri="{9D8B030D-6E8A-4147-A177-3AD203B41FA5}">
                      <a16:colId xmlns="" xmlns:a16="http://schemas.microsoft.com/office/drawing/2014/main" val="20011"/>
                    </a:ext>
                  </a:extLst>
                </a:gridCol>
                <a:gridCol w="599607">
                  <a:extLst>
                    <a:ext uri="{9D8B030D-6E8A-4147-A177-3AD203B41FA5}">
                      <a16:colId xmlns="" xmlns:a16="http://schemas.microsoft.com/office/drawing/2014/main" val="20012"/>
                    </a:ext>
                  </a:extLst>
                </a:gridCol>
                <a:gridCol w="599607">
                  <a:extLst>
                    <a:ext uri="{9D8B030D-6E8A-4147-A177-3AD203B41FA5}">
                      <a16:colId xmlns="" xmlns:a16="http://schemas.microsoft.com/office/drawing/2014/main" val="20013"/>
                    </a:ext>
                  </a:extLst>
                </a:gridCol>
                <a:gridCol w="599607">
                  <a:extLst>
                    <a:ext uri="{9D8B030D-6E8A-4147-A177-3AD203B41FA5}">
                      <a16:colId xmlns="" xmlns:a16="http://schemas.microsoft.com/office/drawing/2014/main" val="20014"/>
                    </a:ext>
                  </a:extLst>
                </a:gridCol>
                <a:gridCol w="599607">
                  <a:extLst>
                    <a:ext uri="{9D8B030D-6E8A-4147-A177-3AD203B41FA5}">
                      <a16:colId xmlns="" xmlns:a16="http://schemas.microsoft.com/office/drawing/2014/main" val="20015"/>
                    </a:ext>
                  </a:extLst>
                </a:gridCol>
              </a:tblGrid>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ctr" fontAlgn="b"/>
                      <a:endParaRPr lang="tr-TR" sz="16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0"/>
                  </a:ext>
                </a:extLst>
              </a:tr>
              <a:tr h="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4"/>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6"/>
                  </a:ext>
                </a:extLst>
              </a:tr>
              <a:tr h="311226">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smtClean="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9"/>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4"/>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6"/>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9"/>
                  </a:ext>
                </a:extLst>
              </a:tr>
            </a:tbl>
          </a:graphicData>
        </a:graphic>
      </p:graphicFrame>
      <p:cxnSp>
        <p:nvCxnSpPr>
          <p:cNvPr id="5" name="Düz Bağlayıcı 4"/>
          <p:cNvCxnSpPr/>
          <p:nvPr/>
        </p:nvCxnSpPr>
        <p:spPr>
          <a:xfrm>
            <a:off x="0" y="0"/>
            <a:ext cx="0"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356260" y="0"/>
            <a:ext cx="8906"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flipH="1">
            <a:off x="730333" y="0"/>
            <a:ext cx="17813"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1941616"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3740727" y="0"/>
            <a:ext cx="8907"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5557652"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356763" y="0"/>
            <a:ext cx="2672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144003"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0" y="0"/>
            <a:ext cx="91440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748146" y="262680"/>
            <a:ext cx="839585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3" y="5143500"/>
            <a:ext cx="9144003"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16 Metin kutusu"/>
          <p:cNvSpPr txBox="1"/>
          <p:nvPr/>
        </p:nvSpPr>
        <p:spPr>
          <a:xfrm>
            <a:off x="827584" y="0"/>
            <a:ext cx="936104" cy="338554"/>
          </a:xfrm>
          <a:prstGeom prst="rect">
            <a:avLst/>
          </a:prstGeom>
          <a:noFill/>
        </p:spPr>
        <p:txBody>
          <a:bodyPr wrap="square" rtlCol="0">
            <a:spAutoFit/>
          </a:bodyPr>
          <a:lstStyle/>
          <a:p>
            <a:r>
              <a:rPr lang="tr-TR" sz="1600" dirty="0" smtClean="0">
                <a:solidFill>
                  <a:schemeClr val="tx2"/>
                </a:solidFill>
              </a:rPr>
              <a:t>İlaçlar</a:t>
            </a:r>
            <a:endParaRPr lang="tr-TR" sz="1600" dirty="0">
              <a:solidFill>
                <a:schemeClr val="tx2"/>
              </a:solidFill>
            </a:endParaRPr>
          </a:p>
        </p:txBody>
      </p:sp>
      <p:sp>
        <p:nvSpPr>
          <p:cNvPr id="18" name="17 Metin kutusu"/>
          <p:cNvSpPr txBox="1"/>
          <p:nvPr/>
        </p:nvSpPr>
        <p:spPr>
          <a:xfrm>
            <a:off x="1979712" y="0"/>
            <a:ext cx="1656184" cy="338554"/>
          </a:xfrm>
          <a:prstGeom prst="rect">
            <a:avLst/>
          </a:prstGeom>
          <a:noFill/>
        </p:spPr>
        <p:txBody>
          <a:bodyPr wrap="square" rtlCol="0">
            <a:spAutoFit/>
          </a:bodyPr>
          <a:lstStyle/>
          <a:p>
            <a:r>
              <a:rPr lang="tr-TR" sz="1600" dirty="0" smtClean="0">
                <a:solidFill>
                  <a:schemeClr val="tx2"/>
                </a:solidFill>
                <a:cs typeface="Arial" pitchFamily="34" charset="0"/>
              </a:rPr>
              <a:t>Endikasyonları</a:t>
            </a:r>
            <a:endParaRPr lang="tr-TR" sz="1600" dirty="0">
              <a:solidFill>
                <a:schemeClr val="tx2"/>
              </a:solidFill>
              <a:cs typeface="Arial" pitchFamily="34" charset="0"/>
            </a:endParaRPr>
          </a:p>
        </p:txBody>
      </p:sp>
      <p:sp>
        <p:nvSpPr>
          <p:cNvPr id="19" name="18 Metin kutusu"/>
          <p:cNvSpPr txBox="1"/>
          <p:nvPr/>
        </p:nvSpPr>
        <p:spPr>
          <a:xfrm>
            <a:off x="3707904" y="0"/>
            <a:ext cx="2160240" cy="338554"/>
          </a:xfrm>
          <a:prstGeom prst="rect">
            <a:avLst/>
          </a:prstGeom>
          <a:noFill/>
        </p:spPr>
        <p:txBody>
          <a:bodyPr wrap="square" rtlCol="0">
            <a:spAutoFit/>
          </a:bodyPr>
          <a:lstStyle/>
          <a:p>
            <a:r>
              <a:rPr lang="tr-TR" sz="1600" dirty="0" smtClean="0">
                <a:solidFill>
                  <a:schemeClr val="tx2"/>
                </a:solidFill>
              </a:rPr>
              <a:t>Kontrendikasyonları</a:t>
            </a:r>
            <a:endParaRPr lang="tr-TR" sz="1600" dirty="0">
              <a:solidFill>
                <a:schemeClr val="tx2"/>
              </a:solidFill>
            </a:endParaRPr>
          </a:p>
        </p:txBody>
      </p:sp>
      <p:sp>
        <p:nvSpPr>
          <p:cNvPr id="20" name="19 Metin kutusu"/>
          <p:cNvSpPr txBox="1"/>
          <p:nvPr/>
        </p:nvSpPr>
        <p:spPr>
          <a:xfrm>
            <a:off x="5580112" y="0"/>
            <a:ext cx="1728192" cy="338554"/>
          </a:xfrm>
          <a:prstGeom prst="rect">
            <a:avLst/>
          </a:prstGeom>
          <a:noFill/>
        </p:spPr>
        <p:txBody>
          <a:bodyPr wrap="square" rtlCol="0">
            <a:spAutoFit/>
          </a:bodyPr>
          <a:lstStyle/>
          <a:p>
            <a:r>
              <a:rPr lang="tr-TR" sz="1600" dirty="0" smtClean="0">
                <a:solidFill>
                  <a:schemeClr val="tx2"/>
                </a:solidFill>
              </a:rPr>
              <a:t>Veriliş yolu</a:t>
            </a:r>
            <a:endParaRPr lang="tr-TR" sz="1600" dirty="0">
              <a:solidFill>
                <a:schemeClr val="tx2"/>
              </a:solidFill>
            </a:endParaRPr>
          </a:p>
        </p:txBody>
      </p:sp>
      <p:sp>
        <p:nvSpPr>
          <p:cNvPr id="21" name="20 Metin kutusu"/>
          <p:cNvSpPr txBox="1"/>
          <p:nvPr/>
        </p:nvSpPr>
        <p:spPr>
          <a:xfrm>
            <a:off x="7380312" y="0"/>
            <a:ext cx="1763688" cy="338554"/>
          </a:xfrm>
          <a:prstGeom prst="rect">
            <a:avLst/>
          </a:prstGeom>
          <a:noFill/>
        </p:spPr>
        <p:txBody>
          <a:bodyPr wrap="square" rtlCol="0">
            <a:spAutoFit/>
          </a:bodyPr>
          <a:lstStyle/>
          <a:p>
            <a:r>
              <a:rPr lang="tr-TR" sz="1600" dirty="0" smtClean="0">
                <a:solidFill>
                  <a:schemeClr val="tx2"/>
                </a:solidFill>
              </a:rPr>
              <a:t>Yan etkileri</a:t>
            </a:r>
            <a:endParaRPr lang="tr-TR" sz="1600" dirty="0">
              <a:solidFill>
                <a:schemeClr val="tx2"/>
              </a:solidFill>
            </a:endParaRPr>
          </a:p>
        </p:txBody>
      </p:sp>
      <p:sp>
        <p:nvSpPr>
          <p:cNvPr id="22" name="21 Metin kutusu"/>
          <p:cNvSpPr txBox="1"/>
          <p:nvPr/>
        </p:nvSpPr>
        <p:spPr>
          <a:xfrm rot="16200000">
            <a:off x="-1456129" y="2083663"/>
            <a:ext cx="3312368" cy="400110"/>
          </a:xfrm>
          <a:prstGeom prst="rect">
            <a:avLst/>
          </a:prstGeom>
          <a:noFill/>
        </p:spPr>
        <p:txBody>
          <a:bodyPr wrap="square" rtlCol="0">
            <a:spAutoFit/>
          </a:bodyPr>
          <a:lstStyle/>
          <a:p>
            <a:r>
              <a:rPr lang="tr-TR" sz="2000" dirty="0" smtClean="0">
                <a:latin typeface="Arial" pitchFamily="34" charset="0"/>
                <a:cs typeface="Arial" pitchFamily="34" charset="0"/>
              </a:rPr>
              <a:t>ANTİEMETİK İLAÇLAR</a:t>
            </a:r>
            <a:endParaRPr lang="tr-TR" sz="2000" dirty="0">
              <a:latin typeface="Arial" pitchFamily="34" charset="0"/>
              <a:cs typeface="Arial" pitchFamily="34" charset="0"/>
            </a:endParaRPr>
          </a:p>
        </p:txBody>
      </p:sp>
      <p:sp>
        <p:nvSpPr>
          <p:cNvPr id="23" name="22 Metin kutusu"/>
          <p:cNvSpPr txBox="1"/>
          <p:nvPr/>
        </p:nvSpPr>
        <p:spPr>
          <a:xfrm>
            <a:off x="755576" y="411510"/>
            <a:ext cx="1440160" cy="338554"/>
          </a:xfrm>
          <a:prstGeom prst="rect">
            <a:avLst/>
          </a:prstGeom>
          <a:noFill/>
        </p:spPr>
        <p:txBody>
          <a:bodyPr wrap="square" rtlCol="0">
            <a:spAutoFit/>
          </a:bodyPr>
          <a:lstStyle/>
          <a:p>
            <a:r>
              <a:rPr lang="tr-TR" sz="1600" dirty="0" err="1" smtClean="0"/>
              <a:t>Dolasetron</a:t>
            </a:r>
            <a:endParaRPr lang="tr-TR" sz="1600" dirty="0"/>
          </a:p>
        </p:txBody>
      </p:sp>
      <p:sp>
        <p:nvSpPr>
          <p:cNvPr id="24" name="23 Metin kutusu"/>
          <p:cNvSpPr txBox="1"/>
          <p:nvPr/>
        </p:nvSpPr>
        <p:spPr>
          <a:xfrm>
            <a:off x="1907704" y="267494"/>
            <a:ext cx="1872208" cy="3046988"/>
          </a:xfrm>
          <a:prstGeom prst="rect">
            <a:avLst/>
          </a:prstGeom>
          <a:noFill/>
        </p:spPr>
        <p:txBody>
          <a:bodyPr wrap="square" rtlCol="0">
            <a:spAutoFit/>
          </a:bodyPr>
          <a:lstStyle/>
          <a:p>
            <a:pPr fontAlgn="b"/>
            <a:r>
              <a:rPr lang="tr-TR" sz="1600" dirty="0" smtClean="0">
                <a:solidFill>
                  <a:schemeClr val="dk1"/>
                </a:solidFill>
              </a:rPr>
              <a:t>Kanser kemoterapisi veya radyoterapisi gibi medikal tedavilerden veya ameliyattan kaynaklanan bulantı ve kusmanın (kendini kötü ve hasta hissetme) önlenmesinde veya tedavisinde kullanılmaktadır.</a:t>
            </a:r>
            <a:endParaRPr lang="tr-TR" sz="900" dirty="0">
              <a:solidFill>
                <a:srgbClr val="000000"/>
              </a:solidFill>
              <a:latin typeface="Calibri" panose="020F0502020204030204" pitchFamily="34" charset="0"/>
            </a:endParaRPr>
          </a:p>
        </p:txBody>
      </p:sp>
      <p:sp>
        <p:nvSpPr>
          <p:cNvPr id="25" name="24 Metin kutusu"/>
          <p:cNvSpPr txBox="1"/>
          <p:nvPr/>
        </p:nvSpPr>
        <p:spPr>
          <a:xfrm>
            <a:off x="3707904" y="339502"/>
            <a:ext cx="1800200" cy="3139321"/>
          </a:xfrm>
          <a:prstGeom prst="rect">
            <a:avLst/>
          </a:prstGeom>
          <a:noFill/>
        </p:spPr>
        <p:txBody>
          <a:bodyPr wrap="square" rtlCol="0">
            <a:spAutoFit/>
          </a:bodyPr>
          <a:lstStyle/>
          <a:p>
            <a:pPr fontAlgn="b"/>
            <a:r>
              <a:rPr lang="tr-TR" sz="1600" dirty="0" smtClean="0">
                <a:solidFill>
                  <a:schemeClr val="dk1"/>
                </a:solidFill>
              </a:rPr>
              <a:t>İçerdiği maddelere karşı aşırı duyarlılık durumlarında kullanılmamalıdır.</a:t>
            </a:r>
          </a:p>
          <a:p>
            <a:pPr fontAlgn="b"/>
            <a:endParaRPr lang="tr-TR" sz="800" dirty="0" smtClean="0">
              <a:solidFill>
                <a:srgbClr val="000000"/>
              </a:solidFill>
              <a:latin typeface="Calibri" panose="020F0502020204030204" pitchFamily="34" charset="0"/>
            </a:endParaRPr>
          </a:p>
          <a:p>
            <a:pPr fontAlgn="b"/>
            <a:r>
              <a:rPr lang="tr-TR" sz="800" dirty="0" smtClean="0"/>
              <a:t> </a:t>
            </a:r>
            <a:endParaRPr lang="tr-TR" sz="800" dirty="0" smtClean="0">
              <a:solidFill>
                <a:srgbClr val="000000"/>
              </a:solidFill>
              <a:latin typeface="Calibri" panose="020F0502020204030204" pitchFamily="34" charset="0"/>
            </a:endParaRPr>
          </a:p>
          <a:p>
            <a:pPr fontAlgn="b"/>
            <a:r>
              <a:rPr lang="tr-TR" sz="800" dirty="0" smtClean="0"/>
              <a:t> </a:t>
            </a:r>
          </a:p>
          <a:p>
            <a:pPr fontAlgn="b"/>
            <a:endParaRPr lang="tr-TR" sz="800" dirty="0" smtClean="0">
              <a:solidFill>
                <a:srgbClr val="000000"/>
              </a:solidFill>
              <a:latin typeface="Calibri" panose="020F0502020204030204" pitchFamily="34" charset="0"/>
            </a:endParaRPr>
          </a:p>
          <a:p>
            <a:pPr fontAlgn="b"/>
            <a:r>
              <a:rPr lang="tr-TR" sz="800" dirty="0" smtClean="0"/>
              <a:t> </a:t>
            </a:r>
            <a:endParaRPr lang="tr-TR" sz="800" dirty="0" smtClean="0">
              <a:solidFill>
                <a:srgbClr val="000000"/>
              </a:solidFill>
              <a:latin typeface="Calibri" panose="020F0502020204030204" pitchFamily="34" charset="0"/>
            </a:endParaRPr>
          </a:p>
          <a:p>
            <a:pPr fontAlgn="b"/>
            <a:r>
              <a:rPr lang="tr-TR" sz="800" dirty="0" smtClean="0"/>
              <a:t> </a:t>
            </a:r>
            <a:endParaRPr lang="tr-TR" sz="800" dirty="0" smtClean="0">
              <a:solidFill>
                <a:srgbClr val="000000"/>
              </a:solidFill>
              <a:latin typeface="Calibri" panose="020F0502020204030204" pitchFamily="34" charset="0"/>
            </a:endParaRPr>
          </a:p>
          <a:p>
            <a:pPr fontAlgn="b"/>
            <a:r>
              <a:rPr lang="tr-TR" sz="800" dirty="0" smtClean="0"/>
              <a:t> </a:t>
            </a:r>
            <a:endParaRPr lang="tr-TR" sz="800" dirty="0" smtClean="0">
              <a:solidFill>
                <a:srgbClr val="000000"/>
              </a:solidFill>
              <a:latin typeface="Calibri" panose="020F0502020204030204" pitchFamily="34" charset="0"/>
            </a:endParaRPr>
          </a:p>
          <a:p>
            <a:pPr fontAlgn="b"/>
            <a:r>
              <a:rPr lang="tr-TR" sz="800" dirty="0" smtClean="0"/>
              <a:t> </a:t>
            </a:r>
            <a:endParaRPr lang="tr-TR" sz="800" dirty="0" smtClean="0">
              <a:solidFill>
                <a:srgbClr val="000000"/>
              </a:solidFill>
              <a:latin typeface="Calibri" panose="020F0502020204030204" pitchFamily="34" charset="0"/>
            </a:endParaRPr>
          </a:p>
          <a:p>
            <a:pPr fontAlgn="b"/>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a:solidFill>
                <a:srgbClr val="000000"/>
              </a:solidFill>
              <a:latin typeface="Calibri" panose="020F0502020204030204" pitchFamily="34" charset="0"/>
            </a:endParaRPr>
          </a:p>
        </p:txBody>
      </p:sp>
      <p:sp>
        <p:nvSpPr>
          <p:cNvPr id="26" name="25 Metin kutusu"/>
          <p:cNvSpPr txBox="1"/>
          <p:nvPr/>
        </p:nvSpPr>
        <p:spPr>
          <a:xfrm>
            <a:off x="5471592" y="267494"/>
            <a:ext cx="1980728" cy="5262979"/>
          </a:xfrm>
          <a:prstGeom prst="rect">
            <a:avLst/>
          </a:prstGeom>
          <a:noFill/>
        </p:spPr>
        <p:txBody>
          <a:bodyPr wrap="square" rtlCol="0">
            <a:spAutoFit/>
          </a:bodyPr>
          <a:lstStyle/>
          <a:p>
            <a:pPr fontAlgn="b"/>
            <a:r>
              <a:rPr lang="tr-TR" sz="1400" dirty="0" smtClean="0">
                <a:solidFill>
                  <a:schemeClr val="dk1"/>
                </a:solidFill>
              </a:rPr>
              <a:t>Yavaş enjeksiyon şeklinde (30 saniyede) veya 20 ila 50 mİ infüzyon sıvısında sulandırılarak 5 dakikalık bir sürede uygulanan damara infüzyon şeklinde olabilir. İnfüzyon çözeltisi olarak sadece % 0.9 a/h enjeksiyonluk sodyum klorür çözeltisi B.P. veya % 5 a/h enjeksiyonluk dekstroz çözeltisi B.P, kullanılabilir. Diğer seyrelticilerle kullanılmamalıdır. Çocuklarda kullanımı tavsiye edilmemektedir.</a:t>
            </a:r>
            <a:endParaRPr lang="tr-TR" sz="14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a:solidFill>
                <a:srgbClr val="000000"/>
              </a:solidFill>
              <a:latin typeface="Calibri" panose="020F0502020204030204" pitchFamily="34" charset="0"/>
            </a:endParaRPr>
          </a:p>
        </p:txBody>
      </p:sp>
      <p:sp>
        <p:nvSpPr>
          <p:cNvPr id="27" name="26 Metin kutusu"/>
          <p:cNvSpPr txBox="1"/>
          <p:nvPr/>
        </p:nvSpPr>
        <p:spPr>
          <a:xfrm>
            <a:off x="7380312" y="267494"/>
            <a:ext cx="1547664" cy="3724096"/>
          </a:xfrm>
          <a:prstGeom prst="rect">
            <a:avLst/>
          </a:prstGeom>
          <a:noFill/>
        </p:spPr>
        <p:txBody>
          <a:bodyPr wrap="square" rtlCol="0">
            <a:spAutoFit/>
          </a:bodyPr>
          <a:lstStyle/>
          <a:p>
            <a:pPr fontAlgn="b"/>
            <a:r>
              <a:rPr lang="tr-TR" sz="1600" dirty="0" smtClean="0">
                <a:solidFill>
                  <a:schemeClr val="dk1"/>
                </a:solidFill>
              </a:rPr>
              <a:t>Baş </a:t>
            </a:r>
            <a:r>
              <a:rPr lang="tr-TR" sz="1600" dirty="0" err="1" smtClean="0">
                <a:solidFill>
                  <a:schemeClr val="dk1"/>
                </a:solidFill>
              </a:rPr>
              <a:t>ağnsı</a:t>
            </a:r>
            <a:r>
              <a:rPr lang="tr-TR" sz="1600" dirty="0" smtClean="0">
                <a:solidFill>
                  <a:schemeClr val="dk1"/>
                </a:solidFill>
              </a:rPr>
              <a:t>, kabızlık,</a:t>
            </a:r>
            <a:r>
              <a:rPr lang="tr-TR" sz="1600" dirty="0" smtClean="0"/>
              <a:t/>
            </a:r>
            <a:br>
              <a:rPr lang="tr-TR" sz="1600" dirty="0" smtClean="0"/>
            </a:br>
            <a:r>
              <a:rPr lang="tr-TR" sz="1600" dirty="0" smtClean="0">
                <a:solidFill>
                  <a:schemeClr val="dk1"/>
                </a:solidFill>
              </a:rPr>
              <a:t>uyuma problemleri (</a:t>
            </a:r>
            <a:r>
              <a:rPr lang="tr-TR" sz="1600" dirty="0" err="1" smtClean="0">
                <a:solidFill>
                  <a:schemeClr val="dk1"/>
                </a:solidFill>
              </a:rPr>
              <a:t>insomnia</a:t>
            </a:r>
            <a:r>
              <a:rPr lang="tr-TR" sz="1600" dirty="0" smtClean="0">
                <a:solidFill>
                  <a:schemeClr val="dk1"/>
                </a:solidFill>
              </a:rPr>
              <a:t>), karaciğerinizin işlevlerinde kan testleri ile gösterilen değişiklikler, ishal.</a:t>
            </a:r>
            <a:endParaRPr lang="tr-TR" sz="16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a:solidFill>
                <a:srgbClr val="000000"/>
              </a:solidFill>
              <a:latin typeface="Calibri" panose="020F0502020204030204" pitchFamily="34" charset="0"/>
            </a:endParaRPr>
          </a:p>
        </p:txBody>
      </p:sp>
    </p:spTree>
    <p:extLst>
      <p:ext uri="{BB962C8B-B14F-4D97-AF65-F5344CB8AC3E}">
        <p14:creationId xmlns:p14="http://schemas.microsoft.com/office/powerpoint/2010/main" val="115137854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graphicFrame>
        <p:nvGraphicFramePr>
          <p:cNvPr id="4" name="Tablo 3"/>
          <p:cNvGraphicFramePr>
            <a:graphicFrameLocks noGrp="1"/>
          </p:cNvGraphicFramePr>
          <p:nvPr>
            <p:extLst>
              <p:ext uri="{D42A27DB-BD31-4B8C-83A1-F6EECF244321}">
                <p14:modId xmlns:p14="http://schemas.microsoft.com/office/powerpoint/2010/main" val="905245278"/>
              </p:ext>
            </p:extLst>
          </p:nvPr>
        </p:nvGraphicFramePr>
        <p:xfrm>
          <a:off x="-3" y="3"/>
          <a:ext cx="9144006" cy="5143496"/>
        </p:xfrm>
        <a:graphic>
          <a:graphicData uri="http://schemas.openxmlformats.org/drawingml/2006/table">
            <a:tbl>
              <a:tblPr>
                <a:tableStyleId>{5C22544A-7EE6-4342-B048-85BDC9FD1C3A}</a:tableStyleId>
              </a:tblPr>
              <a:tblGrid>
                <a:gridCol w="374754">
                  <a:extLst>
                    <a:ext uri="{9D8B030D-6E8A-4147-A177-3AD203B41FA5}">
                      <a16:colId xmlns="" xmlns:a16="http://schemas.microsoft.com/office/drawing/2014/main" val="20000"/>
                    </a:ext>
                  </a:extLst>
                </a:gridCol>
                <a:gridCol w="374754">
                  <a:extLst>
                    <a:ext uri="{9D8B030D-6E8A-4147-A177-3AD203B41FA5}">
                      <a16:colId xmlns="" xmlns:a16="http://schemas.microsoft.com/office/drawing/2014/main" val="20001"/>
                    </a:ext>
                  </a:extLst>
                </a:gridCol>
                <a:gridCol w="599607">
                  <a:extLst>
                    <a:ext uri="{9D8B030D-6E8A-4147-A177-3AD203B41FA5}">
                      <a16:colId xmlns="" xmlns:a16="http://schemas.microsoft.com/office/drawing/2014/main" val="20002"/>
                    </a:ext>
                  </a:extLst>
                </a:gridCol>
                <a:gridCol w="599607">
                  <a:extLst>
                    <a:ext uri="{9D8B030D-6E8A-4147-A177-3AD203B41FA5}">
                      <a16:colId xmlns="" xmlns:a16="http://schemas.microsoft.com/office/drawing/2014/main" val="20003"/>
                    </a:ext>
                  </a:extLst>
                </a:gridCol>
                <a:gridCol w="599607">
                  <a:extLst>
                    <a:ext uri="{9D8B030D-6E8A-4147-A177-3AD203B41FA5}">
                      <a16:colId xmlns="" xmlns:a16="http://schemas.microsoft.com/office/drawing/2014/main" val="20004"/>
                    </a:ext>
                  </a:extLst>
                </a:gridCol>
                <a:gridCol w="599607">
                  <a:extLst>
                    <a:ext uri="{9D8B030D-6E8A-4147-A177-3AD203B41FA5}">
                      <a16:colId xmlns="" xmlns:a16="http://schemas.microsoft.com/office/drawing/2014/main" val="20005"/>
                    </a:ext>
                  </a:extLst>
                </a:gridCol>
                <a:gridCol w="599607">
                  <a:extLst>
                    <a:ext uri="{9D8B030D-6E8A-4147-A177-3AD203B41FA5}">
                      <a16:colId xmlns="" xmlns:a16="http://schemas.microsoft.com/office/drawing/2014/main" val="20006"/>
                    </a:ext>
                  </a:extLst>
                </a:gridCol>
                <a:gridCol w="599607">
                  <a:extLst>
                    <a:ext uri="{9D8B030D-6E8A-4147-A177-3AD203B41FA5}">
                      <a16:colId xmlns="" xmlns:a16="http://schemas.microsoft.com/office/drawing/2014/main" val="20007"/>
                    </a:ext>
                  </a:extLst>
                </a:gridCol>
                <a:gridCol w="599607">
                  <a:extLst>
                    <a:ext uri="{9D8B030D-6E8A-4147-A177-3AD203B41FA5}">
                      <a16:colId xmlns="" xmlns:a16="http://schemas.microsoft.com/office/drawing/2014/main" val="20008"/>
                    </a:ext>
                  </a:extLst>
                </a:gridCol>
                <a:gridCol w="599607">
                  <a:extLst>
                    <a:ext uri="{9D8B030D-6E8A-4147-A177-3AD203B41FA5}">
                      <a16:colId xmlns="" xmlns:a16="http://schemas.microsoft.com/office/drawing/2014/main" val="20009"/>
                    </a:ext>
                  </a:extLst>
                </a:gridCol>
                <a:gridCol w="599607">
                  <a:extLst>
                    <a:ext uri="{9D8B030D-6E8A-4147-A177-3AD203B41FA5}">
                      <a16:colId xmlns="" xmlns:a16="http://schemas.microsoft.com/office/drawing/2014/main" val="20010"/>
                    </a:ext>
                  </a:extLst>
                </a:gridCol>
                <a:gridCol w="599607">
                  <a:extLst>
                    <a:ext uri="{9D8B030D-6E8A-4147-A177-3AD203B41FA5}">
                      <a16:colId xmlns="" xmlns:a16="http://schemas.microsoft.com/office/drawing/2014/main" val="20011"/>
                    </a:ext>
                  </a:extLst>
                </a:gridCol>
                <a:gridCol w="599607">
                  <a:extLst>
                    <a:ext uri="{9D8B030D-6E8A-4147-A177-3AD203B41FA5}">
                      <a16:colId xmlns="" xmlns:a16="http://schemas.microsoft.com/office/drawing/2014/main" val="20012"/>
                    </a:ext>
                  </a:extLst>
                </a:gridCol>
                <a:gridCol w="599607">
                  <a:extLst>
                    <a:ext uri="{9D8B030D-6E8A-4147-A177-3AD203B41FA5}">
                      <a16:colId xmlns="" xmlns:a16="http://schemas.microsoft.com/office/drawing/2014/main" val="20013"/>
                    </a:ext>
                  </a:extLst>
                </a:gridCol>
                <a:gridCol w="599607">
                  <a:extLst>
                    <a:ext uri="{9D8B030D-6E8A-4147-A177-3AD203B41FA5}">
                      <a16:colId xmlns="" xmlns:a16="http://schemas.microsoft.com/office/drawing/2014/main" val="20014"/>
                    </a:ext>
                  </a:extLst>
                </a:gridCol>
                <a:gridCol w="599607">
                  <a:extLst>
                    <a:ext uri="{9D8B030D-6E8A-4147-A177-3AD203B41FA5}">
                      <a16:colId xmlns="" xmlns:a16="http://schemas.microsoft.com/office/drawing/2014/main" val="20015"/>
                    </a:ext>
                  </a:extLst>
                </a:gridCol>
              </a:tblGrid>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ctr" fontAlgn="b"/>
                      <a:endParaRPr lang="tr-TR" sz="16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4"/>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6"/>
                  </a:ext>
                </a:extLst>
              </a:tr>
              <a:tr h="311226">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smtClean="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9"/>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4"/>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6"/>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9"/>
                  </a:ext>
                </a:extLst>
              </a:tr>
            </a:tbl>
          </a:graphicData>
        </a:graphic>
      </p:graphicFrame>
      <p:cxnSp>
        <p:nvCxnSpPr>
          <p:cNvPr id="5" name="Düz Bağlayıcı 4"/>
          <p:cNvCxnSpPr/>
          <p:nvPr/>
        </p:nvCxnSpPr>
        <p:spPr>
          <a:xfrm>
            <a:off x="0" y="0"/>
            <a:ext cx="0"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356260" y="0"/>
            <a:ext cx="8906"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flipH="1">
            <a:off x="730333" y="0"/>
            <a:ext cx="17813"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1941616"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3740727" y="0"/>
            <a:ext cx="8907"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5557652"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356763" y="0"/>
            <a:ext cx="2672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144003"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0" y="0"/>
            <a:ext cx="91440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748146" y="262680"/>
            <a:ext cx="839585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3" y="5143500"/>
            <a:ext cx="9144003"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16 Metin kutusu"/>
          <p:cNvSpPr txBox="1"/>
          <p:nvPr/>
        </p:nvSpPr>
        <p:spPr>
          <a:xfrm>
            <a:off x="827584" y="0"/>
            <a:ext cx="936104" cy="338554"/>
          </a:xfrm>
          <a:prstGeom prst="rect">
            <a:avLst/>
          </a:prstGeom>
          <a:noFill/>
        </p:spPr>
        <p:txBody>
          <a:bodyPr wrap="square" rtlCol="0">
            <a:spAutoFit/>
          </a:bodyPr>
          <a:lstStyle/>
          <a:p>
            <a:r>
              <a:rPr lang="tr-TR" sz="1600" dirty="0" smtClean="0">
                <a:solidFill>
                  <a:schemeClr val="tx2"/>
                </a:solidFill>
              </a:rPr>
              <a:t>İlaçlar</a:t>
            </a:r>
            <a:endParaRPr lang="tr-TR" sz="1600" dirty="0">
              <a:solidFill>
                <a:schemeClr val="tx2"/>
              </a:solidFill>
            </a:endParaRPr>
          </a:p>
        </p:txBody>
      </p:sp>
      <p:sp>
        <p:nvSpPr>
          <p:cNvPr id="18" name="17 Metin kutusu"/>
          <p:cNvSpPr txBox="1"/>
          <p:nvPr/>
        </p:nvSpPr>
        <p:spPr>
          <a:xfrm>
            <a:off x="1979712" y="0"/>
            <a:ext cx="1656184" cy="338554"/>
          </a:xfrm>
          <a:prstGeom prst="rect">
            <a:avLst/>
          </a:prstGeom>
          <a:noFill/>
        </p:spPr>
        <p:txBody>
          <a:bodyPr wrap="square" rtlCol="0">
            <a:spAutoFit/>
          </a:bodyPr>
          <a:lstStyle/>
          <a:p>
            <a:r>
              <a:rPr lang="tr-TR" sz="1600" dirty="0" smtClean="0">
                <a:solidFill>
                  <a:schemeClr val="tx2"/>
                </a:solidFill>
                <a:cs typeface="Arial" pitchFamily="34" charset="0"/>
              </a:rPr>
              <a:t>Endikasyonları</a:t>
            </a:r>
            <a:endParaRPr lang="tr-TR" sz="1600" dirty="0">
              <a:solidFill>
                <a:schemeClr val="tx2"/>
              </a:solidFill>
              <a:cs typeface="Arial" pitchFamily="34" charset="0"/>
            </a:endParaRPr>
          </a:p>
        </p:txBody>
      </p:sp>
      <p:sp>
        <p:nvSpPr>
          <p:cNvPr id="19" name="18 Metin kutusu"/>
          <p:cNvSpPr txBox="1"/>
          <p:nvPr/>
        </p:nvSpPr>
        <p:spPr>
          <a:xfrm>
            <a:off x="3707904" y="0"/>
            <a:ext cx="2160240" cy="338554"/>
          </a:xfrm>
          <a:prstGeom prst="rect">
            <a:avLst/>
          </a:prstGeom>
          <a:noFill/>
        </p:spPr>
        <p:txBody>
          <a:bodyPr wrap="square" rtlCol="0">
            <a:spAutoFit/>
          </a:bodyPr>
          <a:lstStyle/>
          <a:p>
            <a:r>
              <a:rPr lang="tr-TR" sz="1600" dirty="0" smtClean="0">
                <a:solidFill>
                  <a:schemeClr val="tx2"/>
                </a:solidFill>
              </a:rPr>
              <a:t>Kontrendikasyonları</a:t>
            </a:r>
            <a:endParaRPr lang="tr-TR" sz="1600" dirty="0">
              <a:solidFill>
                <a:schemeClr val="tx2"/>
              </a:solidFill>
            </a:endParaRPr>
          </a:p>
        </p:txBody>
      </p:sp>
      <p:sp>
        <p:nvSpPr>
          <p:cNvPr id="20" name="19 Metin kutusu"/>
          <p:cNvSpPr txBox="1"/>
          <p:nvPr/>
        </p:nvSpPr>
        <p:spPr>
          <a:xfrm>
            <a:off x="5580112" y="0"/>
            <a:ext cx="1728192" cy="338554"/>
          </a:xfrm>
          <a:prstGeom prst="rect">
            <a:avLst/>
          </a:prstGeom>
          <a:noFill/>
        </p:spPr>
        <p:txBody>
          <a:bodyPr wrap="square" rtlCol="0">
            <a:spAutoFit/>
          </a:bodyPr>
          <a:lstStyle/>
          <a:p>
            <a:r>
              <a:rPr lang="tr-TR" sz="1600" dirty="0" smtClean="0">
                <a:solidFill>
                  <a:schemeClr val="tx2"/>
                </a:solidFill>
              </a:rPr>
              <a:t>Veriliş yolu</a:t>
            </a:r>
            <a:endParaRPr lang="tr-TR" sz="1600" dirty="0">
              <a:solidFill>
                <a:schemeClr val="tx2"/>
              </a:solidFill>
            </a:endParaRPr>
          </a:p>
        </p:txBody>
      </p:sp>
      <p:sp>
        <p:nvSpPr>
          <p:cNvPr id="21" name="20 Metin kutusu"/>
          <p:cNvSpPr txBox="1"/>
          <p:nvPr/>
        </p:nvSpPr>
        <p:spPr>
          <a:xfrm>
            <a:off x="7380312" y="0"/>
            <a:ext cx="1763688" cy="338554"/>
          </a:xfrm>
          <a:prstGeom prst="rect">
            <a:avLst/>
          </a:prstGeom>
          <a:noFill/>
        </p:spPr>
        <p:txBody>
          <a:bodyPr wrap="square" rtlCol="0">
            <a:spAutoFit/>
          </a:bodyPr>
          <a:lstStyle/>
          <a:p>
            <a:r>
              <a:rPr lang="tr-TR" sz="1600" dirty="0" smtClean="0">
                <a:solidFill>
                  <a:schemeClr val="tx2"/>
                </a:solidFill>
              </a:rPr>
              <a:t>Yan etkileri</a:t>
            </a:r>
            <a:endParaRPr lang="tr-TR" sz="1600" dirty="0">
              <a:solidFill>
                <a:schemeClr val="tx2"/>
              </a:solidFill>
            </a:endParaRPr>
          </a:p>
        </p:txBody>
      </p:sp>
      <p:sp>
        <p:nvSpPr>
          <p:cNvPr id="22" name="21 Metin kutusu"/>
          <p:cNvSpPr txBox="1"/>
          <p:nvPr/>
        </p:nvSpPr>
        <p:spPr>
          <a:xfrm rot="16200000">
            <a:off x="-1456129" y="2083663"/>
            <a:ext cx="3312368" cy="400110"/>
          </a:xfrm>
          <a:prstGeom prst="rect">
            <a:avLst/>
          </a:prstGeom>
          <a:noFill/>
        </p:spPr>
        <p:txBody>
          <a:bodyPr wrap="square" rtlCol="0">
            <a:spAutoFit/>
          </a:bodyPr>
          <a:lstStyle/>
          <a:p>
            <a:r>
              <a:rPr lang="tr-TR" sz="2000" dirty="0" smtClean="0">
                <a:latin typeface="Arial" pitchFamily="34" charset="0"/>
                <a:cs typeface="Arial" pitchFamily="34" charset="0"/>
              </a:rPr>
              <a:t>ANTİEMETİK İLAÇLAR</a:t>
            </a:r>
            <a:endParaRPr lang="tr-TR" sz="2000" dirty="0">
              <a:latin typeface="Arial" pitchFamily="34" charset="0"/>
              <a:cs typeface="Arial" pitchFamily="34" charset="0"/>
            </a:endParaRPr>
          </a:p>
        </p:txBody>
      </p:sp>
      <p:sp>
        <p:nvSpPr>
          <p:cNvPr id="23" name="22 Metin kutusu"/>
          <p:cNvSpPr txBox="1"/>
          <p:nvPr/>
        </p:nvSpPr>
        <p:spPr>
          <a:xfrm>
            <a:off x="683568" y="339502"/>
            <a:ext cx="1368152" cy="338554"/>
          </a:xfrm>
          <a:prstGeom prst="rect">
            <a:avLst/>
          </a:prstGeom>
          <a:noFill/>
        </p:spPr>
        <p:txBody>
          <a:bodyPr wrap="square" rtlCol="0">
            <a:spAutoFit/>
          </a:bodyPr>
          <a:lstStyle/>
          <a:p>
            <a:r>
              <a:rPr lang="tr-TR" sz="1600" dirty="0" err="1" smtClean="0"/>
              <a:t>Polonosetron</a:t>
            </a:r>
            <a:endParaRPr lang="tr-TR" sz="1600" dirty="0"/>
          </a:p>
        </p:txBody>
      </p:sp>
      <p:sp>
        <p:nvSpPr>
          <p:cNvPr id="25" name="24 Metin kutusu"/>
          <p:cNvSpPr txBox="1"/>
          <p:nvPr/>
        </p:nvSpPr>
        <p:spPr>
          <a:xfrm>
            <a:off x="1907704" y="267494"/>
            <a:ext cx="1800200" cy="3539430"/>
          </a:xfrm>
          <a:prstGeom prst="rect">
            <a:avLst/>
          </a:prstGeom>
          <a:noFill/>
        </p:spPr>
        <p:txBody>
          <a:bodyPr wrap="square" rtlCol="0">
            <a:spAutoFit/>
          </a:bodyPr>
          <a:lstStyle/>
          <a:p>
            <a:pPr fontAlgn="b"/>
            <a:r>
              <a:rPr lang="tr-TR" sz="1600" dirty="0" smtClean="0">
                <a:solidFill>
                  <a:schemeClr val="dk1"/>
                </a:solidFill>
              </a:rPr>
              <a:t>İleri derecede </a:t>
            </a:r>
            <a:r>
              <a:rPr lang="tr-TR" sz="1600" dirty="0" err="1" smtClean="0">
                <a:solidFill>
                  <a:schemeClr val="dk1"/>
                </a:solidFill>
              </a:rPr>
              <a:t>emetojenik</a:t>
            </a:r>
            <a:r>
              <a:rPr lang="tr-TR" sz="1600" dirty="0" smtClean="0">
                <a:solidFill>
                  <a:schemeClr val="dk1"/>
                </a:solidFill>
              </a:rPr>
              <a:t> kanser kemoterapisi ile bağlantılı akut bulanma ve kusmanın önlenmesinde, orta derecede </a:t>
            </a:r>
            <a:r>
              <a:rPr lang="tr-TR" sz="1600" dirty="0" err="1" smtClean="0">
                <a:solidFill>
                  <a:schemeClr val="dk1"/>
                </a:solidFill>
              </a:rPr>
              <a:t>emetojenik</a:t>
            </a:r>
            <a:r>
              <a:rPr lang="tr-TR" sz="1600" dirty="0" smtClean="0">
                <a:solidFill>
                  <a:schemeClr val="dk1"/>
                </a:solidFill>
              </a:rPr>
              <a:t> kanser kemoterapisi ile bağlantılı bulantı ve kusmanın önlemesinde </a:t>
            </a:r>
            <a:r>
              <a:rPr lang="tr-TR" sz="1600" dirty="0" err="1" smtClean="0">
                <a:solidFill>
                  <a:schemeClr val="dk1"/>
                </a:solidFill>
              </a:rPr>
              <a:t>endikedir</a:t>
            </a:r>
            <a:r>
              <a:rPr lang="tr-TR" sz="1600" dirty="0" smtClean="0">
                <a:solidFill>
                  <a:schemeClr val="dk1"/>
                </a:solidFill>
              </a:rPr>
              <a:t>.</a:t>
            </a:r>
          </a:p>
        </p:txBody>
      </p:sp>
      <p:sp>
        <p:nvSpPr>
          <p:cNvPr id="26" name="25 Metin kutusu"/>
          <p:cNvSpPr txBox="1"/>
          <p:nvPr/>
        </p:nvSpPr>
        <p:spPr>
          <a:xfrm>
            <a:off x="3851920" y="339502"/>
            <a:ext cx="1152128" cy="584775"/>
          </a:xfrm>
          <a:prstGeom prst="rect">
            <a:avLst/>
          </a:prstGeom>
          <a:noFill/>
        </p:spPr>
        <p:txBody>
          <a:bodyPr wrap="square" rtlCol="0">
            <a:spAutoFit/>
          </a:bodyPr>
          <a:lstStyle/>
          <a:p>
            <a:r>
              <a:rPr lang="tr-TR" sz="1600" dirty="0" smtClean="0"/>
              <a:t>Aşırı duyarlılık</a:t>
            </a:r>
            <a:endParaRPr lang="tr-TR" sz="1600" dirty="0"/>
          </a:p>
        </p:txBody>
      </p:sp>
      <p:sp>
        <p:nvSpPr>
          <p:cNvPr id="28" name="27 Metin kutusu"/>
          <p:cNvSpPr txBox="1"/>
          <p:nvPr/>
        </p:nvSpPr>
        <p:spPr>
          <a:xfrm>
            <a:off x="5508104" y="195486"/>
            <a:ext cx="1800200" cy="5847755"/>
          </a:xfrm>
          <a:prstGeom prst="rect">
            <a:avLst/>
          </a:prstGeom>
          <a:noFill/>
        </p:spPr>
        <p:txBody>
          <a:bodyPr wrap="square" rtlCol="0">
            <a:spAutoFit/>
          </a:bodyPr>
          <a:lstStyle/>
          <a:p>
            <a:pPr fontAlgn="b"/>
            <a:r>
              <a:rPr lang="tr-TR" sz="1600" dirty="0" smtClean="0">
                <a:solidFill>
                  <a:schemeClr val="dk1"/>
                </a:solidFill>
              </a:rPr>
              <a:t>Tek bir </a:t>
            </a:r>
            <a:r>
              <a:rPr lang="tr-TR" sz="1600" dirty="0" err="1" smtClean="0">
                <a:solidFill>
                  <a:schemeClr val="dk1"/>
                </a:solidFill>
              </a:rPr>
              <a:t>intravenöz</a:t>
            </a:r>
            <a:r>
              <a:rPr lang="tr-TR" sz="1600" dirty="0" smtClean="0">
                <a:solidFill>
                  <a:schemeClr val="dk1"/>
                </a:solidFill>
              </a:rPr>
              <a:t> </a:t>
            </a:r>
            <a:r>
              <a:rPr lang="tr-TR" sz="1600" dirty="0" err="1" smtClean="0">
                <a:solidFill>
                  <a:schemeClr val="dk1"/>
                </a:solidFill>
              </a:rPr>
              <a:t>bolus</a:t>
            </a:r>
            <a:r>
              <a:rPr lang="tr-TR" sz="1600" dirty="0" smtClean="0">
                <a:solidFill>
                  <a:schemeClr val="dk1"/>
                </a:solidFill>
              </a:rPr>
              <a:t> olarak, kemoterapi başlamadan yaklaşık 30 dakika önce uygulanır.</a:t>
            </a:r>
          </a:p>
          <a:p>
            <a:r>
              <a:rPr lang="tr-TR" sz="1600" dirty="0" smtClean="0">
                <a:solidFill>
                  <a:schemeClr val="dk1"/>
                </a:solidFill>
              </a:rPr>
              <a:t>İleri derecede </a:t>
            </a:r>
            <a:r>
              <a:rPr lang="tr-TR" sz="1600" dirty="0" err="1" smtClean="0">
                <a:solidFill>
                  <a:schemeClr val="dk1"/>
                </a:solidFill>
              </a:rPr>
              <a:t>emetojenik</a:t>
            </a:r>
            <a:r>
              <a:rPr lang="tr-TR" sz="1600" dirty="0" smtClean="0">
                <a:solidFill>
                  <a:schemeClr val="dk1"/>
                </a:solidFill>
              </a:rPr>
              <a:t> kemoterapinin neden olduğu bulantı ve kusmayı önleme etkinliği, kemoterapiden önce uygulanan bir </a:t>
            </a:r>
            <a:r>
              <a:rPr lang="tr-TR" sz="1600" dirty="0" err="1" smtClean="0">
                <a:solidFill>
                  <a:schemeClr val="dk1"/>
                </a:solidFill>
              </a:rPr>
              <a:t>kortikosteroid</a:t>
            </a:r>
            <a:r>
              <a:rPr lang="tr-TR" sz="1600" dirty="0" smtClean="0">
                <a:solidFill>
                  <a:schemeClr val="dk1"/>
                </a:solidFill>
              </a:rPr>
              <a:t> ilavesi yoluyla arttırılabilir. 18 yaş altı kullanımı tavsiye edilmez.</a:t>
            </a:r>
            <a:endParaRPr lang="tr-TR" sz="16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a:solidFill>
                <a:srgbClr val="000000"/>
              </a:solidFill>
              <a:latin typeface="Calibri" panose="020F0502020204030204" pitchFamily="34" charset="0"/>
            </a:endParaRPr>
          </a:p>
        </p:txBody>
      </p:sp>
      <p:sp>
        <p:nvSpPr>
          <p:cNvPr id="29" name="28 Metin kutusu"/>
          <p:cNvSpPr txBox="1"/>
          <p:nvPr/>
        </p:nvSpPr>
        <p:spPr>
          <a:xfrm>
            <a:off x="7452320" y="339502"/>
            <a:ext cx="1440160" cy="584775"/>
          </a:xfrm>
          <a:prstGeom prst="rect">
            <a:avLst/>
          </a:prstGeom>
          <a:noFill/>
        </p:spPr>
        <p:txBody>
          <a:bodyPr wrap="square" rtlCol="0">
            <a:spAutoFit/>
          </a:bodyPr>
          <a:lstStyle/>
          <a:p>
            <a:pPr fontAlgn="b"/>
            <a:r>
              <a:rPr lang="tr-TR" sz="1600" dirty="0" smtClean="0"/>
              <a:t> </a:t>
            </a:r>
            <a:r>
              <a:rPr lang="tr-TR" sz="1600" dirty="0" err="1" smtClean="0">
                <a:solidFill>
                  <a:schemeClr val="dk1"/>
                </a:solidFill>
              </a:rPr>
              <a:t>Konstipasyon</a:t>
            </a:r>
            <a:r>
              <a:rPr lang="tr-TR" sz="1600" dirty="0" smtClean="0">
                <a:solidFill>
                  <a:schemeClr val="dk1"/>
                </a:solidFill>
              </a:rPr>
              <a:t>, </a:t>
            </a:r>
            <a:r>
              <a:rPr lang="tr-TR" sz="1600" dirty="0" err="1" smtClean="0">
                <a:solidFill>
                  <a:schemeClr val="dk1"/>
                </a:solidFill>
              </a:rPr>
              <a:t>diyare</a:t>
            </a:r>
            <a:endParaRPr lang="tr-TR" sz="1600" dirty="0" smtClean="0"/>
          </a:p>
        </p:txBody>
      </p:sp>
    </p:spTree>
    <p:extLst>
      <p:ext uri="{BB962C8B-B14F-4D97-AF65-F5344CB8AC3E}">
        <p14:creationId xmlns:p14="http://schemas.microsoft.com/office/powerpoint/2010/main" val="115137854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graphicFrame>
        <p:nvGraphicFramePr>
          <p:cNvPr id="4" name="Tablo 3"/>
          <p:cNvGraphicFramePr>
            <a:graphicFrameLocks noGrp="1"/>
          </p:cNvGraphicFramePr>
          <p:nvPr>
            <p:extLst>
              <p:ext uri="{D42A27DB-BD31-4B8C-83A1-F6EECF244321}">
                <p14:modId xmlns:p14="http://schemas.microsoft.com/office/powerpoint/2010/main" val="905245278"/>
              </p:ext>
            </p:extLst>
          </p:nvPr>
        </p:nvGraphicFramePr>
        <p:xfrm>
          <a:off x="-3" y="3"/>
          <a:ext cx="9144006" cy="5143496"/>
        </p:xfrm>
        <a:graphic>
          <a:graphicData uri="http://schemas.openxmlformats.org/drawingml/2006/table">
            <a:tbl>
              <a:tblPr>
                <a:tableStyleId>{5C22544A-7EE6-4342-B048-85BDC9FD1C3A}</a:tableStyleId>
              </a:tblPr>
              <a:tblGrid>
                <a:gridCol w="374754">
                  <a:extLst>
                    <a:ext uri="{9D8B030D-6E8A-4147-A177-3AD203B41FA5}">
                      <a16:colId xmlns="" xmlns:a16="http://schemas.microsoft.com/office/drawing/2014/main" val="20000"/>
                    </a:ext>
                  </a:extLst>
                </a:gridCol>
                <a:gridCol w="374754">
                  <a:extLst>
                    <a:ext uri="{9D8B030D-6E8A-4147-A177-3AD203B41FA5}">
                      <a16:colId xmlns="" xmlns:a16="http://schemas.microsoft.com/office/drawing/2014/main" val="20001"/>
                    </a:ext>
                  </a:extLst>
                </a:gridCol>
                <a:gridCol w="599607">
                  <a:extLst>
                    <a:ext uri="{9D8B030D-6E8A-4147-A177-3AD203B41FA5}">
                      <a16:colId xmlns="" xmlns:a16="http://schemas.microsoft.com/office/drawing/2014/main" val="20002"/>
                    </a:ext>
                  </a:extLst>
                </a:gridCol>
                <a:gridCol w="599607">
                  <a:extLst>
                    <a:ext uri="{9D8B030D-6E8A-4147-A177-3AD203B41FA5}">
                      <a16:colId xmlns="" xmlns:a16="http://schemas.microsoft.com/office/drawing/2014/main" val="20003"/>
                    </a:ext>
                  </a:extLst>
                </a:gridCol>
                <a:gridCol w="599607">
                  <a:extLst>
                    <a:ext uri="{9D8B030D-6E8A-4147-A177-3AD203B41FA5}">
                      <a16:colId xmlns="" xmlns:a16="http://schemas.microsoft.com/office/drawing/2014/main" val="20004"/>
                    </a:ext>
                  </a:extLst>
                </a:gridCol>
                <a:gridCol w="599607">
                  <a:extLst>
                    <a:ext uri="{9D8B030D-6E8A-4147-A177-3AD203B41FA5}">
                      <a16:colId xmlns="" xmlns:a16="http://schemas.microsoft.com/office/drawing/2014/main" val="20005"/>
                    </a:ext>
                  </a:extLst>
                </a:gridCol>
                <a:gridCol w="599607">
                  <a:extLst>
                    <a:ext uri="{9D8B030D-6E8A-4147-A177-3AD203B41FA5}">
                      <a16:colId xmlns="" xmlns:a16="http://schemas.microsoft.com/office/drawing/2014/main" val="20006"/>
                    </a:ext>
                  </a:extLst>
                </a:gridCol>
                <a:gridCol w="599607">
                  <a:extLst>
                    <a:ext uri="{9D8B030D-6E8A-4147-A177-3AD203B41FA5}">
                      <a16:colId xmlns="" xmlns:a16="http://schemas.microsoft.com/office/drawing/2014/main" val="20007"/>
                    </a:ext>
                  </a:extLst>
                </a:gridCol>
                <a:gridCol w="599607">
                  <a:extLst>
                    <a:ext uri="{9D8B030D-6E8A-4147-A177-3AD203B41FA5}">
                      <a16:colId xmlns="" xmlns:a16="http://schemas.microsoft.com/office/drawing/2014/main" val="20008"/>
                    </a:ext>
                  </a:extLst>
                </a:gridCol>
                <a:gridCol w="599607">
                  <a:extLst>
                    <a:ext uri="{9D8B030D-6E8A-4147-A177-3AD203B41FA5}">
                      <a16:colId xmlns="" xmlns:a16="http://schemas.microsoft.com/office/drawing/2014/main" val="20009"/>
                    </a:ext>
                  </a:extLst>
                </a:gridCol>
                <a:gridCol w="599607">
                  <a:extLst>
                    <a:ext uri="{9D8B030D-6E8A-4147-A177-3AD203B41FA5}">
                      <a16:colId xmlns="" xmlns:a16="http://schemas.microsoft.com/office/drawing/2014/main" val="20010"/>
                    </a:ext>
                  </a:extLst>
                </a:gridCol>
                <a:gridCol w="599607">
                  <a:extLst>
                    <a:ext uri="{9D8B030D-6E8A-4147-A177-3AD203B41FA5}">
                      <a16:colId xmlns="" xmlns:a16="http://schemas.microsoft.com/office/drawing/2014/main" val="20011"/>
                    </a:ext>
                  </a:extLst>
                </a:gridCol>
                <a:gridCol w="599607">
                  <a:extLst>
                    <a:ext uri="{9D8B030D-6E8A-4147-A177-3AD203B41FA5}">
                      <a16:colId xmlns="" xmlns:a16="http://schemas.microsoft.com/office/drawing/2014/main" val="20012"/>
                    </a:ext>
                  </a:extLst>
                </a:gridCol>
                <a:gridCol w="599607">
                  <a:extLst>
                    <a:ext uri="{9D8B030D-6E8A-4147-A177-3AD203B41FA5}">
                      <a16:colId xmlns="" xmlns:a16="http://schemas.microsoft.com/office/drawing/2014/main" val="20013"/>
                    </a:ext>
                  </a:extLst>
                </a:gridCol>
                <a:gridCol w="599607">
                  <a:extLst>
                    <a:ext uri="{9D8B030D-6E8A-4147-A177-3AD203B41FA5}">
                      <a16:colId xmlns="" xmlns:a16="http://schemas.microsoft.com/office/drawing/2014/main" val="20014"/>
                    </a:ext>
                  </a:extLst>
                </a:gridCol>
                <a:gridCol w="599607">
                  <a:extLst>
                    <a:ext uri="{9D8B030D-6E8A-4147-A177-3AD203B41FA5}">
                      <a16:colId xmlns="" xmlns:a16="http://schemas.microsoft.com/office/drawing/2014/main" val="20015"/>
                    </a:ext>
                  </a:extLst>
                </a:gridCol>
              </a:tblGrid>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ctr" fontAlgn="b"/>
                      <a:endParaRPr lang="tr-TR" sz="16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4"/>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6"/>
                  </a:ext>
                </a:extLst>
              </a:tr>
              <a:tr h="311226">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smtClean="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9"/>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4"/>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6"/>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9"/>
                  </a:ext>
                </a:extLst>
              </a:tr>
            </a:tbl>
          </a:graphicData>
        </a:graphic>
      </p:graphicFrame>
      <p:cxnSp>
        <p:nvCxnSpPr>
          <p:cNvPr id="5" name="Düz Bağlayıcı 4"/>
          <p:cNvCxnSpPr/>
          <p:nvPr/>
        </p:nvCxnSpPr>
        <p:spPr>
          <a:xfrm>
            <a:off x="0" y="0"/>
            <a:ext cx="0"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356260" y="0"/>
            <a:ext cx="8906"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flipH="1">
            <a:off x="730333" y="0"/>
            <a:ext cx="17813"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1979712"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3740727" y="0"/>
            <a:ext cx="8907"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5557652"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380312" y="0"/>
            <a:ext cx="2672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144003"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0" y="0"/>
            <a:ext cx="91440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748146" y="262680"/>
            <a:ext cx="839585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3" y="5143500"/>
            <a:ext cx="9144003"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16 Metin kutusu"/>
          <p:cNvSpPr txBox="1"/>
          <p:nvPr/>
        </p:nvSpPr>
        <p:spPr>
          <a:xfrm>
            <a:off x="827584" y="0"/>
            <a:ext cx="936104" cy="338554"/>
          </a:xfrm>
          <a:prstGeom prst="rect">
            <a:avLst/>
          </a:prstGeom>
          <a:noFill/>
        </p:spPr>
        <p:txBody>
          <a:bodyPr wrap="square" rtlCol="0">
            <a:spAutoFit/>
          </a:bodyPr>
          <a:lstStyle/>
          <a:p>
            <a:r>
              <a:rPr lang="tr-TR" sz="1600" dirty="0" smtClean="0">
                <a:solidFill>
                  <a:schemeClr val="tx2"/>
                </a:solidFill>
              </a:rPr>
              <a:t>İlaçlar</a:t>
            </a:r>
            <a:endParaRPr lang="tr-TR" sz="1600" dirty="0">
              <a:solidFill>
                <a:schemeClr val="tx2"/>
              </a:solidFill>
            </a:endParaRPr>
          </a:p>
        </p:txBody>
      </p:sp>
      <p:sp>
        <p:nvSpPr>
          <p:cNvPr id="18" name="17 Metin kutusu"/>
          <p:cNvSpPr txBox="1"/>
          <p:nvPr/>
        </p:nvSpPr>
        <p:spPr>
          <a:xfrm>
            <a:off x="1979712" y="0"/>
            <a:ext cx="1656184" cy="338554"/>
          </a:xfrm>
          <a:prstGeom prst="rect">
            <a:avLst/>
          </a:prstGeom>
          <a:noFill/>
        </p:spPr>
        <p:txBody>
          <a:bodyPr wrap="square" rtlCol="0">
            <a:spAutoFit/>
          </a:bodyPr>
          <a:lstStyle/>
          <a:p>
            <a:r>
              <a:rPr lang="tr-TR" sz="1600" dirty="0" smtClean="0">
                <a:solidFill>
                  <a:schemeClr val="tx2"/>
                </a:solidFill>
                <a:cs typeface="Arial" pitchFamily="34" charset="0"/>
              </a:rPr>
              <a:t>Endikasyonları</a:t>
            </a:r>
            <a:endParaRPr lang="tr-TR" sz="1600" dirty="0">
              <a:solidFill>
                <a:schemeClr val="tx2"/>
              </a:solidFill>
              <a:cs typeface="Arial" pitchFamily="34" charset="0"/>
            </a:endParaRPr>
          </a:p>
        </p:txBody>
      </p:sp>
      <p:sp>
        <p:nvSpPr>
          <p:cNvPr id="19" name="18 Metin kutusu"/>
          <p:cNvSpPr txBox="1"/>
          <p:nvPr/>
        </p:nvSpPr>
        <p:spPr>
          <a:xfrm>
            <a:off x="3707904" y="0"/>
            <a:ext cx="2160240" cy="338554"/>
          </a:xfrm>
          <a:prstGeom prst="rect">
            <a:avLst/>
          </a:prstGeom>
          <a:noFill/>
        </p:spPr>
        <p:txBody>
          <a:bodyPr wrap="square" rtlCol="0">
            <a:spAutoFit/>
          </a:bodyPr>
          <a:lstStyle/>
          <a:p>
            <a:r>
              <a:rPr lang="tr-TR" sz="1600" dirty="0" smtClean="0">
                <a:solidFill>
                  <a:schemeClr val="tx2"/>
                </a:solidFill>
              </a:rPr>
              <a:t>Kontrendikasyonları</a:t>
            </a:r>
            <a:endParaRPr lang="tr-TR" sz="1600" dirty="0">
              <a:solidFill>
                <a:schemeClr val="tx2"/>
              </a:solidFill>
            </a:endParaRPr>
          </a:p>
        </p:txBody>
      </p:sp>
      <p:sp>
        <p:nvSpPr>
          <p:cNvPr id="20" name="19 Metin kutusu"/>
          <p:cNvSpPr txBox="1"/>
          <p:nvPr/>
        </p:nvSpPr>
        <p:spPr>
          <a:xfrm>
            <a:off x="5580112" y="0"/>
            <a:ext cx="1728192" cy="338554"/>
          </a:xfrm>
          <a:prstGeom prst="rect">
            <a:avLst/>
          </a:prstGeom>
          <a:noFill/>
        </p:spPr>
        <p:txBody>
          <a:bodyPr wrap="square" rtlCol="0">
            <a:spAutoFit/>
          </a:bodyPr>
          <a:lstStyle/>
          <a:p>
            <a:r>
              <a:rPr lang="tr-TR" sz="1600" dirty="0" smtClean="0">
                <a:solidFill>
                  <a:schemeClr val="tx2"/>
                </a:solidFill>
              </a:rPr>
              <a:t>Veriliş yolu</a:t>
            </a:r>
            <a:endParaRPr lang="tr-TR" sz="1600" dirty="0">
              <a:solidFill>
                <a:schemeClr val="tx2"/>
              </a:solidFill>
            </a:endParaRPr>
          </a:p>
        </p:txBody>
      </p:sp>
      <p:sp>
        <p:nvSpPr>
          <p:cNvPr id="21" name="20 Metin kutusu"/>
          <p:cNvSpPr txBox="1"/>
          <p:nvPr/>
        </p:nvSpPr>
        <p:spPr>
          <a:xfrm>
            <a:off x="7380312" y="0"/>
            <a:ext cx="1763688" cy="338554"/>
          </a:xfrm>
          <a:prstGeom prst="rect">
            <a:avLst/>
          </a:prstGeom>
          <a:noFill/>
        </p:spPr>
        <p:txBody>
          <a:bodyPr wrap="square" rtlCol="0">
            <a:spAutoFit/>
          </a:bodyPr>
          <a:lstStyle/>
          <a:p>
            <a:r>
              <a:rPr lang="tr-TR" sz="1600" dirty="0" smtClean="0">
                <a:solidFill>
                  <a:schemeClr val="tx2"/>
                </a:solidFill>
              </a:rPr>
              <a:t>Yan etkileri</a:t>
            </a:r>
            <a:endParaRPr lang="tr-TR" sz="1600" dirty="0">
              <a:solidFill>
                <a:schemeClr val="tx2"/>
              </a:solidFill>
            </a:endParaRPr>
          </a:p>
        </p:txBody>
      </p:sp>
      <p:sp>
        <p:nvSpPr>
          <p:cNvPr id="22" name="21 Metin kutusu"/>
          <p:cNvSpPr txBox="1"/>
          <p:nvPr/>
        </p:nvSpPr>
        <p:spPr>
          <a:xfrm rot="16200000">
            <a:off x="-1456129" y="2083663"/>
            <a:ext cx="3312368" cy="400110"/>
          </a:xfrm>
          <a:prstGeom prst="rect">
            <a:avLst/>
          </a:prstGeom>
          <a:noFill/>
        </p:spPr>
        <p:txBody>
          <a:bodyPr wrap="square" rtlCol="0">
            <a:spAutoFit/>
          </a:bodyPr>
          <a:lstStyle/>
          <a:p>
            <a:r>
              <a:rPr lang="tr-TR" sz="2000" dirty="0" smtClean="0">
                <a:latin typeface="Arial" pitchFamily="34" charset="0"/>
                <a:cs typeface="Arial" pitchFamily="34" charset="0"/>
              </a:rPr>
              <a:t>ANTİEMETİK İLAÇLAR</a:t>
            </a:r>
            <a:endParaRPr lang="tr-TR" sz="2000" dirty="0">
              <a:latin typeface="Arial" pitchFamily="34" charset="0"/>
              <a:cs typeface="Arial" pitchFamily="34" charset="0"/>
            </a:endParaRPr>
          </a:p>
        </p:txBody>
      </p:sp>
      <p:sp>
        <p:nvSpPr>
          <p:cNvPr id="23" name="22 Metin kutusu"/>
          <p:cNvSpPr txBox="1"/>
          <p:nvPr/>
        </p:nvSpPr>
        <p:spPr>
          <a:xfrm>
            <a:off x="683568" y="339502"/>
            <a:ext cx="1440160" cy="338554"/>
          </a:xfrm>
          <a:prstGeom prst="rect">
            <a:avLst/>
          </a:prstGeom>
          <a:noFill/>
        </p:spPr>
        <p:txBody>
          <a:bodyPr wrap="square" rtlCol="0">
            <a:spAutoFit/>
          </a:bodyPr>
          <a:lstStyle/>
          <a:p>
            <a:r>
              <a:rPr lang="tr-TR" sz="1600" dirty="0" err="1" smtClean="0"/>
              <a:t>Deksametazon</a:t>
            </a:r>
            <a:endParaRPr lang="tr-TR" sz="1600" dirty="0"/>
          </a:p>
        </p:txBody>
      </p:sp>
      <p:sp>
        <p:nvSpPr>
          <p:cNvPr id="24" name="23 Metin kutusu"/>
          <p:cNvSpPr txBox="1"/>
          <p:nvPr/>
        </p:nvSpPr>
        <p:spPr>
          <a:xfrm>
            <a:off x="1979712" y="249853"/>
            <a:ext cx="1440160" cy="4893647"/>
          </a:xfrm>
          <a:prstGeom prst="rect">
            <a:avLst/>
          </a:prstGeom>
          <a:noFill/>
        </p:spPr>
        <p:txBody>
          <a:bodyPr wrap="square" rtlCol="0">
            <a:spAutoFit/>
          </a:bodyPr>
          <a:lstStyle/>
          <a:p>
            <a:pPr fontAlgn="b"/>
            <a:r>
              <a:rPr lang="tr-TR" sz="1000" dirty="0" smtClean="0"/>
              <a:t> </a:t>
            </a:r>
            <a:r>
              <a:rPr lang="tr-TR" sz="800" dirty="0" smtClean="0"/>
              <a:t> </a:t>
            </a:r>
            <a:endParaRPr lang="tr-TR" dirty="0" smtClean="0">
              <a:solidFill>
                <a:srgbClr val="000000"/>
              </a:solidFill>
              <a:latin typeface="Calibri" panose="020F0502020204030204" pitchFamily="34" charset="0"/>
            </a:endParaRPr>
          </a:p>
          <a:p>
            <a:pPr fontAlgn="b"/>
            <a:r>
              <a:rPr lang="tr-TR" dirty="0" smtClean="0"/>
              <a:t> </a:t>
            </a:r>
            <a:r>
              <a:rPr lang="tr-TR" sz="1600" dirty="0" smtClean="0">
                <a:solidFill>
                  <a:schemeClr val="dk1"/>
                </a:solidFill>
              </a:rPr>
              <a:t>Anti-</a:t>
            </a:r>
            <a:r>
              <a:rPr lang="tr-TR" sz="1600" dirty="0" err="1" smtClean="0">
                <a:solidFill>
                  <a:schemeClr val="dk1"/>
                </a:solidFill>
              </a:rPr>
              <a:t>inflamatuar</a:t>
            </a:r>
            <a:r>
              <a:rPr lang="tr-TR" sz="1600" dirty="0" smtClean="0">
                <a:solidFill>
                  <a:schemeClr val="dk1"/>
                </a:solidFill>
              </a:rPr>
              <a:t>, </a:t>
            </a:r>
            <a:r>
              <a:rPr lang="tr-TR" sz="1600" dirty="0" err="1" smtClean="0">
                <a:solidFill>
                  <a:schemeClr val="dk1"/>
                </a:solidFill>
              </a:rPr>
              <a:t>antiromatizmal</a:t>
            </a:r>
            <a:r>
              <a:rPr lang="tr-TR" sz="1600" dirty="0" smtClean="0">
                <a:solidFill>
                  <a:schemeClr val="dk1"/>
                </a:solidFill>
              </a:rPr>
              <a:t> ve </a:t>
            </a:r>
            <a:r>
              <a:rPr lang="tr-TR" sz="1600" dirty="0" err="1" smtClean="0">
                <a:solidFill>
                  <a:schemeClr val="dk1"/>
                </a:solidFill>
              </a:rPr>
              <a:t>antiallerjik</a:t>
            </a:r>
            <a:r>
              <a:rPr lang="tr-TR" sz="1600" dirty="0" smtClean="0">
                <a:solidFill>
                  <a:schemeClr val="dk1"/>
                </a:solidFill>
              </a:rPr>
              <a:t> tesirlerinden dolayı, </a:t>
            </a:r>
            <a:r>
              <a:rPr lang="tr-TR" sz="1600" dirty="0" err="1" smtClean="0">
                <a:solidFill>
                  <a:schemeClr val="dk1"/>
                </a:solidFill>
              </a:rPr>
              <a:t>kortikosteroidlerle</a:t>
            </a:r>
            <a:r>
              <a:rPr lang="tr-TR" sz="1600" dirty="0" smtClean="0">
                <a:solidFill>
                  <a:schemeClr val="dk1"/>
                </a:solidFill>
              </a:rPr>
              <a:t> tedaviye cevap veren vakalarda kullanılır.</a:t>
            </a:r>
            <a:r>
              <a:rPr lang="tr-TR" sz="1600" dirty="0" smtClean="0"/>
              <a:t> </a:t>
            </a:r>
            <a:endParaRPr lang="tr-TR" dirty="0" smtClean="0">
              <a:solidFill>
                <a:srgbClr val="000000"/>
              </a:solidFill>
              <a:latin typeface="Calibri" panose="020F0502020204030204" pitchFamily="34" charset="0"/>
            </a:endParaRPr>
          </a:p>
          <a:p>
            <a:pPr fontAlgn="b"/>
            <a:r>
              <a:rPr lang="tr-TR" dirty="0" smtClean="0"/>
              <a:t> </a:t>
            </a:r>
            <a:endParaRPr lang="tr-TR" dirty="0" smtClean="0">
              <a:solidFill>
                <a:srgbClr val="000000"/>
              </a:solidFill>
              <a:latin typeface="Calibri" panose="020F0502020204030204" pitchFamily="34" charset="0"/>
            </a:endParaRPr>
          </a:p>
          <a:p>
            <a:pPr fontAlgn="b"/>
            <a:r>
              <a:rPr lang="tr-TR" sz="800" dirty="0" smtClean="0"/>
              <a:t> </a:t>
            </a:r>
            <a:endParaRPr lang="tr-TR" sz="800" dirty="0" smtClean="0">
              <a:solidFill>
                <a:srgbClr val="000000"/>
              </a:solidFill>
              <a:latin typeface="Calibri" panose="020F0502020204030204" pitchFamily="34" charset="0"/>
            </a:endParaRPr>
          </a:p>
          <a:p>
            <a:pPr fontAlgn="b"/>
            <a:r>
              <a:rPr lang="tr-TR" sz="800" dirty="0" smtClean="0"/>
              <a:t> </a:t>
            </a:r>
            <a:endParaRPr lang="tr-TR" sz="800" dirty="0" smtClean="0">
              <a:solidFill>
                <a:srgbClr val="000000"/>
              </a:solidFill>
              <a:latin typeface="Calibri" panose="020F0502020204030204" pitchFamily="34" charset="0"/>
            </a:endParaRPr>
          </a:p>
          <a:p>
            <a:pPr fontAlgn="b"/>
            <a:endParaRPr lang="tr-TR" sz="1000" dirty="0" smtClean="0"/>
          </a:p>
          <a:p>
            <a:pPr fontAlgn="b"/>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a:solidFill>
                <a:srgbClr val="000000"/>
              </a:solidFill>
              <a:latin typeface="Calibri" panose="020F0502020204030204" pitchFamily="34" charset="0"/>
            </a:endParaRPr>
          </a:p>
        </p:txBody>
      </p:sp>
      <p:sp>
        <p:nvSpPr>
          <p:cNvPr id="25" name="24 Metin kutusu"/>
          <p:cNvSpPr txBox="1"/>
          <p:nvPr/>
        </p:nvSpPr>
        <p:spPr>
          <a:xfrm>
            <a:off x="3707904" y="267494"/>
            <a:ext cx="2088232" cy="2954655"/>
          </a:xfrm>
          <a:prstGeom prst="rect">
            <a:avLst/>
          </a:prstGeom>
          <a:noFill/>
        </p:spPr>
        <p:txBody>
          <a:bodyPr wrap="square" rtlCol="0">
            <a:spAutoFit/>
          </a:bodyPr>
          <a:lstStyle/>
          <a:p>
            <a:pPr fontAlgn="b"/>
            <a:r>
              <a:rPr lang="tr-TR" sz="1000" dirty="0" smtClean="0"/>
              <a:t> </a:t>
            </a:r>
          </a:p>
          <a:p>
            <a:pPr fontAlgn="b"/>
            <a:r>
              <a:rPr lang="tr-TR" sz="1600" dirty="0" smtClean="0">
                <a:solidFill>
                  <a:schemeClr val="dk1"/>
                </a:solidFill>
              </a:rPr>
              <a:t>Canlı aşı uygulanması, gebelik, aşırı </a:t>
            </a:r>
            <a:r>
              <a:rPr lang="tr-TR" sz="1600" dirty="0" err="1" smtClean="0">
                <a:solidFill>
                  <a:schemeClr val="dk1"/>
                </a:solidFill>
              </a:rPr>
              <a:t>duyarılılık</a:t>
            </a:r>
            <a:r>
              <a:rPr lang="tr-TR" sz="1600" dirty="0" smtClean="0">
                <a:solidFill>
                  <a:schemeClr val="dk1"/>
                </a:solidFill>
              </a:rPr>
              <a:t>, akut enfeksiyon ve </a:t>
            </a:r>
            <a:r>
              <a:rPr lang="tr-TR" sz="1600" dirty="0" err="1" smtClean="0">
                <a:solidFill>
                  <a:schemeClr val="dk1"/>
                </a:solidFill>
              </a:rPr>
              <a:t>Herpes</a:t>
            </a:r>
            <a:r>
              <a:rPr lang="tr-TR" sz="1600" dirty="0" smtClean="0">
                <a:solidFill>
                  <a:schemeClr val="dk1"/>
                </a:solidFill>
              </a:rPr>
              <a:t> </a:t>
            </a:r>
            <a:r>
              <a:rPr lang="tr-TR" sz="1600" dirty="0" err="1" smtClean="0">
                <a:solidFill>
                  <a:schemeClr val="dk1"/>
                </a:solidFill>
              </a:rPr>
              <a:t>zoster'de</a:t>
            </a:r>
            <a:r>
              <a:rPr lang="tr-TR" sz="1600" dirty="0" smtClean="0">
                <a:solidFill>
                  <a:schemeClr val="dk1"/>
                </a:solidFill>
              </a:rPr>
              <a:t> </a:t>
            </a:r>
            <a:r>
              <a:rPr lang="tr-TR" sz="1600" dirty="0" err="1" smtClean="0">
                <a:solidFill>
                  <a:schemeClr val="dk1"/>
                </a:solidFill>
              </a:rPr>
              <a:t>kontrendikedir</a:t>
            </a:r>
            <a:r>
              <a:rPr lang="tr-TR" sz="1600" dirty="0" smtClean="0">
                <a:solidFill>
                  <a:schemeClr val="dk1"/>
                </a:solidFill>
              </a:rPr>
              <a:t>.</a:t>
            </a:r>
            <a:r>
              <a:rPr lang="tr-TR" dirty="0" smtClean="0">
                <a:solidFill>
                  <a:schemeClr val="dk1"/>
                </a:solidFill>
              </a:rPr>
              <a:t/>
            </a:r>
            <a:br>
              <a:rPr lang="tr-TR" dirty="0" smtClean="0">
                <a:solidFill>
                  <a:schemeClr val="dk1"/>
                </a:solidFill>
              </a:rPr>
            </a:b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a:solidFill>
                <a:srgbClr val="000000"/>
              </a:solidFill>
              <a:latin typeface="Calibri" panose="020F0502020204030204" pitchFamily="34" charset="0"/>
            </a:endParaRPr>
          </a:p>
        </p:txBody>
      </p:sp>
      <p:sp>
        <p:nvSpPr>
          <p:cNvPr id="26" name="25 Metin kutusu"/>
          <p:cNvSpPr txBox="1"/>
          <p:nvPr/>
        </p:nvSpPr>
        <p:spPr>
          <a:xfrm>
            <a:off x="5580112" y="267494"/>
            <a:ext cx="1944216" cy="5601533"/>
          </a:xfrm>
          <a:prstGeom prst="rect">
            <a:avLst/>
          </a:prstGeom>
          <a:noFill/>
        </p:spPr>
        <p:txBody>
          <a:bodyPr wrap="square" rtlCol="0">
            <a:spAutoFit/>
          </a:bodyPr>
          <a:lstStyle/>
          <a:p>
            <a:pPr fontAlgn="b"/>
            <a:r>
              <a:rPr lang="tr-TR" sz="1000" dirty="0" smtClean="0"/>
              <a:t> </a:t>
            </a:r>
            <a:endParaRPr lang="tr-TR" sz="1600" dirty="0" smtClean="0"/>
          </a:p>
          <a:p>
            <a:pPr fontAlgn="b"/>
            <a:r>
              <a:rPr lang="tr-TR" sz="1600" dirty="0" smtClean="0">
                <a:solidFill>
                  <a:schemeClr val="dk1"/>
                </a:solidFill>
              </a:rPr>
              <a:t>Günlük doz 0.75 - 9 mg arasında değişebilir. Hafif olgularda 0.75 mg’ </a:t>
            </a:r>
            <a:r>
              <a:rPr lang="tr-TR" sz="1600" dirty="0" err="1" smtClean="0">
                <a:solidFill>
                  <a:schemeClr val="dk1"/>
                </a:solidFill>
              </a:rPr>
              <a:t>ın</a:t>
            </a:r>
            <a:r>
              <a:rPr lang="tr-TR" sz="1600" dirty="0" smtClean="0">
                <a:solidFill>
                  <a:schemeClr val="dk1"/>
                </a:solidFill>
              </a:rPr>
              <a:t> altına inilebilir daha ciddi olgularda ise 9 mg’ </a:t>
            </a:r>
            <a:r>
              <a:rPr lang="tr-TR" sz="1600" dirty="0" err="1" smtClean="0">
                <a:solidFill>
                  <a:schemeClr val="dk1"/>
                </a:solidFill>
              </a:rPr>
              <a:t>ın</a:t>
            </a:r>
            <a:r>
              <a:rPr lang="tr-TR" sz="1600" dirty="0" smtClean="0">
                <a:solidFill>
                  <a:schemeClr val="dk1"/>
                </a:solidFill>
              </a:rPr>
              <a:t> üzerine çıkılabilir. Günlük dozun 3 veya 4 kışıma bölünerek verilmesi gerekir. Hayatı tehdit eden </a:t>
            </a:r>
            <a:r>
              <a:rPr lang="tr-TR" sz="1600" dirty="0" err="1" smtClean="0">
                <a:solidFill>
                  <a:schemeClr val="dk1"/>
                </a:solidFill>
              </a:rPr>
              <a:t>status</a:t>
            </a:r>
            <a:r>
              <a:rPr lang="tr-TR" sz="1600" dirty="0" smtClean="0">
                <a:solidFill>
                  <a:schemeClr val="dk1"/>
                </a:solidFill>
              </a:rPr>
              <a:t> </a:t>
            </a:r>
            <a:r>
              <a:rPr lang="tr-TR" sz="1600" dirty="0" err="1" smtClean="0">
                <a:solidFill>
                  <a:schemeClr val="dk1"/>
                </a:solidFill>
              </a:rPr>
              <a:t>astmatikus</a:t>
            </a:r>
            <a:r>
              <a:rPr lang="tr-TR" sz="1600" dirty="0" smtClean="0">
                <a:solidFill>
                  <a:schemeClr val="dk1"/>
                </a:solidFill>
              </a:rPr>
              <a:t> gibi ciddi durumlarda ve </a:t>
            </a:r>
            <a:r>
              <a:rPr lang="tr-TR" sz="1600" dirty="0" err="1" smtClean="0">
                <a:solidFill>
                  <a:schemeClr val="dk1"/>
                </a:solidFill>
              </a:rPr>
              <a:t>hemopatilerde</a:t>
            </a:r>
            <a:r>
              <a:rPr lang="tr-TR" sz="1600" dirty="0" smtClean="0">
                <a:solidFill>
                  <a:schemeClr val="dk1"/>
                </a:solidFill>
              </a:rPr>
              <a:t> hekim gerekli bulursa başlangıç dozu olarak 7.5 -10 mg verilebilir.</a:t>
            </a:r>
            <a:endParaRPr lang="tr-TR" sz="1600" dirty="0" smtClean="0">
              <a:solidFill>
                <a:srgbClr val="000000"/>
              </a:solidFill>
              <a:latin typeface="Calibri" panose="020F0502020204030204" pitchFamily="34" charset="0"/>
            </a:endParaRPr>
          </a:p>
          <a:p>
            <a:pPr fontAlgn="b"/>
            <a:endParaRPr lang="tr-TR" sz="1000" dirty="0" smtClean="0">
              <a:solidFill>
                <a:srgbClr val="000000"/>
              </a:solidFill>
              <a:latin typeface="Calibri" panose="020F0502020204030204" pitchFamily="34" charset="0"/>
            </a:endParaRPr>
          </a:p>
          <a:p>
            <a:pPr fontAlgn="b"/>
            <a:r>
              <a:rPr lang="tr-TR" sz="1000" dirty="0" smtClean="0"/>
              <a:t> </a:t>
            </a:r>
          </a:p>
          <a:p>
            <a:pPr fontAlgn="b"/>
            <a:r>
              <a:rPr lang="tr-TR" sz="1000" dirty="0" smtClean="0"/>
              <a:t> </a:t>
            </a: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a:solidFill>
                <a:srgbClr val="000000"/>
              </a:solidFill>
              <a:latin typeface="Calibri" panose="020F0502020204030204" pitchFamily="34" charset="0"/>
            </a:endParaRPr>
          </a:p>
        </p:txBody>
      </p:sp>
      <p:sp>
        <p:nvSpPr>
          <p:cNvPr id="27" name="26 Metin kutusu"/>
          <p:cNvSpPr txBox="1"/>
          <p:nvPr/>
        </p:nvSpPr>
        <p:spPr>
          <a:xfrm>
            <a:off x="7452320" y="195486"/>
            <a:ext cx="1512168" cy="4678204"/>
          </a:xfrm>
          <a:prstGeom prst="rect">
            <a:avLst/>
          </a:prstGeom>
          <a:noFill/>
        </p:spPr>
        <p:txBody>
          <a:bodyPr wrap="square" rtlCol="0">
            <a:spAutoFit/>
          </a:bodyPr>
          <a:lstStyle/>
          <a:p>
            <a:pPr fontAlgn="b"/>
            <a:r>
              <a:rPr lang="tr-TR" sz="1000" dirty="0" smtClean="0"/>
              <a:t> </a:t>
            </a:r>
          </a:p>
          <a:p>
            <a:pPr fontAlgn="b"/>
            <a:r>
              <a:rPr lang="tr-TR" sz="1600" dirty="0" smtClean="0">
                <a:solidFill>
                  <a:schemeClr val="dk1"/>
                </a:solidFill>
              </a:rPr>
              <a:t>Ay yüz, yağ depolanması, ödem, hipertansiyon, deride </a:t>
            </a:r>
            <a:r>
              <a:rPr lang="tr-TR" sz="1600" dirty="0" err="1" smtClean="0">
                <a:solidFill>
                  <a:schemeClr val="dk1"/>
                </a:solidFill>
              </a:rPr>
              <a:t>atroti</a:t>
            </a:r>
            <a:r>
              <a:rPr lang="tr-TR" sz="1600" dirty="0" smtClean="0">
                <a:solidFill>
                  <a:schemeClr val="dk1"/>
                </a:solidFill>
              </a:rPr>
              <a:t>, depresyon, </a:t>
            </a:r>
            <a:r>
              <a:rPr lang="tr-TR" sz="1600" dirty="0" err="1" smtClean="0">
                <a:solidFill>
                  <a:schemeClr val="dk1"/>
                </a:solidFill>
              </a:rPr>
              <a:t>peptik</a:t>
            </a:r>
            <a:r>
              <a:rPr lang="tr-TR" sz="1600" dirty="0" smtClean="0">
                <a:solidFill>
                  <a:schemeClr val="dk1"/>
                </a:solidFill>
              </a:rPr>
              <a:t> ülser, </a:t>
            </a:r>
            <a:r>
              <a:rPr lang="tr-TR" sz="1600" dirty="0" err="1" smtClean="0">
                <a:solidFill>
                  <a:schemeClr val="dk1"/>
                </a:solidFill>
              </a:rPr>
              <a:t>hipergilsemi</a:t>
            </a:r>
            <a:r>
              <a:rPr lang="tr-TR" sz="1600" dirty="0" smtClean="0">
                <a:solidFill>
                  <a:schemeClr val="dk1"/>
                </a:solidFill>
              </a:rPr>
              <a:t>, halsizlik ve göz içi basıncında artma gibi yan etkiler görülebilir.</a:t>
            </a:r>
            <a:r>
              <a:rPr lang="tr-TR" dirty="0" smtClean="0">
                <a:solidFill>
                  <a:schemeClr val="dk1"/>
                </a:solidFill>
              </a:rPr>
              <a:t/>
            </a:r>
            <a:br>
              <a:rPr lang="tr-TR" dirty="0" smtClean="0">
                <a:solidFill>
                  <a:schemeClr val="dk1"/>
                </a:solidFill>
              </a:rPr>
            </a:b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a:solidFill>
                <a:srgbClr val="000000"/>
              </a:solidFill>
              <a:latin typeface="Calibri" panose="020F0502020204030204" pitchFamily="34" charset="0"/>
            </a:endParaRPr>
          </a:p>
        </p:txBody>
      </p:sp>
    </p:spTree>
    <p:extLst>
      <p:ext uri="{BB962C8B-B14F-4D97-AF65-F5344CB8AC3E}">
        <p14:creationId xmlns:p14="http://schemas.microsoft.com/office/powerpoint/2010/main" val="115137854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graphicFrame>
        <p:nvGraphicFramePr>
          <p:cNvPr id="4" name="Tablo 3"/>
          <p:cNvGraphicFramePr>
            <a:graphicFrameLocks noGrp="1"/>
          </p:cNvGraphicFramePr>
          <p:nvPr>
            <p:extLst>
              <p:ext uri="{D42A27DB-BD31-4B8C-83A1-F6EECF244321}">
                <p14:modId xmlns:p14="http://schemas.microsoft.com/office/powerpoint/2010/main" val="905245278"/>
              </p:ext>
            </p:extLst>
          </p:nvPr>
        </p:nvGraphicFramePr>
        <p:xfrm>
          <a:off x="-3" y="3"/>
          <a:ext cx="9144006" cy="5143496"/>
        </p:xfrm>
        <a:graphic>
          <a:graphicData uri="http://schemas.openxmlformats.org/drawingml/2006/table">
            <a:tbl>
              <a:tblPr>
                <a:tableStyleId>{5C22544A-7EE6-4342-B048-85BDC9FD1C3A}</a:tableStyleId>
              </a:tblPr>
              <a:tblGrid>
                <a:gridCol w="374754">
                  <a:extLst>
                    <a:ext uri="{9D8B030D-6E8A-4147-A177-3AD203B41FA5}">
                      <a16:colId xmlns="" xmlns:a16="http://schemas.microsoft.com/office/drawing/2014/main" val="20000"/>
                    </a:ext>
                  </a:extLst>
                </a:gridCol>
                <a:gridCol w="374754">
                  <a:extLst>
                    <a:ext uri="{9D8B030D-6E8A-4147-A177-3AD203B41FA5}">
                      <a16:colId xmlns="" xmlns:a16="http://schemas.microsoft.com/office/drawing/2014/main" val="20001"/>
                    </a:ext>
                  </a:extLst>
                </a:gridCol>
                <a:gridCol w="599607">
                  <a:extLst>
                    <a:ext uri="{9D8B030D-6E8A-4147-A177-3AD203B41FA5}">
                      <a16:colId xmlns="" xmlns:a16="http://schemas.microsoft.com/office/drawing/2014/main" val="20002"/>
                    </a:ext>
                  </a:extLst>
                </a:gridCol>
                <a:gridCol w="599607">
                  <a:extLst>
                    <a:ext uri="{9D8B030D-6E8A-4147-A177-3AD203B41FA5}">
                      <a16:colId xmlns="" xmlns:a16="http://schemas.microsoft.com/office/drawing/2014/main" val="20003"/>
                    </a:ext>
                  </a:extLst>
                </a:gridCol>
                <a:gridCol w="599607">
                  <a:extLst>
                    <a:ext uri="{9D8B030D-6E8A-4147-A177-3AD203B41FA5}">
                      <a16:colId xmlns="" xmlns:a16="http://schemas.microsoft.com/office/drawing/2014/main" val="20004"/>
                    </a:ext>
                  </a:extLst>
                </a:gridCol>
                <a:gridCol w="599607">
                  <a:extLst>
                    <a:ext uri="{9D8B030D-6E8A-4147-A177-3AD203B41FA5}">
                      <a16:colId xmlns="" xmlns:a16="http://schemas.microsoft.com/office/drawing/2014/main" val="20005"/>
                    </a:ext>
                  </a:extLst>
                </a:gridCol>
                <a:gridCol w="599607">
                  <a:extLst>
                    <a:ext uri="{9D8B030D-6E8A-4147-A177-3AD203B41FA5}">
                      <a16:colId xmlns="" xmlns:a16="http://schemas.microsoft.com/office/drawing/2014/main" val="20006"/>
                    </a:ext>
                  </a:extLst>
                </a:gridCol>
                <a:gridCol w="599607">
                  <a:extLst>
                    <a:ext uri="{9D8B030D-6E8A-4147-A177-3AD203B41FA5}">
                      <a16:colId xmlns="" xmlns:a16="http://schemas.microsoft.com/office/drawing/2014/main" val="20007"/>
                    </a:ext>
                  </a:extLst>
                </a:gridCol>
                <a:gridCol w="599607">
                  <a:extLst>
                    <a:ext uri="{9D8B030D-6E8A-4147-A177-3AD203B41FA5}">
                      <a16:colId xmlns="" xmlns:a16="http://schemas.microsoft.com/office/drawing/2014/main" val="20008"/>
                    </a:ext>
                  </a:extLst>
                </a:gridCol>
                <a:gridCol w="599607">
                  <a:extLst>
                    <a:ext uri="{9D8B030D-6E8A-4147-A177-3AD203B41FA5}">
                      <a16:colId xmlns="" xmlns:a16="http://schemas.microsoft.com/office/drawing/2014/main" val="20009"/>
                    </a:ext>
                  </a:extLst>
                </a:gridCol>
                <a:gridCol w="599607">
                  <a:extLst>
                    <a:ext uri="{9D8B030D-6E8A-4147-A177-3AD203B41FA5}">
                      <a16:colId xmlns="" xmlns:a16="http://schemas.microsoft.com/office/drawing/2014/main" val="20010"/>
                    </a:ext>
                  </a:extLst>
                </a:gridCol>
                <a:gridCol w="599607">
                  <a:extLst>
                    <a:ext uri="{9D8B030D-6E8A-4147-A177-3AD203B41FA5}">
                      <a16:colId xmlns="" xmlns:a16="http://schemas.microsoft.com/office/drawing/2014/main" val="20011"/>
                    </a:ext>
                  </a:extLst>
                </a:gridCol>
                <a:gridCol w="599607">
                  <a:extLst>
                    <a:ext uri="{9D8B030D-6E8A-4147-A177-3AD203B41FA5}">
                      <a16:colId xmlns="" xmlns:a16="http://schemas.microsoft.com/office/drawing/2014/main" val="20012"/>
                    </a:ext>
                  </a:extLst>
                </a:gridCol>
                <a:gridCol w="599607">
                  <a:extLst>
                    <a:ext uri="{9D8B030D-6E8A-4147-A177-3AD203B41FA5}">
                      <a16:colId xmlns="" xmlns:a16="http://schemas.microsoft.com/office/drawing/2014/main" val="20013"/>
                    </a:ext>
                  </a:extLst>
                </a:gridCol>
                <a:gridCol w="599607">
                  <a:extLst>
                    <a:ext uri="{9D8B030D-6E8A-4147-A177-3AD203B41FA5}">
                      <a16:colId xmlns="" xmlns:a16="http://schemas.microsoft.com/office/drawing/2014/main" val="20014"/>
                    </a:ext>
                  </a:extLst>
                </a:gridCol>
                <a:gridCol w="599607">
                  <a:extLst>
                    <a:ext uri="{9D8B030D-6E8A-4147-A177-3AD203B41FA5}">
                      <a16:colId xmlns="" xmlns:a16="http://schemas.microsoft.com/office/drawing/2014/main" val="20015"/>
                    </a:ext>
                  </a:extLst>
                </a:gridCol>
              </a:tblGrid>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ctr" fontAlgn="b"/>
                      <a:endParaRPr lang="tr-TR" sz="16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4"/>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6"/>
                  </a:ext>
                </a:extLst>
              </a:tr>
              <a:tr h="311226">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smtClean="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9"/>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4"/>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6"/>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9"/>
                  </a:ext>
                </a:extLst>
              </a:tr>
            </a:tbl>
          </a:graphicData>
        </a:graphic>
      </p:graphicFrame>
      <p:cxnSp>
        <p:nvCxnSpPr>
          <p:cNvPr id="5" name="Düz Bağlayıcı 4"/>
          <p:cNvCxnSpPr/>
          <p:nvPr/>
        </p:nvCxnSpPr>
        <p:spPr>
          <a:xfrm>
            <a:off x="0" y="0"/>
            <a:ext cx="0"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356260" y="0"/>
            <a:ext cx="8906"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flipH="1">
            <a:off x="683568" y="0"/>
            <a:ext cx="17813"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1941616"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3740727" y="0"/>
            <a:ext cx="8907"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5557652"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356763" y="0"/>
            <a:ext cx="2672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144003"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0" y="0"/>
            <a:ext cx="91440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748146" y="262680"/>
            <a:ext cx="839585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3" y="5143500"/>
            <a:ext cx="9144003"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16 Metin kutusu"/>
          <p:cNvSpPr txBox="1"/>
          <p:nvPr/>
        </p:nvSpPr>
        <p:spPr>
          <a:xfrm>
            <a:off x="827584" y="0"/>
            <a:ext cx="936104" cy="338554"/>
          </a:xfrm>
          <a:prstGeom prst="rect">
            <a:avLst/>
          </a:prstGeom>
          <a:noFill/>
        </p:spPr>
        <p:txBody>
          <a:bodyPr wrap="square" rtlCol="0">
            <a:spAutoFit/>
          </a:bodyPr>
          <a:lstStyle/>
          <a:p>
            <a:r>
              <a:rPr lang="tr-TR" sz="1600" dirty="0" smtClean="0">
                <a:solidFill>
                  <a:schemeClr val="tx2"/>
                </a:solidFill>
              </a:rPr>
              <a:t>İlaçlar</a:t>
            </a:r>
            <a:endParaRPr lang="tr-TR" sz="1600" dirty="0">
              <a:solidFill>
                <a:schemeClr val="tx2"/>
              </a:solidFill>
            </a:endParaRPr>
          </a:p>
        </p:txBody>
      </p:sp>
      <p:sp>
        <p:nvSpPr>
          <p:cNvPr id="18" name="17 Metin kutusu"/>
          <p:cNvSpPr txBox="1"/>
          <p:nvPr/>
        </p:nvSpPr>
        <p:spPr>
          <a:xfrm>
            <a:off x="1979712" y="0"/>
            <a:ext cx="1656184" cy="338554"/>
          </a:xfrm>
          <a:prstGeom prst="rect">
            <a:avLst/>
          </a:prstGeom>
          <a:noFill/>
        </p:spPr>
        <p:txBody>
          <a:bodyPr wrap="square" rtlCol="0">
            <a:spAutoFit/>
          </a:bodyPr>
          <a:lstStyle/>
          <a:p>
            <a:r>
              <a:rPr lang="tr-TR" sz="1600" dirty="0" smtClean="0">
                <a:solidFill>
                  <a:schemeClr val="tx2"/>
                </a:solidFill>
                <a:cs typeface="Arial" pitchFamily="34" charset="0"/>
              </a:rPr>
              <a:t>Endikasyonları</a:t>
            </a:r>
            <a:endParaRPr lang="tr-TR" sz="1600" dirty="0">
              <a:solidFill>
                <a:schemeClr val="tx2"/>
              </a:solidFill>
              <a:cs typeface="Arial" pitchFamily="34" charset="0"/>
            </a:endParaRPr>
          </a:p>
        </p:txBody>
      </p:sp>
      <p:sp>
        <p:nvSpPr>
          <p:cNvPr id="19" name="18 Metin kutusu"/>
          <p:cNvSpPr txBox="1"/>
          <p:nvPr/>
        </p:nvSpPr>
        <p:spPr>
          <a:xfrm>
            <a:off x="3707904" y="0"/>
            <a:ext cx="2160240" cy="338554"/>
          </a:xfrm>
          <a:prstGeom prst="rect">
            <a:avLst/>
          </a:prstGeom>
          <a:noFill/>
        </p:spPr>
        <p:txBody>
          <a:bodyPr wrap="square" rtlCol="0">
            <a:spAutoFit/>
          </a:bodyPr>
          <a:lstStyle/>
          <a:p>
            <a:r>
              <a:rPr lang="tr-TR" sz="1600" dirty="0" smtClean="0">
                <a:solidFill>
                  <a:schemeClr val="tx2"/>
                </a:solidFill>
              </a:rPr>
              <a:t>Kontrendikasyonları</a:t>
            </a:r>
            <a:endParaRPr lang="tr-TR" sz="1600" dirty="0">
              <a:solidFill>
                <a:schemeClr val="tx2"/>
              </a:solidFill>
            </a:endParaRPr>
          </a:p>
        </p:txBody>
      </p:sp>
      <p:sp>
        <p:nvSpPr>
          <p:cNvPr id="20" name="19 Metin kutusu"/>
          <p:cNvSpPr txBox="1"/>
          <p:nvPr/>
        </p:nvSpPr>
        <p:spPr>
          <a:xfrm>
            <a:off x="5580112" y="0"/>
            <a:ext cx="1728192" cy="338554"/>
          </a:xfrm>
          <a:prstGeom prst="rect">
            <a:avLst/>
          </a:prstGeom>
          <a:noFill/>
        </p:spPr>
        <p:txBody>
          <a:bodyPr wrap="square" rtlCol="0">
            <a:spAutoFit/>
          </a:bodyPr>
          <a:lstStyle/>
          <a:p>
            <a:r>
              <a:rPr lang="tr-TR" sz="1600" dirty="0" smtClean="0">
                <a:solidFill>
                  <a:schemeClr val="tx2"/>
                </a:solidFill>
              </a:rPr>
              <a:t>Veriliş yolu</a:t>
            </a:r>
            <a:endParaRPr lang="tr-TR" sz="1600" dirty="0">
              <a:solidFill>
                <a:schemeClr val="tx2"/>
              </a:solidFill>
            </a:endParaRPr>
          </a:p>
        </p:txBody>
      </p:sp>
      <p:sp>
        <p:nvSpPr>
          <p:cNvPr id="21" name="20 Metin kutusu"/>
          <p:cNvSpPr txBox="1"/>
          <p:nvPr/>
        </p:nvSpPr>
        <p:spPr>
          <a:xfrm>
            <a:off x="7380312" y="0"/>
            <a:ext cx="1763688" cy="338554"/>
          </a:xfrm>
          <a:prstGeom prst="rect">
            <a:avLst/>
          </a:prstGeom>
          <a:noFill/>
        </p:spPr>
        <p:txBody>
          <a:bodyPr wrap="square" rtlCol="0">
            <a:spAutoFit/>
          </a:bodyPr>
          <a:lstStyle/>
          <a:p>
            <a:r>
              <a:rPr lang="tr-TR" sz="1600" dirty="0" smtClean="0">
                <a:solidFill>
                  <a:schemeClr val="tx2"/>
                </a:solidFill>
              </a:rPr>
              <a:t>Yan etkileri</a:t>
            </a:r>
            <a:endParaRPr lang="tr-TR" sz="1600" dirty="0">
              <a:solidFill>
                <a:schemeClr val="tx2"/>
              </a:solidFill>
            </a:endParaRPr>
          </a:p>
        </p:txBody>
      </p:sp>
      <p:sp>
        <p:nvSpPr>
          <p:cNvPr id="22" name="21 Metin kutusu"/>
          <p:cNvSpPr txBox="1"/>
          <p:nvPr/>
        </p:nvSpPr>
        <p:spPr>
          <a:xfrm rot="16200000">
            <a:off x="-1456129" y="2083663"/>
            <a:ext cx="3312368" cy="400110"/>
          </a:xfrm>
          <a:prstGeom prst="rect">
            <a:avLst/>
          </a:prstGeom>
          <a:noFill/>
        </p:spPr>
        <p:txBody>
          <a:bodyPr wrap="square" rtlCol="0">
            <a:spAutoFit/>
          </a:bodyPr>
          <a:lstStyle/>
          <a:p>
            <a:r>
              <a:rPr lang="tr-TR" sz="2000" dirty="0" smtClean="0">
                <a:latin typeface="Arial" pitchFamily="34" charset="0"/>
                <a:cs typeface="Arial" pitchFamily="34" charset="0"/>
              </a:rPr>
              <a:t>ANTİEMETİK İLAÇLAR</a:t>
            </a:r>
            <a:endParaRPr lang="tr-TR" sz="2000" dirty="0">
              <a:latin typeface="Arial" pitchFamily="34" charset="0"/>
              <a:cs typeface="Arial" pitchFamily="34" charset="0"/>
            </a:endParaRPr>
          </a:p>
        </p:txBody>
      </p:sp>
      <p:sp>
        <p:nvSpPr>
          <p:cNvPr id="23" name="22 Metin kutusu"/>
          <p:cNvSpPr txBox="1"/>
          <p:nvPr/>
        </p:nvSpPr>
        <p:spPr>
          <a:xfrm>
            <a:off x="683568" y="339502"/>
            <a:ext cx="1512168" cy="292388"/>
          </a:xfrm>
          <a:prstGeom prst="rect">
            <a:avLst/>
          </a:prstGeom>
          <a:noFill/>
        </p:spPr>
        <p:txBody>
          <a:bodyPr wrap="square" rtlCol="0">
            <a:spAutoFit/>
          </a:bodyPr>
          <a:lstStyle/>
          <a:p>
            <a:r>
              <a:rPr lang="tr-TR" sz="1300" dirty="0" err="1" smtClean="0"/>
              <a:t>Metilprednizolon</a:t>
            </a:r>
            <a:endParaRPr lang="tr-TR" sz="1300" dirty="0"/>
          </a:p>
        </p:txBody>
      </p:sp>
      <p:sp>
        <p:nvSpPr>
          <p:cNvPr id="24" name="23 Metin kutusu"/>
          <p:cNvSpPr txBox="1"/>
          <p:nvPr/>
        </p:nvSpPr>
        <p:spPr>
          <a:xfrm>
            <a:off x="1979712" y="195486"/>
            <a:ext cx="1800200" cy="4616648"/>
          </a:xfrm>
          <a:prstGeom prst="rect">
            <a:avLst/>
          </a:prstGeom>
          <a:noFill/>
        </p:spPr>
        <p:txBody>
          <a:bodyPr wrap="square" rtlCol="0">
            <a:spAutoFit/>
          </a:bodyPr>
          <a:lstStyle/>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600" dirty="0" smtClean="0">
                <a:solidFill>
                  <a:schemeClr val="dk1"/>
                </a:solidFill>
              </a:rPr>
              <a:t>Sistemik </a:t>
            </a:r>
            <a:r>
              <a:rPr lang="tr-TR" sz="1600" dirty="0" err="1" smtClean="0">
                <a:solidFill>
                  <a:schemeClr val="dk1"/>
                </a:solidFill>
              </a:rPr>
              <a:t>glukokortikoid</a:t>
            </a:r>
            <a:r>
              <a:rPr lang="tr-TR" sz="1600" dirty="0" smtClean="0">
                <a:solidFill>
                  <a:schemeClr val="dk1"/>
                </a:solidFill>
              </a:rPr>
              <a:t> tedavisi gerektiren hastalıklarda, </a:t>
            </a:r>
            <a:r>
              <a:rPr lang="tr-TR" sz="1600" dirty="0" err="1" smtClean="0">
                <a:solidFill>
                  <a:schemeClr val="dk1"/>
                </a:solidFill>
              </a:rPr>
              <a:t>bronşiyal</a:t>
            </a:r>
            <a:r>
              <a:rPr lang="tr-TR" sz="1600" dirty="0" smtClean="0">
                <a:solidFill>
                  <a:schemeClr val="dk1"/>
                </a:solidFill>
              </a:rPr>
              <a:t> astım, saman nezlesi, ilaç alerjisi, ürtiker, </a:t>
            </a:r>
            <a:r>
              <a:rPr lang="tr-TR" sz="1600" dirty="0" err="1" smtClean="0">
                <a:solidFill>
                  <a:schemeClr val="dk1"/>
                </a:solidFill>
              </a:rPr>
              <a:t>ekzema</a:t>
            </a:r>
            <a:r>
              <a:rPr lang="tr-TR" sz="1600" dirty="0" smtClean="0">
                <a:solidFill>
                  <a:schemeClr val="dk1"/>
                </a:solidFill>
              </a:rPr>
              <a:t> ve dermatit gibi deri hastalıkları, akut romatizma, </a:t>
            </a:r>
            <a:r>
              <a:rPr lang="tr-TR" sz="1600" dirty="0" err="1" smtClean="0">
                <a:solidFill>
                  <a:schemeClr val="dk1"/>
                </a:solidFill>
              </a:rPr>
              <a:t>romatizmal</a:t>
            </a:r>
            <a:r>
              <a:rPr lang="tr-TR" sz="1600" dirty="0" smtClean="0">
                <a:solidFill>
                  <a:schemeClr val="dk1"/>
                </a:solidFill>
              </a:rPr>
              <a:t> eklem iltihabı ve kas romatizmasıdır.</a:t>
            </a:r>
            <a:endParaRPr lang="tr-TR" sz="16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a:solidFill>
                <a:srgbClr val="000000"/>
              </a:solidFill>
              <a:latin typeface="Calibri" panose="020F0502020204030204" pitchFamily="34" charset="0"/>
            </a:endParaRPr>
          </a:p>
        </p:txBody>
      </p:sp>
      <p:sp>
        <p:nvSpPr>
          <p:cNvPr id="25" name="24 Metin kutusu"/>
          <p:cNvSpPr txBox="1"/>
          <p:nvPr/>
        </p:nvSpPr>
        <p:spPr>
          <a:xfrm>
            <a:off x="3707904" y="195486"/>
            <a:ext cx="1944216" cy="5693866"/>
          </a:xfrm>
          <a:prstGeom prst="rect">
            <a:avLst/>
          </a:prstGeom>
          <a:noFill/>
        </p:spPr>
        <p:txBody>
          <a:bodyPr wrap="square" rtlCol="0">
            <a:spAutoFit/>
          </a:bodyPr>
          <a:lstStyle/>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r>
              <a:rPr lang="tr-TR" sz="1600" dirty="0" err="1" smtClean="0">
                <a:solidFill>
                  <a:schemeClr val="dk1"/>
                </a:solidFill>
              </a:rPr>
              <a:t>Herpes</a:t>
            </a:r>
            <a:r>
              <a:rPr lang="tr-TR" sz="1600" dirty="0" smtClean="0">
                <a:solidFill>
                  <a:schemeClr val="dk1"/>
                </a:solidFill>
              </a:rPr>
              <a:t> </a:t>
            </a:r>
            <a:r>
              <a:rPr lang="tr-TR" sz="1600" dirty="0" err="1" smtClean="0">
                <a:solidFill>
                  <a:schemeClr val="dk1"/>
                </a:solidFill>
              </a:rPr>
              <a:t>simpleks</a:t>
            </a:r>
            <a:r>
              <a:rPr lang="tr-TR" sz="1600" dirty="0" smtClean="0">
                <a:solidFill>
                  <a:schemeClr val="dk1"/>
                </a:solidFill>
              </a:rPr>
              <a:t>, </a:t>
            </a:r>
            <a:r>
              <a:rPr lang="tr-TR" sz="1600" dirty="0" err="1" smtClean="0">
                <a:solidFill>
                  <a:schemeClr val="dk1"/>
                </a:solidFill>
              </a:rPr>
              <a:t>kratitis</a:t>
            </a:r>
            <a:r>
              <a:rPr lang="tr-TR" sz="1600" dirty="0" smtClean="0">
                <a:solidFill>
                  <a:schemeClr val="dk1"/>
                </a:solidFill>
              </a:rPr>
              <a:t>, akut psikoz, </a:t>
            </a:r>
            <a:r>
              <a:rPr lang="tr-TR" sz="1600" dirty="0" err="1" smtClean="0">
                <a:solidFill>
                  <a:schemeClr val="dk1"/>
                </a:solidFill>
              </a:rPr>
              <a:t>latent</a:t>
            </a:r>
            <a:r>
              <a:rPr lang="tr-TR" sz="1600" dirty="0" smtClean="0">
                <a:solidFill>
                  <a:schemeClr val="dk1"/>
                </a:solidFill>
              </a:rPr>
              <a:t> veya aktif tüberkülozlu hastalarda, </a:t>
            </a:r>
            <a:r>
              <a:rPr lang="tr-TR" sz="1600" dirty="0" err="1" smtClean="0">
                <a:solidFill>
                  <a:schemeClr val="dk1"/>
                </a:solidFill>
              </a:rPr>
              <a:t>relatif</a:t>
            </a:r>
            <a:r>
              <a:rPr lang="tr-TR" sz="1600" dirty="0" smtClean="0">
                <a:solidFill>
                  <a:schemeClr val="dk1"/>
                </a:solidFill>
              </a:rPr>
              <a:t> olarak, </a:t>
            </a:r>
            <a:r>
              <a:rPr lang="tr-TR" sz="1600" dirty="0" err="1" smtClean="0">
                <a:solidFill>
                  <a:schemeClr val="dk1"/>
                </a:solidFill>
              </a:rPr>
              <a:t>peptik</a:t>
            </a:r>
            <a:r>
              <a:rPr lang="tr-TR" sz="1600" dirty="0" smtClean="0">
                <a:solidFill>
                  <a:schemeClr val="dk1"/>
                </a:solidFill>
              </a:rPr>
              <a:t> ülser, </a:t>
            </a:r>
            <a:r>
              <a:rPr lang="tr-TR" sz="1600" dirty="0" err="1" smtClean="0">
                <a:solidFill>
                  <a:schemeClr val="dk1"/>
                </a:solidFill>
              </a:rPr>
              <a:t>Cushing</a:t>
            </a:r>
            <a:r>
              <a:rPr lang="tr-TR" sz="1600" dirty="0" smtClean="0">
                <a:solidFill>
                  <a:schemeClr val="dk1"/>
                </a:solidFill>
              </a:rPr>
              <a:t> sendromu, </a:t>
            </a:r>
            <a:r>
              <a:rPr lang="tr-TR" sz="1600" dirty="0" err="1" smtClean="0">
                <a:solidFill>
                  <a:schemeClr val="dk1"/>
                </a:solidFill>
              </a:rPr>
              <a:t>divertikülit</a:t>
            </a:r>
            <a:r>
              <a:rPr lang="tr-TR" sz="1600" dirty="0" smtClean="0">
                <a:solidFill>
                  <a:schemeClr val="dk1"/>
                </a:solidFill>
              </a:rPr>
              <a:t>, </a:t>
            </a:r>
            <a:r>
              <a:rPr lang="tr-TR" sz="1600" dirty="0" err="1" smtClean="0">
                <a:solidFill>
                  <a:schemeClr val="dk1"/>
                </a:solidFill>
              </a:rPr>
              <a:t>barsakta</a:t>
            </a:r>
            <a:r>
              <a:rPr lang="tr-TR" sz="1600" dirty="0" smtClean="0">
                <a:solidFill>
                  <a:schemeClr val="dk1"/>
                </a:solidFill>
              </a:rPr>
              <a:t> yeni oluşmuş </a:t>
            </a:r>
            <a:r>
              <a:rPr lang="tr-TR" sz="1600" dirty="0" err="1" smtClean="0">
                <a:solidFill>
                  <a:schemeClr val="dk1"/>
                </a:solidFill>
              </a:rPr>
              <a:t>anastomoz</a:t>
            </a:r>
            <a:r>
              <a:rPr lang="tr-TR" sz="1600" dirty="0" smtClean="0">
                <a:solidFill>
                  <a:schemeClr val="dk1"/>
                </a:solidFill>
              </a:rPr>
              <a:t>, osteoporoz, </a:t>
            </a:r>
            <a:r>
              <a:rPr lang="tr-TR" sz="1600" dirty="0" err="1" smtClean="0">
                <a:solidFill>
                  <a:schemeClr val="dk1"/>
                </a:solidFill>
              </a:rPr>
              <a:t>renal</a:t>
            </a:r>
            <a:r>
              <a:rPr lang="tr-TR" sz="1600" dirty="0" smtClean="0">
                <a:solidFill>
                  <a:schemeClr val="dk1"/>
                </a:solidFill>
              </a:rPr>
              <a:t> yetmezlik, </a:t>
            </a:r>
            <a:r>
              <a:rPr lang="tr-TR" sz="1600" dirty="0" err="1" smtClean="0">
                <a:solidFill>
                  <a:schemeClr val="dk1"/>
                </a:solidFill>
              </a:rPr>
              <a:t>tromboembolik</a:t>
            </a:r>
            <a:r>
              <a:rPr lang="tr-TR" sz="1600" dirty="0" smtClean="0">
                <a:solidFill>
                  <a:schemeClr val="dk1"/>
                </a:solidFill>
              </a:rPr>
              <a:t> temayüllerde, kronik </a:t>
            </a:r>
            <a:r>
              <a:rPr lang="tr-TR" sz="1600" dirty="0" err="1" smtClean="0">
                <a:solidFill>
                  <a:schemeClr val="dk1"/>
                </a:solidFill>
              </a:rPr>
              <a:t>psikotik</a:t>
            </a:r>
            <a:r>
              <a:rPr lang="tr-TR" sz="1600" dirty="0" smtClean="0">
                <a:solidFill>
                  <a:schemeClr val="dk1"/>
                </a:solidFill>
              </a:rPr>
              <a:t> reaksiyonlarda, </a:t>
            </a:r>
            <a:r>
              <a:rPr lang="tr-TR" sz="1600" dirty="0" err="1" smtClean="0">
                <a:solidFill>
                  <a:schemeClr val="dk1"/>
                </a:solidFill>
              </a:rPr>
              <a:t>varisella</a:t>
            </a:r>
            <a:r>
              <a:rPr lang="tr-TR" sz="1600" dirty="0" smtClean="0">
                <a:solidFill>
                  <a:schemeClr val="dk1"/>
                </a:solidFill>
              </a:rPr>
              <a:t>, </a:t>
            </a:r>
            <a:r>
              <a:rPr lang="tr-TR" sz="1600" dirty="0" err="1" smtClean="0">
                <a:solidFill>
                  <a:schemeClr val="dk1"/>
                </a:solidFill>
              </a:rPr>
              <a:t>fungal</a:t>
            </a:r>
            <a:r>
              <a:rPr lang="tr-TR" sz="1600" dirty="0" smtClean="0">
                <a:solidFill>
                  <a:schemeClr val="dk1"/>
                </a:solidFill>
              </a:rPr>
              <a:t> hastalıklarda </a:t>
            </a:r>
            <a:r>
              <a:rPr lang="tr-TR" sz="1600" dirty="0" err="1" smtClean="0">
                <a:solidFill>
                  <a:schemeClr val="dk1"/>
                </a:solidFill>
              </a:rPr>
              <a:t>kontrendikedir</a:t>
            </a:r>
            <a:r>
              <a:rPr lang="tr-TR" sz="1600" dirty="0" smtClean="0">
                <a:solidFill>
                  <a:schemeClr val="dk1"/>
                </a:solidFill>
              </a:rPr>
              <a:t>.</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a:solidFill>
                <a:srgbClr val="000000"/>
              </a:solidFill>
              <a:latin typeface="Calibri" panose="020F0502020204030204" pitchFamily="34" charset="0"/>
            </a:endParaRPr>
          </a:p>
        </p:txBody>
      </p:sp>
      <p:sp>
        <p:nvSpPr>
          <p:cNvPr id="26" name="25 Metin kutusu"/>
          <p:cNvSpPr txBox="1"/>
          <p:nvPr/>
        </p:nvSpPr>
        <p:spPr>
          <a:xfrm>
            <a:off x="5508104" y="123478"/>
            <a:ext cx="1944216" cy="6247864"/>
          </a:xfrm>
          <a:prstGeom prst="rect">
            <a:avLst/>
          </a:prstGeom>
          <a:noFill/>
        </p:spPr>
        <p:txBody>
          <a:bodyPr wrap="square" rtlCol="0">
            <a:spAutoFit/>
          </a:bodyPr>
          <a:lstStyle/>
          <a:p>
            <a:pPr fontAlgn="b"/>
            <a:r>
              <a:rPr lang="tr-TR" sz="1000" dirty="0" smtClean="0"/>
              <a:t> </a:t>
            </a:r>
          </a:p>
          <a:p>
            <a:pPr fontAlgn="b"/>
            <a:r>
              <a:rPr lang="tr-TR" sz="1600" dirty="0" smtClean="0">
                <a:solidFill>
                  <a:schemeClr val="dk1"/>
                </a:solidFill>
              </a:rPr>
              <a:t>İV ve İM kullanılabilir. Başlangıç dozları İV uygulanır; sonraki dozlar , hastanın durumuna göre İV ve İM verilebilir. 48-72 saat sonra tedavi durdurulmalı ya da dozlar giderek azaltılmalıdır.</a:t>
            </a:r>
            <a:r>
              <a:rPr lang="tr-TR" sz="1600" b="1" dirty="0" smtClean="0">
                <a:solidFill>
                  <a:schemeClr val="dk1"/>
                </a:solidFill>
              </a:rPr>
              <a:t> </a:t>
            </a:r>
            <a:r>
              <a:rPr lang="tr-TR" sz="1600" dirty="0" smtClean="0">
                <a:solidFill>
                  <a:schemeClr val="dk1"/>
                </a:solidFill>
              </a:rPr>
              <a:t>Çeşitli </a:t>
            </a:r>
            <a:r>
              <a:rPr lang="tr-TR" sz="1600" dirty="0" err="1" smtClean="0">
                <a:solidFill>
                  <a:schemeClr val="dk1"/>
                </a:solidFill>
              </a:rPr>
              <a:t>endikasyonlarda</a:t>
            </a:r>
            <a:r>
              <a:rPr lang="tr-TR" sz="1600" dirty="0" smtClean="0">
                <a:solidFill>
                  <a:schemeClr val="dk1"/>
                </a:solidFill>
              </a:rPr>
              <a:t> günlük başlangıç dozları;</a:t>
            </a:r>
            <a:r>
              <a:rPr lang="tr-TR" sz="1600" dirty="0" smtClean="0"/>
              <a:t/>
            </a:r>
            <a:br>
              <a:rPr lang="tr-TR" sz="1600" dirty="0" smtClean="0"/>
            </a:br>
            <a:r>
              <a:rPr lang="tr-TR" sz="1600" dirty="0" smtClean="0">
                <a:solidFill>
                  <a:schemeClr val="dk1"/>
                </a:solidFill>
              </a:rPr>
              <a:t>Şoklar 30 mg/kg (Gerekirse 4-6 saatte bir)</a:t>
            </a:r>
            <a:r>
              <a:rPr lang="tr-TR" sz="1600" dirty="0" smtClean="0"/>
              <a:t/>
            </a:r>
            <a:br>
              <a:rPr lang="tr-TR" sz="1600" dirty="0" smtClean="0"/>
            </a:br>
            <a:r>
              <a:rPr lang="tr-TR" sz="1600" dirty="0" smtClean="0">
                <a:solidFill>
                  <a:schemeClr val="dk1"/>
                </a:solidFill>
              </a:rPr>
              <a:t>Ödemler 80-200 mg</a:t>
            </a:r>
            <a:r>
              <a:rPr lang="tr-TR" sz="1600" dirty="0" smtClean="0"/>
              <a:t/>
            </a:r>
            <a:br>
              <a:rPr lang="tr-TR" sz="1600" dirty="0" smtClean="0"/>
            </a:br>
            <a:r>
              <a:rPr lang="tr-TR" sz="1600" dirty="0" smtClean="0">
                <a:solidFill>
                  <a:schemeClr val="dk1"/>
                </a:solidFill>
              </a:rPr>
              <a:t>Çok ciddi enfeksiyonlar 40-80 mg.</a:t>
            </a:r>
            <a:endParaRPr lang="tr-TR" sz="16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a:solidFill>
                <a:srgbClr val="000000"/>
              </a:solidFill>
              <a:latin typeface="Calibri" panose="020F0502020204030204" pitchFamily="34" charset="0"/>
            </a:endParaRPr>
          </a:p>
        </p:txBody>
      </p:sp>
      <p:sp>
        <p:nvSpPr>
          <p:cNvPr id="27" name="26 Metin kutusu"/>
          <p:cNvSpPr txBox="1"/>
          <p:nvPr/>
        </p:nvSpPr>
        <p:spPr>
          <a:xfrm>
            <a:off x="7452320" y="123478"/>
            <a:ext cx="1691680" cy="5601533"/>
          </a:xfrm>
          <a:prstGeom prst="rect">
            <a:avLst/>
          </a:prstGeom>
          <a:noFill/>
        </p:spPr>
        <p:txBody>
          <a:bodyPr wrap="square" rtlCol="0">
            <a:spAutoFit/>
          </a:bodyPr>
          <a:lstStyle/>
          <a:p>
            <a:pPr fontAlgn="b"/>
            <a:r>
              <a:rPr lang="tr-TR" sz="1000" dirty="0" smtClean="0"/>
              <a:t> </a:t>
            </a:r>
          </a:p>
          <a:p>
            <a:pPr fontAlgn="b"/>
            <a:r>
              <a:rPr lang="tr-TR" sz="1600" dirty="0" err="1" smtClean="0">
                <a:solidFill>
                  <a:schemeClr val="dk1"/>
                </a:solidFill>
              </a:rPr>
              <a:t>Miyopati</a:t>
            </a:r>
            <a:r>
              <a:rPr lang="tr-TR" sz="1600" dirty="0" smtClean="0">
                <a:solidFill>
                  <a:schemeClr val="dk1"/>
                </a:solidFill>
              </a:rPr>
              <a:t>, adale güçsüzlüğü, osteoporoz, patolojik uzun kemik kırılmaları, su ve elektrolit dengesi sodyum ve su </a:t>
            </a:r>
            <a:r>
              <a:rPr lang="tr-TR" sz="1600" dirty="0" err="1" smtClean="0">
                <a:solidFill>
                  <a:schemeClr val="dk1"/>
                </a:solidFill>
              </a:rPr>
              <a:t>retansiyonu</a:t>
            </a:r>
            <a:r>
              <a:rPr lang="tr-TR" sz="1600" dirty="0" smtClean="0">
                <a:solidFill>
                  <a:schemeClr val="dk1"/>
                </a:solidFill>
              </a:rPr>
              <a:t>, potasyum kaybı, </a:t>
            </a:r>
            <a:r>
              <a:rPr lang="tr-TR" sz="1600" dirty="0" err="1" smtClean="0">
                <a:solidFill>
                  <a:schemeClr val="dk1"/>
                </a:solidFill>
              </a:rPr>
              <a:t>hipokalemik</a:t>
            </a:r>
            <a:r>
              <a:rPr lang="tr-TR" sz="1600" dirty="0" smtClean="0">
                <a:solidFill>
                  <a:schemeClr val="dk1"/>
                </a:solidFill>
              </a:rPr>
              <a:t> </a:t>
            </a:r>
            <a:r>
              <a:rPr lang="tr-TR" sz="1600" dirty="0" err="1" smtClean="0">
                <a:solidFill>
                  <a:schemeClr val="dk1"/>
                </a:solidFill>
              </a:rPr>
              <a:t>alkaloz</a:t>
            </a:r>
            <a:r>
              <a:rPr lang="tr-TR" sz="1600" dirty="0" smtClean="0">
                <a:solidFill>
                  <a:schemeClr val="dk1"/>
                </a:solidFill>
              </a:rPr>
              <a:t> hipertansiyon ve duyarlı kişilerde </a:t>
            </a:r>
            <a:r>
              <a:rPr lang="tr-TR" sz="1600" dirty="0" err="1" smtClean="0">
                <a:solidFill>
                  <a:schemeClr val="dk1"/>
                </a:solidFill>
              </a:rPr>
              <a:t>konjestif</a:t>
            </a:r>
            <a:r>
              <a:rPr lang="tr-TR" sz="1600" dirty="0" smtClean="0">
                <a:solidFill>
                  <a:schemeClr val="dk1"/>
                </a:solidFill>
              </a:rPr>
              <a:t> kalp yetmezliği, </a:t>
            </a:r>
            <a:r>
              <a:rPr lang="tr-TR" sz="1600" dirty="0" err="1" smtClean="0">
                <a:solidFill>
                  <a:schemeClr val="dk1"/>
                </a:solidFill>
              </a:rPr>
              <a:t>peptik</a:t>
            </a:r>
            <a:r>
              <a:rPr lang="tr-TR" sz="1600" dirty="0" smtClean="0">
                <a:solidFill>
                  <a:schemeClr val="dk1"/>
                </a:solidFill>
              </a:rPr>
              <a:t> ülser, ülser </a:t>
            </a:r>
            <a:r>
              <a:rPr lang="tr-TR" sz="1600" dirty="0" err="1" smtClean="0">
                <a:solidFill>
                  <a:schemeClr val="dk1"/>
                </a:solidFill>
              </a:rPr>
              <a:t>perferasyonu</a:t>
            </a:r>
            <a:r>
              <a:rPr lang="tr-TR" sz="1600" dirty="0" smtClean="0">
                <a:solidFill>
                  <a:schemeClr val="dk1"/>
                </a:solidFill>
              </a:rPr>
              <a:t>, </a:t>
            </a:r>
            <a:r>
              <a:rPr lang="tr-TR" sz="1600" dirty="0" err="1" smtClean="0">
                <a:solidFill>
                  <a:schemeClr val="dk1"/>
                </a:solidFill>
              </a:rPr>
              <a:t>melena</a:t>
            </a:r>
            <a:r>
              <a:rPr lang="tr-TR" sz="1600" dirty="0" smtClean="0">
                <a:solidFill>
                  <a:schemeClr val="dk1"/>
                </a:solidFill>
              </a:rPr>
              <a:t>.</a:t>
            </a:r>
            <a:endParaRPr lang="tr-TR" sz="16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a:solidFill>
                <a:srgbClr val="000000"/>
              </a:solidFill>
              <a:latin typeface="Calibri" panose="020F0502020204030204" pitchFamily="34" charset="0"/>
            </a:endParaRPr>
          </a:p>
        </p:txBody>
      </p:sp>
    </p:spTree>
    <p:extLst>
      <p:ext uri="{BB962C8B-B14F-4D97-AF65-F5344CB8AC3E}">
        <p14:creationId xmlns:p14="http://schemas.microsoft.com/office/powerpoint/2010/main" val="115137854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graphicFrame>
        <p:nvGraphicFramePr>
          <p:cNvPr id="4" name="Tablo 3"/>
          <p:cNvGraphicFramePr>
            <a:graphicFrameLocks noGrp="1"/>
          </p:cNvGraphicFramePr>
          <p:nvPr>
            <p:extLst>
              <p:ext uri="{D42A27DB-BD31-4B8C-83A1-F6EECF244321}">
                <p14:modId xmlns:p14="http://schemas.microsoft.com/office/powerpoint/2010/main" val="905245278"/>
              </p:ext>
            </p:extLst>
          </p:nvPr>
        </p:nvGraphicFramePr>
        <p:xfrm>
          <a:off x="-3" y="3"/>
          <a:ext cx="9144006" cy="5143496"/>
        </p:xfrm>
        <a:graphic>
          <a:graphicData uri="http://schemas.openxmlformats.org/drawingml/2006/table">
            <a:tbl>
              <a:tblPr>
                <a:tableStyleId>{5C22544A-7EE6-4342-B048-85BDC9FD1C3A}</a:tableStyleId>
              </a:tblPr>
              <a:tblGrid>
                <a:gridCol w="374754">
                  <a:extLst>
                    <a:ext uri="{9D8B030D-6E8A-4147-A177-3AD203B41FA5}">
                      <a16:colId xmlns="" xmlns:a16="http://schemas.microsoft.com/office/drawing/2014/main" val="20000"/>
                    </a:ext>
                  </a:extLst>
                </a:gridCol>
                <a:gridCol w="374754">
                  <a:extLst>
                    <a:ext uri="{9D8B030D-6E8A-4147-A177-3AD203B41FA5}">
                      <a16:colId xmlns="" xmlns:a16="http://schemas.microsoft.com/office/drawing/2014/main" val="20001"/>
                    </a:ext>
                  </a:extLst>
                </a:gridCol>
                <a:gridCol w="599607">
                  <a:extLst>
                    <a:ext uri="{9D8B030D-6E8A-4147-A177-3AD203B41FA5}">
                      <a16:colId xmlns="" xmlns:a16="http://schemas.microsoft.com/office/drawing/2014/main" val="20002"/>
                    </a:ext>
                  </a:extLst>
                </a:gridCol>
                <a:gridCol w="599607">
                  <a:extLst>
                    <a:ext uri="{9D8B030D-6E8A-4147-A177-3AD203B41FA5}">
                      <a16:colId xmlns="" xmlns:a16="http://schemas.microsoft.com/office/drawing/2014/main" val="20003"/>
                    </a:ext>
                  </a:extLst>
                </a:gridCol>
                <a:gridCol w="599607">
                  <a:extLst>
                    <a:ext uri="{9D8B030D-6E8A-4147-A177-3AD203B41FA5}">
                      <a16:colId xmlns="" xmlns:a16="http://schemas.microsoft.com/office/drawing/2014/main" val="20004"/>
                    </a:ext>
                  </a:extLst>
                </a:gridCol>
                <a:gridCol w="599607">
                  <a:extLst>
                    <a:ext uri="{9D8B030D-6E8A-4147-A177-3AD203B41FA5}">
                      <a16:colId xmlns="" xmlns:a16="http://schemas.microsoft.com/office/drawing/2014/main" val="20005"/>
                    </a:ext>
                  </a:extLst>
                </a:gridCol>
                <a:gridCol w="599607">
                  <a:extLst>
                    <a:ext uri="{9D8B030D-6E8A-4147-A177-3AD203B41FA5}">
                      <a16:colId xmlns="" xmlns:a16="http://schemas.microsoft.com/office/drawing/2014/main" val="20006"/>
                    </a:ext>
                  </a:extLst>
                </a:gridCol>
                <a:gridCol w="599607">
                  <a:extLst>
                    <a:ext uri="{9D8B030D-6E8A-4147-A177-3AD203B41FA5}">
                      <a16:colId xmlns="" xmlns:a16="http://schemas.microsoft.com/office/drawing/2014/main" val="20007"/>
                    </a:ext>
                  </a:extLst>
                </a:gridCol>
                <a:gridCol w="599607">
                  <a:extLst>
                    <a:ext uri="{9D8B030D-6E8A-4147-A177-3AD203B41FA5}">
                      <a16:colId xmlns="" xmlns:a16="http://schemas.microsoft.com/office/drawing/2014/main" val="20008"/>
                    </a:ext>
                  </a:extLst>
                </a:gridCol>
                <a:gridCol w="599607">
                  <a:extLst>
                    <a:ext uri="{9D8B030D-6E8A-4147-A177-3AD203B41FA5}">
                      <a16:colId xmlns="" xmlns:a16="http://schemas.microsoft.com/office/drawing/2014/main" val="20009"/>
                    </a:ext>
                  </a:extLst>
                </a:gridCol>
                <a:gridCol w="599607">
                  <a:extLst>
                    <a:ext uri="{9D8B030D-6E8A-4147-A177-3AD203B41FA5}">
                      <a16:colId xmlns="" xmlns:a16="http://schemas.microsoft.com/office/drawing/2014/main" val="20010"/>
                    </a:ext>
                  </a:extLst>
                </a:gridCol>
                <a:gridCol w="599607">
                  <a:extLst>
                    <a:ext uri="{9D8B030D-6E8A-4147-A177-3AD203B41FA5}">
                      <a16:colId xmlns="" xmlns:a16="http://schemas.microsoft.com/office/drawing/2014/main" val="20011"/>
                    </a:ext>
                  </a:extLst>
                </a:gridCol>
                <a:gridCol w="599607">
                  <a:extLst>
                    <a:ext uri="{9D8B030D-6E8A-4147-A177-3AD203B41FA5}">
                      <a16:colId xmlns="" xmlns:a16="http://schemas.microsoft.com/office/drawing/2014/main" val="20012"/>
                    </a:ext>
                  </a:extLst>
                </a:gridCol>
                <a:gridCol w="599607">
                  <a:extLst>
                    <a:ext uri="{9D8B030D-6E8A-4147-A177-3AD203B41FA5}">
                      <a16:colId xmlns="" xmlns:a16="http://schemas.microsoft.com/office/drawing/2014/main" val="20013"/>
                    </a:ext>
                  </a:extLst>
                </a:gridCol>
                <a:gridCol w="599607">
                  <a:extLst>
                    <a:ext uri="{9D8B030D-6E8A-4147-A177-3AD203B41FA5}">
                      <a16:colId xmlns="" xmlns:a16="http://schemas.microsoft.com/office/drawing/2014/main" val="20014"/>
                    </a:ext>
                  </a:extLst>
                </a:gridCol>
                <a:gridCol w="599607">
                  <a:extLst>
                    <a:ext uri="{9D8B030D-6E8A-4147-A177-3AD203B41FA5}">
                      <a16:colId xmlns="" xmlns:a16="http://schemas.microsoft.com/office/drawing/2014/main" val="20015"/>
                    </a:ext>
                  </a:extLst>
                </a:gridCol>
              </a:tblGrid>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ctr" fontAlgn="b"/>
                      <a:endParaRPr lang="tr-TR" sz="16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4"/>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6"/>
                  </a:ext>
                </a:extLst>
              </a:tr>
              <a:tr h="311226">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smtClean="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9"/>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4"/>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6"/>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9"/>
                  </a:ext>
                </a:extLst>
              </a:tr>
            </a:tbl>
          </a:graphicData>
        </a:graphic>
      </p:graphicFrame>
      <p:cxnSp>
        <p:nvCxnSpPr>
          <p:cNvPr id="5" name="Düz Bağlayıcı 4"/>
          <p:cNvCxnSpPr/>
          <p:nvPr/>
        </p:nvCxnSpPr>
        <p:spPr>
          <a:xfrm>
            <a:off x="0" y="0"/>
            <a:ext cx="0"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356260" y="0"/>
            <a:ext cx="8906"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flipH="1">
            <a:off x="730333" y="0"/>
            <a:ext cx="17813"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1941616"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3740727" y="0"/>
            <a:ext cx="8907"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5557652"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356763" y="0"/>
            <a:ext cx="2672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144003"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0" y="0"/>
            <a:ext cx="91440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748146" y="262680"/>
            <a:ext cx="839585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3" y="5143500"/>
            <a:ext cx="9144003"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16 Metin kutusu"/>
          <p:cNvSpPr txBox="1"/>
          <p:nvPr/>
        </p:nvSpPr>
        <p:spPr>
          <a:xfrm>
            <a:off x="827584" y="0"/>
            <a:ext cx="936104" cy="338554"/>
          </a:xfrm>
          <a:prstGeom prst="rect">
            <a:avLst/>
          </a:prstGeom>
          <a:noFill/>
        </p:spPr>
        <p:txBody>
          <a:bodyPr wrap="square" rtlCol="0">
            <a:spAutoFit/>
          </a:bodyPr>
          <a:lstStyle/>
          <a:p>
            <a:r>
              <a:rPr lang="tr-TR" sz="1600" dirty="0" smtClean="0">
                <a:solidFill>
                  <a:schemeClr val="tx2"/>
                </a:solidFill>
              </a:rPr>
              <a:t>İlaçlar</a:t>
            </a:r>
            <a:endParaRPr lang="tr-TR" sz="1600" dirty="0">
              <a:solidFill>
                <a:schemeClr val="tx2"/>
              </a:solidFill>
            </a:endParaRPr>
          </a:p>
        </p:txBody>
      </p:sp>
      <p:sp>
        <p:nvSpPr>
          <p:cNvPr id="18" name="17 Metin kutusu"/>
          <p:cNvSpPr txBox="1"/>
          <p:nvPr/>
        </p:nvSpPr>
        <p:spPr>
          <a:xfrm>
            <a:off x="1979712" y="0"/>
            <a:ext cx="1656184" cy="338554"/>
          </a:xfrm>
          <a:prstGeom prst="rect">
            <a:avLst/>
          </a:prstGeom>
          <a:noFill/>
        </p:spPr>
        <p:txBody>
          <a:bodyPr wrap="square" rtlCol="0">
            <a:spAutoFit/>
          </a:bodyPr>
          <a:lstStyle/>
          <a:p>
            <a:r>
              <a:rPr lang="tr-TR" sz="1600" dirty="0" smtClean="0">
                <a:solidFill>
                  <a:schemeClr val="tx2"/>
                </a:solidFill>
                <a:cs typeface="Arial" pitchFamily="34" charset="0"/>
              </a:rPr>
              <a:t>Endikasyonları</a:t>
            </a:r>
            <a:endParaRPr lang="tr-TR" sz="1600" dirty="0">
              <a:solidFill>
                <a:schemeClr val="tx2"/>
              </a:solidFill>
              <a:cs typeface="Arial" pitchFamily="34" charset="0"/>
            </a:endParaRPr>
          </a:p>
        </p:txBody>
      </p:sp>
      <p:sp>
        <p:nvSpPr>
          <p:cNvPr id="19" name="18 Metin kutusu"/>
          <p:cNvSpPr txBox="1"/>
          <p:nvPr/>
        </p:nvSpPr>
        <p:spPr>
          <a:xfrm>
            <a:off x="3707904" y="0"/>
            <a:ext cx="2160240" cy="338554"/>
          </a:xfrm>
          <a:prstGeom prst="rect">
            <a:avLst/>
          </a:prstGeom>
          <a:noFill/>
        </p:spPr>
        <p:txBody>
          <a:bodyPr wrap="square" rtlCol="0">
            <a:spAutoFit/>
          </a:bodyPr>
          <a:lstStyle/>
          <a:p>
            <a:r>
              <a:rPr lang="tr-TR" sz="1600" dirty="0" smtClean="0">
                <a:solidFill>
                  <a:schemeClr val="tx2"/>
                </a:solidFill>
              </a:rPr>
              <a:t>Kontrendikasyonları</a:t>
            </a:r>
            <a:endParaRPr lang="tr-TR" sz="1600" dirty="0">
              <a:solidFill>
                <a:schemeClr val="tx2"/>
              </a:solidFill>
            </a:endParaRPr>
          </a:p>
        </p:txBody>
      </p:sp>
      <p:sp>
        <p:nvSpPr>
          <p:cNvPr id="20" name="19 Metin kutusu"/>
          <p:cNvSpPr txBox="1"/>
          <p:nvPr/>
        </p:nvSpPr>
        <p:spPr>
          <a:xfrm>
            <a:off x="5580112" y="0"/>
            <a:ext cx="1728192" cy="338554"/>
          </a:xfrm>
          <a:prstGeom prst="rect">
            <a:avLst/>
          </a:prstGeom>
          <a:noFill/>
        </p:spPr>
        <p:txBody>
          <a:bodyPr wrap="square" rtlCol="0">
            <a:spAutoFit/>
          </a:bodyPr>
          <a:lstStyle/>
          <a:p>
            <a:r>
              <a:rPr lang="tr-TR" sz="1600" dirty="0" smtClean="0">
                <a:solidFill>
                  <a:schemeClr val="tx2"/>
                </a:solidFill>
              </a:rPr>
              <a:t>Veriliş yolu</a:t>
            </a:r>
            <a:endParaRPr lang="tr-TR" sz="1600" dirty="0">
              <a:solidFill>
                <a:schemeClr val="tx2"/>
              </a:solidFill>
            </a:endParaRPr>
          </a:p>
        </p:txBody>
      </p:sp>
      <p:sp>
        <p:nvSpPr>
          <p:cNvPr id="21" name="20 Metin kutusu"/>
          <p:cNvSpPr txBox="1"/>
          <p:nvPr/>
        </p:nvSpPr>
        <p:spPr>
          <a:xfrm>
            <a:off x="7380312" y="0"/>
            <a:ext cx="1763688" cy="338554"/>
          </a:xfrm>
          <a:prstGeom prst="rect">
            <a:avLst/>
          </a:prstGeom>
          <a:noFill/>
        </p:spPr>
        <p:txBody>
          <a:bodyPr wrap="square" rtlCol="0">
            <a:spAutoFit/>
          </a:bodyPr>
          <a:lstStyle/>
          <a:p>
            <a:r>
              <a:rPr lang="tr-TR" sz="1600" dirty="0" smtClean="0">
                <a:solidFill>
                  <a:schemeClr val="tx2"/>
                </a:solidFill>
              </a:rPr>
              <a:t>Yan etkileri</a:t>
            </a:r>
            <a:endParaRPr lang="tr-TR" sz="1600" dirty="0">
              <a:solidFill>
                <a:schemeClr val="tx2"/>
              </a:solidFill>
            </a:endParaRPr>
          </a:p>
        </p:txBody>
      </p:sp>
      <p:sp>
        <p:nvSpPr>
          <p:cNvPr id="22" name="21 Metin kutusu"/>
          <p:cNvSpPr txBox="1"/>
          <p:nvPr/>
        </p:nvSpPr>
        <p:spPr>
          <a:xfrm rot="16200000">
            <a:off x="-1456129" y="2083663"/>
            <a:ext cx="3312368" cy="400110"/>
          </a:xfrm>
          <a:prstGeom prst="rect">
            <a:avLst/>
          </a:prstGeom>
          <a:noFill/>
        </p:spPr>
        <p:txBody>
          <a:bodyPr wrap="square" rtlCol="0">
            <a:spAutoFit/>
          </a:bodyPr>
          <a:lstStyle/>
          <a:p>
            <a:r>
              <a:rPr lang="tr-TR" sz="2000" dirty="0" smtClean="0">
                <a:latin typeface="Arial" pitchFamily="34" charset="0"/>
                <a:cs typeface="Arial" pitchFamily="34" charset="0"/>
              </a:rPr>
              <a:t>ANTİEMETİK İLAÇLAR</a:t>
            </a:r>
            <a:endParaRPr lang="tr-TR" sz="2000" dirty="0">
              <a:latin typeface="Arial" pitchFamily="34" charset="0"/>
              <a:cs typeface="Arial" pitchFamily="34" charset="0"/>
            </a:endParaRPr>
          </a:p>
        </p:txBody>
      </p:sp>
      <p:sp>
        <p:nvSpPr>
          <p:cNvPr id="24" name="23 Metin kutusu"/>
          <p:cNvSpPr txBox="1"/>
          <p:nvPr/>
        </p:nvSpPr>
        <p:spPr>
          <a:xfrm>
            <a:off x="683568" y="339502"/>
            <a:ext cx="1440160" cy="338554"/>
          </a:xfrm>
          <a:prstGeom prst="rect">
            <a:avLst/>
          </a:prstGeom>
          <a:noFill/>
        </p:spPr>
        <p:txBody>
          <a:bodyPr wrap="square" rtlCol="0">
            <a:spAutoFit/>
          </a:bodyPr>
          <a:lstStyle/>
          <a:p>
            <a:r>
              <a:rPr lang="tr-TR" sz="1600" dirty="0" err="1" smtClean="0"/>
              <a:t>Aprepitant</a:t>
            </a:r>
            <a:endParaRPr lang="tr-TR" sz="1600" dirty="0"/>
          </a:p>
        </p:txBody>
      </p:sp>
      <p:sp>
        <p:nvSpPr>
          <p:cNvPr id="25" name="24 Metin kutusu"/>
          <p:cNvSpPr txBox="1"/>
          <p:nvPr/>
        </p:nvSpPr>
        <p:spPr>
          <a:xfrm>
            <a:off x="1979712" y="411510"/>
            <a:ext cx="1800200" cy="4955203"/>
          </a:xfrm>
          <a:prstGeom prst="rect">
            <a:avLst/>
          </a:prstGeom>
          <a:noFill/>
        </p:spPr>
        <p:txBody>
          <a:bodyPr wrap="square" rtlCol="0">
            <a:spAutoFit/>
          </a:bodyPr>
          <a:lstStyle/>
          <a:p>
            <a:pPr fontAlgn="b"/>
            <a:r>
              <a:rPr lang="tr-TR" sz="1600" dirty="0" smtClean="0">
                <a:solidFill>
                  <a:schemeClr val="dk1"/>
                </a:solidFill>
              </a:rPr>
              <a:t>Erişkinlerde;</a:t>
            </a:r>
          </a:p>
          <a:p>
            <a:r>
              <a:rPr lang="tr-TR" sz="1600" dirty="0" smtClean="0">
                <a:solidFill>
                  <a:schemeClr val="dk1"/>
                </a:solidFill>
              </a:rPr>
              <a:t>diğer </a:t>
            </a:r>
            <a:r>
              <a:rPr lang="tr-TR" sz="1600" dirty="0" err="1" smtClean="0">
                <a:solidFill>
                  <a:schemeClr val="dk1"/>
                </a:solidFill>
              </a:rPr>
              <a:t>antiemetik</a:t>
            </a:r>
            <a:r>
              <a:rPr lang="tr-TR" sz="1600" dirty="0" smtClean="0">
                <a:solidFill>
                  <a:schemeClr val="dk1"/>
                </a:solidFill>
              </a:rPr>
              <a:t> ajanlarla birlikte, yüksek doz </a:t>
            </a:r>
            <a:r>
              <a:rPr lang="tr-TR" sz="1600" dirty="0" err="1" smtClean="0">
                <a:solidFill>
                  <a:schemeClr val="dk1"/>
                </a:solidFill>
              </a:rPr>
              <a:t>sisplatin</a:t>
            </a:r>
            <a:r>
              <a:rPr lang="tr-TR" sz="1600" dirty="0" smtClean="0">
                <a:solidFill>
                  <a:schemeClr val="dk1"/>
                </a:solidFill>
              </a:rPr>
              <a:t> dahil olmak üzere yüksek derecede </a:t>
            </a:r>
            <a:r>
              <a:rPr lang="tr-TR" sz="1600" dirty="0" err="1" smtClean="0">
                <a:solidFill>
                  <a:schemeClr val="dk1"/>
                </a:solidFill>
              </a:rPr>
              <a:t>emetojenik</a:t>
            </a:r>
            <a:r>
              <a:rPr lang="tr-TR" sz="1600" dirty="0" smtClean="0">
                <a:solidFill>
                  <a:schemeClr val="dk1"/>
                </a:solidFill>
              </a:rPr>
              <a:t> kanser kemoterapisinin başlangıç ve tekrar kürleri ile oluşan akut ve gecikmiş bulantı ve kusmanın önlenmesinde </a:t>
            </a:r>
            <a:r>
              <a:rPr lang="tr-TR" sz="1600" dirty="0" err="1" smtClean="0">
                <a:solidFill>
                  <a:schemeClr val="dk1"/>
                </a:solidFill>
              </a:rPr>
              <a:t>endikedir</a:t>
            </a:r>
            <a:r>
              <a:rPr lang="tr-TR" sz="1600" dirty="0" smtClean="0">
                <a:solidFill>
                  <a:schemeClr val="dk1"/>
                </a:solidFill>
              </a:rPr>
              <a:t>.</a:t>
            </a:r>
          </a:p>
          <a:p>
            <a:pPr fontAlgn="b"/>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a:solidFill>
                <a:srgbClr val="000000"/>
              </a:solidFill>
              <a:latin typeface="Calibri" panose="020F0502020204030204" pitchFamily="34" charset="0"/>
            </a:endParaRPr>
          </a:p>
        </p:txBody>
      </p:sp>
      <p:sp>
        <p:nvSpPr>
          <p:cNvPr id="26" name="25 Metin kutusu"/>
          <p:cNvSpPr txBox="1"/>
          <p:nvPr/>
        </p:nvSpPr>
        <p:spPr>
          <a:xfrm>
            <a:off x="3779912" y="195486"/>
            <a:ext cx="1728192" cy="2308324"/>
          </a:xfrm>
          <a:prstGeom prst="rect">
            <a:avLst/>
          </a:prstGeom>
          <a:noFill/>
        </p:spPr>
        <p:txBody>
          <a:bodyPr wrap="square" rtlCol="0">
            <a:spAutoFit/>
          </a:bodyPr>
          <a:lstStyle/>
          <a:p>
            <a:pPr fontAlgn="b"/>
            <a:r>
              <a:rPr lang="tr-TR" sz="1600" dirty="0" smtClean="0"/>
              <a:t> </a:t>
            </a:r>
          </a:p>
          <a:p>
            <a:pPr fontAlgn="base"/>
            <a:r>
              <a:rPr lang="tr-TR" sz="1600" dirty="0" smtClean="0">
                <a:solidFill>
                  <a:schemeClr val="dk1"/>
                </a:solidFill>
              </a:rPr>
              <a:t>Aşırı duyarlılık ve</a:t>
            </a:r>
          </a:p>
          <a:p>
            <a:pPr fontAlgn="base"/>
            <a:r>
              <a:rPr lang="tr-TR" sz="1600" dirty="0" err="1" smtClean="0">
                <a:solidFill>
                  <a:schemeClr val="dk1"/>
                </a:solidFill>
              </a:rPr>
              <a:t>pimozid</a:t>
            </a:r>
            <a:r>
              <a:rPr lang="tr-TR" sz="1600" dirty="0" smtClean="0">
                <a:solidFill>
                  <a:schemeClr val="dk1"/>
                </a:solidFill>
              </a:rPr>
              <a:t> ile birlikte kullanımı</a:t>
            </a:r>
          </a:p>
          <a:p>
            <a:pPr fontAlgn="b"/>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a:solidFill>
                <a:srgbClr val="000000"/>
              </a:solidFill>
              <a:latin typeface="Calibri" panose="020F0502020204030204" pitchFamily="34" charset="0"/>
            </a:endParaRPr>
          </a:p>
        </p:txBody>
      </p:sp>
      <p:sp>
        <p:nvSpPr>
          <p:cNvPr id="27" name="26 Metin kutusu"/>
          <p:cNvSpPr txBox="1"/>
          <p:nvPr/>
        </p:nvSpPr>
        <p:spPr>
          <a:xfrm>
            <a:off x="5508104" y="267494"/>
            <a:ext cx="1872208" cy="4524315"/>
          </a:xfrm>
          <a:prstGeom prst="rect">
            <a:avLst/>
          </a:prstGeom>
          <a:noFill/>
        </p:spPr>
        <p:txBody>
          <a:bodyPr wrap="square" rtlCol="0">
            <a:spAutoFit/>
          </a:bodyPr>
          <a:lstStyle/>
          <a:p>
            <a:pPr fontAlgn="b"/>
            <a:r>
              <a:rPr lang="tr-TR" sz="1000" dirty="0" smtClean="0"/>
              <a:t> </a:t>
            </a:r>
          </a:p>
          <a:p>
            <a:pPr fontAlgn="b"/>
            <a:r>
              <a:rPr lang="tr-TR" sz="1600" dirty="0" smtClean="0">
                <a:solidFill>
                  <a:schemeClr val="dk1"/>
                </a:solidFill>
              </a:rPr>
              <a:t>3 gün süreyle verilir önerilen doz kemoterapinin 1. gününde tedaviden 1 saat önce oral yoldan alınan 125 mg (1. gün) ve 2. ve 3. günün sabahları günde bir kez alınan 80 </a:t>
            </a:r>
            <a:r>
              <a:rPr lang="tr-TR" sz="1600" dirty="0" err="1" smtClean="0">
                <a:solidFill>
                  <a:schemeClr val="dk1"/>
                </a:solidFill>
              </a:rPr>
              <a:t>mg’dır</a:t>
            </a:r>
            <a:r>
              <a:rPr lang="tr-TR" sz="1600" dirty="0" smtClean="0">
                <a:solidFill>
                  <a:schemeClr val="dk1"/>
                </a:solidFill>
              </a:rPr>
              <a:t>. Oral kullanım içindir, sabah aç karnına kullanılmalıdır.</a:t>
            </a:r>
            <a:endParaRPr lang="tr-TR" sz="16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a:solidFill>
                <a:srgbClr val="000000"/>
              </a:solidFill>
              <a:latin typeface="Calibri" panose="020F0502020204030204" pitchFamily="34" charset="0"/>
            </a:endParaRPr>
          </a:p>
        </p:txBody>
      </p:sp>
      <p:sp>
        <p:nvSpPr>
          <p:cNvPr id="28" name="27 Metin kutusu"/>
          <p:cNvSpPr txBox="1"/>
          <p:nvPr/>
        </p:nvSpPr>
        <p:spPr>
          <a:xfrm>
            <a:off x="7380312" y="267494"/>
            <a:ext cx="1440160" cy="2462213"/>
          </a:xfrm>
          <a:prstGeom prst="rect">
            <a:avLst/>
          </a:prstGeom>
          <a:noFill/>
        </p:spPr>
        <p:txBody>
          <a:bodyPr wrap="square" rtlCol="0">
            <a:spAutoFit/>
          </a:bodyPr>
          <a:lstStyle/>
          <a:p>
            <a:pPr fontAlgn="b"/>
            <a:r>
              <a:rPr lang="tr-TR" sz="1000" dirty="0" smtClean="0"/>
              <a:t> </a:t>
            </a:r>
          </a:p>
          <a:p>
            <a:pPr fontAlgn="base"/>
            <a:r>
              <a:rPr lang="tr-TR" sz="1600" dirty="0" err="1" smtClean="0">
                <a:solidFill>
                  <a:schemeClr val="dk1"/>
                </a:solidFill>
              </a:rPr>
              <a:t>Anoreksi</a:t>
            </a:r>
            <a:r>
              <a:rPr lang="tr-TR" sz="1600" dirty="0" smtClean="0">
                <a:solidFill>
                  <a:schemeClr val="dk1"/>
                </a:solidFill>
              </a:rPr>
              <a:t>,  kabızlık,</a:t>
            </a:r>
          </a:p>
          <a:p>
            <a:pPr fontAlgn="base"/>
            <a:r>
              <a:rPr lang="tr-TR" sz="1600" dirty="0" smtClean="0">
                <a:solidFill>
                  <a:schemeClr val="dk1"/>
                </a:solidFill>
              </a:rPr>
              <a:t>ishal, </a:t>
            </a:r>
          </a:p>
          <a:p>
            <a:pPr fontAlgn="base"/>
            <a:r>
              <a:rPr lang="tr-TR" sz="1600" dirty="0" smtClean="0">
                <a:solidFill>
                  <a:schemeClr val="dk1"/>
                </a:solidFill>
              </a:rPr>
              <a:t>mide bulantısı.</a:t>
            </a:r>
          </a:p>
          <a:p>
            <a:pPr fontAlgn="b"/>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a:solidFill>
                <a:srgbClr val="000000"/>
              </a:solidFill>
              <a:latin typeface="Calibri" panose="020F0502020204030204" pitchFamily="34" charset="0"/>
            </a:endParaRPr>
          </a:p>
        </p:txBody>
      </p:sp>
    </p:spTree>
    <p:extLst>
      <p:ext uri="{BB962C8B-B14F-4D97-AF65-F5344CB8AC3E}">
        <p14:creationId xmlns:p14="http://schemas.microsoft.com/office/powerpoint/2010/main" val="115137854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graphicFrame>
        <p:nvGraphicFramePr>
          <p:cNvPr id="4" name="Tablo 3"/>
          <p:cNvGraphicFramePr>
            <a:graphicFrameLocks noGrp="1"/>
          </p:cNvGraphicFramePr>
          <p:nvPr>
            <p:extLst>
              <p:ext uri="{D42A27DB-BD31-4B8C-83A1-F6EECF244321}">
                <p14:modId xmlns:p14="http://schemas.microsoft.com/office/powerpoint/2010/main" val="905245278"/>
              </p:ext>
            </p:extLst>
          </p:nvPr>
        </p:nvGraphicFramePr>
        <p:xfrm>
          <a:off x="-3" y="3"/>
          <a:ext cx="9144006" cy="5143496"/>
        </p:xfrm>
        <a:graphic>
          <a:graphicData uri="http://schemas.openxmlformats.org/drawingml/2006/table">
            <a:tbl>
              <a:tblPr>
                <a:tableStyleId>{5C22544A-7EE6-4342-B048-85BDC9FD1C3A}</a:tableStyleId>
              </a:tblPr>
              <a:tblGrid>
                <a:gridCol w="374754">
                  <a:extLst>
                    <a:ext uri="{9D8B030D-6E8A-4147-A177-3AD203B41FA5}">
                      <a16:colId xmlns="" xmlns:a16="http://schemas.microsoft.com/office/drawing/2014/main" val="20000"/>
                    </a:ext>
                  </a:extLst>
                </a:gridCol>
                <a:gridCol w="374754">
                  <a:extLst>
                    <a:ext uri="{9D8B030D-6E8A-4147-A177-3AD203B41FA5}">
                      <a16:colId xmlns="" xmlns:a16="http://schemas.microsoft.com/office/drawing/2014/main" val="20001"/>
                    </a:ext>
                  </a:extLst>
                </a:gridCol>
                <a:gridCol w="599607">
                  <a:extLst>
                    <a:ext uri="{9D8B030D-6E8A-4147-A177-3AD203B41FA5}">
                      <a16:colId xmlns="" xmlns:a16="http://schemas.microsoft.com/office/drawing/2014/main" val="20002"/>
                    </a:ext>
                  </a:extLst>
                </a:gridCol>
                <a:gridCol w="599607">
                  <a:extLst>
                    <a:ext uri="{9D8B030D-6E8A-4147-A177-3AD203B41FA5}">
                      <a16:colId xmlns="" xmlns:a16="http://schemas.microsoft.com/office/drawing/2014/main" val="20003"/>
                    </a:ext>
                  </a:extLst>
                </a:gridCol>
                <a:gridCol w="599607">
                  <a:extLst>
                    <a:ext uri="{9D8B030D-6E8A-4147-A177-3AD203B41FA5}">
                      <a16:colId xmlns="" xmlns:a16="http://schemas.microsoft.com/office/drawing/2014/main" val="20004"/>
                    </a:ext>
                  </a:extLst>
                </a:gridCol>
                <a:gridCol w="599607">
                  <a:extLst>
                    <a:ext uri="{9D8B030D-6E8A-4147-A177-3AD203B41FA5}">
                      <a16:colId xmlns="" xmlns:a16="http://schemas.microsoft.com/office/drawing/2014/main" val="20005"/>
                    </a:ext>
                  </a:extLst>
                </a:gridCol>
                <a:gridCol w="599607">
                  <a:extLst>
                    <a:ext uri="{9D8B030D-6E8A-4147-A177-3AD203B41FA5}">
                      <a16:colId xmlns="" xmlns:a16="http://schemas.microsoft.com/office/drawing/2014/main" val="20006"/>
                    </a:ext>
                  </a:extLst>
                </a:gridCol>
                <a:gridCol w="599607">
                  <a:extLst>
                    <a:ext uri="{9D8B030D-6E8A-4147-A177-3AD203B41FA5}">
                      <a16:colId xmlns="" xmlns:a16="http://schemas.microsoft.com/office/drawing/2014/main" val="20007"/>
                    </a:ext>
                  </a:extLst>
                </a:gridCol>
                <a:gridCol w="599607">
                  <a:extLst>
                    <a:ext uri="{9D8B030D-6E8A-4147-A177-3AD203B41FA5}">
                      <a16:colId xmlns="" xmlns:a16="http://schemas.microsoft.com/office/drawing/2014/main" val="20008"/>
                    </a:ext>
                  </a:extLst>
                </a:gridCol>
                <a:gridCol w="599607">
                  <a:extLst>
                    <a:ext uri="{9D8B030D-6E8A-4147-A177-3AD203B41FA5}">
                      <a16:colId xmlns="" xmlns:a16="http://schemas.microsoft.com/office/drawing/2014/main" val="20009"/>
                    </a:ext>
                  </a:extLst>
                </a:gridCol>
                <a:gridCol w="599607">
                  <a:extLst>
                    <a:ext uri="{9D8B030D-6E8A-4147-A177-3AD203B41FA5}">
                      <a16:colId xmlns="" xmlns:a16="http://schemas.microsoft.com/office/drawing/2014/main" val="20010"/>
                    </a:ext>
                  </a:extLst>
                </a:gridCol>
                <a:gridCol w="599607">
                  <a:extLst>
                    <a:ext uri="{9D8B030D-6E8A-4147-A177-3AD203B41FA5}">
                      <a16:colId xmlns="" xmlns:a16="http://schemas.microsoft.com/office/drawing/2014/main" val="20011"/>
                    </a:ext>
                  </a:extLst>
                </a:gridCol>
                <a:gridCol w="599607">
                  <a:extLst>
                    <a:ext uri="{9D8B030D-6E8A-4147-A177-3AD203B41FA5}">
                      <a16:colId xmlns="" xmlns:a16="http://schemas.microsoft.com/office/drawing/2014/main" val="20012"/>
                    </a:ext>
                  </a:extLst>
                </a:gridCol>
                <a:gridCol w="599607">
                  <a:extLst>
                    <a:ext uri="{9D8B030D-6E8A-4147-A177-3AD203B41FA5}">
                      <a16:colId xmlns="" xmlns:a16="http://schemas.microsoft.com/office/drawing/2014/main" val="20013"/>
                    </a:ext>
                  </a:extLst>
                </a:gridCol>
                <a:gridCol w="599607">
                  <a:extLst>
                    <a:ext uri="{9D8B030D-6E8A-4147-A177-3AD203B41FA5}">
                      <a16:colId xmlns="" xmlns:a16="http://schemas.microsoft.com/office/drawing/2014/main" val="20014"/>
                    </a:ext>
                  </a:extLst>
                </a:gridCol>
                <a:gridCol w="599607">
                  <a:extLst>
                    <a:ext uri="{9D8B030D-6E8A-4147-A177-3AD203B41FA5}">
                      <a16:colId xmlns="" xmlns:a16="http://schemas.microsoft.com/office/drawing/2014/main" val="20015"/>
                    </a:ext>
                  </a:extLst>
                </a:gridCol>
              </a:tblGrid>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ctr" fontAlgn="b"/>
                      <a:endParaRPr lang="tr-TR" sz="16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4"/>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6"/>
                  </a:ext>
                </a:extLst>
              </a:tr>
              <a:tr h="311226">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smtClean="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9"/>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4"/>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6"/>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9"/>
                  </a:ext>
                </a:extLst>
              </a:tr>
            </a:tbl>
          </a:graphicData>
        </a:graphic>
      </p:graphicFrame>
      <p:cxnSp>
        <p:nvCxnSpPr>
          <p:cNvPr id="5" name="Düz Bağlayıcı 4"/>
          <p:cNvCxnSpPr/>
          <p:nvPr/>
        </p:nvCxnSpPr>
        <p:spPr>
          <a:xfrm>
            <a:off x="0" y="0"/>
            <a:ext cx="0"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356260" y="0"/>
            <a:ext cx="8906"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flipH="1">
            <a:off x="730333" y="0"/>
            <a:ext cx="17813"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1941616"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3740727" y="0"/>
            <a:ext cx="8907"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5557652"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356763" y="0"/>
            <a:ext cx="2672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144003"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0" y="0"/>
            <a:ext cx="91440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748146" y="262680"/>
            <a:ext cx="839585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3" y="5143500"/>
            <a:ext cx="9144003"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16 Metin kutusu"/>
          <p:cNvSpPr txBox="1"/>
          <p:nvPr/>
        </p:nvSpPr>
        <p:spPr>
          <a:xfrm>
            <a:off x="827584" y="0"/>
            <a:ext cx="936104" cy="338554"/>
          </a:xfrm>
          <a:prstGeom prst="rect">
            <a:avLst/>
          </a:prstGeom>
          <a:noFill/>
        </p:spPr>
        <p:txBody>
          <a:bodyPr wrap="square" rtlCol="0">
            <a:spAutoFit/>
          </a:bodyPr>
          <a:lstStyle/>
          <a:p>
            <a:r>
              <a:rPr lang="tr-TR" sz="1600" dirty="0" smtClean="0">
                <a:solidFill>
                  <a:schemeClr val="tx2"/>
                </a:solidFill>
              </a:rPr>
              <a:t>İlaçlar</a:t>
            </a:r>
            <a:endParaRPr lang="tr-TR" sz="1600" dirty="0">
              <a:solidFill>
                <a:schemeClr val="tx2"/>
              </a:solidFill>
            </a:endParaRPr>
          </a:p>
        </p:txBody>
      </p:sp>
      <p:sp>
        <p:nvSpPr>
          <p:cNvPr id="18" name="17 Metin kutusu"/>
          <p:cNvSpPr txBox="1"/>
          <p:nvPr/>
        </p:nvSpPr>
        <p:spPr>
          <a:xfrm>
            <a:off x="1979712" y="0"/>
            <a:ext cx="1656184" cy="338554"/>
          </a:xfrm>
          <a:prstGeom prst="rect">
            <a:avLst/>
          </a:prstGeom>
          <a:noFill/>
        </p:spPr>
        <p:txBody>
          <a:bodyPr wrap="square" rtlCol="0">
            <a:spAutoFit/>
          </a:bodyPr>
          <a:lstStyle/>
          <a:p>
            <a:r>
              <a:rPr lang="tr-TR" sz="1600" dirty="0" smtClean="0">
                <a:solidFill>
                  <a:schemeClr val="tx2"/>
                </a:solidFill>
                <a:cs typeface="Arial" pitchFamily="34" charset="0"/>
              </a:rPr>
              <a:t>Endikasyonları</a:t>
            </a:r>
            <a:endParaRPr lang="tr-TR" sz="1600" dirty="0">
              <a:solidFill>
                <a:schemeClr val="tx2"/>
              </a:solidFill>
              <a:cs typeface="Arial" pitchFamily="34" charset="0"/>
            </a:endParaRPr>
          </a:p>
        </p:txBody>
      </p:sp>
      <p:sp>
        <p:nvSpPr>
          <p:cNvPr id="19" name="18 Metin kutusu"/>
          <p:cNvSpPr txBox="1"/>
          <p:nvPr/>
        </p:nvSpPr>
        <p:spPr>
          <a:xfrm>
            <a:off x="3707904" y="0"/>
            <a:ext cx="2160240" cy="338554"/>
          </a:xfrm>
          <a:prstGeom prst="rect">
            <a:avLst/>
          </a:prstGeom>
          <a:noFill/>
        </p:spPr>
        <p:txBody>
          <a:bodyPr wrap="square" rtlCol="0">
            <a:spAutoFit/>
          </a:bodyPr>
          <a:lstStyle/>
          <a:p>
            <a:r>
              <a:rPr lang="tr-TR" sz="1600" dirty="0" smtClean="0">
                <a:solidFill>
                  <a:schemeClr val="tx2"/>
                </a:solidFill>
              </a:rPr>
              <a:t>Kontrendikasyonları</a:t>
            </a:r>
            <a:endParaRPr lang="tr-TR" sz="1600" dirty="0">
              <a:solidFill>
                <a:schemeClr val="tx2"/>
              </a:solidFill>
            </a:endParaRPr>
          </a:p>
        </p:txBody>
      </p:sp>
      <p:sp>
        <p:nvSpPr>
          <p:cNvPr id="20" name="19 Metin kutusu"/>
          <p:cNvSpPr txBox="1"/>
          <p:nvPr/>
        </p:nvSpPr>
        <p:spPr>
          <a:xfrm>
            <a:off x="5580112" y="0"/>
            <a:ext cx="1728192" cy="338554"/>
          </a:xfrm>
          <a:prstGeom prst="rect">
            <a:avLst/>
          </a:prstGeom>
          <a:noFill/>
        </p:spPr>
        <p:txBody>
          <a:bodyPr wrap="square" rtlCol="0">
            <a:spAutoFit/>
          </a:bodyPr>
          <a:lstStyle/>
          <a:p>
            <a:r>
              <a:rPr lang="tr-TR" sz="1600" dirty="0" smtClean="0">
                <a:solidFill>
                  <a:schemeClr val="tx2"/>
                </a:solidFill>
              </a:rPr>
              <a:t>Veriliş yolu</a:t>
            </a:r>
            <a:endParaRPr lang="tr-TR" sz="1600" dirty="0">
              <a:solidFill>
                <a:schemeClr val="tx2"/>
              </a:solidFill>
            </a:endParaRPr>
          </a:p>
        </p:txBody>
      </p:sp>
      <p:sp>
        <p:nvSpPr>
          <p:cNvPr id="21" name="20 Metin kutusu"/>
          <p:cNvSpPr txBox="1"/>
          <p:nvPr/>
        </p:nvSpPr>
        <p:spPr>
          <a:xfrm>
            <a:off x="7380312" y="0"/>
            <a:ext cx="1763688" cy="338554"/>
          </a:xfrm>
          <a:prstGeom prst="rect">
            <a:avLst/>
          </a:prstGeom>
          <a:noFill/>
        </p:spPr>
        <p:txBody>
          <a:bodyPr wrap="square" rtlCol="0">
            <a:spAutoFit/>
          </a:bodyPr>
          <a:lstStyle/>
          <a:p>
            <a:r>
              <a:rPr lang="tr-TR" sz="1600" dirty="0" smtClean="0">
                <a:solidFill>
                  <a:schemeClr val="tx2"/>
                </a:solidFill>
              </a:rPr>
              <a:t>Yan etkileri</a:t>
            </a:r>
            <a:endParaRPr lang="tr-TR" sz="1600" dirty="0">
              <a:solidFill>
                <a:schemeClr val="tx2"/>
              </a:solidFill>
            </a:endParaRPr>
          </a:p>
        </p:txBody>
      </p:sp>
      <p:sp>
        <p:nvSpPr>
          <p:cNvPr id="22" name="21 Metin kutusu"/>
          <p:cNvSpPr txBox="1"/>
          <p:nvPr/>
        </p:nvSpPr>
        <p:spPr>
          <a:xfrm rot="16200000">
            <a:off x="-1456129" y="2083663"/>
            <a:ext cx="3312368" cy="400110"/>
          </a:xfrm>
          <a:prstGeom prst="rect">
            <a:avLst/>
          </a:prstGeom>
          <a:noFill/>
        </p:spPr>
        <p:txBody>
          <a:bodyPr wrap="square" rtlCol="0">
            <a:spAutoFit/>
          </a:bodyPr>
          <a:lstStyle/>
          <a:p>
            <a:r>
              <a:rPr lang="tr-TR" sz="2000" dirty="0" smtClean="0">
                <a:latin typeface="Arial" pitchFamily="34" charset="0"/>
                <a:cs typeface="Arial" pitchFamily="34" charset="0"/>
              </a:rPr>
              <a:t>ANTİEMETİK İLAÇLAR</a:t>
            </a:r>
            <a:endParaRPr lang="tr-TR" sz="2000" dirty="0">
              <a:latin typeface="Arial" pitchFamily="34" charset="0"/>
              <a:cs typeface="Arial" pitchFamily="34" charset="0"/>
            </a:endParaRPr>
          </a:p>
        </p:txBody>
      </p:sp>
      <p:sp>
        <p:nvSpPr>
          <p:cNvPr id="23" name="22 Metin kutusu"/>
          <p:cNvSpPr txBox="1"/>
          <p:nvPr/>
        </p:nvSpPr>
        <p:spPr>
          <a:xfrm>
            <a:off x="683568" y="339502"/>
            <a:ext cx="1728192" cy="338554"/>
          </a:xfrm>
          <a:prstGeom prst="rect">
            <a:avLst/>
          </a:prstGeom>
          <a:noFill/>
        </p:spPr>
        <p:txBody>
          <a:bodyPr wrap="square" rtlCol="0">
            <a:spAutoFit/>
          </a:bodyPr>
          <a:lstStyle/>
          <a:p>
            <a:r>
              <a:rPr lang="tr-TR" sz="1600" dirty="0" err="1" smtClean="0"/>
              <a:t>Fosaprepinant</a:t>
            </a:r>
            <a:endParaRPr lang="tr-TR" sz="1600" dirty="0"/>
          </a:p>
        </p:txBody>
      </p:sp>
      <p:sp>
        <p:nvSpPr>
          <p:cNvPr id="24" name="23 Metin kutusu"/>
          <p:cNvSpPr txBox="1"/>
          <p:nvPr/>
        </p:nvSpPr>
        <p:spPr>
          <a:xfrm>
            <a:off x="2051720" y="411510"/>
            <a:ext cx="1512168" cy="3046988"/>
          </a:xfrm>
          <a:prstGeom prst="rect">
            <a:avLst/>
          </a:prstGeom>
          <a:noFill/>
        </p:spPr>
        <p:txBody>
          <a:bodyPr wrap="square" rtlCol="0">
            <a:spAutoFit/>
          </a:bodyPr>
          <a:lstStyle/>
          <a:p>
            <a:r>
              <a:rPr lang="tr-TR" sz="1600" dirty="0" smtClean="0"/>
              <a:t>6 ay ve üzeri erişkinlerde ve pediatrik hastalarda yüksek ve orta derecede </a:t>
            </a:r>
            <a:r>
              <a:rPr lang="tr-TR" sz="1600" dirty="0" err="1" smtClean="0"/>
              <a:t>emetojenik</a:t>
            </a:r>
            <a:r>
              <a:rPr lang="tr-TR" sz="1600" dirty="0" smtClean="0"/>
              <a:t> kanser kemoterapisi ile ilişkili bulantı ve kusmanın önlenmesi.</a:t>
            </a:r>
          </a:p>
        </p:txBody>
      </p:sp>
      <p:sp>
        <p:nvSpPr>
          <p:cNvPr id="26" name="25 Metin kutusu"/>
          <p:cNvSpPr txBox="1"/>
          <p:nvPr/>
        </p:nvSpPr>
        <p:spPr>
          <a:xfrm>
            <a:off x="3779912" y="411510"/>
            <a:ext cx="1656184" cy="584775"/>
          </a:xfrm>
          <a:prstGeom prst="rect">
            <a:avLst/>
          </a:prstGeom>
          <a:noFill/>
        </p:spPr>
        <p:txBody>
          <a:bodyPr wrap="square" rtlCol="0">
            <a:spAutoFit/>
          </a:bodyPr>
          <a:lstStyle/>
          <a:p>
            <a:r>
              <a:rPr lang="tr-TR" sz="1600" dirty="0" smtClean="0"/>
              <a:t>Etken maddeye aşırı duyarlılık.</a:t>
            </a:r>
          </a:p>
        </p:txBody>
      </p:sp>
      <p:sp>
        <p:nvSpPr>
          <p:cNvPr id="27" name="26 Metin kutusu"/>
          <p:cNvSpPr txBox="1"/>
          <p:nvPr/>
        </p:nvSpPr>
        <p:spPr>
          <a:xfrm>
            <a:off x="5580112" y="411510"/>
            <a:ext cx="1656184" cy="3046988"/>
          </a:xfrm>
          <a:prstGeom prst="rect">
            <a:avLst/>
          </a:prstGeom>
          <a:noFill/>
        </p:spPr>
        <p:txBody>
          <a:bodyPr wrap="square" rtlCol="0">
            <a:spAutoFit/>
          </a:bodyPr>
          <a:lstStyle/>
          <a:p>
            <a:r>
              <a:rPr lang="tr-TR" sz="1600" dirty="0" smtClean="0"/>
              <a:t>Önerilen doz, kemoterapiden yaklaşık 30 dakika önce başlatılan 1. Günde 20-30 dakika boyunca infüzyon olarak verilen 150 </a:t>
            </a:r>
            <a:r>
              <a:rPr lang="tr-TR" sz="1600" dirty="0" err="1" smtClean="0"/>
              <a:t>mg'dır</a:t>
            </a:r>
            <a:r>
              <a:rPr lang="tr-TR" sz="1600" dirty="0" smtClean="0"/>
              <a:t>. Bir 5-HT3 antagonisti ile birlikte uygulanmalıdır.</a:t>
            </a:r>
            <a:endParaRPr lang="tr-TR" b="1" dirty="0" smtClean="0"/>
          </a:p>
        </p:txBody>
      </p:sp>
      <p:sp>
        <p:nvSpPr>
          <p:cNvPr id="28" name="27 Metin kutusu"/>
          <p:cNvSpPr txBox="1"/>
          <p:nvPr/>
        </p:nvSpPr>
        <p:spPr>
          <a:xfrm>
            <a:off x="7415808" y="411510"/>
            <a:ext cx="1728192" cy="1323439"/>
          </a:xfrm>
          <a:prstGeom prst="rect">
            <a:avLst/>
          </a:prstGeom>
          <a:noFill/>
        </p:spPr>
        <p:txBody>
          <a:bodyPr wrap="square" rtlCol="0">
            <a:spAutoFit/>
          </a:bodyPr>
          <a:lstStyle/>
          <a:p>
            <a:r>
              <a:rPr lang="tr-TR" sz="1600" dirty="0" smtClean="0"/>
              <a:t>Hıçkırık, </a:t>
            </a:r>
            <a:r>
              <a:rPr lang="tr-TR" sz="1600" dirty="0" err="1" smtClean="0"/>
              <a:t>alanin</a:t>
            </a:r>
            <a:r>
              <a:rPr lang="tr-TR" sz="1600" dirty="0" smtClean="0"/>
              <a:t> </a:t>
            </a:r>
            <a:r>
              <a:rPr lang="tr-TR" sz="1600" dirty="0" err="1" smtClean="0"/>
              <a:t>aminotransferaz</a:t>
            </a:r>
            <a:r>
              <a:rPr lang="tr-TR" sz="1600" dirty="0" smtClean="0"/>
              <a:t>, </a:t>
            </a:r>
            <a:r>
              <a:rPr lang="tr-TR" sz="1600" dirty="0" err="1" smtClean="0"/>
              <a:t>dispepsi</a:t>
            </a:r>
            <a:r>
              <a:rPr lang="tr-TR" sz="1600" dirty="0" smtClean="0"/>
              <a:t>, kabızlık, baş ağrısı, iştah azalması</a:t>
            </a:r>
          </a:p>
        </p:txBody>
      </p:sp>
    </p:spTree>
    <p:extLst>
      <p:ext uri="{BB962C8B-B14F-4D97-AF65-F5344CB8AC3E}">
        <p14:creationId xmlns:p14="http://schemas.microsoft.com/office/powerpoint/2010/main" val="115137854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graphicFrame>
        <p:nvGraphicFramePr>
          <p:cNvPr id="4" name="Tablo 3"/>
          <p:cNvGraphicFramePr>
            <a:graphicFrameLocks noGrp="1"/>
          </p:cNvGraphicFramePr>
          <p:nvPr>
            <p:extLst>
              <p:ext uri="{D42A27DB-BD31-4B8C-83A1-F6EECF244321}">
                <p14:modId xmlns:p14="http://schemas.microsoft.com/office/powerpoint/2010/main" val="905245278"/>
              </p:ext>
            </p:extLst>
          </p:nvPr>
        </p:nvGraphicFramePr>
        <p:xfrm>
          <a:off x="-3" y="3"/>
          <a:ext cx="9144006" cy="5143496"/>
        </p:xfrm>
        <a:graphic>
          <a:graphicData uri="http://schemas.openxmlformats.org/drawingml/2006/table">
            <a:tbl>
              <a:tblPr>
                <a:tableStyleId>{5C22544A-7EE6-4342-B048-85BDC9FD1C3A}</a:tableStyleId>
              </a:tblPr>
              <a:tblGrid>
                <a:gridCol w="374754">
                  <a:extLst>
                    <a:ext uri="{9D8B030D-6E8A-4147-A177-3AD203B41FA5}">
                      <a16:colId xmlns="" xmlns:a16="http://schemas.microsoft.com/office/drawing/2014/main" val="20000"/>
                    </a:ext>
                  </a:extLst>
                </a:gridCol>
                <a:gridCol w="374754">
                  <a:extLst>
                    <a:ext uri="{9D8B030D-6E8A-4147-A177-3AD203B41FA5}">
                      <a16:colId xmlns="" xmlns:a16="http://schemas.microsoft.com/office/drawing/2014/main" val="20001"/>
                    </a:ext>
                  </a:extLst>
                </a:gridCol>
                <a:gridCol w="599607">
                  <a:extLst>
                    <a:ext uri="{9D8B030D-6E8A-4147-A177-3AD203B41FA5}">
                      <a16:colId xmlns="" xmlns:a16="http://schemas.microsoft.com/office/drawing/2014/main" val="20002"/>
                    </a:ext>
                  </a:extLst>
                </a:gridCol>
                <a:gridCol w="599607">
                  <a:extLst>
                    <a:ext uri="{9D8B030D-6E8A-4147-A177-3AD203B41FA5}">
                      <a16:colId xmlns="" xmlns:a16="http://schemas.microsoft.com/office/drawing/2014/main" val="20003"/>
                    </a:ext>
                  </a:extLst>
                </a:gridCol>
                <a:gridCol w="599607">
                  <a:extLst>
                    <a:ext uri="{9D8B030D-6E8A-4147-A177-3AD203B41FA5}">
                      <a16:colId xmlns="" xmlns:a16="http://schemas.microsoft.com/office/drawing/2014/main" val="20004"/>
                    </a:ext>
                  </a:extLst>
                </a:gridCol>
                <a:gridCol w="599607">
                  <a:extLst>
                    <a:ext uri="{9D8B030D-6E8A-4147-A177-3AD203B41FA5}">
                      <a16:colId xmlns="" xmlns:a16="http://schemas.microsoft.com/office/drawing/2014/main" val="20005"/>
                    </a:ext>
                  </a:extLst>
                </a:gridCol>
                <a:gridCol w="599607">
                  <a:extLst>
                    <a:ext uri="{9D8B030D-6E8A-4147-A177-3AD203B41FA5}">
                      <a16:colId xmlns="" xmlns:a16="http://schemas.microsoft.com/office/drawing/2014/main" val="20006"/>
                    </a:ext>
                  </a:extLst>
                </a:gridCol>
                <a:gridCol w="599607">
                  <a:extLst>
                    <a:ext uri="{9D8B030D-6E8A-4147-A177-3AD203B41FA5}">
                      <a16:colId xmlns="" xmlns:a16="http://schemas.microsoft.com/office/drawing/2014/main" val="20007"/>
                    </a:ext>
                  </a:extLst>
                </a:gridCol>
                <a:gridCol w="599607">
                  <a:extLst>
                    <a:ext uri="{9D8B030D-6E8A-4147-A177-3AD203B41FA5}">
                      <a16:colId xmlns="" xmlns:a16="http://schemas.microsoft.com/office/drawing/2014/main" val="20008"/>
                    </a:ext>
                  </a:extLst>
                </a:gridCol>
                <a:gridCol w="599607">
                  <a:extLst>
                    <a:ext uri="{9D8B030D-6E8A-4147-A177-3AD203B41FA5}">
                      <a16:colId xmlns="" xmlns:a16="http://schemas.microsoft.com/office/drawing/2014/main" val="20009"/>
                    </a:ext>
                  </a:extLst>
                </a:gridCol>
                <a:gridCol w="599607">
                  <a:extLst>
                    <a:ext uri="{9D8B030D-6E8A-4147-A177-3AD203B41FA5}">
                      <a16:colId xmlns="" xmlns:a16="http://schemas.microsoft.com/office/drawing/2014/main" val="20010"/>
                    </a:ext>
                  </a:extLst>
                </a:gridCol>
                <a:gridCol w="599607">
                  <a:extLst>
                    <a:ext uri="{9D8B030D-6E8A-4147-A177-3AD203B41FA5}">
                      <a16:colId xmlns="" xmlns:a16="http://schemas.microsoft.com/office/drawing/2014/main" val="20011"/>
                    </a:ext>
                  </a:extLst>
                </a:gridCol>
                <a:gridCol w="599607">
                  <a:extLst>
                    <a:ext uri="{9D8B030D-6E8A-4147-A177-3AD203B41FA5}">
                      <a16:colId xmlns="" xmlns:a16="http://schemas.microsoft.com/office/drawing/2014/main" val="20012"/>
                    </a:ext>
                  </a:extLst>
                </a:gridCol>
                <a:gridCol w="599607">
                  <a:extLst>
                    <a:ext uri="{9D8B030D-6E8A-4147-A177-3AD203B41FA5}">
                      <a16:colId xmlns="" xmlns:a16="http://schemas.microsoft.com/office/drawing/2014/main" val="20013"/>
                    </a:ext>
                  </a:extLst>
                </a:gridCol>
                <a:gridCol w="599607">
                  <a:extLst>
                    <a:ext uri="{9D8B030D-6E8A-4147-A177-3AD203B41FA5}">
                      <a16:colId xmlns="" xmlns:a16="http://schemas.microsoft.com/office/drawing/2014/main" val="20014"/>
                    </a:ext>
                  </a:extLst>
                </a:gridCol>
                <a:gridCol w="599607">
                  <a:extLst>
                    <a:ext uri="{9D8B030D-6E8A-4147-A177-3AD203B41FA5}">
                      <a16:colId xmlns="" xmlns:a16="http://schemas.microsoft.com/office/drawing/2014/main" val="20015"/>
                    </a:ext>
                  </a:extLst>
                </a:gridCol>
              </a:tblGrid>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ctr" fontAlgn="b"/>
                      <a:endParaRPr lang="tr-TR" sz="16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4"/>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6"/>
                  </a:ext>
                </a:extLst>
              </a:tr>
              <a:tr h="311226">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smtClean="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9"/>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4"/>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6"/>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9"/>
                  </a:ext>
                </a:extLst>
              </a:tr>
            </a:tbl>
          </a:graphicData>
        </a:graphic>
      </p:graphicFrame>
      <p:cxnSp>
        <p:nvCxnSpPr>
          <p:cNvPr id="5" name="Düz Bağlayıcı 4"/>
          <p:cNvCxnSpPr/>
          <p:nvPr/>
        </p:nvCxnSpPr>
        <p:spPr>
          <a:xfrm>
            <a:off x="0" y="0"/>
            <a:ext cx="0"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356260" y="0"/>
            <a:ext cx="8906"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flipH="1">
            <a:off x="730333" y="0"/>
            <a:ext cx="17813"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1941616"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3740727" y="0"/>
            <a:ext cx="8907"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5557652"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356763" y="0"/>
            <a:ext cx="2672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144003"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0" y="0"/>
            <a:ext cx="91440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748146" y="262680"/>
            <a:ext cx="839585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3" y="5143500"/>
            <a:ext cx="9144003"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16 Metin kutusu"/>
          <p:cNvSpPr txBox="1"/>
          <p:nvPr/>
        </p:nvSpPr>
        <p:spPr>
          <a:xfrm>
            <a:off x="827584" y="0"/>
            <a:ext cx="936104" cy="338554"/>
          </a:xfrm>
          <a:prstGeom prst="rect">
            <a:avLst/>
          </a:prstGeom>
          <a:noFill/>
        </p:spPr>
        <p:txBody>
          <a:bodyPr wrap="square" rtlCol="0">
            <a:spAutoFit/>
          </a:bodyPr>
          <a:lstStyle/>
          <a:p>
            <a:r>
              <a:rPr lang="tr-TR" sz="1600" dirty="0" smtClean="0">
                <a:solidFill>
                  <a:schemeClr val="tx2"/>
                </a:solidFill>
              </a:rPr>
              <a:t>İlaçlar</a:t>
            </a:r>
            <a:endParaRPr lang="tr-TR" sz="1600" dirty="0">
              <a:solidFill>
                <a:schemeClr val="tx2"/>
              </a:solidFill>
            </a:endParaRPr>
          </a:p>
        </p:txBody>
      </p:sp>
      <p:sp>
        <p:nvSpPr>
          <p:cNvPr id="18" name="17 Metin kutusu"/>
          <p:cNvSpPr txBox="1"/>
          <p:nvPr/>
        </p:nvSpPr>
        <p:spPr>
          <a:xfrm>
            <a:off x="1979712" y="0"/>
            <a:ext cx="1656184" cy="338554"/>
          </a:xfrm>
          <a:prstGeom prst="rect">
            <a:avLst/>
          </a:prstGeom>
          <a:noFill/>
        </p:spPr>
        <p:txBody>
          <a:bodyPr wrap="square" rtlCol="0">
            <a:spAutoFit/>
          </a:bodyPr>
          <a:lstStyle/>
          <a:p>
            <a:r>
              <a:rPr lang="tr-TR" sz="1600" dirty="0" smtClean="0">
                <a:solidFill>
                  <a:schemeClr val="tx2"/>
                </a:solidFill>
                <a:cs typeface="Arial" pitchFamily="34" charset="0"/>
              </a:rPr>
              <a:t>Endikasyonları</a:t>
            </a:r>
            <a:endParaRPr lang="tr-TR" sz="1600" dirty="0">
              <a:solidFill>
                <a:schemeClr val="tx2"/>
              </a:solidFill>
              <a:cs typeface="Arial" pitchFamily="34" charset="0"/>
            </a:endParaRPr>
          </a:p>
        </p:txBody>
      </p:sp>
      <p:sp>
        <p:nvSpPr>
          <p:cNvPr id="19" name="18 Metin kutusu"/>
          <p:cNvSpPr txBox="1"/>
          <p:nvPr/>
        </p:nvSpPr>
        <p:spPr>
          <a:xfrm>
            <a:off x="3707904" y="0"/>
            <a:ext cx="2160240" cy="338554"/>
          </a:xfrm>
          <a:prstGeom prst="rect">
            <a:avLst/>
          </a:prstGeom>
          <a:noFill/>
        </p:spPr>
        <p:txBody>
          <a:bodyPr wrap="square" rtlCol="0">
            <a:spAutoFit/>
          </a:bodyPr>
          <a:lstStyle/>
          <a:p>
            <a:r>
              <a:rPr lang="tr-TR" sz="1600" dirty="0" smtClean="0">
                <a:solidFill>
                  <a:schemeClr val="tx2"/>
                </a:solidFill>
              </a:rPr>
              <a:t>Kontrendikasyonları</a:t>
            </a:r>
            <a:endParaRPr lang="tr-TR" sz="1600" dirty="0">
              <a:solidFill>
                <a:schemeClr val="tx2"/>
              </a:solidFill>
            </a:endParaRPr>
          </a:p>
        </p:txBody>
      </p:sp>
      <p:sp>
        <p:nvSpPr>
          <p:cNvPr id="20" name="19 Metin kutusu"/>
          <p:cNvSpPr txBox="1"/>
          <p:nvPr/>
        </p:nvSpPr>
        <p:spPr>
          <a:xfrm>
            <a:off x="5580112" y="0"/>
            <a:ext cx="1728192" cy="338554"/>
          </a:xfrm>
          <a:prstGeom prst="rect">
            <a:avLst/>
          </a:prstGeom>
          <a:noFill/>
        </p:spPr>
        <p:txBody>
          <a:bodyPr wrap="square" rtlCol="0">
            <a:spAutoFit/>
          </a:bodyPr>
          <a:lstStyle/>
          <a:p>
            <a:r>
              <a:rPr lang="tr-TR" sz="1600" dirty="0" smtClean="0">
                <a:solidFill>
                  <a:schemeClr val="tx2"/>
                </a:solidFill>
              </a:rPr>
              <a:t>Veriliş yolu</a:t>
            </a:r>
            <a:endParaRPr lang="tr-TR" sz="1600" dirty="0">
              <a:solidFill>
                <a:schemeClr val="tx2"/>
              </a:solidFill>
            </a:endParaRPr>
          </a:p>
        </p:txBody>
      </p:sp>
      <p:sp>
        <p:nvSpPr>
          <p:cNvPr id="21" name="20 Metin kutusu"/>
          <p:cNvSpPr txBox="1"/>
          <p:nvPr/>
        </p:nvSpPr>
        <p:spPr>
          <a:xfrm>
            <a:off x="7380312" y="0"/>
            <a:ext cx="1763688" cy="338554"/>
          </a:xfrm>
          <a:prstGeom prst="rect">
            <a:avLst/>
          </a:prstGeom>
          <a:noFill/>
        </p:spPr>
        <p:txBody>
          <a:bodyPr wrap="square" rtlCol="0">
            <a:spAutoFit/>
          </a:bodyPr>
          <a:lstStyle/>
          <a:p>
            <a:r>
              <a:rPr lang="tr-TR" sz="1600" dirty="0" smtClean="0">
                <a:solidFill>
                  <a:schemeClr val="tx2"/>
                </a:solidFill>
              </a:rPr>
              <a:t>Yan etkileri</a:t>
            </a:r>
            <a:endParaRPr lang="tr-TR" sz="1600" dirty="0">
              <a:solidFill>
                <a:schemeClr val="tx2"/>
              </a:solidFill>
            </a:endParaRPr>
          </a:p>
        </p:txBody>
      </p:sp>
      <p:sp>
        <p:nvSpPr>
          <p:cNvPr id="22" name="21 Metin kutusu"/>
          <p:cNvSpPr txBox="1"/>
          <p:nvPr/>
        </p:nvSpPr>
        <p:spPr>
          <a:xfrm rot="16200000">
            <a:off x="-1456129" y="2083663"/>
            <a:ext cx="3312368" cy="400110"/>
          </a:xfrm>
          <a:prstGeom prst="rect">
            <a:avLst/>
          </a:prstGeom>
          <a:noFill/>
        </p:spPr>
        <p:txBody>
          <a:bodyPr wrap="square" rtlCol="0">
            <a:spAutoFit/>
          </a:bodyPr>
          <a:lstStyle/>
          <a:p>
            <a:r>
              <a:rPr lang="tr-TR" sz="2000" dirty="0" smtClean="0">
                <a:latin typeface="Arial" pitchFamily="34" charset="0"/>
                <a:cs typeface="Arial" pitchFamily="34" charset="0"/>
              </a:rPr>
              <a:t>ANTİEMETİK İLAÇLAR</a:t>
            </a:r>
            <a:endParaRPr lang="tr-TR" sz="2000" dirty="0">
              <a:latin typeface="Arial" pitchFamily="34" charset="0"/>
              <a:cs typeface="Arial" pitchFamily="34" charset="0"/>
            </a:endParaRPr>
          </a:p>
        </p:txBody>
      </p:sp>
      <p:sp>
        <p:nvSpPr>
          <p:cNvPr id="23" name="22 Metin kutusu"/>
          <p:cNvSpPr txBox="1"/>
          <p:nvPr/>
        </p:nvSpPr>
        <p:spPr>
          <a:xfrm>
            <a:off x="683568" y="339502"/>
            <a:ext cx="1440160" cy="307777"/>
          </a:xfrm>
          <a:prstGeom prst="rect">
            <a:avLst/>
          </a:prstGeom>
          <a:noFill/>
        </p:spPr>
        <p:txBody>
          <a:bodyPr wrap="square" rtlCol="0">
            <a:spAutoFit/>
          </a:bodyPr>
          <a:lstStyle/>
          <a:p>
            <a:r>
              <a:rPr lang="tr-TR" sz="1400" dirty="0" err="1" smtClean="0"/>
              <a:t>Proklorperozin</a:t>
            </a:r>
            <a:endParaRPr lang="tr-TR" dirty="0"/>
          </a:p>
        </p:txBody>
      </p:sp>
      <p:sp>
        <p:nvSpPr>
          <p:cNvPr id="24" name="23 Metin kutusu"/>
          <p:cNvSpPr txBox="1"/>
          <p:nvPr/>
        </p:nvSpPr>
        <p:spPr>
          <a:xfrm>
            <a:off x="1979712" y="267494"/>
            <a:ext cx="1872208" cy="5262979"/>
          </a:xfrm>
          <a:prstGeom prst="rect">
            <a:avLst/>
          </a:prstGeom>
          <a:noFill/>
        </p:spPr>
        <p:txBody>
          <a:bodyPr wrap="square" rtlCol="0">
            <a:spAutoFit/>
          </a:bodyPr>
          <a:lstStyle/>
          <a:p>
            <a:pPr fontAlgn="b"/>
            <a:r>
              <a:rPr lang="tr-TR" sz="1000" dirty="0" smtClean="0"/>
              <a:t> </a:t>
            </a:r>
            <a:endParaRPr lang="tr-TR" sz="1000" dirty="0" smtClean="0">
              <a:solidFill>
                <a:srgbClr val="000000"/>
              </a:solidFill>
              <a:latin typeface="Calibri" panose="020F0502020204030204" pitchFamily="34" charset="0"/>
            </a:endParaRPr>
          </a:p>
          <a:p>
            <a:r>
              <a:rPr lang="tr-TR" sz="1000" dirty="0" smtClean="0"/>
              <a:t> </a:t>
            </a:r>
            <a:r>
              <a:rPr lang="tr-TR" sz="1600" dirty="0" err="1" smtClean="0">
                <a:solidFill>
                  <a:schemeClr val="dk1"/>
                </a:solidFill>
              </a:rPr>
              <a:t>Diagnostik</a:t>
            </a:r>
            <a:r>
              <a:rPr lang="tr-TR" sz="1600" dirty="0" smtClean="0">
                <a:solidFill>
                  <a:schemeClr val="dk1"/>
                </a:solidFill>
              </a:rPr>
              <a:t> veya cerrahi girişimler öncesinde ve süresince, lokal anestezi ile birlikte ya da tek başına bilinçli </a:t>
            </a:r>
            <a:r>
              <a:rPr lang="tr-TR" sz="1600" dirty="0" err="1" smtClean="0">
                <a:solidFill>
                  <a:schemeClr val="dk1"/>
                </a:solidFill>
              </a:rPr>
              <a:t>sedasyon</a:t>
            </a:r>
            <a:r>
              <a:rPr lang="tr-TR" sz="1600" dirty="0" smtClean="0">
                <a:solidFill>
                  <a:schemeClr val="dk1"/>
                </a:solidFill>
              </a:rPr>
              <a:t> oluşturmak. Anestezi, </a:t>
            </a:r>
          </a:p>
          <a:p>
            <a:r>
              <a:rPr lang="tr-TR" sz="1600" dirty="0" smtClean="0">
                <a:solidFill>
                  <a:schemeClr val="dk1"/>
                </a:solidFill>
              </a:rPr>
              <a:t>anestezi indüksiyonu öncesi </a:t>
            </a:r>
            <a:r>
              <a:rPr lang="tr-TR" sz="1600" dirty="0" err="1" smtClean="0">
                <a:solidFill>
                  <a:schemeClr val="dk1"/>
                </a:solidFill>
              </a:rPr>
              <a:t>premedikasyon</a:t>
            </a:r>
            <a:r>
              <a:rPr lang="tr-TR" sz="1600" dirty="0" smtClean="0">
                <a:solidFill>
                  <a:schemeClr val="dk1"/>
                </a:solidFill>
              </a:rPr>
              <a:t>,</a:t>
            </a:r>
          </a:p>
          <a:p>
            <a:r>
              <a:rPr lang="tr-TR" sz="1600" dirty="0" smtClean="0">
                <a:solidFill>
                  <a:schemeClr val="dk1"/>
                </a:solidFill>
              </a:rPr>
              <a:t>anestezi </a:t>
            </a:r>
            <a:r>
              <a:rPr lang="tr-TR" sz="1600" dirty="0" err="1" smtClean="0">
                <a:solidFill>
                  <a:schemeClr val="dk1"/>
                </a:solidFill>
              </a:rPr>
              <a:t>indüksıyonu</a:t>
            </a:r>
            <a:r>
              <a:rPr lang="tr-TR" sz="1600" dirty="0" smtClean="0">
                <a:solidFill>
                  <a:schemeClr val="dk1"/>
                </a:solidFill>
              </a:rPr>
              <a:t>, kombine anestezide </a:t>
            </a:r>
            <a:r>
              <a:rPr lang="tr-TR" sz="1600" dirty="0" err="1" smtClean="0">
                <a:solidFill>
                  <a:schemeClr val="dk1"/>
                </a:solidFill>
              </a:rPr>
              <a:t>sedatif</a:t>
            </a:r>
            <a:r>
              <a:rPr lang="tr-TR" sz="1600" dirty="0" smtClean="0">
                <a:solidFill>
                  <a:schemeClr val="dk1"/>
                </a:solidFill>
              </a:rPr>
              <a:t> olarak</a:t>
            </a:r>
          </a:p>
          <a:p>
            <a:pPr fontAlgn="b"/>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a:solidFill>
                <a:srgbClr val="000000"/>
              </a:solidFill>
              <a:latin typeface="Calibri" panose="020F0502020204030204" pitchFamily="34" charset="0"/>
            </a:endParaRPr>
          </a:p>
        </p:txBody>
      </p:sp>
      <p:sp>
        <p:nvSpPr>
          <p:cNvPr id="25" name="24 Metin kutusu"/>
          <p:cNvSpPr txBox="1"/>
          <p:nvPr/>
        </p:nvSpPr>
        <p:spPr>
          <a:xfrm>
            <a:off x="3779912" y="267494"/>
            <a:ext cx="1800200" cy="6001643"/>
          </a:xfrm>
          <a:prstGeom prst="rect">
            <a:avLst/>
          </a:prstGeom>
          <a:noFill/>
        </p:spPr>
        <p:txBody>
          <a:bodyPr wrap="square" rtlCol="0">
            <a:spAutoFit/>
          </a:bodyPr>
          <a:lstStyle/>
          <a:p>
            <a:pPr fontAlgn="b"/>
            <a:r>
              <a:rPr lang="tr-TR" sz="1000" dirty="0" smtClean="0"/>
              <a:t> </a:t>
            </a:r>
          </a:p>
          <a:p>
            <a:r>
              <a:rPr lang="tr-TR" sz="1600" dirty="0" err="1" smtClean="0">
                <a:solidFill>
                  <a:schemeClr val="dk1"/>
                </a:solidFill>
              </a:rPr>
              <a:t>Benzodiazepınler</a:t>
            </a:r>
            <a:r>
              <a:rPr lang="tr-TR" sz="1600" dirty="0" smtClean="0">
                <a:solidFill>
                  <a:schemeClr val="dk1"/>
                </a:solidFill>
              </a:rPr>
              <a:t> veya ilacın içerdiği diğer yardımcı maddelerden herhangi birine karşı aşın duyarlılığı olduğu bilinen hastalarda </a:t>
            </a:r>
            <a:r>
              <a:rPr lang="tr-TR" sz="1600" dirty="0" err="1" smtClean="0">
                <a:solidFill>
                  <a:schemeClr val="dk1"/>
                </a:solidFill>
              </a:rPr>
              <a:t>Dormicum</a:t>
            </a:r>
            <a:r>
              <a:rPr lang="tr-TR" sz="1600" dirty="0" smtClean="0">
                <a:solidFill>
                  <a:schemeClr val="dk1"/>
                </a:solidFill>
              </a:rPr>
              <a:t> kullanımı </a:t>
            </a:r>
            <a:r>
              <a:rPr lang="tr-TR" sz="1600" dirty="0" err="1" smtClean="0">
                <a:solidFill>
                  <a:schemeClr val="dk1"/>
                </a:solidFill>
              </a:rPr>
              <a:t>kontrendikedir</a:t>
            </a:r>
            <a:r>
              <a:rPr lang="tr-TR" sz="1600" dirty="0" smtClean="0">
                <a:solidFill>
                  <a:schemeClr val="dk1"/>
                </a:solidFill>
              </a:rPr>
              <a:t>.</a:t>
            </a:r>
          </a:p>
          <a:p>
            <a:r>
              <a:rPr lang="tr-TR" sz="1600" dirty="0" smtClean="0">
                <a:solidFill>
                  <a:schemeClr val="dk1"/>
                </a:solidFill>
              </a:rPr>
              <a:t>Ağır solunum yetersizliği olan veya akut solunum depresyonlu hastalarda bilinçli </a:t>
            </a:r>
            <a:r>
              <a:rPr lang="tr-TR" sz="1600" dirty="0" err="1" smtClean="0">
                <a:solidFill>
                  <a:schemeClr val="dk1"/>
                </a:solidFill>
              </a:rPr>
              <a:t>sedasyon</a:t>
            </a:r>
            <a:r>
              <a:rPr lang="tr-TR" sz="1600" dirty="0" smtClean="0">
                <a:solidFill>
                  <a:schemeClr val="dk1"/>
                </a:solidFill>
              </a:rPr>
              <a:t> için kullanımı </a:t>
            </a:r>
            <a:r>
              <a:rPr lang="tr-TR" sz="1600" dirty="0" err="1" smtClean="0">
                <a:solidFill>
                  <a:schemeClr val="dk1"/>
                </a:solidFill>
              </a:rPr>
              <a:t>kontrendikedir</a:t>
            </a:r>
            <a:r>
              <a:rPr lang="tr-TR" sz="1600" dirty="0" smtClean="0">
                <a:solidFill>
                  <a:schemeClr val="dk1"/>
                </a:solidFill>
              </a:rPr>
              <a:t>.</a:t>
            </a:r>
          </a:p>
          <a:p>
            <a:pPr fontAlgn="b"/>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a:solidFill>
                <a:srgbClr val="000000"/>
              </a:solidFill>
              <a:latin typeface="Calibri" panose="020F0502020204030204" pitchFamily="34" charset="0"/>
            </a:endParaRPr>
          </a:p>
        </p:txBody>
      </p:sp>
      <p:sp>
        <p:nvSpPr>
          <p:cNvPr id="26" name="25 Metin kutusu"/>
          <p:cNvSpPr txBox="1"/>
          <p:nvPr/>
        </p:nvSpPr>
        <p:spPr>
          <a:xfrm>
            <a:off x="5580112" y="403741"/>
            <a:ext cx="1656184" cy="4739759"/>
          </a:xfrm>
          <a:prstGeom prst="rect">
            <a:avLst/>
          </a:prstGeom>
          <a:noFill/>
        </p:spPr>
        <p:txBody>
          <a:bodyPr wrap="square" rtlCol="0">
            <a:spAutoFit/>
          </a:bodyPr>
          <a:lstStyle/>
          <a:p>
            <a:r>
              <a:rPr lang="tr-TR" sz="1200" dirty="0" smtClean="0">
                <a:solidFill>
                  <a:schemeClr val="dk1"/>
                </a:solidFill>
              </a:rPr>
              <a:t>Yetişkinlerde i.v. enjeksiyonu hızı yaklaşık 1 mg/30 saniye olacak şekilde yavaş</a:t>
            </a:r>
          </a:p>
          <a:p>
            <a:r>
              <a:rPr lang="tr-TR" sz="1200" dirty="0" smtClean="0">
                <a:solidFill>
                  <a:schemeClr val="dk1"/>
                </a:solidFill>
              </a:rPr>
              <a:t>uygulanmalıdır.</a:t>
            </a:r>
          </a:p>
          <a:p>
            <a:r>
              <a:rPr lang="tr-TR" sz="1200" dirty="0" smtClean="0">
                <a:solidFill>
                  <a:schemeClr val="dk1"/>
                </a:solidFill>
              </a:rPr>
              <a:t>60 yaşın altındaki yetişkinlerde ilk doz işleme başlanmadan 5-10 dakika önce uygulanan 2-2.5 </a:t>
            </a:r>
            <a:r>
              <a:rPr lang="tr-TR" sz="1200" dirty="0" err="1" smtClean="0">
                <a:solidFill>
                  <a:schemeClr val="dk1"/>
                </a:solidFill>
              </a:rPr>
              <a:t>mg’dır</a:t>
            </a:r>
            <a:r>
              <a:rPr lang="tr-TR" sz="1200" dirty="0" smtClean="0">
                <a:solidFill>
                  <a:schemeClr val="dk1"/>
                </a:solidFill>
              </a:rPr>
              <a:t>. Gerektiğinde 1 </a:t>
            </a:r>
            <a:r>
              <a:rPr lang="tr-TR" sz="1200" dirty="0" err="1" smtClean="0">
                <a:solidFill>
                  <a:schemeClr val="dk1"/>
                </a:solidFill>
              </a:rPr>
              <a:t>mg’lık</a:t>
            </a:r>
            <a:r>
              <a:rPr lang="tr-TR" sz="1200" dirty="0" smtClean="0">
                <a:solidFill>
                  <a:schemeClr val="dk1"/>
                </a:solidFill>
              </a:rPr>
              <a:t> dozlarla devam edilebilir. 60 yaşın, üstündeki yetişkinlerde, kritik hastalarda ve yüksek risk grubundaki hastalarda ilk doz, işleme başlanmadan 5-10 dakika önce uygulanmalı ve 0.5-1.0 mg civarına düşürülmelidir. </a:t>
            </a:r>
          </a:p>
          <a:p>
            <a:endParaRPr lang="tr-TR" dirty="0" smtClean="0"/>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a:solidFill>
                <a:srgbClr val="000000"/>
              </a:solidFill>
              <a:latin typeface="Calibri" panose="020F0502020204030204" pitchFamily="34" charset="0"/>
            </a:endParaRPr>
          </a:p>
        </p:txBody>
      </p:sp>
      <p:sp>
        <p:nvSpPr>
          <p:cNvPr id="27" name="26 Metin kutusu"/>
          <p:cNvSpPr txBox="1"/>
          <p:nvPr/>
        </p:nvSpPr>
        <p:spPr>
          <a:xfrm>
            <a:off x="7308304" y="372963"/>
            <a:ext cx="1835696" cy="5355312"/>
          </a:xfrm>
          <a:prstGeom prst="rect">
            <a:avLst/>
          </a:prstGeom>
          <a:noFill/>
        </p:spPr>
        <p:txBody>
          <a:bodyPr wrap="square" rtlCol="0">
            <a:spAutoFit/>
          </a:bodyPr>
          <a:lstStyle/>
          <a:p>
            <a:pPr fontAlgn="b"/>
            <a:r>
              <a:rPr lang="tr-TR" sz="1600" dirty="0" smtClean="0">
                <a:solidFill>
                  <a:schemeClr val="dk1"/>
                </a:solidFill>
              </a:rPr>
              <a:t>Baş ağrısı, baş dönmesi, </a:t>
            </a:r>
            <a:r>
              <a:rPr lang="tr-TR" sz="1600" dirty="0" err="1" smtClean="0">
                <a:solidFill>
                  <a:schemeClr val="dk1"/>
                </a:solidFill>
              </a:rPr>
              <a:t>ataksi</a:t>
            </a:r>
            <a:r>
              <a:rPr lang="tr-TR" sz="1600" dirty="0" smtClean="0">
                <a:solidFill>
                  <a:schemeClr val="dk1"/>
                </a:solidFill>
              </a:rPr>
              <a:t>, ameliyat sonrası </a:t>
            </a:r>
            <a:r>
              <a:rPr lang="tr-TR" sz="1600" dirty="0" err="1" smtClean="0">
                <a:solidFill>
                  <a:schemeClr val="dk1"/>
                </a:solidFill>
              </a:rPr>
              <a:t>sedasyon</a:t>
            </a:r>
            <a:r>
              <a:rPr lang="tr-TR" sz="1600" dirty="0" smtClean="0">
                <a:solidFill>
                  <a:schemeClr val="dk1"/>
                </a:solidFill>
              </a:rPr>
              <a:t>; uygulanan dozla doğru orantılı </a:t>
            </a:r>
            <a:r>
              <a:rPr lang="tr-TR" sz="1600" dirty="0" err="1" smtClean="0">
                <a:solidFill>
                  <a:schemeClr val="dk1"/>
                </a:solidFill>
              </a:rPr>
              <a:t>anterograd</a:t>
            </a:r>
            <a:r>
              <a:rPr lang="tr-TR" sz="1600" dirty="0" smtClean="0">
                <a:solidFill>
                  <a:schemeClr val="dk1"/>
                </a:solidFill>
              </a:rPr>
              <a:t> amnezi,</a:t>
            </a:r>
          </a:p>
          <a:p>
            <a:pPr fontAlgn="b"/>
            <a:r>
              <a:rPr lang="tr-TR" sz="1600" dirty="0" err="1" smtClean="0">
                <a:solidFill>
                  <a:schemeClr val="dk1"/>
                </a:solidFill>
              </a:rPr>
              <a:t>konfüzyon</a:t>
            </a:r>
            <a:r>
              <a:rPr lang="tr-TR" sz="1600" dirty="0" smtClean="0">
                <a:solidFill>
                  <a:schemeClr val="dk1"/>
                </a:solidFill>
              </a:rPr>
              <a:t>, </a:t>
            </a:r>
            <a:r>
              <a:rPr lang="tr-TR" sz="1600" dirty="0" err="1" smtClean="0">
                <a:solidFill>
                  <a:schemeClr val="dk1"/>
                </a:solidFill>
              </a:rPr>
              <a:t>öfori</a:t>
            </a:r>
            <a:r>
              <a:rPr lang="tr-TR" sz="1600" dirty="0" smtClean="0">
                <a:solidFill>
                  <a:schemeClr val="dk1"/>
                </a:solidFill>
              </a:rPr>
              <a:t>, </a:t>
            </a:r>
            <a:r>
              <a:rPr lang="tr-TR" sz="1600" dirty="0" err="1" smtClean="0">
                <a:solidFill>
                  <a:schemeClr val="dk1"/>
                </a:solidFill>
              </a:rPr>
              <a:t>halisünasyonlar</a:t>
            </a:r>
            <a:r>
              <a:rPr lang="tr-TR" sz="1600" dirty="0" smtClean="0">
                <a:solidFill>
                  <a:schemeClr val="dk1"/>
                </a:solidFill>
              </a:rPr>
              <a:t>, ajitasyon, istemsiz hareketler, saldırganlık, </a:t>
            </a:r>
            <a:r>
              <a:rPr lang="tr-TR" sz="1600" dirty="0" err="1" smtClean="0">
                <a:solidFill>
                  <a:schemeClr val="dk1"/>
                </a:solidFill>
              </a:rPr>
              <a:t>paroksismal</a:t>
            </a:r>
            <a:r>
              <a:rPr lang="tr-TR" sz="1600" dirty="0" smtClean="0">
                <a:solidFill>
                  <a:schemeClr val="dk1"/>
                </a:solidFill>
              </a:rPr>
              <a:t> heyecanlanma ve saldırı gibi paradoksal reaksiyonlar.</a:t>
            </a:r>
            <a:endParaRPr lang="tr-TR" sz="1600" dirty="0" smtClean="0"/>
          </a:p>
          <a:p>
            <a:pPr fontAlgn="b"/>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a:solidFill>
                <a:srgbClr val="000000"/>
              </a:solidFill>
              <a:latin typeface="Calibri" panose="020F0502020204030204" pitchFamily="34" charset="0"/>
            </a:endParaRPr>
          </a:p>
        </p:txBody>
      </p:sp>
    </p:spTree>
    <p:extLst>
      <p:ext uri="{BB962C8B-B14F-4D97-AF65-F5344CB8AC3E}">
        <p14:creationId xmlns:p14="http://schemas.microsoft.com/office/powerpoint/2010/main" val="115137854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graphicFrame>
        <p:nvGraphicFramePr>
          <p:cNvPr id="4" name="Tablo 3"/>
          <p:cNvGraphicFramePr>
            <a:graphicFrameLocks noGrp="1"/>
          </p:cNvGraphicFramePr>
          <p:nvPr>
            <p:extLst>
              <p:ext uri="{D42A27DB-BD31-4B8C-83A1-F6EECF244321}">
                <p14:modId xmlns:p14="http://schemas.microsoft.com/office/powerpoint/2010/main" val="905245278"/>
              </p:ext>
            </p:extLst>
          </p:nvPr>
        </p:nvGraphicFramePr>
        <p:xfrm>
          <a:off x="-3" y="3"/>
          <a:ext cx="9144006" cy="5143496"/>
        </p:xfrm>
        <a:graphic>
          <a:graphicData uri="http://schemas.openxmlformats.org/drawingml/2006/table">
            <a:tbl>
              <a:tblPr>
                <a:tableStyleId>{5C22544A-7EE6-4342-B048-85BDC9FD1C3A}</a:tableStyleId>
              </a:tblPr>
              <a:tblGrid>
                <a:gridCol w="374754">
                  <a:extLst>
                    <a:ext uri="{9D8B030D-6E8A-4147-A177-3AD203B41FA5}">
                      <a16:colId xmlns="" xmlns:a16="http://schemas.microsoft.com/office/drawing/2014/main" val="20000"/>
                    </a:ext>
                  </a:extLst>
                </a:gridCol>
                <a:gridCol w="374754">
                  <a:extLst>
                    <a:ext uri="{9D8B030D-6E8A-4147-A177-3AD203B41FA5}">
                      <a16:colId xmlns="" xmlns:a16="http://schemas.microsoft.com/office/drawing/2014/main" val="20001"/>
                    </a:ext>
                  </a:extLst>
                </a:gridCol>
                <a:gridCol w="599607">
                  <a:extLst>
                    <a:ext uri="{9D8B030D-6E8A-4147-A177-3AD203B41FA5}">
                      <a16:colId xmlns="" xmlns:a16="http://schemas.microsoft.com/office/drawing/2014/main" val="20002"/>
                    </a:ext>
                  </a:extLst>
                </a:gridCol>
                <a:gridCol w="599607">
                  <a:extLst>
                    <a:ext uri="{9D8B030D-6E8A-4147-A177-3AD203B41FA5}">
                      <a16:colId xmlns="" xmlns:a16="http://schemas.microsoft.com/office/drawing/2014/main" val="20003"/>
                    </a:ext>
                  </a:extLst>
                </a:gridCol>
                <a:gridCol w="599607">
                  <a:extLst>
                    <a:ext uri="{9D8B030D-6E8A-4147-A177-3AD203B41FA5}">
                      <a16:colId xmlns="" xmlns:a16="http://schemas.microsoft.com/office/drawing/2014/main" val="20004"/>
                    </a:ext>
                  </a:extLst>
                </a:gridCol>
                <a:gridCol w="599607">
                  <a:extLst>
                    <a:ext uri="{9D8B030D-6E8A-4147-A177-3AD203B41FA5}">
                      <a16:colId xmlns="" xmlns:a16="http://schemas.microsoft.com/office/drawing/2014/main" val="20005"/>
                    </a:ext>
                  </a:extLst>
                </a:gridCol>
                <a:gridCol w="599607">
                  <a:extLst>
                    <a:ext uri="{9D8B030D-6E8A-4147-A177-3AD203B41FA5}">
                      <a16:colId xmlns="" xmlns:a16="http://schemas.microsoft.com/office/drawing/2014/main" val="20006"/>
                    </a:ext>
                  </a:extLst>
                </a:gridCol>
                <a:gridCol w="599607">
                  <a:extLst>
                    <a:ext uri="{9D8B030D-6E8A-4147-A177-3AD203B41FA5}">
                      <a16:colId xmlns="" xmlns:a16="http://schemas.microsoft.com/office/drawing/2014/main" val="20007"/>
                    </a:ext>
                  </a:extLst>
                </a:gridCol>
                <a:gridCol w="599607">
                  <a:extLst>
                    <a:ext uri="{9D8B030D-6E8A-4147-A177-3AD203B41FA5}">
                      <a16:colId xmlns="" xmlns:a16="http://schemas.microsoft.com/office/drawing/2014/main" val="20008"/>
                    </a:ext>
                  </a:extLst>
                </a:gridCol>
                <a:gridCol w="599607">
                  <a:extLst>
                    <a:ext uri="{9D8B030D-6E8A-4147-A177-3AD203B41FA5}">
                      <a16:colId xmlns="" xmlns:a16="http://schemas.microsoft.com/office/drawing/2014/main" val="20009"/>
                    </a:ext>
                  </a:extLst>
                </a:gridCol>
                <a:gridCol w="599607">
                  <a:extLst>
                    <a:ext uri="{9D8B030D-6E8A-4147-A177-3AD203B41FA5}">
                      <a16:colId xmlns="" xmlns:a16="http://schemas.microsoft.com/office/drawing/2014/main" val="20010"/>
                    </a:ext>
                  </a:extLst>
                </a:gridCol>
                <a:gridCol w="599607">
                  <a:extLst>
                    <a:ext uri="{9D8B030D-6E8A-4147-A177-3AD203B41FA5}">
                      <a16:colId xmlns="" xmlns:a16="http://schemas.microsoft.com/office/drawing/2014/main" val="20011"/>
                    </a:ext>
                  </a:extLst>
                </a:gridCol>
                <a:gridCol w="599607">
                  <a:extLst>
                    <a:ext uri="{9D8B030D-6E8A-4147-A177-3AD203B41FA5}">
                      <a16:colId xmlns="" xmlns:a16="http://schemas.microsoft.com/office/drawing/2014/main" val="20012"/>
                    </a:ext>
                  </a:extLst>
                </a:gridCol>
                <a:gridCol w="599607">
                  <a:extLst>
                    <a:ext uri="{9D8B030D-6E8A-4147-A177-3AD203B41FA5}">
                      <a16:colId xmlns="" xmlns:a16="http://schemas.microsoft.com/office/drawing/2014/main" val="20013"/>
                    </a:ext>
                  </a:extLst>
                </a:gridCol>
                <a:gridCol w="599607">
                  <a:extLst>
                    <a:ext uri="{9D8B030D-6E8A-4147-A177-3AD203B41FA5}">
                      <a16:colId xmlns="" xmlns:a16="http://schemas.microsoft.com/office/drawing/2014/main" val="20014"/>
                    </a:ext>
                  </a:extLst>
                </a:gridCol>
                <a:gridCol w="599607">
                  <a:extLst>
                    <a:ext uri="{9D8B030D-6E8A-4147-A177-3AD203B41FA5}">
                      <a16:colId xmlns="" xmlns:a16="http://schemas.microsoft.com/office/drawing/2014/main" val="20015"/>
                    </a:ext>
                  </a:extLst>
                </a:gridCol>
              </a:tblGrid>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ctr" fontAlgn="b"/>
                      <a:endParaRPr lang="tr-TR" sz="16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4"/>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6"/>
                  </a:ext>
                </a:extLst>
              </a:tr>
              <a:tr h="311226">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smtClean="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9"/>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4"/>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6"/>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9"/>
                  </a:ext>
                </a:extLst>
              </a:tr>
            </a:tbl>
          </a:graphicData>
        </a:graphic>
      </p:graphicFrame>
      <p:cxnSp>
        <p:nvCxnSpPr>
          <p:cNvPr id="5" name="Düz Bağlayıcı 4"/>
          <p:cNvCxnSpPr/>
          <p:nvPr/>
        </p:nvCxnSpPr>
        <p:spPr>
          <a:xfrm>
            <a:off x="0" y="0"/>
            <a:ext cx="0"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356260" y="0"/>
            <a:ext cx="8906"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flipH="1">
            <a:off x="730333" y="0"/>
            <a:ext cx="17813"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1941616"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3740727" y="0"/>
            <a:ext cx="8907"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5557652"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356763" y="0"/>
            <a:ext cx="2672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144003"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0" y="0"/>
            <a:ext cx="91440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748146" y="262680"/>
            <a:ext cx="839585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3" y="5143500"/>
            <a:ext cx="9144003"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16 Metin kutusu"/>
          <p:cNvSpPr txBox="1"/>
          <p:nvPr/>
        </p:nvSpPr>
        <p:spPr>
          <a:xfrm>
            <a:off x="827584" y="0"/>
            <a:ext cx="936104" cy="338554"/>
          </a:xfrm>
          <a:prstGeom prst="rect">
            <a:avLst/>
          </a:prstGeom>
          <a:noFill/>
        </p:spPr>
        <p:txBody>
          <a:bodyPr wrap="square" rtlCol="0">
            <a:spAutoFit/>
          </a:bodyPr>
          <a:lstStyle/>
          <a:p>
            <a:r>
              <a:rPr lang="tr-TR" sz="1600" dirty="0" smtClean="0">
                <a:solidFill>
                  <a:schemeClr val="tx2"/>
                </a:solidFill>
              </a:rPr>
              <a:t>İlaçlar</a:t>
            </a:r>
            <a:endParaRPr lang="tr-TR" sz="1600" dirty="0">
              <a:solidFill>
                <a:schemeClr val="tx2"/>
              </a:solidFill>
            </a:endParaRPr>
          </a:p>
        </p:txBody>
      </p:sp>
      <p:sp>
        <p:nvSpPr>
          <p:cNvPr id="18" name="17 Metin kutusu"/>
          <p:cNvSpPr txBox="1"/>
          <p:nvPr/>
        </p:nvSpPr>
        <p:spPr>
          <a:xfrm>
            <a:off x="1979712" y="0"/>
            <a:ext cx="1656184" cy="338554"/>
          </a:xfrm>
          <a:prstGeom prst="rect">
            <a:avLst/>
          </a:prstGeom>
          <a:noFill/>
        </p:spPr>
        <p:txBody>
          <a:bodyPr wrap="square" rtlCol="0">
            <a:spAutoFit/>
          </a:bodyPr>
          <a:lstStyle/>
          <a:p>
            <a:r>
              <a:rPr lang="tr-TR" sz="1600" dirty="0" smtClean="0">
                <a:solidFill>
                  <a:schemeClr val="tx2"/>
                </a:solidFill>
                <a:cs typeface="Arial" pitchFamily="34" charset="0"/>
              </a:rPr>
              <a:t>Endikasyonları</a:t>
            </a:r>
            <a:endParaRPr lang="tr-TR" sz="1600" dirty="0">
              <a:solidFill>
                <a:schemeClr val="tx2"/>
              </a:solidFill>
              <a:cs typeface="Arial" pitchFamily="34" charset="0"/>
            </a:endParaRPr>
          </a:p>
        </p:txBody>
      </p:sp>
      <p:sp>
        <p:nvSpPr>
          <p:cNvPr id="19" name="18 Metin kutusu"/>
          <p:cNvSpPr txBox="1"/>
          <p:nvPr/>
        </p:nvSpPr>
        <p:spPr>
          <a:xfrm>
            <a:off x="3707904" y="0"/>
            <a:ext cx="2160240" cy="338554"/>
          </a:xfrm>
          <a:prstGeom prst="rect">
            <a:avLst/>
          </a:prstGeom>
          <a:noFill/>
        </p:spPr>
        <p:txBody>
          <a:bodyPr wrap="square" rtlCol="0">
            <a:spAutoFit/>
          </a:bodyPr>
          <a:lstStyle/>
          <a:p>
            <a:r>
              <a:rPr lang="tr-TR" sz="1600" dirty="0" smtClean="0">
                <a:solidFill>
                  <a:schemeClr val="tx2"/>
                </a:solidFill>
              </a:rPr>
              <a:t>Kontrendikasyonları</a:t>
            </a:r>
            <a:endParaRPr lang="tr-TR" sz="1600" dirty="0">
              <a:solidFill>
                <a:schemeClr val="tx2"/>
              </a:solidFill>
            </a:endParaRPr>
          </a:p>
        </p:txBody>
      </p:sp>
      <p:sp>
        <p:nvSpPr>
          <p:cNvPr id="20" name="19 Metin kutusu"/>
          <p:cNvSpPr txBox="1"/>
          <p:nvPr/>
        </p:nvSpPr>
        <p:spPr>
          <a:xfrm>
            <a:off x="5580112" y="0"/>
            <a:ext cx="1728192" cy="338554"/>
          </a:xfrm>
          <a:prstGeom prst="rect">
            <a:avLst/>
          </a:prstGeom>
          <a:noFill/>
        </p:spPr>
        <p:txBody>
          <a:bodyPr wrap="square" rtlCol="0">
            <a:spAutoFit/>
          </a:bodyPr>
          <a:lstStyle/>
          <a:p>
            <a:r>
              <a:rPr lang="tr-TR" sz="1600" dirty="0" smtClean="0">
                <a:solidFill>
                  <a:schemeClr val="tx2"/>
                </a:solidFill>
              </a:rPr>
              <a:t>Veriliş yolu</a:t>
            </a:r>
            <a:endParaRPr lang="tr-TR" sz="1600" dirty="0">
              <a:solidFill>
                <a:schemeClr val="tx2"/>
              </a:solidFill>
            </a:endParaRPr>
          </a:p>
        </p:txBody>
      </p:sp>
      <p:sp>
        <p:nvSpPr>
          <p:cNvPr id="21" name="20 Metin kutusu"/>
          <p:cNvSpPr txBox="1"/>
          <p:nvPr/>
        </p:nvSpPr>
        <p:spPr>
          <a:xfrm>
            <a:off x="7380312" y="0"/>
            <a:ext cx="1763688" cy="338554"/>
          </a:xfrm>
          <a:prstGeom prst="rect">
            <a:avLst/>
          </a:prstGeom>
          <a:noFill/>
        </p:spPr>
        <p:txBody>
          <a:bodyPr wrap="square" rtlCol="0">
            <a:spAutoFit/>
          </a:bodyPr>
          <a:lstStyle/>
          <a:p>
            <a:r>
              <a:rPr lang="tr-TR" sz="1600" dirty="0" smtClean="0">
                <a:solidFill>
                  <a:schemeClr val="tx2"/>
                </a:solidFill>
              </a:rPr>
              <a:t>Yan etkileri</a:t>
            </a:r>
            <a:endParaRPr lang="tr-TR" sz="1600" dirty="0">
              <a:solidFill>
                <a:schemeClr val="tx2"/>
              </a:solidFill>
            </a:endParaRPr>
          </a:p>
        </p:txBody>
      </p:sp>
      <p:sp>
        <p:nvSpPr>
          <p:cNvPr id="22" name="21 Metin kutusu"/>
          <p:cNvSpPr txBox="1"/>
          <p:nvPr/>
        </p:nvSpPr>
        <p:spPr>
          <a:xfrm rot="16200000">
            <a:off x="-1456129" y="2083663"/>
            <a:ext cx="3312368" cy="400110"/>
          </a:xfrm>
          <a:prstGeom prst="rect">
            <a:avLst/>
          </a:prstGeom>
          <a:noFill/>
        </p:spPr>
        <p:txBody>
          <a:bodyPr wrap="square" rtlCol="0">
            <a:spAutoFit/>
          </a:bodyPr>
          <a:lstStyle/>
          <a:p>
            <a:r>
              <a:rPr lang="tr-TR" sz="2000" dirty="0" smtClean="0">
                <a:latin typeface="Arial" pitchFamily="34" charset="0"/>
                <a:cs typeface="Arial" pitchFamily="34" charset="0"/>
              </a:rPr>
              <a:t>ANTİEMETİK İLAÇLAR</a:t>
            </a:r>
            <a:endParaRPr lang="tr-TR" sz="2000" dirty="0">
              <a:latin typeface="Arial" pitchFamily="34" charset="0"/>
              <a:cs typeface="Arial" pitchFamily="34" charset="0"/>
            </a:endParaRPr>
          </a:p>
        </p:txBody>
      </p:sp>
      <p:sp>
        <p:nvSpPr>
          <p:cNvPr id="23" name="22 Metin kutusu"/>
          <p:cNvSpPr txBox="1"/>
          <p:nvPr/>
        </p:nvSpPr>
        <p:spPr>
          <a:xfrm>
            <a:off x="755576" y="411510"/>
            <a:ext cx="2448272" cy="338554"/>
          </a:xfrm>
          <a:prstGeom prst="rect">
            <a:avLst/>
          </a:prstGeom>
          <a:noFill/>
        </p:spPr>
        <p:txBody>
          <a:bodyPr wrap="square" rtlCol="0">
            <a:spAutoFit/>
          </a:bodyPr>
          <a:lstStyle/>
          <a:p>
            <a:r>
              <a:rPr lang="tr-TR" sz="1600" dirty="0" err="1" smtClean="0"/>
              <a:t>Prometazin</a:t>
            </a:r>
            <a:endParaRPr lang="tr-TR" dirty="0"/>
          </a:p>
        </p:txBody>
      </p:sp>
      <p:sp>
        <p:nvSpPr>
          <p:cNvPr id="24" name="23 Metin kutusu"/>
          <p:cNvSpPr txBox="1"/>
          <p:nvPr/>
        </p:nvSpPr>
        <p:spPr>
          <a:xfrm>
            <a:off x="1907704" y="195486"/>
            <a:ext cx="1800200" cy="4585871"/>
          </a:xfrm>
          <a:prstGeom prst="rect">
            <a:avLst/>
          </a:prstGeom>
          <a:noFill/>
        </p:spPr>
        <p:txBody>
          <a:bodyPr wrap="square" rtlCol="0">
            <a:spAutoFit/>
          </a:bodyPr>
          <a:lstStyle/>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r>
              <a:rPr lang="tr-TR" sz="1600" dirty="0" err="1" smtClean="0">
                <a:solidFill>
                  <a:schemeClr val="dk1"/>
                </a:solidFill>
              </a:rPr>
              <a:t>Osteoartrit</a:t>
            </a:r>
            <a:r>
              <a:rPr lang="tr-TR" sz="1600" dirty="0" smtClean="0">
                <a:solidFill>
                  <a:schemeClr val="dk1"/>
                </a:solidFill>
              </a:rPr>
              <a:t>, </a:t>
            </a:r>
            <a:r>
              <a:rPr lang="tr-TR" sz="1600" dirty="0" err="1" smtClean="0">
                <a:solidFill>
                  <a:schemeClr val="dk1"/>
                </a:solidFill>
              </a:rPr>
              <a:t>romatoid</a:t>
            </a:r>
            <a:r>
              <a:rPr lang="tr-TR" sz="1600" dirty="0" smtClean="0">
                <a:solidFill>
                  <a:schemeClr val="dk1"/>
                </a:solidFill>
              </a:rPr>
              <a:t> </a:t>
            </a:r>
            <a:r>
              <a:rPr lang="tr-TR" sz="1600" dirty="0" err="1" smtClean="0">
                <a:solidFill>
                  <a:schemeClr val="dk1"/>
                </a:solidFill>
              </a:rPr>
              <a:t>artrit</a:t>
            </a:r>
            <a:r>
              <a:rPr lang="tr-TR" sz="1600" dirty="0" smtClean="0">
                <a:solidFill>
                  <a:schemeClr val="dk1"/>
                </a:solidFill>
              </a:rPr>
              <a:t> ve </a:t>
            </a:r>
            <a:r>
              <a:rPr lang="tr-TR" sz="1600" dirty="0" err="1" smtClean="0">
                <a:solidFill>
                  <a:schemeClr val="dk1"/>
                </a:solidFill>
              </a:rPr>
              <a:t>ankilozan</a:t>
            </a:r>
            <a:r>
              <a:rPr lang="tr-TR" sz="1600" dirty="0" smtClean="0">
                <a:solidFill>
                  <a:schemeClr val="dk1"/>
                </a:solidFill>
              </a:rPr>
              <a:t> </a:t>
            </a:r>
            <a:r>
              <a:rPr lang="tr-TR" sz="1600" dirty="0" err="1" smtClean="0">
                <a:solidFill>
                  <a:schemeClr val="dk1"/>
                </a:solidFill>
              </a:rPr>
              <a:t>spondilit</a:t>
            </a:r>
            <a:r>
              <a:rPr lang="tr-TR" sz="1600" dirty="0" smtClean="0">
                <a:solidFill>
                  <a:schemeClr val="dk1"/>
                </a:solidFill>
              </a:rPr>
              <a:t> belirti ve bulgularının tedavisi ile akut gut </a:t>
            </a:r>
            <a:r>
              <a:rPr lang="tr-TR" sz="1600" dirty="0" err="1" smtClean="0">
                <a:solidFill>
                  <a:schemeClr val="dk1"/>
                </a:solidFill>
              </a:rPr>
              <a:t>artriti</a:t>
            </a:r>
            <a:r>
              <a:rPr lang="tr-TR" sz="1600" dirty="0" smtClean="0">
                <a:solidFill>
                  <a:schemeClr val="dk1"/>
                </a:solidFill>
              </a:rPr>
              <a:t>, akut kas iskelet sistemi ağrıları (örn. bel ağrısı), post-</a:t>
            </a:r>
            <a:r>
              <a:rPr lang="tr-TR" sz="1600" dirty="0" err="1" smtClean="0">
                <a:solidFill>
                  <a:schemeClr val="dk1"/>
                </a:solidFill>
              </a:rPr>
              <a:t>operatif</a:t>
            </a:r>
            <a:r>
              <a:rPr lang="tr-TR" sz="1600" dirty="0" smtClean="0">
                <a:solidFill>
                  <a:schemeClr val="dk1"/>
                </a:solidFill>
              </a:rPr>
              <a:t> ağrı, </a:t>
            </a:r>
            <a:r>
              <a:rPr lang="tr-TR" sz="1600" dirty="0" err="1" smtClean="0">
                <a:solidFill>
                  <a:schemeClr val="dk1"/>
                </a:solidFill>
              </a:rPr>
              <a:t>dismenore</a:t>
            </a:r>
            <a:r>
              <a:rPr lang="tr-TR" sz="1600" dirty="0" smtClean="0">
                <a:solidFill>
                  <a:schemeClr val="dk1"/>
                </a:solidFill>
              </a:rPr>
              <a:t> ve </a:t>
            </a:r>
            <a:r>
              <a:rPr lang="tr-TR" sz="1600" dirty="0" err="1" smtClean="0">
                <a:solidFill>
                  <a:schemeClr val="dk1"/>
                </a:solidFill>
              </a:rPr>
              <a:t>renal</a:t>
            </a:r>
            <a:r>
              <a:rPr lang="tr-TR" sz="1600" dirty="0" smtClean="0">
                <a:solidFill>
                  <a:schemeClr val="dk1"/>
                </a:solidFill>
              </a:rPr>
              <a:t> kolik tedavisinde </a:t>
            </a:r>
            <a:r>
              <a:rPr lang="tr-TR" sz="1600" dirty="0" err="1" smtClean="0">
                <a:solidFill>
                  <a:schemeClr val="dk1"/>
                </a:solidFill>
              </a:rPr>
              <a:t>endikedir</a:t>
            </a:r>
            <a:r>
              <a:rPr lang="tr-TR" sz="1600" dirty="0" smtClean="0">
                <a:solidFill>
                  <a:schemeClr val="dk1"/>
                </a:solidFill>
              </a:rPr>
              <a:t>.</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endParaRPr lang="tr-TR" dirty="0"/>
          </a:p>
        </p:txBody>
      </p:sp>
      <p:sp>
        <p:nvSpPr>
          <p:cNvPr id="25" name="24 Metin kutusu"/>
          <p:cNvSpPr txBox="1"/>
          <p:nvPr/>
        </p:nvSpPr>
        <p:spPr>
          <a:xfrm>
            <a:off x="3707904" y="267494"/>
            <a:ext cx="1944216" cy="6063198"/>
          </a:xfrm>
          <a:prstGeom prst="rect">
            <a:avLst/>
          </a:prstGeom>
          <a:noFill/>
        </p:spPr>
        <p:txBody>
          <a:bodyPr wrap="square" rtlCol="0">
            <a:spAutoFit/>
          </a:bodyPr>
          <a:lstStyle/>
          <a:p>
            <a:pPr fontAlgn="b"/>
            <a:r>
              <a:rPr lang="tr-TR" sz="1400" dirty="0" err="1" smtClean="0">
                <a:solidFill>
                  <a:schemeClr val="dk1"/>
                </a:solidFill>
              </a:rPr>
              <a:t>Gastrointestinal</a:t>
            </a:r>
            <a:r>
              <a:rPr lang="tr-TR" sz="1400" dirty="0" smtClean="0">
                <a:solidFill>
                  <a:schemeClr val="dk1"/>
                </a:solidFill>
              </a:rPr>
              <a:t> kanama, </a:t>
            </a:r>
            <a:r>
              <a:rPr lang="tr-TR" sz="1400" dirty="0" err="1" smtClean="0">
                <a:solidFill>
                  <a:schemeClr val="dk1"/>
                </a:solidFill>
              </a:rPr>
              <a:t>ülserasyon</a:t>
            </a:r>
            <a:r>
              <a:rPr lang="tr-TR" sz="1400" dirty="0" smtClean="0">
                <a:solidFill>
                  <a:schemeClr val="dk1"/>
                </a:solidFill>
              </a:rPr>
              <a:t> veya </a:t>
            </a:r>
            <a:r>
              <a:rPr lang="tr-TR" sz="1400" dirty="0" err="1" smtClean="0">
                <a:solidFill>
                  <a:schemeClr val="dk1"/>
                </a:solidFill>
              </a:rPr>
              <a:t>perforasyon</a:t>
            </a:r>
            <a:r>
              <a:rPr lang="tr-TR" sz="1400" dirty="0" smtClean="0">
                <a:solidFill>
                  <a:schemeClr val="dk1"/>
                </a:solidFill>
              </a:rPr>
              <a:t> öyküsü olan hastalar, kronik </a:t>
            </a:r>
            <a:r>
              <a:rPr lang="tr-TR" sz="1400" dirty="0" err="1" smtClean="0">
                <a:solidFill>
                  <a:schemeClr val="dk1"/>
                </a:solidFill>
              </a:rPr>
              <a:t>dispepsi</a:t>
            </a:r>
            <a:r>
              <a:rPr lang="tr-TR" sz="1400" dirty="0" smtClean="0">
                <a:solidFill>
                  <a:schemeClr val="dk1"/>
                </a:solidFill>
              </a:rPr>
              <a:t> öyküsü bulunan hastalar,</a:t>
            </a:r>
          </a:p>
          <a:p>
            <a:r>
              <a:rPr lang="tr-TR" sz="1400" dirty="0" smtClean="0">
                <a:solidFill>
                  <a:schemeClr val="dk1"/>
                </a:solidFill>
              </a:rPr>
              <a:t>geçmişte uygulanan NSAİİ tedavisiyle ilişkili </a:t>
            </a:r>
            <a:r>
              <a:rPr lang="tr-TR" sz="1400" dirty="0" err="1" smtClean="0">
                <a:solidFill>
                  <a:schemeClr val="dk1"/>
                </a:solidFill>
              </a:rPr>
              <a:t>gastrointestinal</a:t>
            </a:r>
            <a:r>
              <a:rPr lang="tr-TR" sz="1400" dirty="0" smtClean="0">
                <a:solidFill>
                  <a:schemeClr val="dk1"/>
                </a:solidFill>
              </a:rPr>
              <a:t> kanama veya </a:t>
            </a:r>
            <a:r>
              <a:rPr lang="tr-TR" sz="1400" dirty="0" err="1" smtClean="0">
                <a:solidFill>
                  <a:schemeClr val="dk1"/>
                </a:solidFill>
              </a:rPr>
              <a:t>perforasyon</a:t>
            </a:r>
            <a:r>
              <a:rPr lang="tr-TR" sz="1400" dirty="0" smtClean="0">
                <a:solidFill>
                  <a:schemeClr val="dk1"/>
                </a:solidFill>
              </a:rPr>
              <a:t> öyküsü olan hastalar,diğer aktif kanama veya kanama bozukluğu olan hastalar, </a:t>
            </a:r>
            <a:r>
              <a:rPr lang="tr-TR" sz="1400" dirty="0" err="1" smtClean="0">
                <a:solidFill>
                  <a:schemeClr val="dk1"/>
                </a:solidFill>
              </a:rPr>
              <a:t>Crohn</a:t>
            </a:r>
            <a:r>
              <a:rPr lang="tr-TR" sz="1400" dirty="0" smtClean="0">
                <a:solidFill>
                  <a:schemeClr val="dk1"/>
                </a:solidFill>
              </a:rPr>
              <a:t> hastalığı veya </a:t>
            </a:r>
            <a:r>
              <a:rPr lang="tr-TR" sz="1400" dirty="0" err="1" smtClean="0">
                <a:solidFill>
                  <a:schemeClr val="dk1"/>
                </a:solidFill>
              </a:rPr>
              <a:t>ülseratif</a:t>
            </a:r>
            <a:r>
              <a:rPr lang="tr-TR" sz="1400" dirty="0" smtClean="0">
                <a:solidFill>
                  <a:schemeClr val="dk1"/>
                </a:solidFill>
              </a:rPr>
              <a:t> koliti olan hastalar, şiddetli kalp yetmezliği olan hastalar,</a:t>
            </a:r>
          </a:p>
          <a:p>
            <a:r>
              <a:rPr lang="tr-TR" sz="1400" dirty="0" smtClean="0">
                <a:solidFill>
                  <a:schemeClr val="dk1"/>
                </a:solidFill>
              </a:rPr>
              <a:t>orta veya şiddetli böbrek yetmezliği olan hastalarda </a:t>
            </a:r>
            <a:r>
              <a:rPr lang="tr-TR" sz="1400" dirty="0" err="1" smtClean="0">
                <a:solidFill>
                  <a:schemeClr val="dk1"/>
                </a:solidFill>
              </a:rPr>
              <a:t>kontrendikedir</a:t>
            </a:r>
            <a:r>
              <a:rPr lang="tr-TR" sz="1400" dirty="0" smtClean="0">
                <a:solidFill>
                  <a:schemeClr val="dk1"/>
                </a:solidFill>
              </a:rPr>
              <a:t>.</a:t>
            </a:r>
          </a:p>
          <a:p>
            <a:pPr fontAlgn="b"/>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a:solidFill>
                <a:srgbClr val="000000"/>
              </a:solidFill>
              <a:latin typeface="Calibri" panose="020F0502020204030204" pitchFamily="34" charset="0"/>
            </a:endParaRPr>
          </a:p>
        </p:txBody>
      </p:sp>
      <p:sp>
        <p:nvSpPr>
          <p:cNvPr id="26" name="25 Metin kutusu"/>
          <p:cNvSpPr txBox="1"/>
          <p:nvPr/>
        </p:nvSpPr>
        <p:spPr>
          <a:xfrm>
            <a:off x="5508104" y="0"/>
            <a:ext cx="1944216" cy="4308872"/>
          </a:xfrm>
          <a:prstGeom prst="rect">
            <a:avLst/>
          </a:prstGeom>
          <a:noFill/>
        </p:spPr>
        <p:txBody>
          <a:bodyPr wrap="square" rtlCol="0">
            <a:spAutoFit/>
          </a:bodyPr>
          <a:lstStyle/>
          <a:p>
            <a:endParaRPr lang="tr-TR" dirty="0" smtClean="0">
              <a:solidFill>
                <a:schemeClr val="dk1"/>
              </a:solidFill>
            </a:endParaRPr>
          </a:p>
          <a:p>
            <a:r>
              <a:rPr lang="tr-TR" sz="1600" dirty="0" smtClean="0">
                <a:solidFill>
                  <a:schemeClr val="dk1"/>
                </a:solidFill>
              </a:rPr>
              <a:t>Tavsiye edilen doz her 8-12 saatte bir 50 </a:t>
            </a:r>
            <a:r>
              <a:rPr lang="tr-TR" sz="1600" dirty="0" err="1" smtClean="0">
                <a:solidFill>
                  <a:schemeClr val="dk1"/>
                </a:solidFill>
              </a:rPr>
              <a:t>mg’dır</a:t>
            </a:r>
            <a:r>
              <a:rPr lang="tr-TR" sz="1600" dirty="0" smtClean="0">
                <a:solidFill>
                  <a:schemeClr val="dk1"/>
                </a:solidFill>
              </a:rPr>
              <a:t>. Günlük maksimum doz olan 150 </a:t>
            </a:r>
            <a:r>
              <a:rPr lang="tr-TR" sz="1600" dirty="0" err="1" smtClean="0">
                <a:solidFill>
                  <a:schemeClr val="dk1"/>
                </a:solidFill>
              </a:rPr>
              <a:t>mg’ı</a:t>
            </a:r>
            <a:r>
              <a:rPr lang="tr-TR" sz="1600" dirty="0" smtClean="0">
                <a:solidFill>
                  <a:schemeClr val="dk1"/>
                </a:solidFill>
              </a:rPr>
              <a:t> aşmamak şartıyla, 6 saat arayla uygulanabilir.Kısa süreli kullanım içindir ve tedavi akut </a:t>
            </a:r>
            <a:r>
              <a:rPr lang="tr-TR" sz="1600" dirty="0" err="1" smtClean="0">
                <a:solidFill>
                  <a:schemeClr val="dk1"/>
                </a:solidFill>
              </a:rPr>
              <a:t>semptomatik</a:t>
            </a:r>
            <a:r>
              <a:rPr lang="tr-TR" sz="1600" dirty="0" smtClean="0">
                <a:solidFill>
                  <a:schemeClr val="dk1"/>
                </a:solidFill>
              </a:rPr>
              <a:t> dönem ile sınırlandırılmalıdır (maksimum 2 gün). Hastalar mümkün olan sürede oral analjezik tedaviye geçmelidirler.</a:t>
            </a:r>
          </a:p>
        </p:txBody>
      </p:sp>
      <p:sp>
        <p:nvSpPr>
          <p:cNvPr id="27" name="26 Metin kutusu"/>
          <p:cNvSpPr txBox="1"/>
          <p:nvPr/>
        </p:nvSpPr>
        <p:spPr>
          <a:xfrm>
            <a:off x="7452320" y="123478"/>
            <a:ext cx="1691680" cy="3877985"/>
          </a:xfrm>
          <a:prstGeom prst="rect">
            <a:avLst/>
          </a:prstGeom>
          <a:noFill/>
        </p:spPr>
        <p:txBody>
          <a:bodyPr wrap="square" rtlCol="0">
            <a:spAutoFit/>
          </a:bodyPr>
          <a:lstStyle/>
          <a:p>
            <a:pPr fontAlgn="b"/>
            <a:r>
              <a:rPr lang="tr-TR" sz="1000" dirty="0" smtClean="0"/>
              <a:t> </a:t>
            </a:r>
          </a:p>
          <a:p>
            <a:pPr fontAlgn="b"/>
            <a:r>
              <a:rPr lang="tr-TR" sz="1600" dirty="0" smtClean="0">
                <a:solidFill>
                  <a:srgbClr val="000000"/>
                </a:solidFill>
                <a:latin typeface="Calibri" panose="020F0502020204030204" pitchFamily="34" charset="0"/>
              </a:rPr>
              <a:t>Bulantı, kusma, enjeksiyon bölgesi ağrısı, </a:t>
            </a:r>
            <a:r>
              <a:rPr lang="tr-TR" sz="1600" dirty="0" err="1" smtClean="0">
                <a:solidFill>
                  <a:srgbClr val="000000"/>
                </a:solidFill>
                <a:latin typeface="Calibri" panose="020F0502020204030204" pitchFamily="34" charset="0"/>
              </a:rPr>
              <a:t>inflamasyonu</a:t>
            </a:r>
            <a:r>
              <a:rPr lang="tr-TR" sz="1600" dirty="0" smtClean="0">
                <a:solidFill>
                  <a:srgbClr val="000000"/>
                </a:solidFill>
                <a:latin typeface="Calibri" panose="020F0502020204030204" pitchFamily="34" charset="0"/>
              </a:rPr>
              <a:t> kanama ve morarması, baş ağrısı ,anemi,</a:t>
            </a:r>
          </a:p>
          <a:p>
            <a:pPr fontAlgn="b"/>
            <a:r>
              <a:rPr lang="tr-TR" sz="1600" dirty="0" smtClean="0"/>
              <a:t> uykusuzluk, bulanık görme, hipotansiyon yüzde kızarıklık.</a:t>
            </a:r>
            <a:endParaRPr lang="tr-TR" sz="16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a:solidFill>
                <a:srgbClr val="000000"/>
              </a:solidFill>
              <a:latin typeface="Calibri" panose="020F0502020204030204" pitchFamily="34" charset="0"/>
            </a:endParaRPr>
          </a:p>
        </p:txBody>
      </p:sp>
    </p:spTree>
    <p:extLst>
      <p:ext uri="{BB962C8B-B14F-4D97-AF65-F5344CB8AC3E}">
        <p14:creationId xmlns:p14="http://schemas.microsoft.com/office/powerpoint/2010/main" val="11513785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r>
              <a:rPr lang="tr-TR" sz="1600" dirty="0" smtClean="0">
                <a:latin typeface="Arial" pitchFamily="34" charset="0"/>
                <a:cs typeface="Arial" pitchFamily="34" charset="0"/>
              </a:rPr>
              <a:t>Bu ajanlar vücutta </a:t>
            </a:r>
            <a:r>
              <a:rPr lang="tr-TR" sz="1600" dirty="0" err="1" smtClean="0">
                <a:latin typeface="Arial" pitchFamily="34" charset="0"/>
                <a:cs typeface="Arial" pitchFamily="34" charset="0"/>
              </a:rPr>
              <a:t>asetilkolin</a:t>
            </a:r>
            <a:r>
              <a:rPr lang="tr-TR" sz="1600" dirty="0" smtClean="0">
                <a:latin typeface="Arial" pitchFamily="34" charset="0"/>
                <a:cs typeface="Arial" pitchFamily="34" charset="0"/>
              </a:rPr>
              <a:t> ve benzeri moleküllerin etkilerini azaltırlar ancak etkileri </a:t>
            </a:r>
            <a:r>
              <a:rPr lang="tr-TR" sz="1600" dirty="0" err="1" smtClean="0">
                <a:latin typeface="Arial" pitchFamily="34" charset="0"/>
                <a:cs typeface="Arial" pitchFamily="34" charset="0"/>
              </a:rPr>
              <a:t>agonistin</a:t>
            </a:r>
            <a:r>
              <a:rPr lang="tr-TR" sz="1600" dirty="0" smtClean="0">
                <a:latin typeface="Arial" pitchFamily="34" charset="0"/>
                <a:cs typeface="Arial" pitchFamily="34" charset="0"/>
              </a:rPr>
              <a:t> dozu artırılarak ortadan kaldırılabilir. Bazı antagonistler reseptöre </a:t>
            </a:r>
            <a:r>
              <a:rPr lang="tr-TR" sz="1600" dirty="0" err="1" smtClean="0">
                <a:latin typeface="Arial" pitchFamily="34" charset="0"/>
                <a:cs typeface="Arial" pitchFamily="34" charset="0"/>
              </a:rPr>
              <a:t>irreversibl</a:t>
            </a:r>
            <a:r>
              <a:rPr lang="tr-TR" sz="1600" dirty="0" smtClean="0">
                <a:latin typeface="Arial" pitchFamily="34" charset="0"/>
                <a:cs typeface="Arial" pitchFamily="34" charset="0"/>
              </a:rPr>
              <a:t> ya da </a:t>
            </a:r>
            <a:r>
              <a:rPr lang="tr-TR" sz="1600" dirty="0" err="1" smtClean="0">
                <a:latin typeface="Arial" pitchFamily="34" charset="0"/>
                <a:cs typeface="Arial" pitchFamily="34" charset="0"/>
              </a:rPr>
              <a:t>psödoirreversibl</a:t>
            </a:r>
            <a:r>
              <a:rPr lang="tr-TR" sz="1600" dirty="0" smtClean="0">
                <a:latin typeface="Arial" pitchFamily="34" charset="0"/>
                <a:cs typeface="Arial" pitchFamily="34" charset="0"/>
              </a:rPr>
              <a:t> tarzda çok sıkı bağlanırlar ve </a:t>
            </a:r>
            <a:r>
              <a:rPr lang="tr-TR" sz="1600" dirty="0" err="1" smtClean="0">
                <a:latin typeface="Arial" pitchFamily="34" charset="0"/>
                <a:cs typeface="Arial" pitchFamily="34" charset="0"/>
              </a:rPr>
              <a:t>agonist</a:t>
            </a:r>
            <a:r>
              <a:rPr lang="tr-TR" sz="1600" dirty="0" smtClean="0">
                <a:latin typeface="Arial" pitchFamily="34" charset="0"/>
                <a:cs typeface="Arial" pitchFamily="34" charset="0"/>
              </a:rPr>
              <a:t> konsantrasyonu artırılarak etkileri geri döndürülemez. Aynı reseptör molekülüne bağlanan ancak </a:t>
            </a:r>
            <a:r>
              <a:rPr lang="tr-TR" sz="1600" dirty="0" err="1" smtClean="0">
                <a:latin typeface="Arial" pitchFamily="34" charset="0"/>
                <a:cs typeface="Arial" pitchFamily="34" charset="0"/>
              </a:rPr>
              <a:t>agonist</a:t>
            </a:r>
            <a:r>
              <a:rPr lang="tr-TR" sz="1600" dirty="0" smtClean="0">
                <a:latin typeface="Arial" pitchFamily="34" charset="0"/>
                <a:cs typeface="Arial" pitchFamily="34" charset="0"/>
              </a:rPr>
              <a:t> bağlanmasını engellemeyen ilaçların </a:t>
            </a:r>
            <a:r>
              <a:rPr lang="tr-TR" sz="1600" dirty="0" err="1" smtClean="0">
                <a:latin typeface="Arial" pitchFamily="34" charset="0"/>
                <a:cs typeface="Arial" pitchFamily="34" charset="0"/>
              </a:rPr>
              <a:t>allosterik</a:t>
            </a:r>
            <a:r>
              <a:rPr lang="tr-TR" sz="1600" dirty="0" smtClean="0">
                <a:latin typeface="Arial" pitchFamily="34" charset="0"/>
                <a:cs typeface="Arial" pitchFamily="34" charset="0"/>
              </a:rPr>
              <a:t> olarak etki yaptığı ve </a:t>
            </a:r>
            <a:r>
              <a:rPr lang="tr-TR" sz="1600" dirty="0" err="1" smtClean="0">
                <a:latin typeface="Arial" pitchFamily="34" charset="0"/>
                <a:cs typeface="Arial" pitchFamily="34" charset="0"/>
              </a:rPr>
              <a:t>agonist</a:t>
            </a:r>
            <a:r>
              <a:rPr lang="tr-TR" sz="1600" dirty="0" smtClean="0">
                <a:latin typeface="Arial" pitchFamily="34" charset="0"/>
                <a:cs typeface="Arial" pitchFamily="34" charset="0"/>
              </a:rPr>
              <a:t> molekülün etkisini artırabileceği ya da azaltabileceği belirtilmektedir. </a:t>
            </a:r>
            <a:r>
              <a:rPr lang="tr-TR" sz="1600" dirty="0" err="1" smtClean="0">
                <a:latin typeface="Arial" pitchFamily="34" charset="0"/>
                <a:cs typeface="Arial" pitchFamily="34" charset="0"/>
              </a:rPr>
              <a:t>Allosterik</a:t>
            </a:r>
            <a:r>
              <a:rPr lang="tr-TR" sz="1600" dirty="0" smtClean="0">
                <a:latin typeface="Arial" pitchFamily="34" charset="0"/>
                <a:cs typeface="Arial" pitchFamily="34" charset="0"/>
              </a:rPr>
              <a:t> </a:t>
            </a:r>
            <a:r>
              <a:rPr lang="tr-TR" sz="1600" dirty="0" err="1" smtClean="0">
                <a:latin typeface="Arial" pitchFamily="34" charset="0"/>
                <a:cs typeface="Arial" pitchFamily="34" charset="0"/>
              </a:rPr>
              <a:t>inhibisyon</a:t>
            </a:r>
            <a:r>
              <a:rPr lang="tr-TR" sz="1600" dirty="0" smtClean="0">
                <a:latin typeface="Arial" pitchFamily="34" charset="0"/>
                <a:cs typeface="Arial" pitchFamily="34" charset="0"/>
              </a:rPr>
              <a:t> </a:t>
            </a:r>
            <a:r>
              <a:rPr lang="tr-TR" sz="1600" dirty="0" err="1" smtClean="0">
                <a:latin typeface="Arial" pitchFamily="34" charset="0"/>
                <a:cs typeface="Arial" pitchFamily="34" charset="0"/>
              </a:rPr>
              <a:t>agonistin</a:t>
            </a:r>
            <a:r>
              <a:rPr lang="tr-TR" sz="1600" dirty="0" smtClean="0">
                <a:latin typeface="Arial" pitchFamily="34" charset="0"/>
                <a:cs typeface="Arial" pitchFamily="34" charset="0"/>
              </a:rPr>
              <a:t> dozunun artırılmasıyla ortadan kaldırılamaz.</a:t>
            </a:r>
          </a:p>
          <a:p>
            <a:endParaRPr lang="tr-TR"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graphicFrame>
        <p:nvGraphicFramePr>
          <p:cNvPr id="4" name="Tablo 3"/>
          <p:cNvGraphicFramePr>
            <a:graphicFrameLocks noGrp="1"/>
          </p:cNvGraphicFramePr>
          <p:nvPr>
            <p:extLst>
              <p:ext uri="{D42A27DB-BD31-4B8C-83A1-F6EECF244321}">
                <p14:modId xmlns:p14="http://schemas.microsoft.com/office/powerpoint/2010/main" val="905245278"/>
              </p:ext>
            </p:extLst>
          </p:nvPr>
        </p:nvGraphicFramePr>
        <p:xfrm>
          <a:off x="-3" y="3"/>
          <a:ext cx="9144006" cy="5143496"/>
        </p:xfrm>
        <a:graphic>
          <a:graphicData uri="http://schemas.openxmlformats.org/drawingml/2006/table">
            <a:tbl>
              <a:tblPr>
                <a:tableStyleId>{5C22544A-7EE6-4342-B048-85BDC9FD1C3A}</a:tableStyleId>
              </a:tblPr>
              <a:tblGrid>
                <a:gridCol w="374754">
                  <a:extLst>
                    <a:ext uri="{9D8B030D-6E8A-4147-A177-3AD203B41FA5}">
                      <a16:colId xmlns="" xmlns:a16="http://schemas.microsoft.com/office/drawing/2014/main" val="20000"/>
                    </a:ext>
                  </a:extLst>
                </a:gridCol>
                <a:gridCol w="374754">
                  <a:extLst>
                    <a:ext uri="{9D8B030D-6E8A-4147-A177-3AD203B41FA5}">
                      <a16:colId xmlns="" xmlns:a16="http://schemas.microsoft.com/office/drawing/2014/main" val="20001"/>
                    </a:ext>
                  </a:extLst>
                </a:gridCol>
                <a:gridCol w="599607">
                  <a:extLst>
                    <a:ext uri="{9D8B030D-6E8A-4147-A177-3AD203B41FA5}">
                      <a16:colId xmlns="" xmlns:a16="http://schemas.microsoft.com/office/drawing/2014/main" val="20002"/>
                    </a:ext>
                  </a:extLst>
                </a:gridCol>
                <a:gridCol w="599607">
                  <a:extLst>
                    <a:ext uri="{9D8B030D-6E8A-4147-A177-3AD203B41FA5}">
                      <a16:colId xmlns="" xmlns:a16="http://schemas.microsoft.com/office/drawing/2014/main" val="20003"/>
                    </a:ext>
                  </a:extLst>
                </a:gridCol>
                <a:gridCol w="599607">
                  <a:extLst>
                    <a:ext uri="{9D8B030D-6E8A-4147-A177-3AD203B41FA5}">
                      <a16:colId xmlns="" xmlns:a16="http://schemas.microsoft.com/office/drawing/2014/main" val="20004"/>
                    </a:ext>
                  </a:extLst>
                </a:gridCol>
                <a:gridCol w="599607">
                  <a:extLst>
                    <a:ext uri="{9D8B030D-6E8A-4147-A177-3AD203B41FA5}">
                      <a16:colId xmlns="" xmlns:a16="http://schemas.microsoft.com/office/drawing/2014/main" val="20005"/>
                    </a:ext>
                  </a:extLst>
                </a:gridCol>
                <a:gridCol w="599607">
                  <a:extLst>
                    <a:ext uri="{9D8B030D-6E8A-4147-A177-3AD203B41FA5}">
                      <a16:colId xmlns="" xmlns:a16="http://schemas.microsoft.com/office/drawing/2014/main" val="20006"/>
                    </a:ext>
                  </a:extLst>
                </a:gridCol>
                <a:gridCol w="599607">
                  <a:extLst>
                    <a:ext uri="{9D8B030D-6E8A-4147-A177-3AD203B41FA5}">
                      <a16:colId xmlns="" xmlns:a16="http://schemas.microsoft.com/office/drawing/2014/main" val="20007"/>
                    </a:ext>
                  </a:extLst>
                </a:gridCol>
                <a:gridCol w="599607">
                  <a:extLst>
                    <a:ext uri="{9D8B030D-6E8A-4147-A177-3AD203B41FA5}">
                      <a16:colId xmlns="" xmlns:a16="http://schemas.microsoft.com/office/drawing/2014/main" val="20008"/>
                    </a:ext>
                  </a:extLst>
                </a:gridCol>
                <a:gridCol w="599607">
                  <a:extLst>
                    <a:ext uri="{9D8B030D-6E8A-4147-A177-3AD203B41FA5}">
                      <a16:colId xmlns="" xmlns:a16="http://schemas.microsoft.com/office/drawing/2014/main" val="20009"/>
                    </a:ext>
                  </a:extLst>
                </a:gridCol>
                <a:gridCol w="599607">
                  <a:extLst>
                    <a:ext uri="{9D8B030D-6E8A-4147-A177-3AD203B41FA5}">
                      <a16:colId xmlns="" xmlns:a16="http://schemas.microsoft.com/office/drawing/2014/main" val="20010"/>
                    </a:ext>
                  </a:extLst>
                </a:gridCol>
                <a:gridCol w="599607">
                  <a:extLst>
                    <a:ext uri="{9D8B030D-6E8A-4147-A177-3AD203B41FA5}">
                      <a16:colId xmlns="" xmlns:a16="http://schemas.microsoft.com/office/drawing/2014/main" val="20011"/>
                    </a:ext>
                  </a:extLst>
                </a:gridCol>
                <a:gridCol w="599607">
                  <a:extLst>
                    <a:ext uri="{9D8B030D-6E8A-4147-A177-3AD203B41FA5}">
                      <a16:colId xmlns="" xmlns:a16="http://schemas.microsoft.com/office/drawing/2014/main" val="20012"/>
                    </a:ext>
                  </a:extLst>
                </a:gridCol>
                <a:gridCol w="599607">
                  <a:extLst>
                    <a:ext uri="{9D8B030D-6E8A-4147-A177-3AD203B41FA5}">
                      <a16:colId xmlns="" xmlns:a16="http://schemas.microsoft.com/office/drawing/2014/main" val="20013"/>
                    </a:ext>
                  </a:extLst>
                </a:gridCol>
                <a:gridCol w="599607">
                  <a:extLst>
                    <a:ext uri="{9D8B030D-6E8A-4147-A177-3AD203B41FA5}">
                      <a16:colId xmlns="" xmlns:a16="http://schemas.microsoft.com/office/drawing/2014/main" val="20014"/>
                    </a:ext>
                  </a:extLst>
                </a:gridCol>
                <a:gridCol w="599607">
                  <a:extLst>
                    <a:ext uri="{9D8B030D-6E8A-4147-A177-3AD203B41FA5}">
                      <a16:colId xmlns="" xmlns:a16="http://schemas.microsoft.com/office/drawing/2014/main" val="20015"/>
                    </a:ext>
                  </a:extLst>
                </a:gridCol>
              </a:tblGrid>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ctr" fontAlgn="b"/>
                      <a:endParaRPr lang="tr-TR" sz="16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4"/>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6"/>
                  </a:ext>
                </a:extLst>
              </a:tr>
              <a:tr h="311226">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smtClean="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9"/>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4"/>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6"/>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9"/>
                  </a:ext>
                </a:extLst>
              </a:tr>
            </a:tbl>
          </a:graphicData>
        </a:graphic>
      </p:graphicFrame>
      <p:cxnSp>
        <p:nvCxnSpPr>
          <p:cNvPr id="5" name="Düz Bağlayıcı 4"/>
          <p:cNvCxnSpPr/>
          <p:nvPr/>
        </p:nvCxnSpPr>
        <p:spPr>
          <a:xfrm>
            <a:off x="0" y="0"/>
            <a:ext cx="0"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356260" y="0"/>
            <a:ext cx="8906"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flipH="1">
            <a:off x="730333" y="0"/>
            <a:ext cx="17813"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1941616"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3740727" y="0"/>
            <a:ext cx="8907"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5557652"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356763" y="0"/>
            <a:ext cx="2672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144003"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0" y="0"/>
            <a:ext cx="91440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748146" y="262680"/>
            <a:ext cx="839585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3" y="5143500"/>
            <a:ext cx="9144003"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16 Metin kutusu"/>
          <p:cNvSpPr txBox="1"/>
          <p:nvPr/>
        </p:nvSpPr>
        <p:spPr>
          <a:xfrm>
            <a:off x="827584" y="0"/>
            <a:ext cx="936104" cy="338554"/>
          </a:xfrm>
          <a:prstGeom prst="rect">
            <a:avLst/>
          </a:prstGeom>
          <a:noFill/>
        </p:spPr>
        <p:txBody>
          <a:bodyPr wrap="square" rtlCol="0">
            <a:spAutoFit/>
          </a:bodyPr>
          <a:lstStyle/>
          <a:p>
            <a:r>
              <a:rPr lang="tr-TR" sz="1600" dirty="0" smtClean="0">
                <a:solidFill>
                  <a:schemeClr val="tx2"/>
                </a:solidFill>
              </a:rPr>
              <a:t>İlaçlar</a:t>
            </a:r>
            <a:endParaRPr lang="tr-TR" sz="1600" dirty="0">
              <a:solidFill>
                <a:schemeClr val="tx2"/>
              </a:solidFill>
            </a:endParaRPr>
          </a:p>
        </p:txBody>
      </p:sp>
      <p:sp>
        <p:nvSpPr>
          <p:cNvPr id="18" name="17 Metin kutusu"/>
          <p:cNvSpPr txBox="1"/>
          <p:nvPr/>
        </p:nvSpPr>
        <p:spPr>
          <a:xfrm>
            <a:off x="1979712" y="0"/>
            <a:ext cx="1656184" cy="338554"/>
          </a:xfrm>
          <a:prstGeom prst="rect">
            <a:avLst/>
          </a:prstGeom>
          <a:noFill/>
        </p:spPr>
        <p:txBody>
          <a:bodyPr wrap="square" rtlCol="0">
            <a:spAutoFit/>
          </a:bodyPr>
          <a:lstStyle/>
          <a:p>
            <a:r>
              <a:rPr lang="tr-TR" sz="1600" dirty="0" smtClean="0">
                <a:solidFill>
                  <a:schemeClr val="tx2"/>
                </a:solidFill>
                <a:cs typeface="Arial" pitchFamily="34" charset="0"/>
              </a:rPr>
              <a:t>Endikasyonları</a:t>
            </a:r>
            <a:endParaRPr lang="tr-TR" sz="1600" dirty="0">
              <a:solidFill>
                <a:schemeClr val="tx2"/>
              </a:solidFill>
              <a:cs typeface="Arial" pitchFamily="34" charset="0"/>
            </a:endParaRPr>
          </a:p>
        </p:txBody>
      </p:sp>
      <p:sp>
        <p:nvSpPr>
          <p:cNvPr id="19" name="18 Metin kutusu"/>
          <p:cNvSpPr txBox="1"/>
          <p:nvPr/>
        </p:nvSpPr>
        <p:spPr>
          <a:xfrm>
            <a:off x="3707904" y="0"/>
            <a:ext cx="2160240" cy="338554"/>
          </a:xfrm>
          <a:prstGeom prst="rect">
            <a:avLst/>
          </a:prstGeom>
          <a:noFill/>
        </p:spPr>
        <p:txBody>
          <a:bodyPr wrap="square" rtlCol="0">
            <a:spAutoFit/>
          </a:bodyPr>
          <a:lstStyle/>
          <a:p>
            <a:r>
              <a:rPr lang="tr-TR" sz="1600" dirty="0" smtClean="0">
                <a:solidFill>
                  <a:schemeClr val="tx2"/>
                </a:solidFill>
              </a:rPr>
              <a:t>Kontrendikasyonları</a:t>
            </a:r>
            <a:endParaRPr lang="tr-TR" sz="1600" dirty="0">
              <a:solidFill>
                <a:schemeClr val="tx2"/>
              </a:solidFill>
            </a:endParaRPr>
          </a:p>
        </p:txBody>
      </p:sp>
      <p:sp>
        <p:nvSpPr>
          <p:cNvPr id="20" name="19 Metin kutusu"/>
          <p:cNvSpPr txBox="1"/>
          <p:nvPr/>
        </p:nvSpPr>
        <p:spPr>
          <a:xfrm>
            <a:off x="5580112" y="0"/>
            <a:ext cx="1728192" cy="338554"/>
          </a:xfrm>
          <a:prstGeom prst="rect">
            <a:avLst/>
          </a:prstGeom>
          <a:noFill/>
        </p:spPr>
        <p:txBody>
          <a:bodyPr wrap="square" rtlCol="0">
            <a:spAutoFit/>
          </a:bodyPr>
          <a:lstStyle/>
          <a:p>
            <a:r>
              <a:rPr lang="tr-TR" sz="1600" dirty="0" smtClean="0">
                <a:solidFill>
                  <a:schemeClr val="tx2"/>
                </a:solidFill>
              </a:rPr>
              <a:t>Veriliş yolu</a:t>
            </a:r>
            <a:endParaRPr lang="tr-TR" sz="1600" dirty="0">
              <a:solidFill>
                <a:schemeClr val="tx2"/>
              </a:solidFill>
            </a:endParaRPr>
          </a:p>
        </p:txBody>
      </p:sp>
      <p:sp>
        <p:nvSpPr>
          <p:cNvPr id="21" name="20 Metin kutusu"/>
          <p:cNvSpPr txBox="1"/>
          <p:nvPr/>
        </p:nvSpPr>
        <p:spPr>
          <a:xfrm>
            <a:off x="7380312" y="0"/>
            <a:ext cx="1763688" cy="338554"/>
          </a:xfrm>
          <a:prstGeom prst="rect">
            <a:avLst/>
          </a:prstGeom>
          <a:noFill/>
        </p:spPr>
        <p:txBody>
          <a:bodyPr wrap="square" rtlCol="0">
            <a:spAutoFit/>
          </a:bodyPr>
          <a:lstStyle/>
          <a:p>
            <a:r>
              <a:rPr lang="tr-TR" sz="1600" dirty="0" smtClean="0">
                <a:solidFill>
                  <a:schemeClr val="tx2"/>
                </a:solidFill>
              </a:rPr>
              <a:t>Yan etkileri</a:t>
            </a:r>
            <a:endParaRPr lang="tr-TR" sz="1600" dirty="0">
              <a:solidFill>
                <a:schemeClr val="tx2"/>
              </a:solidFill>
            </a:endParaRPr>
          </a:p>
        </p:txBody>
      </p:sp>
      <p:sp>
        <p:nvSpPr>
          <p:cNvPr id="22" name="21 Metin kutusu"/>
          <p:cNvSpPr txBox="1"/>
          <p:nvPr/>
        </p:nvSpPr>
        <p:spPr>
          <a:xfrm rot="16200000">
            <a:off x="-1456129" y="2083663"/>
            <a:ext cx="3312368" cy="400110"/>
          </a:xfrm>
          <a:prstGeom prst="rect">
            <a:avLst/>
          </a:prstGeom>
          <a:noFill/>
        </p:spPr>
        <p:txBody>
          <a:bodyPr wrap="square" rtlCol="0">
            <a:spAutoFit/>
          </a:bodyPr>
          <a:lstStyle/>
          <a:p>
            <a:r>
              <a:rPr lang="tr-TR" sz="2000" dirty="0" smtClean="0">
                <a:latin typeface="Arial" pitchFamily="34" charset="0"/>
                <a:cs typeface="Arial" pitchFamily="34" charset="0"/>
              </a:rPr>
              <a:t>ANTİEMETİK İLAÇLAR</a:t>
            </a:r>
            <a:endParaRPr lang="tr-TR" sz="2000" dirty="0">
              <a:latin typeface="Arial" pitchFamily="34" charset="0"/>
              <a:cs typeface="Arial" pitchFamily="34" charset="0"/>
            </a:endParaRPr>
          </a:p>
        </p:txBody>
      </p:sp>
      <p:sp>
        <p:nvSpPr>
          <p:cNvPr id="23" name="22 Metin kutusu"/>
          <p:cNvSpPr txBox="1"/>
          <p:nvPr/>
        </p:nvSpPr>
        <p:spPr>
          <a:xfrm>
            <a:off x="683568" y="339502"/>
            <a:ext cx="1656184" cy="338554"/>
          </a:xfrm>
          <a:prstGeom prst="rect">
            <a:avLst/>
          </a:prstGeom>
          <a:noFill/>
        </p:spPr>
        <p:txBody>
          <a:bodyPr wrap="square" rtlCol="0">
            <a:spAutoFit/>
          </a:bodyPr>
          <a:lstStyle/>
          <a:p>
            <a:r>
              <a:rPr lang="tr-TR" sz="1600" dirty="0" err="1" smtClean="0"/>
              <a:t>Droperidol</a:t>
            </a:r>
            <a:endParaRPr lang="tr-TR" sz="1600" dirty="0"/>
          </a:p>
        </p:txBody>
      </p:sp>
      <p:sp>
        <p:nvSpPr>
          <p:cNvPr id="24" name="23 Metin kutusu"/>
          <p:cNvSpPr txBox="1"/>
          <p:nvPr/>
        </p:nvSpPr>
        <p:spPr>
          <a:xfrm>
            <a:off x="1907704" y="123478"/>
            <a:ext cx="1872208" cy="4555093"/>
          </a:xfrm>
          <a:prstGeom prst="rect">
            <a:avLst/>
          </a:prstGeom>
          <a:noFill/>
        </p:spPr>
        <p:txBody>
          <a:bodyPr wrap="square" rtlCol="0">
            <a:spAutoFit/>
          </a:bodyPr>
          <a:lstStyle/>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600" dirty="0" smtClean="0"/>
              <a:t> </a:t>
            </a:r>
            <a:r>
              <a:rPr lang="tr-TR" sz="1600" dirty="0" smtClean="0">
                <a:solidFill>
                  <a:schemeClr val="dk1"/>
                </a:solidFill>
              </a:rPr>
              <a:t>Manide, kanser tedavisinin neden olduğu bulantı ve kusmada uyanık </a:t>
            </a:r>
            <a:r>
              <a:rPr lang="tr-TR" sz="1600" dirty="0" err="1" smtClean="0">
                <a:solidFill>
                  <a:schemeClr val="dk1"/>
                </a:solidFill>
              </a:rPr>
              <a:t>entübasyonda</a:t>
            </a:r>
            <a:r>
              <a:rPr lang="tr-TR" sz="1600" dirty="0" smtClean="0">
                <a:solidFill>
                  <a:schemeClr val="dk1"/>
                </a:solidFill>
              </a:rPr>
              <a:t>, </a:t>
            </a:r>
            <a:r>
              <a:rPr lang="tr-TR" sz="1600" dirty="0" err="1" smtClean="0">
                <a:solidFill>
                  <a:schemeClr val="dk1"/>
                </a:solidFill>
              </a:rPr>
              <a:t>premedikasyon</a:t>
            </a:r>
            <a:r>
              <a:rPr lang="tr-TR" sz="1600" dirty="0" smtClean="0">
                <a:solidFill>
                  <a:schemeClr val="dk1"/>
                </a:solidFill>
              </a:rPr>
              <a:t> ve indüksiyon esnasında genel ve bölgesel anestezinin idamesinde, ve </a:t>
            </a:r>
            <a:r>
              <a:rPr lang="tr-TR" sz="1600" dirty="0" err="1" smtClean="0">
                <a:solidFill>
                  <a:schemeClr val="dk1"/>
                </a:solidFill>
              </a:rPr>
              <a:t>ayrıcatam</a:t>
            </a:r>
            <a:r>
              <a:rPr lang="tr-TR" sz="1600" dirty="0" smtClean="0">
                <a:solidFill>
                  <a:schemeClr val="dk1"/>
                </a:solidFill>
              </a:rPr>
              <a:t> ve cerrahi girişimlerde </a:t>
            </a:r>
            <a:r>
              <a:rPr lang="tr-TR" sz="1600" dirty="0" err="1" smtClean="0">
                <a:solidFill>
                  <a:schemeClr val="dk1"/>
                </a:solidFill>
              </a:rPr>
              <a:t>trankilizasyon</a:t>
            </a:r>
            <a:r>
              <a:rPr lang="tr-TR" sz="1600" dirty="0" smtClean="0">
                <a:solidFill>
                  <a:schemeClr val="dk1"/>
                </a:solidFill>
              </a:rPr>
              <a:t> sağlanmasında kullanılır.</a:t>
            </a:r>
            <a:endParaRPr lang="tr-TR" sz="16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a:solidFill>
                <a:srgbClr val="000000"/>
              </a:solidFill>
              <a:latin typeface="Calibri" panose="020F0502020204030204" pitchFamily="34" charset="0"/>
            </a:endParaRPr>
          </a:p>
        </p:txBody>
      </p:sp>
      <p:sp>
        <p:nvSpPr>
          <p:cNvPr id="25" name="24 Metin kutusu"/>
          <p:cNvSpPr txBox="1"/>
          <p:nvPr/>
        </p:nvSpPr>
        <p:spPr>
          <a:xfrm>
            <a:off x="3779912" y="195486"/>
            <a:ext cx="1944216" cy="2308324"/>
          </a:xfrm>
          <a:prstGeom prst="rect">
            <a:avLst/>
          </a:prstGeom>
          <a:noFill/>
        </p:spPr>
        <p:txBody>
          <a:bodyPr wrap="square" rtlCol="0">
            <a:spAutoFit/>
          </a:bodyPr>
          <a:lstStyle/>
          <a:p>
            <a:pPr fontAlgn="b"/>
            <a:r>
              <a:rPr lang="tr-TR" sz="1000" dirty="0" smtClean="0"/>
              <a:t> </a:t>
            </a:r>
          </a:p>
          <a:p>
            <a:pPr fontAlgn="b"/>
            <a:r>
              <a:rPr lang="tr-TR" sz="1600" dirty="0" smtClean="0">
                <a:solidFill>
                  <a:schemeClr val="dk1"/>
                </a:solidFill>
              </a:rPr>
              <a:t>İlaca aşırı duyarlılığı olduğu bilinen hastalarda </a:t>
            </a:r>
            <a:r>
              <a:rPr lang="tr-TR" sz="1600" dirty="0" err="1" smtClean="0">
                <a:solidFill>
                  <a:schemeClr val="dk1"/>
                </a:solidFill>
              </a:rPr>
              <a:t>kontrendikedir</a:t>
            </a:r>
            <a:r>
              <a:rPr lang="tr-TR" sz="1600" dirty="0" smtClean="0">
                <a:solidFill>
                  <a:schemeClr val="dk1"/>
                </a:solidFill>
              </a:rPr>
              <a:t>.</a:t>
            </a:r>
            <a:endParaRPr lang="tr-TR" sz="16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a:solidFill>
                <a:srgbClr val="000000"/>
              </a:solidFill>
              <a:latin typeface="Calibri" panose="020F0502020204030204" pitchFamily="34" charset="0"/>
            </a:endParaRPr>
          </a:p>
        </p:txBody>
      </p:sp>
      <p:sp>
        <p:nvSpPr>
          <p:cNvPr id="26" name="25 Metin kutusu"/>
          <p:cNvSpPr txBox="1"/>
          <p:nvPr/>
        </p:nvSpPr>
        <p:spPr>
          <a:xfrm>
            <a:off x="5652120" y="195486"/>
            <a:ext cx="1656184" cy="5201424"/>
          </a:xfrm>
          <a:prstGeom prst="rect">
            <a:avLst/>
          </a:prstGeom>
          <a:noFill/>
        </p:spPr>
        <p:txBody>
          <a:bodyPr wrap="square" rtlCol="0">
            <a:spAutoFit/>
          </a:bodyPr>
          <a:lstStyle/>
          <a:p>
            <a:r>
              <a:rPr lang="tr-TR" sz="1200" dirty="0" smtClean="0">
                <a:solidFill>
                  <a:schemeClr val="dk1"/>
                </a:solidFill>
              </a:rPr>
              <a:t>Genel erişkin dozu: </a:t>
            </a:r>
            <a:r>
              <a:rPr lang="tr-TR" sz="1200" dirty="0" err="1" smtClean="0">
                <a:solidFill>
                  <a:schemeClr val="dk1"/>
                </a:solidFill>
              </a:rPr>
              <a:t>Premedikasyon</a:t>
            </a:r>
            <a:r>
              <a:rPr lang="tr-TR" sz="1200" dirty="0" smtClean="0">
                <a:solidFill>
                  <a:schemeClr val="dk1"/>
                </a:solidFill>
              </a:rPr>
              <a:t> ve teşhis amaçlı işlemlerde kullanılışı: İşlemden 30-60 </a:t>
            </a:r>
            <a:r>
              <a:rPr lang="tr-TR" sz="1200" dirty="0" err="1" smtClean="0">
                <a:solidFill>
                  <a:schemeClr val="dk1"/>
                </a:solidFill>
              </a:rPr>
              <a:t>dakikaönce</a:t>
            </a:r>
            <a:r>
              <a:rPr lang="tr-TR" sz="1200" dirty="0" smtClean="0">
                <a:solidFill>
                  <a:schemeClr val="dk1"/>
                </a:solidFill>
              </a:rPr>
              <a:t> kas içine veya yavaş olarak damar içine 2,5-5 mg uygulanır. Bu doz ameliyat sonrası bulantı ve kusma sıklığını azaltacaktır. Genel anesteziye ilave olarak; </a:t>
            </a:r>
            <a:r>
              <a:rPr lang="tr-TR" sz="1200" dirty="0" err="1" smtClean="0">
                <a:solidFill>
                  <a:schemeClr val="dk1"/>
                </a:solidFill>
              </a:rPr>
              <a:t>İndükasyon</a:t>
            </a:r>
            <a:r>
              <a:rPr lang="tr-TR" sz="1200" dirty="0" smtClean="0">
                <a:solidFill>
                  <a:schemeClr val="dk1"/>
                </a:solidFill>
              </a:rPr>
              <a:t>; Her 10 kg başına 2,5 mg uygulanabilir. Daha düşük dozlar yeterli olabilir. İdame: </a:t>
            </a:r>
            <a:r>
              <a:rPr lang="tr-TR" sz="1200" dirty="0" err="1" smtClean="0">
                <a:solidFill>
                  <a:schemeClr val="dk1"/>
                </a:solidFill>
              </a:rPr>
              <a:t>Genelllikle</a:t>
            </a:r>
            <a:r>
              <a:rPr lang="tr-TR" sz="1200" dirty="0" smtClean="0">
                <a:solidFill>
                  <a:schemeClr val="dk1"/>
                </a:solidFill>
              </a:rPr>
              <a:t> damar içine 1,25- 2,5 mg uygulanabilir. Çocuk dozu: Çocuklarda </a:t>
            </a:r>
            <a:r>
              <a:rPr lang="tr-TR" sz="1200" dirty="0" err="1" smtClean="0">
                <a:solidFill>
                  <a:schemeClr val="dk1"/>
                </a:solidFill>
              </a:rPr>
              <a:t>premedikasyon</a:t>
            </a:r>
            <a:r>
              <a:rPr lang="tr-TR" sz="1200" dirty="0" smtClean="0">
                <a:solidFill>
                  <a:schemeClr val="dk1"/>
                </a:solidFill>
              </a:rPr>
              <a:t> ve anestezinin </a:t>
            </a:r>
            <a:r>
              <a:rPr lang="tr-TR" sz="1200" dirty="0" err="1" smtClean="0">
                <a:solidFill>
                  <a:schemeClr val="dk1"/>
                </a:solidFill>
              </a:rPr>
              <a:t>indükasyonu</a:t>
            </a:r>
            <a:r>
              <a:rPr lang="tr-TR" sz="1200" dirty="0" smtClean="0">
                <a:solidFill>
                  <a:schemeClr val="dk1"/>
                </a:solidFill>
              </a:rPr>
              <a:t> için 1 mg/10 kg önerilir.</a:t>
            </a:r>
            <a:endParaRPr lang="tr-TR" sz="1200" dirty="0" smtClean="0"/>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a:solidFill>
                <a:srgbClr val="000000"/>
              </a:solidFill>
              <a:latin typeface="Calibri" panose="020F0502020204030204" pitchFamily="34" charset="0"/>
            </a:endParaRPr>
          </a:p>
        </p:txBody>
      </p:sp>
      <p:sp>
        <p:nvSpPr>
          <p:cNvPr id="27" name="26 Metin kutusu"/>
          <p:cNvSpPr txBox="1"/>
          <p:nvPr/>
        </p:nvSpPr>
        <p:spPr>
          <a:xfrm>
            <a:off x="7452320" y="267494"/>
            <a:ext cx="1691680" cy="4955203"/>
          </a:xfrm>
          <a:prstGeom prst="rect">
            <a:avLst/>
          </a:prstGeom>
          <a:noFill/>
        </p:spPr>
        <p:txBody>
          <a:bodyPr wrap="square" rtlCol="0">
            <a:spAutoFit/>
          </a:bodyPr>
          <a:lstStyle/>
          <a:p>
            <a:pPr fontAlgn="b"/>
            <a:r>
              <a:rPr lang="tr-TR" sz="1600" dirty="0" err="1" smtClean="0">
                <a:solidFill>
                  <a:schemeClr val="dk1"/>
                </a:solidFill>
              </a:rPr>
              <a:t>Droperidol</a:t>
            </a:r>
            <a:r>
              <a:rPr lang="tr-TR" sz="1600" dirty="0" smtClean="0">
                <a:solidFill>
                  <a:schemeClr val="dk1"/>
                </a:solidFill>
              </a:rPr>
              <a:t> </a:t>
            </a:r>
            <a:r>
              <a:rPr lang="tr-TR" sz="1600" dirty="0" err="1" smtClean="0">
                <a:solidFill>
                  <a:schemeClr val="dk1"/>
                </a:solidFill>
              </a:rPr>
              <a:t>uygulanımını</a:t>
            </a:r>
            <a:r>
              <a:rPr lang="tr-TR" sz="1600" dirty="0" smtClean="0">
                <a:solidFill>
                  <a:schemeClr val="dk1"/>
                </a:solidFill>
              </a:rPr>
              <a:t> takiben taşikardi ve hafif-orta şiddette hipotansiyon ender olarak kaydedilmiştir. </a:t>
            </a:r>
            <a:r>
              <a:rPr lang="tr-TR" sz="1600" dirty="0" err="1" smtClean="0">
                <a:solidFill>
                  <a:schemeClr val="dk1"/>
                </a:solidFill>
              </a:rPr>
              <a:t>Nadiern</a:t>
            </a:r>
            <a:r>
              <a:rPr lang="tr-TR" sz="1600" dirty="0" smtClean="0">
                <a:solidFill>
                  <a:schemeClr val="dk1"/>
                </a:solidFill>
              </a:rPr>
              <a:t> </a:t>
            </a:r>
            <a:r>
              <a:rPr lang="tr-TR" sz="1600" dirty="0" err="1" smtClean="0">
                <a:solidFill>
                  <a:schemeClr val="dk1"/>
                </a:solidFill>
              </a:rPr>
              <a:t>halisülasyonlar</a:t>
            </a:r>
            <a:r>
              <a:rPr lang="tr-TR" sz="1600" dirty="0" smtClean="0">
                <a:solidFill>
                  <a:schemeClr val="dk1"/>
                </a:solidFill>
              </a:rPr>
              <a:t>, huzursuzluk ve bir-iki </a:t>
            </a:r>
            <a:r>
              <a:rPr lang="tr-TR" sz="1600" dirty="0" err="1" smtClean="0">
                <a:solidFill>
                  <a:schemeClr val="dk1"/>
                </a:solidFill>
              </a:rPr>
              <a:t>anksiyete</a:t>
            </a:r>
            <a:r>
              <a:rPr lang="tr-TR" sz="1600" dirty="0" smtClean="0">
                <a:solidFill>
                  <a:schemeClr val="dk1"/>
                </a:solidFill>
              </a:rPr>
              <a:t> vakası dahil olmak üzere </a:t>
            </a:r>
            <a:r>
              <a:rPr lang="tr-TR" sz="1600" dirty="0" err="1" smtClean="0">
                <a:solidFill>
                  <a:schemeClr val="dk1"/>
                </a:solidFill>
              </a:rPr>
              <a:t>paradoksik</a:t>
            </a:r>
            <a:r>
              <a:rPr lang="tr-TR" sz="1600" dirty="0" smtClean="0">
                <a:solidFill>
                  <a:schemeClr val="dk1"/>
                </a:solidFill>
              </a:rPr>
              <a:t> reaksiyonlar gözlenmiştir.</a:t>
            </a:r>
            <a:endParaRPr lang="tr-TR" sz="16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a:solidFill>
                <a:srgbClr val="000000"/>
              </a:solidFill>
              <a:latin typeface="Calibri" panose="020F0502020204030204" pitchFamily="34" charset="0"/>
            </a:endParaRPr>
          </a:p>
        </p:txBody>
      </p:sp>
    </p:spTree>
    <p:extLst>
      <p:ext uri="{BB962C8B-B14F-4D97-AF65-F5344CB8AC3E}">
        <p14:creationId xmlns:p14="http://schemas.microsoft.com/office/powerpoint/2010/main" val="115137854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graphicFrame>
        <p:nvGraphicFramePr>
          <p:cNvPr id="4" name="Tablo 3"/>
          <p:cNvGraphicFramePr>
            <a:graphicFrameLocks noGrp="1"/>
          </p:cNvGraphicFramePr>
          <p:nvPr>
            <p:extLst>
              <p:ext uri="{D42A27DB-BD31-4B8C-83A1-F6EECF244321}">
                <p14:modId xmlns:p14="http://schemas.microsoft.com/office/powerpoint/2010/main" val="905245278"/>
              </p:ext>
            </p:extLst>
          </p:nvPr>
        </p:nvGraphicFramePr>
        <p:xfrm>
          <a:off x="-3" y="3"/>
          <a:ext cx="9144006" cy="5143496"/>
        </p:xfrm>
        <a:graphic>
          <a:graphicData uri="http://schemas.openxmlformats.org/drawingml/2006/table">
            <a:tbl>
              <a:tblPr>
                <a:tableStyleId>{5C22544A-7EE6-4342-B048-85BDC9FD1C3A}</a:tableStyleId>
              </a:tblPr>
              <a:tblGrid>
                <a:gridCol w="374754">
                  <a:extLst>
                    <a:ext uri="{9D8B030D-6E8A-4147-A177-3AD203B41FA5}">
                      <a16:colId xmlns="" xmlns:a16="http://schemas.microsoft.com/office/drawing/2014/main" val="20000"/>
                    </a:ext>
                  </a:extLst>
                </a:gridCol>
                <a:gridCol w="374754">
                  <a:extLst>
                    <a:ext uri="{9D8B030D-6E8A-4147-A177-3AD203B41FA5}">
                      <a16:colId xmlns="" xmlns:a16="http://schemas.microsoft.com/office/drawing/2014/main" val="20001"/>
                    </a:ext>
                  </a:extLst>
                </a:gridCol>
                <a:gridCol w="599607">
                  <a:extLst>
                    <a:ext uri="{9D8B030D-6E8A-4147-A177-3AD203B41FA5}">
                      <a16:colId xmlns="" xmlns:a16="http://schemas.microsoft.com/office/drawing/2014/main" val="20002"/>
                    </a:ext>
                  </a:extLst>
                </a:gridCol>
                <a:gridCol w="599607">
                  <a:extLst>
                    <a:ext uri="{9D8B030D-6E8A-4147-A177-3AD203B41FA5}">
                      <a16:colId xmlns="" xmlns:a16="http://schemas.microsoft.com/office/drawing/2014/main" val="20003"/>
                    </a:ext>
                  </a:extLst>
                </a:gridCol>
                <a:gridCol w="599607">
                  <a:extLst>
                    <a:ext uri="{9D8B030D-6E8A-4147-A177-3AD203B41FA5}">
                      <a16:colId xmlns="" xmlns:a16="http://schemas.microsoft.com/office/drawing/2014/main" val="20004"/>
                    </a:ext>
                  </a:extLst>
                </a:gridCol>
                <a:gridCol w="599607">
                  <a:extLst>
                    <a:ext uri="{9D8B030D-6E8A-4147-A177-3AD203B41FA5}">
                      <a16:colId xmlns="" xmlns:a16="http://schemas.microsoft.com/office/drawing/2014/main" val="20005"/>
                    </a:ext>
                  </a:extLst>
                </a:gridCol>
                <a:gridCol w="599607">
                  <a:extLst>
                    <a:ext uri="{9D8B030D-6E8A-4147-A177-3AD203B41FA5}">
                      <a16:colId xmlns="" xmlns:a16="http://schemas.microsoft.com/office/drawing/2014/main" val="20006"/>
                    </a:ext>
                  </a:extLst>
                </a:gridCol>
                <a:gridCol w="599607">
                  <a:extLst>
                    <a:ext uri="{9D8B030D-6E8A-4147-A177-3AD203B41FA5}">
                      <a16:colId xmlns="" xmlns:a16="http://schemas.microsoft.com/office/drawing/2014/main" val="20007"/>
                    </a:ext>
                  </a:extLst>
                </a:gridCol>
                <a:gridCol w="599607">
                  <a:extLst>
                    <a:ext uri="{9D8B030D-6E8A-4147-A177-3AD203B41FA5}">
                      <a16:colId xmlns="" xmlns:a16="http://schemas.microsoft.com/office/drawing/2014/main" val="20008"/>
                    </a:ext>
                  </a:extLst>
                </a:gridCol>
                <a:gridCol w="599607">
                  <a:extLst>
                    <a:ext uri="{9D8B030D-6E8A-4147-A177-3AD203B41FA5}">
                      <a16:colId xmlns="" xmlns:a16="http://schemas.microsoft.com/office/drawing/2014/main" val="20009"/>
                    </a:ext>
                  </a:extLst>
                </a:gridCol>
                <a:gridCol w="599607">
                  <a:extLst>
                    <a:ext uri="{9D8B030D-6E8A-4147-A177-3AD203B41FA5}">
                      <a16:colId xmlns="" xmlns:a16="http://schemas.microsoft.com/office/drawing/2014/main" val="20010"/>
                    </a:ext>
                  </a:extLst>
                </a:gridCol>
                <a:gridCol w="599607">
                  <a:extLst>
                    <a:ext uri="{9D8B030D-6E8A-4147-A177-3AD203B41FA5}">
                      <a16:colId xmlns="" xmlns:a16="http://schemas.microsoft.com/office/drawing/2014/main" val="20011"/>
                    </a:ext>
                  </a:extLst>
                </a:gridCol>
                <a:gridCol w="599607">
                  <a:extLst>
                    <a:ext uri="{9D8B030D-6E8A-4147-A177-3AD203B41FA5}">
                      <a16:colId xmlns="" xmlns:a16="http://schemas.microsoft.com/office/drawing/2014/main" val="20012"/>
                    </a:ext>
                  </a:extLst>
                </a:gridCol>
                <a:gridCol w="599607">
                  <a:extLst>
                    <a:ext uri="{9D8B030D-6E8A-4147-A177-3AD203B41FA5}">
                      <a16:colId xmlns="" xmlns:a16="http://schemas.microsoft.com/office/drawing/2014/main" val="20013"/>
                    </a:ext>
                  </a:extLst>
                </a:gridCol>
                <a:gridCol w="599607">
                  <a:extLst>
                    <a:ext uri="{9D8B030D-6E8A-4147-A177-3AD203B41FA5}">
                      <a16:colId xmlns="" xmlns:a16="http://schemas.microsoft.com/office/drawing/2014/main" val="20014"/>
                    </a:ext>
                  </a:extLst>
                </a:gridCol>
                <a:gridCol w="599607">
                  <a:extLst>
                    <a:ext uri="{9D8B030D-6E8A-4147-A177-3AD203B41FA5}">
                      <a16:colId xmlns="" xmlns:a16="http://schemas.microsoft.com/office/drawing/2014/main" val="20015"/>
                    </a:ext>
                  </a:extLst>
                </a:gridCol>
              </a:tblGrid>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ctr" fontAlgn="b"/>
                      <a:endParaRPr lang="tr-TR" sz="16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4"/>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6"/>
                  </a:ext>
                </a:extLst>
              </a:tr>
              <a:tr h="311226">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smtClean="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9"/>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4"/>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6"/>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9"/>
                  </a:ext>
                </a:extLst>
              </a:tr>
            </a:tbl>
          </a:graphicData>
        </a:graphic>
      </p:graphicFrame>
      <p:cxnSp>
        <p:nvCxnSpPr>
          <p:cNvPr id="5" name="Düz Bağlayıcı 4"/>
          <p:cNvCxnSpPr/>
          <p:nvPr/>
        </p:nvCxnSpPr>
        <p:spPr>
          <a:xfrm>
            <a:off x="0" y="0"/>
            <a:ext cx="0"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356260" y="0"/>
            <a:ext cx="8906"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flipH="1">
            <a:off x="730333" y="0"/>
            <a:ext cx="17813"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1941616"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3740727" y="0"/>
            <a:ext cx="8907"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5557652"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356763" y="0"/>
            <a:ext cx="2672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144003"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0" y="0"/>
            <a:ext cx="91440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748146" y="262680"/>
            <a:ext cx="839585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3" y="5143500"/>
            <a:ext cx="9144003"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16 Metin kutusu"/>
          <p:cNvSpPr txBox="1"/>
          <p:nvPr/>
        </p:nvSpPr>
        <p:spPr>
          <a:xfrm>
            <a:off x="827584" y="0"/>
            <a:ext cx="936104" cy="338554"/>
          </a:xfrm>
          <a:prstGeom prst="rect">
            <a:avLst/>
          </a:prstGeom>
          <a:noFill/>
        </p:spPr>
        <p:txBody>
          <a:bodyPr wrap="square" rtlCol="0">
            <a:spAutoFit/>
          </a:bodyPr>
          <a:lstStyle/>
          <a:p>
            <a:r>
              <a:rPr lang="tr-TR" sz="1600" dirty="0" smtClean="0">
                <a:solidFill>
                  <a:schemeClr val="tx2"/>
                </a:solidFill>
              </a:rPr>
              <a:t>İlaçlar</a:t>
            </a:r>
            <a:endParaRPr lang="tr-TR" sz="1600" dirty="0">
              <a:solidFill>
                <a:schemeClr val="tx2"/>
              </a:solidFill>
            </a:endParaRPr>
          </a:p>
        </p:txBody>
      </p:sp>
      <p:sp>
        <p:nvSpPr>
          <p:cNvPr id="18" name="17 Metin kutusu"/>
          <p:cNvSpPr txBox="1"/>
          <p:nvPr/>
        </p:nvSpPr>
        <p:spPr>
          <a:xfrm>
            <a:off x="1979712" y="0"/>
            <a:ext cx="1656184" cy="338554"/>
          </a:xfrm>
          <a:prstGeom prst="rect">
            <a:avLst/>
          </a:prstGeom>
          <a:noFill/>
        </p:spPr>
        <p:txBody>
          <a:bodyPr wrap="square" rtlCol="0">
            <a:spAutoFit/>
          </a:bodyPr>
          <a:lstStyle/>
          <a:p>
            <a:r>
              <a:rPr lang="tr-TR" sz="1600" dirty="0" smtClean="0">
                <a:solidFill>
                  <a:schemeClr val="tx2"/>
                </a:solidFill>
                <a:cs typeface="Arial" pitchFamily="34" charset="0"/>
              </a:rPr>
              <a:t>Endikasyonları</a:t>
            </a:r>
            <a:endParaRPr lang="tr-TR" sz="1600" dirty="0">
              <a:solidFill>
                <a:schemeClr val="tx2"/>
              </a:solidFill>
              <a:cs typeface="Arial" pitchFamily="34" charset="0"/>
            </a:endParaRPr>
          </a:p>
        </p:txBody>
      </p:sp>
      <p:sp>
        <p:nvSpPr>
          <p:cNvPr id="19" name="18 Metin kutusu"/>
          <p:cNvSpPr txBox="1"/>
          <p:nvPr/>
        </p:nvSpPr>
        <p:spPr>
          <a:xfrm>
            <a:off x="3707904" y="0"/>
            <a:ext cx="2160240" cy="338554"/>
          </a:xfrm>
          <a:prstGeom prst="rect">
            <a:avLst/>
          </a:prstGeom>
          <a:noFill/>
        </p:spPr>
        <p:txBody>
          <a:bodyPr wrap="square" rtlCol="0">
            <a:spAutoFit/>
          </a:bodyPr>
          <a:lstStyle/>
          <a:p>
            <a:r>
              <a:rPr lang="tr-TR" sz="1600" dirty="0" smtClean="0">
                <a:solidFill>
                  <a:schemeClr val="tx2"/>
                </a:solidFill>
              </a:rPr>
              <a:t>Kontrendikasyonları</a:t>
            </a:r>
            <a:endParaRPr lang="tr-TR" sz="1600" dirty="0">
              <a:solidFill>
                <a:schemeClr val="tx2"/>
              </a:solidFill>
            </a:endParaRPr>
          </a:p>
        </p:txBody>
      </p:sp>
      <p:sp>
        <p:nvSpPr>
          <p:cNvPr id="20" name="19 Metin kutusu"/>
          <p:cNvSpPr txBox="1"/>
          <p:nvPr/>
        </p:nvSpPr>
        <p:spPr>
          <a:xfrm>
            <a:off x="5580112" y="0"/>
            <a:ext cx="1728192" cy="338554"/>
          </a:xfrm>
          <a:prstGeom prst="rect">
            <a:avLst/>
          </a:prstGeom>
          <a:noFill/>
        </p:spPr>
        <p:txBody>
          <a:bodyPr wrap="square" rtlCol="0">
            <a:spAutoFit/>
          </a:bodyPr>
          <a:lstStyle/>
          <a:p>
            <a:r>
              <a:rPr lang="tr-TR" sz="1600" dirty="0" smtClean="0">
                <a:solidFill>
                  <a:schemeClr val="tx2"/>
                </a:solidFill>
              </a:rPr>
              <a:t>Veriliş yolu</a:t>
            </a:r>
            <a:endParaRPr lang="tr-TR" sz="1600" dirty="0">
              <a:solidFill>
                <a:schemeClr val="tx2"/>
              </a:solidFill>
            </a:endParaRPr>
          </a:p>
        </p:txBody>
      </p:sp>
      <p:sp>
        <p:nvSpPr>
          <p:cNvPr id="21" name="20 Metin kutusu"/>
          <p:cNvSpPr txBox="1"/>
          <p:nvPr/>
        </p:nvSpPr>
        <p:spPr>
          <a:xfrm>
            <a:off x="7380312" y="0"/>
            <a:ext cx="1763688" cy="338554"/>
          </a:xfrm>
          <a:prstGeom prst="rect">
            <a:avLst/>
          </a:prstGeom>
          <a:noFill/>
        </p:spPr>
        <p:txBody>
          <a:bodyPr wrap="square" rtlCol="0">
            <a:spAutoFit/>
          </a:bodyPr>
          <a:lstStyle/>
          <a:p>
            <a:r>
              <a:rPr lang="tr-TR" sz="1600" dirty="0" smtClean="0">
                <a:solidFill>
                  <a:schemeClr val="tx2"/>
                </a:solidFill>
              </a:rPr>
              <a:t>Yan etkileri</a:t>
            </a:r>
            <a:endParaRPr lang="tr-TR" sz="1600" dirty="0">
              <a:solidFill>
                <a:schemeClr val="tx2"/>
              </a:solidFill>
            </a:endParaRPr>
          </a:p>
        </p:txBody>
      </p:sp>
      <p:sp>
        <p:nvSpPr>
          <p:cNvPr id="22" name="21 Metin kutusu"/>
          <p:cNvSpPr txBox="1"/>
          <p:nvPr/>
        </p:nvSpPr>
        <p:spPr>
          <a:xfrm rot="16200000">
            <a:off x="-1456129" y="2083663"/>
            <a:ext cx="3312368" cy="400110"/>
          </a:xfrm>
          <a:prstGeom prst="rect">
            <a:avLst/>
          </a:prstGeom>
          <a:noFill/>
        </p:spPr>
        <p:txBody>
          <a:bodyPr wrap="square" rtlCol="0">
            <a:spAutoFit/>
          </a:bodyPr>
          <a:lstStyle/>
          <a:p>
            <a:r>
              <a:rPr lang="tr-TR" sz="2000" dirty="0" smtClean="0">
                <a:latin typeface="Arial" pitchFamily="34" charset="0"/>
                <a:cs typeface="Arial" pitchFamily="34" charset="0"/>
              </a:rPr>
              <a:t>ANTİEMETİK İLAÇLAR</a:t>
            </a:r>
            <a:endParaRPr lang="tr-TR" sz="2000" dirty="0">
              <a:latin typeface="Arial" pitchFamily="34" charset="0"/>
              <a:cs typeface="Arial" pitchFamily="34" charset="0"/>
            </a:endParaRPr>
          </a:p>
        </p:txBody>
      </p:sp>
      <p:sp>
        <p:nvSpPr>
          <p:cNvPr id="23" name="22 Metin kutusu"/>
          <p:cNvSpPr txBox="1"/>
          <p:nvPr/>
        </p:nvSpPr>
        <p:spPr>
          <a:xfrm>
            <a:off x="683568" y="339502"/>
            <a:ext cx="1872208" cy="276999"/>
          </a:xfrm>
          <a:prstGeom prst="rect">
            <a:avLst/>
          </a:prstGeom>
          <a:noFill/>
        </p:spPr>
        <p:txBody>
          <a:bodyPr wrap="square" rtlCol="0">
            <a:spAutoFit/>
          </a:bodyPr>
          <a:lstStyle/>
          <a:p>
            <a:r>
              <a:rPr lang="tr-TR" sz="1200" dirty="0" err="1" smtClean="0"/>
              <a:t>Metaklopromidin</a:t>
            </a:r>
            <a:endParaRPr lang="tr-TR" sz="1400" dirty="0"/>
          </a:p>
        </p:txBody>
      </p:sp>
      <p:sp>
        <p:nvSpPr>
          <p:cNvPr id="24" name="23 Metin kutusu"/>
          <p:cNvSpPr txBox="1"/>
          <p:nvPr/>
        </p:nvSpPr>
        <p:spPr>
          <a:xfrm>
            <a:off x="1979712" y="267494"/>
            <a:ext cx="1872208" cy="5878532"/>
          </a:xfrm>
          <a:prstGeom prst="rect">
            <a:avLst/>
          </a:prstGeom>
          <a:noFill/>
        </p:spPr>
        <p:txBody>
          <a:bodyPr wrap="square" rtlCol="0">
            <a:spAutoFit/>
          </a:bodyPr>
          <a:lstStyle/>
          <a:p>
            <a:pPr fontAlgn="b"/>
            <a:r>
              <a:rPr lang="tr-TR" sz="1600" dirty="0" smtClean="0">
                <a:solidFill>
                  <a:schemeClr val="dk1"/>
                </a:solidFill>
              </a:rPr>
              <a:t>Yetişkinlerde bulantı ve kusmanın tedavisinde, kemoterapi ve radyoterapi sonrası bulantı ve kusmanın önlenmesinde, 18 yaş arası genç erişkin ve çocuklarda kemoterapiye bağlı bulantı ve kusmanın önlenmesinde başka tedavilerin başarısız olduğu ya da uygulanamadığı durumlarda kullanılır.</a:t>
            </a:r>
          </a:p>
          <a:p>
            <a:endParaRPr lang="tr-TR" dirty="0" smtClean="0">
              <a:solidFill>
                <a:schemeClr val="dk1"/>
              </a:solidFill>
            </a:endParaRPr>
          </a:p>
          <a:p>
            <a:pPr fontAlgn="b"/>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a:solidFill>
                <a:srgbClr val="000000"/>
              </a:solidFill>
              <a:latin typeface="Calibri" panose="020F0502020204030204" pitchFamily="34" charset="0"/>
            </a:endParaRPr>
          </a:p>
        </p:txBody>
      </p:sp>
      <p:sp>
        <p:nvSpPr>
          <p:cNvPr id="25" name="24 Metin kutusu"/>
          <p:cNvSpPr txBox="1"/>
          <p:nvPr/>
        </p:nvSpPr>
        <p:spPr>
          <a:xfrm>
            <a:off x="3779912" y="195486"/>
            <a:ext cx="1800200" cy="5355312"/>
          </a:xfrm>
          <a:prstGeom prst="rect">
            <a:avLst/>
          </a:prstGeom>
          <a:noFill/>
        </p:spPr>
        <p:txBody>
          <a:bodyPr wrap="square" rtlCol="0">
            <a:spAutoFit/>
          </a:bodyPr>
          <a:lstStyle/>
          <a:p>
            <a:pPr fontAlgn="b"/>
            <a:r>
              <a:rPr lang="tr-TR" sz="1000" dirty="0" smtClean="0"/>
              <a:t>  </a:t>
            </a:r>
          </a:p>
          <a:p>
            <a:pPr fontAlgn="b"/>
            <a:r>
              <a:rPr lang="tr-TR" sz="1600" dirty="0" err="1" smtClean="0">
                <a:solidFill>
                  <a:srgbClr val="000000"/>
                </a:solidFill>
                <a:latin typeface="Calibri" panose="020F0502020204030204" pitchFamily="34" charset="0"/>
              </a:rPr>
              <a:t>Gastrointestinal</a:t>
            </a:r>
            <a:r>
              <a:rPr lang="tr-TR" sz="1600" dirty="0" smtClean="0">
                <a:solidFill>
                  <a:srgbClr val="000000"/>
                </a:solidFill>
                <a:latin typeface="Calibri" panose="020F0502020204030204" pitchFamily="34" charset="0"/>
              </a:rPr>
              <a:t> kanama, tıkanma gibi bozukluklarda, </a:t>
            </a:r>
          </a:p>
          <a:p>
            <a:pPr fontAlgn="b"/>
            <a:r>
              <a:rPr lang="tr-TR" sz="1600" dirty="0" smtClean="0"/>
              <a:t> </a:t>
            </a:r>
            <a:r>
              <a:rPr lang="tr-TR" sz="1600" dirty="0" err="1" smtClean="0">
                <a:solidFill>
                  <a:schemeClr val="dk1"/>
                </a:solidFill>
              </a:rPr>
              <a:t>diskinezi</a:t>
            </a:r>
            <a:r>
              <a:rPr lang="tr-TR" sz="1600" dirty="0" smtClean="0">
                <a:solidFill>
                  <a:schemeClr val="dk1"/>
                </a:solidFill>
              </a:rPr>
              <a:t> öyküsü olanlarda, epilepsi ve Parkinson hastalarında, </a:t>
            </a:r>
            <a:r>
              <a:rPr lang="tr-TR" sz="1600" dirty="0" err="1" smtClean="0">
                <a:solidFill>
                  <a:schemeClr val="dk1"/>
                </a:solidFill>
              </a:rPr>
              <a:t>ekstrapramidal</a:t>
            </a:r>
            <a:r>
              <a:rPr lang="tr-TR" sz="1600" dirty="0" smtClean="0">
                <a:solidFill>
                  <a:schemeClr val="dk1"/>
                </a:solidFill>
              </a:rPr>
              <a:t> bozukluk riskindeki artışa sebep olabileceğinden 1 yaşından küçük çocuklarda, </a:t>
            </a:r>
            <a:r>
              <a:rPr lang="tr-TR" sz="1600" dirty="0" err="1" smtClean="0">
                <a:solidFill>
                  <a:schemeClr val="dk1"/>
                </a:solidFill>
              </a:rPr>
              <a:t>Levodopa</a:t>
            </a:r>
            <a:r>
              <a:rPr lang="tr-TR" sz="1600" dirty="0" smtClean="0">
                <a:solidFill>
                  <a:schemeClr val="dk1"/>
                </a:solidFill>
              </a:rPr>
              <a:t> veya </a:t>
            </a:r>
            <a:r>
              <a:rPr lang="tr-TR" sz="1600" dirty="0" err="1" smtClean="0">
                <a:solidFill>
                  <a:schemeClr val="dk1"/>
                </a:solidFill>
              </a:rPr>
              <a:t>dopaminerjik</a:t>
            </a:r>
            <a:r>
              <a:rPr lang="tr-TR" sz="1600" dirty="0" smtClean="0">
                <a:solidFill>
                  <a:schemeClr val="dk1"/>
                </a:solidFill>
              </a:rPr>
              <a:t> </a:t>
            </a:r>
            <a:r>
              <a:rPr lang="tr-TR" sz="1600" dirty="0" err="1" smtClean="0">
                <a:solidFill>
                  <a:schemeClr val="dk1"/>
                </a:solidFill>
              </a:rPr>
              <a:t>agonistlerle</a:t>
            </a:r>
            <a:r>
              <a:rPr lang="tr-TR" sz="1600" dirty="0" smtClean="0">
                <a:solidFill>
                  <a:schemeClr val="dk1"/>
                </a:solidFill>
              </a:rPr>
              <a:t> kombinasyonda.</a:t>
            </a:r>
            <a:endParaRPr lang="tr-TR" sz="16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a:solidFill>
                <a:srgbClr val="000000"/>
              </a:solidFill>
              <a:latin typeface="Calibri" panose="020F0502020204030204" pitchFamily="34" charset="0"/>
            </a:endParaRPr>
          </a:p>
        </p:txBody>
      </p:sp>
      <p:sp>
        <p:nvSpPr>
          <p:cNvPr id="26" name="25 Metin kutusu"/>
          <p:cNvSpPr txBox="1"/>
          <p:nvPr/>
        </p:nvSpPr>
        <p:spPr>
          <a:xfrm>
            <a:off x="5580112" y="339502"/>
            <a:ext cx="1800200" cy="4493538"/>
          </a:xfrm>
          <a:prstGeom prst="rect">
            <a:avLst/>
          </a:prstGeom>
          <a:noFill/>
        </p:spPr>
        <p:txBody>
          <a:bodyPr wrap="square" rtlCol="0">
            <a:spAutoFit/>
          </a:bodyPr>
          <a:lstStyle/>
          <a:p>
            <a:r>
              <a:rPr lang="tr-TR" sz="1200" dirty="0" smtClean="0">
                <a:solidFill>
                  <a:schemeClr val="dk1"/>
                </a:solidFill>
              </a:rPr>
              <a:t>İv yada İm uygulanabilir.</a:t>
            </a:r>
          </a:p>
          <a:p>
            <a:r>
              <a:rPr lang="tr-TR" sz="1200" dirty="0" err="1" smtClean="0">
                <a:solidFill>
                  <a:schemeClr val="dk1"/>
                </a:solidFill>
              </a:rPr>
              <a:t>İntravenöz</a:t>
            </a:r>
            <a:r>
              <a:rPr lang="tr-TR" sz="1200" dirty="0" smtClean="0">
                <a:solidFill>
                  <a:schemeClr val="dk1"/>
                </a:solidFill>
              </a:rPr>
              <a:t> doz yavaş </a:t>
            </a:r>
            <a:r>
              <a:rPr lang="tr-TR" sz="1200" dirty="0" err="1" smtClean="0">
                <a:solidFill>
                  <a:schemeClr val="dk1"/>
                </a:solidFill>
              </a:rPr>
              <a:t>bolus</a:t>
            </a:r>
            <a:r>
              <a:rPr lang="tr-TR" sz="1200" dirty="0" smtClean="0">
                <a:solidFill>
                  <a:schemeClr val="dk1"/>
                </a:solidFill>
              </a:rPr>
              <a:t> infüzyon şeklinde uygulanmalıdır. Cerrahi sonrası bulantı ve kusmanın önlenmesinde 10 </a:t>
            </a:r>
            <a:r>
              <a:rPr lang="tr-TR" sz="1200" dirty="0" err="1" smtClean="0">
                <a:solidFill>
                  <a:schemeClr val="dk1"/>
                </a:solidFill>
              </a:rPr>
              <a:t>mg’lık</a:t>
            </a:r>
            <a:r>
              <a:rPr lang="tr-TR" sz="1200" dirty="0" smtClean="0">
                <a:solidFill>
                  <a:schemeClr val="dk1"/>
                </a:solidFill>
              </a:rPr>
              <a:t> tek doz uygulanmalıdır. Günde en fazla 3 kere tekrarlanabilir. Maksimum doz 30 mg veya 0.5 mg/kg vücut ağırlığıdır. </a:t>
            </a:r>
            <a:r>
              <a:rPr lang="tr-TR" sz="1200" dirty="0" err="1" smtClean="0">
                <a:solidFill>
                  <a:schemeClr val="dk1"/>
                </a:solidFill>
              </a:rPr>
              <a:t>Pediyatrik</a:t>
            </a:r>
            <a:r>
              <a:rPr lang="tr-TR" sz="1200" dirty="0" smtClean="0">
                <a:solidFill>
                  <a:schemeClr val="dk1"/>
                </a:solidFill>
              </a:rPr>
              <a:t>:</a:t>
            </a:r>
          </a:p>
          <a:p>
            <a:r>
              <a:rPr lang="tr-TR" sz="1200" dirty="0" smtClean="0">
                <a:solidFill>
                  <a:schemeClr val="dk1"/>
                </a:solidFill>
              </a:rPr>
              <a:t>Önerilen doz 0.1 ila 0.15 mg/kg vücut ağırlığı arasındadır. Bu doz i.v. olarak günde 3 defaya kadar tekrarlanabilir.</a:t>
            </a:r>
          </a:p>
          <a:p>
            <a:r>
              <a:rPr lang="tr-TR" sz="1200" dirty="0" smtClean="0">
                <a:solidFill>
                  <a:schemeClr val="dk1"/>
                </a:solidFill>
              </a:rPr>
              <a:t>24 saat içinde uygulanabilir maksimum günlük doz 0.5 mg/kg vücut ağırlığını geçmemelidir.</a:t>
            </a:r>
            <a:endParaRPr lang="tr-TR" sz="1200" dirty="0" smtClean="0">
              <a:solidFill>
                <a:srgbClr val="000000"/>
              </a:solidFill>
              <a:latin typeface="Calibri" panose="020F0502020204030204" pitchFamily="34" charset="0"/>
            </a:endParaRPr>
          </a:p>
          <a:p>
            <a:pPr fontAlgn="b"/>
            <a:r>
              <a:rPr lang="tr-TR" sz="1000" dirty="0" smtClean="0"/>
              <a:t> </a:t>
            </a:r>
            <a:endParaRPr lang="tr-TR" sz="1000" dirty="0">
              <a:solidFill>
                <a:srgbClr val="000000"/>
              </a:solidFill>
              <a:latin typeface="Calibri" panose="020F0502020204030204" pitchFamily="34" charset="0"/>
            </a:endParaRPr>
          </a:p>
        </p:txBody>
      </p:sp>
      <p:sp>
        <p:nvSpPr>
          <p:cNvPr id="27" name="26 Metin kutusu"/>
          <p:cNvSpPr txBox="1"/>
          <p:nvPr/>
        </p:nvSpPr>
        <p:spPr>
          <a:xfrm>
            <a:off x="7343800" y="267494"/>
            <a:ext cx="1800200" cy="3293209"/>
          </a:xfrm>
          <a:prstGeom prst="rect">
            <a:avLst/>
          </a:prstGeom>
          <a:noFill/>
        </p:spPr>
        <p:txBody>
          <a:bodyPr wrap="square" rtlCol="0">
            <a:spAutoFit/>
          </a:bodyPr>
          <a:lstStyle/>
          <a:p>
            <a:pPr fontAlgn="b"/>
            <a:r>
              <a:rPr lang="tr-TR" sz="1000" dirty="0" smtClean="0"/>
              <a:t> </a:t>
            </a:r>
          </a:p>
          <a:p>
            <a:pPr fontAlgn="b"/>
            <a:r>
              <a:rPr lang="tr-TR" sz="1600" dirty="0" smtClean="0">
                <a:solidFill>
                  <a:srgbClr val="000000"/>
                </a:solidFill>
                <a:latin typeface="Calibri" panose="020F0502020204030204" pitchFamily="34" charset="0"/>
              </a:rPr>
              <a:t>Depresyon,</a:t>
            </a:r>
          </a:p>
          <a:p>
            <a:pPr fontAlgn="b"/>
            <a:r>
              <a:rPr lang="tr-TR" sz="1600" dirty="0" err="1" smtClean="0">
                <a:solidFill>
                  <a:srgbClr val="000000"/>
                </a:solidFill>
                <a:latin typeface="Calibri" panose="020F0502020204030204" pitchFamily="34" charset="0"/>
              </a:rPr>
              <a:t>e</a:t>
            </a:r>
            <a:r>
              <a:rPr lang="tr-TR" sz="1600" dirty="0" err="1" smtClean="0">
                <a:solidFill>
                  <a:schemeClr val="dk1"/>
                </a:solidFill>
              </a:rPr>
              <a:t>kstrapiramidal</a:t>
            </a:r>
            <a:r>
              <a:rPr lang="tr-TR" sz="1600" dirty="0" smtClean="0">
                <a:solidFill>
                  <a:schemeClr val="dk1"/>
                </a:solidFill>
              </a:rPr>
              <a:t> bozukluklar(akut </a:t>
            </a:r>
            <a:r>
              <a:rPr lang="tr-TR" sz="1600" dirty="0" err="1" smtClean="0">
                <a:solidFill>
                  <a:schemeClr val="dk1"/>
                </a:solidFill>
              </a:rPr>
              <a:t>distoni</a:t>
            </a:r>
            <a:r>
              <a:rPr lang="tr-TR" sz="1600" dirty="0" smtClean="0">
                <a:solidFill>
                  <a:schemeClr val="dk1"/>
                </a:solidFill>
              </a:rPr>
              <a:t> ve </a:t>
            </a:r>
            <a:r>
              <a:rPr lang="tr-TR" sz="1600" dirty="0" err="1" smtClean="0">
                <a:solidFill>
                  <a:schemeClr val="dk1"/>
                </a:solidFill>
              </a:rPr>
              <a:t>diskinezi</a:t>
            </a:r>
            <a:r>
              <a:rPr lang="tr-TR" sz="1600" dirty="0" smtClean="0">
                <a:solidFill>
                  <a:schemeClr val="dk1"/>
                </a:solidFill>
              </a:rPr>
              <a:t>), </a:t>
            </a:r>
            <a:r>
              <a:rPr lang="tr-TR" sz="1600" dirty="0" err="1" smtClean="0">
                <a:solidFill>
                  <a:schemeClr val="dk1"/>
                </a:solidFill>
              </a:rPr>
              <a:t>parkinsonizm</a:t>
            </a:r>
            <a:r>
              <a:rPr lang="tr-TR" sz="1600" dirty="0" smtClean="0">
                <a:solidFill>
                  <a:schemeClr val="dk1"/>
                </a:solidFill>
              </a:rPr>
              <a:t>, hipotansiyon, </a:t>
            </a:r>
            <a:r>
              <a:rPr lang="tr-TR" sz="1600" dirty="0" err="1" smtClean="0">
                <a:solidFill>
                  <a:schemeClr val="dk1"/>
                </a:solidFill>
              </a:rPr>
              <a:t>diyare</a:t>
            </a:r>
            <a:r>
              <a:rPr lang="tr-TR" sz="1600" dirty="0" smtClean="0">
                <a:solidFill>
                  <a:schemeClr val="dk1"/>
                </a:solidFill>
              </a:rPr>
              <a:t>.</a:t>
            </a:r>
            <a:endParaRPr lang="tr-TR" sz="16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a:solidFill>
                <a:srgbClr val="000000"/>
              </a:solidFill>
              <a:latin typeface="Calibri" panose="020F0502020204030204" pitchFamily="34" charset="0"/>
            </a:endParaRPr>
          </a:p>
        </p:txBody>
      </p:sp>
    </p:spTree>
    <p:extLst>
      <p:ext uri="{BB962C8B-B14F-4D97-AF65-F5344CB8AC3E}">
        <p14:creationId xmlns:p14="http://schemas.microsoft.com/office/powerpoint/2010/main" val="115137854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graphicFrame>
        <p:nvGraphicFramePr>
          <p:cNvPr id="4" name="Tablo 3"/>
          <p:cNvGraphicFramePr>
            <a:graphicFrameLocks noGrp="1"/>
          </p:cNvGraphicFramePr>
          <p:nvPr>
            <p:extLst>
              <p:ext uri="{D42A27DB-BD31-4B8C-83A1-F6EECF244321}">
                <p14:modId xmlns:p14="http://schemas.microsoft.com/office/powerpoint/2010/main" val="905245278"/>
              </p:ext>
            </p:extLst>
          </p:nvPr>
        </p:nvGraphicFramePr>
        <p:xfrm>
          <a:off x="-3" y="3"/>
          <a:ext cx="9144006" cy="5143496"/>
        </p:xfrm>
        <a:graphic>
          <a:graphicData uri="http://schemas.openxmlformats.org/drawingml/2006/table">
            <a:tbl>
              <a:tblPr>
                <a:tableStyleId>{5C22544A-7EE6-4342-B048-85BDC9FD1C3A}</a:tableStyleId>
              </a:tblPr>
              <a:tblGrid>
                <a:gridCol w="374754">
                  <a:extLst>
                    <a:ext uri="{9D8B030D-6E8A-4147-A177-3AD203B41FA5}">
                      <a16:colId xmlns="" xmlns:a16="http://schemas.microsoft.com/office/drawing/2014/main" val="20000"/>
                    </a:ext>
                  </a:extLst>
                </a:gridCol>
                <a:gridCol w="374754">
                  <a:extLst>
                    <a:ext uri="{9D8B030D-6E8A-4147-A177-3AD203B41FA5}">
                      <a16:colId xmlns="" xmlns:a16="http://schemas.microsoft.com/office/drawing/2014/main" val="20001"/>
                    </a:ext>
                  </a:extLst>
                </a:gridCol>
                <a:gridCol w="599607">
                  <a:extLst>
                    <a:ext uri="{9D8B030D-6E8A-4147-A177-3AD203B41FA5}">
                      <a16:colId xmlns="" xmlns:a16="http://schemas.microsoft.com/office/drawing/2014/main" val="20002"/>
                    </a:ext>
                  </a:extLst>
                </a:gridCol>
                <a:gridCol w="599607">
                  <a:extLst>
                    <a:ext uri="{9D8B030D-6E8A-4147-A177-3AD203B41FA5}">
                      <a16:colId xmlns="" xmlns:a16="http://schemas.microsoft.com/office/drawing/2014/main" val="20003"/>
                    </a:ext>
                  </a:extLst>
                </a:gridCol>
                <a:gridCol w="599607">
                  <a:extLst>
                    <a:ext uri="{9D8B030D-6E8A-4147-A177-3AD203B41FA5}">
                      <a16:colId xmlns="" xmlns:a16="http://schemas.microsoft.com/office/drawing/2014/main" val="20004"/>
                    </a:ext>
                  </a:extLst>
                </a:gridCol>
                <a:gridCol w="599607">
                  <a:extLst>
                    <a:ext uri="{9D8B030D-6E8A-4147-A177-3AD203B41FA5}">
                      <a16:colId xmlns="" xmlns:a16="http://schemas.microsoft.com/office/drawing/2014/main" val="20005"/>
                    </a:ext>
                  </a:extLst>
                </a:gridCol>
                <a:gridCol w="599607">
                  <a:extLst>
                    <a:ext uri="{9D8B030D-6E8A-4147-A177-3AD203B41FA5}">
                      <a16:colId xmlns="" xmlns:a16="http://schemas.microsoft.com/office/drawing/2014/main" val="20006"/>
                    </a:ext>
                  </a:extLst>
                </a:gridCol>
                <a:gridCol w="599607">
                  <a:extLst>
                    <a:ext uri="{9D8B030D-6E8A-4147-A177-3AD203B41FA5}">
                      <a16:colId xmlns="" xmlns:a16="http://schemas.microsoft.com/office/drawing/2014/main" val="20007"/>
                    </a:ext>
                  </a:extLst>
                </a:gridCol>
                <a:gridCol w="599607">
                  <a:extLst>
                    <a:ext uri="{9D8B030D-6E8A-4147-A177-3AD203B41FA5}">
                      <a16:colId xmlns="" xmlns:a16="http://schemas.microsoft.com/office/drawing/2014/main" val="20008"/>
                    </a:ext>
                  </a:extLst>
                </a:gridCol>
                <a:gridCol w="599607">
                  <a:extLst>
                    <a:ext uri="{9D8B030D-6E8A-4147-A177-3AD203B41FA5}">
                      <a16:colId xmlns="" xmlns:a16="http://schemas.microsoft.com/office/drawing/2014/main" val="20009"/>
                    </a:ext>
                  </a:extLst>
                </a:gridCol>
                <a:gridCol w="599607">
                  <a:extLst>
                    <a:ext uri="{9D8B030D-6E8A-4147-A177-3AD203B41FA5}">
                      <a16:colId xmlns="" xmlns:a16="http://schemas.microsoft.com/office/drawing/2014/main" val="20010"/>
                    </a:ext>
                  </a:extLst>
                </a:gridCol>
                <a:gridCol w="599607">
                  <a:extLst>
                    <a:ext uri="{9D8B030D-6E8A-4147-A177-3AD203B41FA5}">
                      <a16:colId xmlns="" xmlns:a16="http://schemas.microsoft.com/office/drawing/2014/main" val="20011"/>
                    </a:ext>
                  </a:extLst>
                </a:gridCol>
                <a:gridCol w="599607">
                  <a:extLst>
                    <a:ext uri="{9D8B030D-6E8A-4147-A177-3AD203B41FA5}">
                      <a16:colId xmlns="" xmlns:a16="http://schemas.microsoft.com/office/drawing/2014/main" val="20012"/>
                    </a:ext>
                  </a:extLst>
                </a:gridCol>
                <a:gridCol w="599607">
                  <a:extLst>
                    <a:ext uri="{9D8B030D-6E8A-4147-A177-3AD203B41FA5}">
                      <a16:colId xmlns="" xmlns:a16="http://schemas.microsoft.com/office/drawing/2014/main" val="20013"/>
                    </a:ext>
                  </a:extLst>
                </a:gridCol>
                <a:gridCol w="599607">
                  <a:extLst>
                    <a:ext uri="{9D8B030D-6E8A-4147-A177-3AD203B41FA5}">
                      <a16:colId xmlns="" xmlns:a16="http://schemas.microsoft.com/office/drawing/2014/main" val="20014"/>
                    </a:ext>
                  </a:extLst>
                </a:gridCol>
                <a:gridCol w="599607">
                  <a:extLst>
                    <a:ext uri="{9D8B030D-6E8A-4147-A177-3AD203B41FA5}">
                      <a16:colId xmlns="" xmlns:a16="http://schemas.microsoft.com/office/drawing/2014/main" val="20015"/>
                    </a:ext>
                  </a:extLst>
                </a:gridCol>
              </a:tblGrid>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ctr" fontAlgn="b"/>
                      <a:endParaRPr lang="tr-TR" sz="16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4"/>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6"/>
                  </a:ext>
                </a:extLst>
              </a:tr>
              <a:tr h="311226">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smtClean="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09"/>
                  </a:ext>
                </a:extLst>
              </a:tr>
              <a:tr h="254330">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0"/>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1"/>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2"/>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3"/>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4"/>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5"/>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6"/>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7"/>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8"/>
                  </a:ext>
                </a:extLst>
              </a:tr>
              <a:tr h="254330">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a:effectLst/>
                        </a:rPr>
                        <a:t> </a:t>
                      </a:r>
                      <a:endParaRPr lang="tr-TR" sz="800" b="0" i="0" u="none" strike="noStrike">
                        <a:solidFill>
                          <a:srgbClr val="000000"/>
                        </a:solidFill>
                        <a:effectLst/>
                        <a:latin typeface="Calibri" panose="020F0502020204030204" pitchFamily="34" charset="0"/>
                      </a:endParaRPr>
                    </a:p>
                  </a:txBody>
                  <a:tcPr marL="7144" marR="7144" marT="7144" marB="0" anchor="b"/>
                </a:tc>
                <a:tc>
                  <a:txBody>
                    <a:bodyPr/>
                    <a:lstStyle/>
                    <a:p>
                      <a:pPr algn="l" fontAlgn="b"/>
                      <a:r>
                        <a:rPr lang="tr-TR" sz="800" u="none" strike="noStrike" dirty="0">
                          <a:effectLst/>
                        </a:rPr>
                        <a:t> </a:t>
                      </a:r>
                      <a:endParaRPr lang="tr-TR" sz="800" b="0" i="0" u="none" strike="noStrike" dirty="0">
                        <a:solidFill>
                          <a:srgbClr val="000000"/>
                        </a:solidFill>
                        <a:effectLst/>
                        <a:latin typeface="Calibri" panose="020F0502020204030204" pitchFamily="34" charset="0"/>
                      </a:endParaRPr>
                    </a:p>
                  </a:txBody>
                  <a:tcPr marL="7144" marR="7144" marT="7144" marB="0" anchor="b"/>
                </a:tc>
                <a:extLst>
                  <a:ext uri="{0D108BD9-81ED-4DB2-BD59-A6C34878D82A}">
                    <a16:rowId xmlns="" xmlns:a16="http://schemas.microsoft.com/office/drawing/2014/main" val="10019"/>
                  </a:ext>
                </a:extLst>
              </a:tr>
            </a:tbl>
          </a:graphicData>
        </a:graphic>
      </p:graphicFrame>
      <p:cxnSp>
        <p:nvCxnSpPr>
          <p:cNvPr id="5" name="Düz Bağlayıcı 4"/>
          <p:cNvCxnSpPr/>
          <p:nvPr/>
        </p:nvCxnSpPr>
        <p:spPr>
          <a:xfrm>
            <a:off x="0" y="0"/>
            <a:ext cx="0"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356260" y="0"/>
            <a:ext cx="8906"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flipH="1">
            <a:off x="730333" y="0"/>
            <a:ext cx="17813" cy="5143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1941616"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3740727" y="0"/>
            <a:ext cx="8907"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5557652"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356763" y="0"/>
            <a:ext cx="2672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144003" y="0"/>
            <a:ext cx="0" cy="5143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0" y="0"/>
            <a:ext cx="91440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748146" y="262680"/>
            <a:ext cx="839585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3" y="5143500"/>
            <a:ext cx="9144003"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16 Metin kutusu"/>
          <p:cNvSpPr txBox="1"/>
          <p:nvPr/>
        </p:nvSpPr>
        <p:spPr>
          <a:xfrm>
            <a:off x="827584" y="0"/>
            <a:ext cx="936104" cy="338554"/>
          </a:xfrm>
          <a:prstGeom prst="rect">
            <a:avLst/>
          </a:prstGeom>
          <a:noFill/>
        </p:spPr>
        <p:txBody>
          <a:bodyPr wrap="square" rtlCol="0">
            <a:spAutoFit/>
          </a:bodyPr>
          <a:lstStyle/>
          <a:p>
            <a:r>
              <a:rPr lang="tr-TR" sz="1600" dirty="0" smtClean="0">
                <a:solidFill>
                  <a:schemeClr val="tx2"/>
                </a:solidFill>
              </a:rPr>
              <a:t>İlaçlar</a:t>
            </a:r>
            <a:endParaRPr lang="tr-TR" sz="1600" dirty="0">
              <a:solidFill>
                <a:schemeClr val="tx2"/>
              </a:solidFill>
            </a:endParaRPr>
          </a:p>
        </p:txBody>
      </p:sp>
      <p:sp>
        <p:nvSpPr>
          <p:cNvPr id="18" name="17 Metin kutusu"/>
          <p:cNvSpPr txBox="1"/>
          <p:nvPr/>
        </p:nvSpPr>
        <p:spPr>
          <a:xfrm>
            <a:off x="1979712" y="0"/>
            <a:ext cx="1656184" cy="338554"/>
          </a:xfrm>
          <a:prstGeom prst="rect">
            <a:avLst/>
          </a:prstGeom>
          <a:noFill/>
        </p:spPr>
        <p:txBody>
          <a:bodyPr wrap="square" rtlCol="0">
            <a:spAutoFit/>
          </a:bodyPr>
          <a:lstStyle/>
          <a:p>
            <a:r>
              <a:rPr lang="tr-TR" sz="1600" dirty="0" smtClean="0">
                <a:solidFill>
                  <a:schemeClr val="tx2"/>
                </a:solidFill>
                <a:cs typeface="Arial" pitchFamily="34" charset="0"/>
              </a:rPr>
              <a:t>Endikasyonları</a:t>
            </a:r>
            <a:endParaRPr lang="tr-TR" sz="1600" dirty="0">
              <a:solidFill>
                <a:schemeClr val="tx2"/>
              </a:solidFill>
              <a:cs typeface="Arial" pitchFamily="34" charset="0"/>
            </a:endParaRPr>
          </a:p>
        </p:txBody>
      </p:sp>
      <p:sp>
        <p:nvSpPr>
          <p:cNvPr id="19" name="18 Metin kutusu"/>
          <p:cNvSpPr txBox="1"/>
          <p:nvPr/>
        </p:nvSpPr>
        <p:spPr>
          <a:xfrm>
            <a:off x="3707904" y="0"/>
            <a:ext cx="2160240" cy="338554"/>
          </a:xfrm>
          <a:prstGeom prst="rect">
            <a:avLst/>
          </a:prstGeom>
          <a:noFill/>
        </p:spPr>
        <p:txBody>
          <a:bodyPr wrap="square" rtlCol="0">
            <a:spAutoFit/>
          </a:bodyPr>
          <a:lstStyle/>
          <a:p>
            <a:r>
              <a:rPr lang="tr-TR" sz="1600" dirty="0" smtClean="0">
                <a:solidFill>
                  <a:schemeClr val="tx2"/>
                </a:solidFill>
              </a:rPr>
              <a:t>Kontrendikasyonları</a:t>
            </a:r>
            <a:endParaRPr lang="tr-TR" sz="1600" dirty="0">
              <a:solidFill>
                <a:schemeClr val="tx2"/>
              </a:solidFill>
            </a:endParaRPr>
          </a:p>
        </p:txBody>
      </p:sp>
      <p:sp>
        <p:nvSpPr>
          <p:cNvPr id="20" name="19 Metin kutusu"/>
          <p:cNvSpPr txBox="1"/>
          <p:nvPr/>
        </p:nvSpPr>
        <p:spPr>
          <a:xfrm>
            <a:off x="5580112" y="0"/>
            <a:ext cx="1728192" cy="338554"/>
          </a:xfrm>
          <a:prstGeom prst="rect">
            <a:avLst/>
          </a:prstGeom>
          <a:noFill/>
        </p:spPr>
        <p:txBody>
          <a:bodyPr wrap="square" rtlCol="0">
            <a:spAutoFit/>
          </a:bodyPr>
          <a:lstStyle/>
          <a:p>
            <a:r>
              <a:rPr lang="tr-TR" sz="1600" dirty="0" smtClean="0">
                <a:solidFill>
                  <a:schemeClr val="tx2"/>
                </a:solidFill>
              </a:rPr>
              <a:t>Veriliş yolu</a:t>
            </a:r>
            <a:endParaRPr lang="tr-TR" sz="1600" dirty="0">
              <a:solidFill>
                <a:schemeClr val="tx2"/>
              </a:solidFill>
            </a:endParaRPr>
          </a:p>
        </p:txBody>
      </p:sp>
      <p:sp>
        <p:nvSpPr>
          <p:cNvPr id="21" name="20 Metin kutusu"/>
          <p:cNvSpPr txBox="1"/>
          <p:nvPr/>
        </p:nvSpPr>
        <p:spPr>
          <a:xfrm>
            <a:off x="7380312" y="0"/>
            <a:ext cx="1763688" cy="338554"/>
          </a:xfrm>
          <a:prstGeom prst="rect">
            <a:avLst/>
          </a:prstGeom>
          <a:noFill/>
        </p:spPr>
        <p:txBody>
          <a:bodyPr wrap="square" rtlCol="0">
            <a:spAutoFit/>
          </a:bodyPr>
          <a:lstStyle/>
          <a:p>
            <a:r>
              <a:rPr lang="tr-TR" sz="1600" dirty="0" smtClean="0">
                <a:solidFill>
                  <a:schemeClr val="tx2"/>
                </a:solidFill>
              </a:rPr>
              <a:t>Yan etkileri</a:t>
            </a:r>
            <a:endParaRPr lang="tr-TR" sz="1600" dirty="0">
              <a:solidFill>
                <a:schemeClr val="tx2"/>
              </a:solidFill>
            </a:endParaRPr>
          </a:p>
        </p:txBody>
      </p:sp>
      <p:sp>
        <p:nvSpPr>
          <p:cNvPr id="22" name="21 Metin kutusu"/>
          <p:cNvSpPr txBox="1"/>
          <p:nvPr/>
        </p:nvSpPr>
        <p:spPr>
          <a:xfrm rot="16200000">
            <a:off x="-1456129" y="2083663"/>
            <a:ext cx="3312368" cy="400110"/>
          </a:xfrm>
          <a:prstGeom prst="rect">
            <a:avLst/>
          </a:prstGeom>
          <a:noFill/>
        </p:spPr>
        <p:txBody>
          <a:bodyPr wrap="square" rtlCol="0">
            <a:spAutoFit/>
          </a:bodyPr>
          <a:lstStyle/>
          <a:p>
            <a:r>
              <a:rPr lang="tr-TR" sz="2000" dirty="0" smtClean="0">
                <a:latin typeface="Arial" pitchFamily="34" charset="0"/>
                <a:cs typeface="Arial" pitchFamily="34" charset="0"/>
              </a:rPr>
              <a:t>ANTİEMETİK İLAÇLAR</a:t>
            </a:r>
            <a:endParaRPr lang="tr-TR" sz="2000" dirty="0">
              <a:latin typeface="Arial" pitchFamily="34" charset="0"/>
              <a:cs typeface="Arial" pitchFamily="34" charset="0"/>
            </a:endParaRPr>
          </a:p>
        </p:txBody>
      </p:sp>
      <p:sp>
        <p:nvSpPr>
          <p:cNvPr id="23" name="22 Metin kutusu"/>
          <p:cNvSpPr txBox="1"/>
          <p:nvPr/>
        </p:nvSpPr>
        <p:spPr>
          <a:xfrm>
            <a:off x="683568" y="267494"/>
            <a:ext cx="1728192" cy="276999"/>
          </a:xfrm>
          <a:prstGeom prst="rect">
            <a:avLst/>
          </a:prstGeom>
          <a:noFill/>
        </p:spPr>
        <p:txBody>
          <a:bodyPr wrap="square" rtlCol="0">
            <a:spAutoFit/>
          </a:bodyPr>
          <a:lstStyle/>
          <a:p>
            <a:r>
              <a:rPr lang="tr-TR" sz="1200" dirty="0" err="1" smtClean="0"/>
              <a:t>Trimetobenzamin</a:t>
            </a:r>
            <a:endParaRPr lang="tr-TR" sz="1200" dirty="0"/>
          </a:p>
        </p:txBody>
      </p:sp>
      <p:sp>
        <p:nvSpPr>
          <p:cNvPr id="24" name="23 Metin kutusu"/>
          <p:cNvSpPr txBox="1"/>
          <p:nvPr/>
        </p:nvSpPr>
        <p:spPr>
          <a:xfrm>
            <a:off x="1907704" y="195486"/>
            <a:ext cx="1800200" cy="3539430"/>
          </a:xfrm>
          <a:prstGeom prst="rect">
            <a:avLst/>
          </a:prstGeom>
          <a:noFill/>
        </p:spPr>
        <p:txBody>
          <a:bodyPr wrap="square" rtlCol="0">
            <a:spAutoFit/>
          </a:bodyPr>
          <a:lstStyle/>
          <a:p>
            <a:pPr fontAlgn="b"/>
            <a:r>
              <a:rPr lang="tr-TR" sz="1000" dirty="0" smtClean="0"/>
              <a:t> </a:t>
            </a:r>
          </a:p>
          <a:p>
            <a:pPr fontAlgn="b"/>
            <a:r>
              <a:rPr lang="tr-TR" sz="1600" dirty="0" smtClean="0">
                <a:solidFill>
                  <a:schemeClr val="dk1"/>
                </a:solidFill>
              </a:rPr>
              <a:t>Araç tutmaları, enfeksiyon, </a:t>
            </a:r>
            <a:r>
              <a:rPr lang="tr-TR" sz="1600" dirty="0" err="1" smtClean="0">
                <a:solidFill>
                  <a:schemeClr val="dk1"/>
                </a:solidFill>
              </a:rPr>
              <a:t>entoksikasyon</a:t>
            </a:r>
            <a:r>
              <a:rPr lang="tr-TR" sz="1600" dirty="0" smtClean="0">
                <a:solidFill>
                  <a:schemeClr val="dk1"/>
                </a:solidFill>
              </a:rPr>
              <a:t>, gebelik kusmaları, hepatit, ilaçların neden olduğu bulantı, </a:t>
            </a:r>
            <a:r>
              <a:rPr lang="tr-TR" sz="1600" dirty="0" err="1" smtClean="0">
                <a:solidFill>
                  <a:schemeClr val="dk1"/>
                </a:solidFill>
              </a:rPr>
              <a:t>kolesistit</a:t>
            </a:r>
            <a:r>
              <a:rPr lang="tr-TR" sz="1600" dirty="0" smtClean="0">
                <a:solidFill>
                  <a:schemeClr val="dk1"/>
                </a:solidFill>
              </a:rPr>
              <a:t>, migrende </a:t>
            </a:r>
            <a:r>
              <a:rPr lang="tr-TR" sz="1600" dirty="0" err="1" smtClean="0">
                <a:solidFill>
                  <a:schemeClr val="dk1"/>
                </a:solidFill>
              </a:rPr>
              <a:t>endikedir</a:t>
            </a:r>
            <a:r>
              <a:rPr lang="tr-TR" sz="1600" dirty="0" smtClean="0">
                <a:solidFill>
                  <a:schemeClr val="dk1"/>
                </a:solidFill>
              </a:rPr>
              <a:t>.</a:t>
            </a:r>
            <a:r>
              <a:rPr lang="tr-TR" dirty="0" smtClean="0">
                <a:solidFill>
                  <a:schemeClr val="dk1"/>
                </a:solidFill>
              </a:rPr>
              <a:t/>
            </a:r>
            <a:br>
              <a:rPr lang="tr-TR" dirty="0" smtClean="0">
                <a:solidFill>
                  <a:schemeClr val="dk1"/>
                </a:solidFill>
              </a:rPr>
            </a:br>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a:solidFill>
                <a:srgbClr val="000000"/>
              </a:solidFill>
              <a:latin typeface="Calibri" panose="020F0502020204030204" pitchFamily="34" charset="0"/>
            </a:endParaRPr>
          </a:p>
        </p:txBody>
      </p:sp>
      <p:sp>
        <p:nvSpPr>
          <p:cNvPr id="25" name="24 Metin kutusu"/>
          <p:cNvSpPr txBox="1"/>
          <p:nvPr/>
        </p:nvSpPr>
        <p:spPr>
          <a:xfrm>
            <a:off x="3707904" y="195486"/>
            <a:ext cx="1800200" cy="4062651"/>
          </a:xfrm>
          <a:prstGeom prst="rect">
            <a:avLst/>
          </a:prstGeom>
          <a:noFill/>
        </p:spPr>
        <p:txBody>
          <a:bodyPr wrap="square" rtlCol="0">
            <a:spAutoFit/>
          </a:bodyPr>
          <a:lstStyle/>
          <a:p>
            <a:pPr fontAlgn="b"/>
            <a:r>
              <a:rPr lang="tr-TR" sz="1000" dirty="0" smtClean="0"/>
              <a:t> </a:t>
            </a:r>
          </a:p>
          <a:p>
            <a:pPr fontAlgn="b"/>
            <a:r>
              <a:rPr lang="tr-TR" sz="1600" dirty="0" smtClean="0">
                <a:solidFill>
                  <a:schemeClr val="dk1"/>
                </a:solidFill>
              </a:rPr>
              <a:t>Epilepsi, Reye sendromu, </a:t>
            </a:r>
            <a:r>
              <a:rPr lang="tr-TR" sz="1600" dirty="0" err="1" smtClean="0">
                <a:solidFill>
                  <a:schemeClr val="dk1"/>
                </a:solidFill>
              </a:rPr>
              <a:t>parkinson</a:t>
            </a:r>
            <a:r>
              <a:rPr lang="tr-TR" sz="1600" dirty="0" smtClean="0">
                <a:solidFill>
                  <a:schemeClr val="dk1"/>
                </a:solidFill>
              </a:rPr>
              <a:t>, nedeni belli olmayan kusmalar, </a:t>
            </a:r>
            <a:r>
              <a:rPr lang="tr-TR" sz="1600" dirty="0" err="1" smtClean="0">
                <a:solidFill>
                  <a:schemeClr val="dk1"/>
                </a:solidFill>
              </a:rPr>
              <a:t>feokromsitoma</a:t>
            </a:r>
            <a:r>
              <a:rPr lang="tr-TR" sz="1600" dirty="0" smtClean="0">
                <a:solidFill>
                  <a:schemeClr val="dk1"/>
                </a:solidFill>
              </a:rPr>
              <a:t>, yeni doğanlar ve etken maddeye duyarlılığı olanlarda </a:t>
            </a:r>
            <a:r>
              <a:rPr lang="tr-TR" sz="1600" dirty="0" err="1" smtClean="0">
                <a:solidFill>
                  <a:schemeClr val="dk1"/>
                </a:solidFill>
              </a:rPr>
              <a:t>kontrendikedir</a:t>
            </a:r>
            <a:r>
              <a:rPr lang="tr-TR" sz="1600" dirty="0" smtClean="0">
                <a:solidFill>
                  <a:schemeClr val="dk1"/>
                </a:solidFill>
              </a:rPr>
              <a:t>.</a:t>
            </a:r>
            <a:r>
              <a:rPr lang="tr-TR" dirty="0" smtClean="0">
                <a:solidFill>
                  <a:schemeClr val="dk1"/>
                </a:solidFill>
              </a:rPr>
              <a:t/>
            </a:r>
            <a:br>
              <a:rPr lang="tr-TR" dirty="0" smtClean="0">
                <a:solidFill>
                  <a:schemeClr val="dk1"/>
                </a:solidFill>
              </a:rPr>
            </a:br>
            <a:endParaRPr lang="tr-TR" dirty="0" smtClean="0">
              <a:solidFill>
                <a:schemeClr val="dk1"/>
              </a:solidFill>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a:solidFill>
                <a:srgbClr val="000000"/>
              </a:solidFill>
              <a:latin typeface="Calibri" panose="020F0502020204030204" pitchFamily="34" charset="0"/>
            </a:endParaRPr>
          </a:p>
        </p:txBody>
      </p:sp>
      <p:sp>
        <p:nvSpPr>
          <p:cNvPr id="26" name="25 Metin kutusu"/>
          <p:cNvSpPr txBox="1"/>
          <p:nvPr/>
        </p:nvSpPr>
        <p:spPr>
          <a:xfrm>
            <a:off x="5508104" y="195486"/>
            <a:ext cx="1944216" cy="5539978"/>
          </a:xfrm>
          <a:prstGeom prst="rect">
            <a:avLst/>
          </a:prstGeom>
          <a:noFill/>
        </p:spPr>
        <p:txBody>
          <a:bodyPr wrap="square" rtlCol="0">
            <a:spAutoFit/>
          </a:bodyPr>
          <a:lstStyle/>
          <a:p>
            <a:pPr fontAlgn="b"/>
            <a:r>
              <a:rPr lang="tr-TR" sz="1000" dirty="0" smtClean="0"/>
              <a:t> </a:t>
            </a:r>
          </a:p>
          <a:p>
            <a:pPr fontAlgn="b"/>
            <a:r>
              <a:rPr lang="tr-TR" sz="1400" dirty="0" smtClean="0">
                <a:solidFill>
                  <a:schemeClr val="dk1"/>
                </a:solidFill>
              </a:rPr>
              <a:t>Draje: Erişkinlerde 3-4x1-2 draje/gün, gebelerde saban uyanır uyanmaz 1 draje dozda uygulanır. Ampul: Erişkinlerde 3-4x200-300mg/gün, 27-41 kg arası çocuklarda 3x100-150mg/gün dozda uygulanır. </a:t>
            </a:r>
            <a:r>
              <a:rPr lang="tr-TR" sz="1400" dirty="0" err="1" smtClean="0">
                <a:solidFill>
                  <a:schemeClr val="dk1"/>
                </a:solidFill>
              </a:rPr>
              <a:t>Supozituvar</a:t>
            </a:r>
            <a:r>
              <a:rPr lang="tr-TR" sz="1400" dirty="0" smtClean="0">
                <a:solidFill>
                  <a:schemeClr val="dk1"/>
                </a:solidFill>
              </a:rPr>
              <a:t>: 27 </a:t>
            </a:r>
            <a:r>
              <a:rPr lang="tr-TR" sz="1400" dirty="0" err="1" smtClean="0">
                <a:solidFill>
                  <a:schemeClr val="dk1"/>
                </a:solidFill>
              </a:rPr>
              <a:t>kg'a</a:t>
            </a:r>
            <a:r>
              <a:rPr lang="tr-TR" sz="1400" dirty="0" smtClean="0">
                <a:solidFill>
                  <a:schemeClr val="dk1"/>
                </a:solidFill>
              </a:rPr>
              <a:t> kadar olan çocuklarda 100mg'lık </a:t>
            </a:r>
            <a:r>
              <a:rPr lang="tr-TR" sz="1400" dirty="0" err="1" smtClean="0">
                <a:solidFill>
                  <a:schemeClr val="dk1"/>
                </a:solidFill>
              </a:rPr>
              <a:t>supozituvar</a:t>
            </a:r>
            <a:r>
              <a:rPr lang="tr-TR" sz="1400" dirty="0" smtClean="0">
                <a:solidFill>
                  <a:schemeClr val="dk1"/>
                </a:solidFill>
              </a:rPr>
              <a:t>, 27 </a:t>
            </a:r>
            <a:r>
              <a:rPr lang="tr-TR" sz="1400" dirty="0" err="1" smtClean="0">
                <a:solidFill>
                  <a:schemeClr val="dk1"/>
                </a:solidFill>
              </a:rPr>
              <a:t>kg'dan</a:t>
            </a:r>
            <a:r>
              <a:rPr lang="tr-TR" sz="1400" dirty="0" smtClean="0">
                <a:solidFill>
                  <a:schemeClr val="dk1"/>
                </a:solidFill>
              </a:rPr>
              <a:t> fazla olanlarda 200mg'lık </a:t>
            </a:r>
            <a:r>
              <a:rPr lang="tr-TR" sz="1400" dirty="0" err="1" smtClean="0">
                <a:solidFill>
                  <a:schemeClr val="dk1"/>
                </a:solidFill>
              </a:rPr>
              <a:t>supozituvar</a:t>
            </a:r>
            <a:r>
              <a:rPr lang="tr-TR" sz="1400" dirty="0" smtClean="0">
                <a:solidFill>
                  <a:schemeClr val="dk1"/>
                </a:solidFill>
              </a:rPr>
              <a:t> uygulanır. Gerektiğinde her 4 saatte bir 1 </a:t>
            </a:r>
            <a:r>
              <a:rPr lang="tr-TR" sz="1400" dirty="0" err="1" smtClean="0">
                <a:solidFill>
                  <a:schemeClr val="dk1"/>
                </a:solidFill>
              </a:rPr>
              <a:t>supozituvar</a:t>
            </a:r>
            <a:r>
              <a:rPr lang="tr-TR" sz="1400" dirty="0" smtClean="0">
                <a:solidFill>
                  <a:schemeClr val="dk1"/>
                </a:solidFill>
              </a:rPr>
              <a:t> kullanılabilir. Bulantı başlamadan 1/2 saat önce kullanılmalıdır.</a:t>
            </a:r>
            <a:r>
              <a:rPr lang="tr-TR" sz="1400" dirty="0" smtClean="0"/>
              <a:t> </a:t>
            </a:r>
            <a:endParaRPr lang="tr-TR" sz="14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a:solidFill>
                <a:srgbClr val="000000"/>
              </a:solidFill>
              <a:latin typeface="Calibri" panose="020F0502020204030204" pitchFamily="34" charset="0"/>
            </a:endParaRPr>
          </a:p>
        </p:txBody>
      </p:sp>
      <p:sp>
        <p:nvSpPr>
          <p:cNvPr id="27" name="26 Metin kutusu"/>
          <p:cNvSpPr txBox="1"/>
          <p:nvPr/>
        </p:nvSpPr>
        <p:spPr>
          <a:xfrm>
            <a:off x="7308304" y="267494"/>
            <a:ext cx="1691680" cy="4555093"/>
          </a:xfrm>
          <a:prstGeom prst="rect">
            <a:avLst/>
          </a:prstGeom>
          <a:noFill/>
        </p:spPr>
        <p:txBody>
          <a:bodyPr wrap="square" rtlCol="0">
            <a:spAutoFit/>
          </a:bodyPr>
          <a:lstStyle/>
          <a:p>
            <a:pPr fontAlgn="b"/>
            <a:r>
              <a:rPr lang="tr-TR" sz="1000" dirty="0" smtClean="0"/>
              <a:t> </a:t>
            </a:r>
          </a:p>
          <a:p>
            <a:pPr fontAlgn="b"/>
            <a:r>
              <a:rPr lang="tr-TR" sz="1600" dirty="0" err="1" smtClean="0">
                <a:solidFill>
                  <a:schemeClr val="dk1"/>
                </a:solidFill>
              </a:rPr>
              <a:t>Konvülsiyon</a:t>
            </a:r>
            <a:r>
              <a:rPr lang="tr-TR" sz="1600" dirty="0" smtClean="0">
                <a:solidFill>
                  <a:schemeClr val="dk1"/>
                </a:solidFill>
              </a:rPr>
              <a:t> aşırı duyarlılık reaksiyonları, </a:t>
            </a:r>
            <a:r>
              <a:rPr lang="tr-TR" sz="1600" dirty="0" err="1" smtClean="0">
                <a:solidFill>
                  <a:schemeClr val="dk1"/>
                </a:solidFill>
              </a:rPr>
              <a:t>parkinsonizm</a:t>
            </a:r>
            <a:r>
              <a:rPr lang="tr-TR" sz="1600" dirty="0" smtClean="0">
                <a:solidFill>
                  <a:schemeClr val="dk1"/>
                </a:solidFill>
              </a:rPr>
              <a:t> belirtileri, dermansızlık, </a:t>
            </a:r>
            <a:r>
              <a:rPr lang="tr-TR" sz="1600" dirty="0" err="1" smtClean="0">
                <a:solidFill>
                  <a:schemeClr val="dk1"/>
                </a:solidFill>
              </a:rPr>
              <a:t>inkoordinasyon</a:t>
            </a:r>
            <a:r>
              <a:rPr lang="tr-TR" sz="1600" dirty="0" smtClean="0">
                <a:solidFill>
                  <a:schemeClr val="dk1"/>
                </a:solidFill>
              </a:rPr>
              <a:t>, baş ağrısı, bulanık görme, </a:t>
            </a:r>
            <a:r>
              <a:rPr lang="tr-TR" sz="1600" dirty="0" err="1" smtClean="0">
                <a:solidFill>
                  <a:schemeClr val="dk1"/>
                </a:solidFill>
              </a:rPr>
              <a:t>irritasyon</a:t>
            </a:r>
            <a:r>
              <a:rPr lang="tr-TR" sz="1600" dirty="0" smtClean="0">
                <a:solidFill>
                  <a:schemeClr val="dk1"/>
                </a:solidFill>
              </a:rPr>
              <a:t> ve ağız kuruluğu gibi yan etkiler görülebilir.</a:t>
            </a:r>
            <a:r>
              <a:rPr lang="tr-TR" dirty="0" smtClean="0">
                <a:solidFill>
                  <a:schemeClr val="dk1"/>
                </a:solidFill>
              </a:rPr>
              <a:t/>
            </a:r>
            <a:br>
              <a:rPr lang="tr-TR" dirty="0" smtClean="0">
                <a:solidFill>
                  <a:schemeClr val="dk1"/>
                </a:solidFill>
              </a:rPr>
            </a:br>
            <a:r>
              <a:rPr lang="tr-TR" dirty="0" smtClean="0">
                <a:solidFill>
                  <a:schemeClr val="dk1"/>
                </a:solidFill>
              </a:rPr>
              <a:t/>
            </a:r>
            <a:br>
              <a:rPr lang="tr-TR" dirty="0" smtClean="0">
                <a:solidFill>
                  <a:schemeClr val="dk1"/>
                </a:solidFill>
              </a:rPr>
            </a:br>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smtClean="0">
              <a:solidFill>
                <a:srgbClr val="000000"/>
              </a:solidFill>
              <a:latin typeface="Calibri" panose="020F0502020204030204" pitchFamily="34" charset="0"/>
            </a:endParaRPr>
          </a:p>
          <a:p>
            <a:pPr fontAlgn="b"/>
            <a:r>
              <a:rPr lang="tr-TR" sz="1000" dirty="0" smtClean="0"/>
              <a:t> </a:t>
            </a:r>
            <a:endParaRPr lang="tr-TR" sz="1000" dirty="0">
              <a:solidFill>
                <a:srgbClr val="000000"/>
              </a:solidFill>
              <a:latin typeface="Calibri" panose="020F0502020204030204" pitchFamily="34" charset="0"/>
            </a:endParaRPr>
          </a:p>
        </p:txBody>
      </p:sp>
    </p:spTree>
    <p:extLst>
      <p:ext uri="{BB962C8B-B14F-4D97-AF65-F5344CB8AC3E}">
        <p14:creationId xmlns:p14="http://schemas.microsoft.com/office/powerpoint/2010/main" val="115137854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tr-TR" b="1" dirty="0" smtClean="0"/>
              <a:t>Kaynakça</a:t>
            </a:r>
            <a:endParaRPr lang="tr-TR" b="1" dirty="0"/>
          </a:p>
        </p:txBody>
      </p:sp>
      <p:sp>
        <p:nvSpPr>
          <p:cNvPr id="3" name="2 İçerik Yer Tutucusu"/>
          <p:cNvSpPr>
            <a:spLocks noGrp="1"/>
          </p:cNvSpPr>
          <p:nvPr>
            <p:ph idx="1"/>
          </p:nvPr>
        </p:nvSpPr>
        <p:spPr/>
        <p:txBody>
          <a:bodyPr>
            <a:normAutofit/>
          </a:bodyPr>
          <a:lstStyle/>
          <a:p>
            <a:endParaRPr lang="tr-TR" sz="1600" dirty="0" smtClean="0">
              <a:hlinkClick r:id="rId2"/>
            </a:endParaRPr>
          </a:p>
          <a:p>
            <a:r>
              <a:rPr lang="tr-TR" sz="1600" dirty="0" smtClean="0">
                <a:hlinkClick r:id="rId2"/>
              </a:rPr>
              <a:t>https://www.farmakoloji.org/farmakoloji-temel-ilkeleri-1/</a:t>
            </a:r>
            <a:r>
              <a:rPr lang="tr-TR" sz="1600" dirty="0" smtClean="0"/>
              <a:t> erişim tarihi 03.03.2020</a:t>
            </a:r>
          </a:p>
          <a:p>
            <a:r>
              <a:rPr lang="tr-TR" sz="1600" dirty="0" smtClean="0">
                <a:hlinkClick r:id="rId3"/>
              </a:rPr>
              <a:t>https://www.studocu.com/row/document/jazan-university/heat-transfer/lecture-notes/pharmacology-and-pathophysiology-of-drugs/6675913/view</a:t>
            </a:r>
            <a:r>
              <a:rPr lang="tr-TR" sz="1600" dirty="0" smtClean="0"/>
              <a:t> erişim tarihi 03.03.2020</a:t>
            </a:r>
          </a:p>
          <a:p>
            <a:r>
              <a:rPr lang="tr-TR" sz="1600" dirty="0" smtClean="0">
                <a:hlinkClick r:id="rId4"/>
              </a:rPr>
              <a:t>https://www.medicines.org.uk/emc/product/5947/smpc</a:t>
            </a:r>
            <a:endParaRPr lang="tr-TR" sz="1600" dirty="0" smtClean="0"/>
          </a:p>
          <a:p>
            <a:r>
              <a:rPr lang="tr-TR" sz="1600" dirty="0" smtClean="0">
                <a:hlinkClick r:id="rId5"/>
              </a:rPr>
              <a:t>https://www.ilacrehberi.com/</a:t>
            </a:r>
            <a:endParaRPr lang="tr-TR" sz="1600" dirty="0" smtClean="0"/>
          </a:p>
          <a:p>
            <a:r>
              <a:rPr lang="tr-TR" sz="1600" dirty="0" smtClean="0">
                <a:hlinkClick r:id="rId6"/>
              </a:rPr>
              <a:t>https://www.ilacprospektusu.com/</a:t>
            </a:r>
            <a:endParaRPr lang="tr-TR" sz="1600" dirty="0" smtClean="0"/>
          </a:p>
          <a:p>
            <a:endParaRPr lang="tr-TR" sz="1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çerik Yer Tutucusu" descr="Ekran Alıntısı.PNG"/>
          <p:cNvPicPr>
            <a:picLocks noGrp="1" noChangeAspect="1"/>
          </p:cNvPicPr>
          <p:nvPr>
            <p:ph idx="1"/>
          </p:nvPr>
        </p:nvPicPr>
        <p:blipFill>
          <a:blip r:embed="rId2" cstate="print"/>
          <a:stretch>
            <a:fillRect/>
          </a:stretch>
        </p:blipFill>
        <p:spPr>
          <a:xfrm>
            <a:off x="428596" y="428609"/>
            <a:ext cx="3286148" cy="3734259"/>
          </a:xfrm>
        </p:spPr>
      </p:pic>
      <p:sp>
        <p:nvSpPr>
          <p:cNvPr id="6" name="5 Metin kutusu"/>
          <p:cNvSpPr txBox="1"/>
          <p:nvPr/>
        </p:nvSpPr>
        <p:spPr>
          <a:xfrm>
            <a:off x="3786182" y="714362"/>
            <a:ext cx="5000660" cy="3046988"/>
          </a:xfrm>
          <a:prstGeom prst="rect">
            <a:avLst/>
          </a:prstGeom>
          <a:noFill/>
        </p:spPr>
        <p:txBody>
          <a:bodyPr wrap="square" rtlCol="0">
            <a:spAutoFit/>
          </a:bodyPr>
          <a:lstStyle/>
          <a:p>
            <a:r>
              <a:rPr lang="tr-TR" sz="1600" dirty="0" smtClean="0">
                <a:latin typeface="Arial" pitchFamily="34" charset="0"/>
                <a:cs typeface="Arial" pitchFamily="34" charset="0"/>
              </a:rPr>
              <a:t>İlaçlar, reseptörlerle birbirinden farklı yollarla etkileşebilirler. Bu etkileşimlerden ortaya çıkan etkiler sağ taraftaki doz-yanıt eğrilerinde </a:t>
            </a:r>
            <a:r>
              <a:rPr lang="tr-TR" sz="1600" dirty="0" err="1" smtClean="0">
                <a:latin typeface="Arial" pitchFamily="34" charset="0"/>
                <a:cs typeface="Arial" pitchFamily="34" charset="0"/>
              </a:rPr>
              <a:t>şematize</a:t>
            </a:r>
            <a:r>
              <a:rPr lang="tr-TR" sz="1600" dirty="0" smtClean="0">
                <a:latin typeface="Arial" pitchFamily="34" charset="0"/>
                <a:cs typeface="Arial" pitchFamily="34" charset="0"/>
              </a:rPr>
              <a:t> edilmiştir. </a:t>
            </a:r>
            <a:r>
              <a:rPr lang="tr-TR" sz="1600" dirty="0" err="1" smtClean="0">
                <a:latin typeface="Arial" pitchFamily="34" charset="0"/>
                <a:cs typeface="Arial" pitchFamily="34" charset="0"/>
              </a:rPr>
              <a:t>Agonisti</a:t>
            </a:r>
            <a:r>
              <a:rPr lang="tr-TR" sz="1600" dirty="0" smtClean="0">
                <a:latin typeface="Arial" pitchFamily="34" charset="0"/>
                <a:cs typeface="Arial" pitchFamily="34" charset="0"/>
              </a:rPr>
              <a:t> değiştiren ilaçlar (A); yanıt, </a:t>
            </a:r>
            <a:r>
              <a:rPr lang="tr-TR" sz="1600" dirty="0" err="1" smtClean="0">
                <a:latin typeface="Arial" pitchFamily="34" charset="0"/>
                <a:cs typeface="Arial" pitchFamily="34" charset="0"/>
              </a:rPr>
              <a:t>agonist</a:t>
            </a:r>
            <a:r>
              <a:rPr lang="tr-TR" sz="1600" dirty="0" smtClean="0">
                <a:latin typeface="Arial" pitchFamily="34" charset="0"/>
                <a:cs typeface="Arial" pitchFamily="34" charset="0"/>
              </a:rPr>
              <a:t> ile yarışarak (yarışmalı </a:t>
            </a:r>
            <a:r>
              <a:rPr lang="tr-TR" sz="1600" dirty="0" err="1" smtClean="0">
                <a:latin typeface="Arial" pitchFamily="34" charset="0"/>
                <a:cs typeface="Arial" pitchFamily="34" charset="0"/>
              </a:rPr>
              <a:t>inhibitor</a:t>
            </a:r>
            <a:r>
              <a:rPr lang="tr-TR" sz="1600" dirty="0" smtClean="0">
                <a:latin typeface="Arial" pitchFamily="34" charset="0"/>
                <a:cs typeface="Arial" pitchFamily="34" charset="0"/>
              </a:rPr>
              <a:t>) </a:t>
            </a:r>
            <a:r>
              <a:rPr lang="tr-TR" sz="1600" dirty="0" err="1" smtClean="0">
                <a:latin typeface="Arial" pitchFamily="34" charset="0"/>
                <a:cs typeface="Arial" pitchFamily="34" charset="0"/>
              </a:rPr>
              <a:t>agonist</a:t>
            </a:r>
            <a:r>
              <a:rPr lang="tr-TR" sz="1600" dirty="0" smtClean="0">
                <a:latin typeface="Arial" pitchFamily="34" charset="0"/>
                <a:cs typeface="Arial" pitchFamily="34" charset="0"/>
              </a:rPr>
              <a:t> bağlanma bölgesini aktive edebilir (B) veya ayrı (</a:t>
            </a:r>
            <a:r>
              <a:rPr lang="tr-TR" sz="1600" dirty="0" err="1" smtClean="0">
                <a:latin typeface="Arial" pitchFamily="34" charset="0"/>
                <a:cs typeface="Arial" pitchFamily="34" charset="0"/>
              </a:rPr>
              <a:t>allosterık</a:t>
            </a:r>
            <a:r>
              <a:rPr lang="tr-TR" sz="1600" dirty="0" smtClean="0">
                <a:latin typeface="Arial" pitchFamily="34" charset="0"/>
                <a:cs typeface="Arial" pitchFamily="34" charset="0"/>
              </a:rPr>
              <a:t>) bölgelerde etki göstererek </a:t>
            </a:r>
            <a:r>
              <a:rPr lang="tr-TR" sz="1600" dirty="0" err="1" smtClean="0">
                <a:latin typeface="Arial" pitchFamily="34" charset="0"/>
                <a:cs typeface="Arial" pitchFamily="34" charset="0"/>
              </a:rPr>
              <a:t>agoniste</a:t>
            </a:r>
            <a:r>
              <a:rPr lang="tr-TR" sz="1600" dirty="0" smtClean="0">
                <a:latin typeface="Arial" pitchFamily="34" charset="0"/>
                <a:cs typeface="Arial" pitchFamily="34" charset="0"/>
              </a:rPr>
              <a:t> olan yanıtı artırır (C) veya azaltır (D). </a:t>
            </a:r>
            <a:r>
              <a:rPr lang="tr-TR" sz="1600" dirty="0" err="1" smtClean="0">
                <a:latin typeface="Arial" pitchFamily="34" charset="0"/>
                <a:cs typeface="Arial" pitchFamily="34" charset="0"/>
              </a:rPr>
              <a:t>Allosterik</a:t>
            </a:r>
            <a:r>
              <a:rPr lang="tr-TR" sz="1600" dirty="0" smtClean="0">
                <a:latin typeface="Arial" pitchFamily="34" charset="0"/>
                <a:cs typeface="Arial" pitchFamily="34" charset="0"/>
              </a:rPr>
              <a:t> </a:t>
            </a:r>
            <a:r>
              <a:rPr lang="tr-TR" sz="1600" dirty="0" err="1" smtClean="0">
                <a:latin typeface="Arial" pitchFamily="34" charset="0"/>
                <a:cs typeface="Arial" pitchFamily="34" charset="0"/>
              </a:rPr>
              <a:t>aktivatörler</a:t>
            </a:r>
            <a:r>
              <a:rPr lang="tr-TR" sz="1600" dirty="0" smtClean="0">
                <a:latin typeface="Arial" pitchFamily="34" charset="0"/>
                <a:cs typeface="Arial" pitchFamily="34" charset="0"/>
              </a:rPr>
              <a:t> (C) </a:t>
            </a:r>
            <a:r>
              <a:rPr lang="tr-TR" sz="1600" dirty="0" err="1" smtClean="0">
                <a:latin typeface="Arial" pitchFamily="34" charset="0"/>
                <a:cs typeface="Arial" pitchFamily="34" charset="0"/>
              </a:rPr>
              <a:t>agonistin</a:t>
            </a:r>
            <a:r>
              <a:rPr lang="tr-TR" sz="1600" dirty="0" smtClean="0">
                <a:latin typeface="Arial" pitchFamily="34" charset="0"/>
                <a:cs typeface="Arial" pitchFamily="34" charset="0"/>
              </a:rPr>
              <a:t> etkisini ya da bağlanıcı </a:t>
            </a:r>
            <a:r>
              <a:rPr lang="tr-TR" sz="1600" dirty="0" err="1" smtClean="0">
                <a:latin typeface="Arial" pitchFamily="34" charset="0"/>
                <a:cs typeface="Arial" pitchFamily="34" charset="0"/>
              </a:rPr>
              <a:t>afinitesini</a:t>
            </a:r>
            <a:r>
              <a:rPr lang="tr-TR" sz="1600" dirty="0" smtClean="0">
                <a:latin typeface="Arial" pitchFamily="34" charset="0"/>
                <a:cs typeface="Arial" pitchFamily="34" charset="0"/>
              </a:rPr>
              <a:t> artırabilirler. Gösterilen eğri, etkide bir artışı yansıtmaktadır; </a:t>
            </a:r>
            <a:r>
              <a:rPr lang="tr-TR" sz="1600" dirty="0" err="1" smtClean="0">
                <a:latin typeface="Arial" pitchFamily="34" charset="0"/>
                <a:cs typeface="Arial" pitchFamily="34" charset="0"/>
              </a:rPr>
              <a:t>afinitede</a:t>
            </a:r>
            <a:r>
              <a:rPr lang="tr-TR" sz="1600" dirty="0" smtClean="0">
                <a:latin typeface="Arial" pitchFamily="34" charset="0"/>
                <a:cs typeface="Arial" pitchFamily="34" charset="0"/>
              </a:rPr>
              <a:t> meydana gelen bir artış eğriyi sola kaydırır.</a:t>
            </a:r>
            <a:endParaRPr lang="tr-TR" sz="16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noAutofit/>
          </a:bodyPr>
          <a:lstStyle/>
          <a:p>
            <a:r>
              <a:rPr lang="tr-TR" sz="2800" dirty="0" smtClean="0">
                <a:latin typeface="Arial" pitchFamily="34" charset="0"/>
                <a:cs typeface="Arial" pitchFamily="34" charset="0"/>
              </a:rPr>
              <a:t>B. Kendi Bağlayıcı Molekülünü </a:t>
            </a:r>
            <a:r>
              <a:rPr lang="tr-TR" sz="2800" dirty="0" err="1" smtClean="0">
                <a:latin typeface="Arial" pitchFamily="34" charset="0"/>
                <a:cs typeface="Arial" pitchFamily="34" charset="0"/>
              </a:rPr>
              <a:t>İnhibe</a:t>
            </a:r>
            <a:r>
              <a:rPr lang="tr-TR" sz="2800" dirty="0" smtClean="0">
                <a:latin typeface="Arial" pitchFamily="34" charset="0"/>
                <a:cs typeface="Arial" pitchFamily="34" charset="0"/>
              </a:rPr>
              <a:t> Eden </a:t>
            </a:r>
            <a:r>
              <a:rPr lang="tr-TR" sz="2800" dirty="0" err="1" smtClean="0">
                <a:latin typeface="Arial" pitchFamily="34" charset="0"/>
                <a:cs typeface="Arial" pitchFamily="34" charset="0"/>
              </a:rPr>
              <a:t>Agonistler</a:t>
            </a:r>
            <a:endParaRPr lang="tr-TR" sz="2800" dirty="0">
              <a:latin typeface="Arial" pitchFamily="34" charset="0"/>
              <a:cs typeface="Arial" pitchFamily="34" charset="0"/>
            </a:endParaRPr>
          </a:p>
        </p:txBody>
      </p:sp>
      <p:sp>
        <p:nvSpPr>
          <p:cNvPr id="3" name="2 İçerik Yer Tutucusu"/>
          <p:cNvSpPr>
            <a:spLocks noGrp="1"/>
          </p:cNvSpPr>
          <p:nvPr>
            <p:ph idx="1"/>
          </p:nvPr>
        </p:nvSpPr>
        <p:spPr/>
        <p:txBody>
          <a:bodyPr>
            <a:normAutofit/>
          </a:bodyPr>
          <a:lstStyle/>
          <a:p>
            <a:r>
              <a:rPr lang="tr-TR" sz="1600" dirty="0" smtClean="0">
                <a:latin typeface="Arial" pitchFamily="34" charset="0"/>
                <a:cs typeface="Arial" pitchFamily="34" charset="0"/>
              </a:rPr>
              <a:t>Bazı ilaçlar, bir </a:t>
            </a:r>
            <a:r>
              <a:rPr lang="tr-TR" sz="1600" dirty="0" err="1" smtClean="0">
                <a:latin typeface="Arial" pitchFamily="34" charset="0"/>
                <a:cs typeface="Arial" pitchFamily="34" charset="0"/>
              </a:rPr>
              <a:t>endojen</a:t>
            </a:r>
            <a:r>
              <a:rPr lang="tr-TR" sz="1600" dirty="0" smtClean="0">
                <a:latin typeface="Arial" pitchFamily="34" charset="0"/>
                <a:cs typeface="Arial" pitchFamily="34" charset="0"/>
              </a:rPr>
              <a:t> </a:t>
            </a:r>
            <a:r>
              <a:rPr lang="tr-TR" sz="1600" dirty="0" err="1" smtClean="0">
                <a:latin typeface="Arial" pitchFamily="34" charset="0"/>
                <a:cs typeface="Arial" pitchFamily="34" charset="0"/>
              </a:rPr>
              <a:t>agonistin</a:t>
            </a:r>
            <a:r>
              <a:rPr lang="tr-TR" sz="1600" dirty="0" smtClean="0">
                <a:latin typeface="Arial" pitchFamily="34" charset="0"/>
                <a:cs typeface="Arial" pitchFamily="34" charset="0"/>
              </a:rPr>
              <a:t> yok edilmesinden sorumlu molekülleri </a:t>
            </a:r>
            <a:r>
              <a:rPr lang="tr-TR" sz="1600" dirty="0" err="1" smtClean="0">
                <a:latin typeface="Arial" pitchFamily="34" charset="0"/>
                <a:cs typeface="Arial" pitchFamily="34" charset="0"/>
              </a:rPr>
              <a:t>inhibe</a:t>
            </a:r>
            <a:r>
              <a:rPr lang="tr-TR" sz="1600" dirty="0" smtClean="0">
                <a:latin typeface="Arial" pitchFamily="34" charset="0"/>
                <a:cs typeface="Arial" pitchFamily="34" charset="0"/>
              </a:rPr>
              <a:t> ederek </a:t>
            </a:r>
            <a:r>
              <a:rPr lang="tr-TR" sz="1600" dirty="0" err="1" smtClean="0">
                <a:latin typeface="Arial" pitchFamily="34" charset="0"/>
                <a:cs typeface="Arial" pitchFamily="34" charset="0"/>
              </a:rPr>
              <a:t>agonist</a:t>
            </a:r>
            <a:r>
              <a:rPr lang="tr-TR" sz="1600" dirty="0" smtClean="0">
                <a:latin typeface="Arial" pitchFamily="34" charset="0"/>
                <a:cs typeface="Arial" pitchFamily="34" charset="0"/>
              </a:rPr>
              <a:t> ilaçları taklit ederler. Mesela, </a:t>
            </a:r>
            <a:r>
              <a:rPr lang="tr-TR" sz="1600" dirty="0" err="1" smtClean="0">
                <a:latin typeface="Arial" pitchFamily="34" charset="0"/>
                <a:cs typeface="Arial" pitchFamily="34" charset="0"/>
              </a:rPr>
              <a:t>asetilkolinesteraz</a:t>
            </a:r>
            <a:r>
              <a:rPr lang="tr-TR" sz="1600" dirty="0" smtClean="0">
                <a:latin typeface="Arial" pitchFamily="34" charset="0"/>
                <a:cs typeface="Arial" pitchFamily="34" charset="0"/>
              </a:rPr>
              <a:t> inhibitörleri </a:t>
            </a:r>
            <a:r>
              <a:rPr lang="tr-TR" sz="1600" dirty="0" err="1" smtClean="0">
                <a:latin typeface="Arial" pitchFamily="34" charset="0"/>
                <a:cs typeface="Arial" pitchFamily="34" charset="0"/>
              </a:rPr>
              <a:t>endojen</a:t>
            </a:r>
            <a:r>
              <a:rPr lang="tr-TR" sz="1600" dirty="0" smtClean="0">
                <a:latin typeface="Arial" pitchFamily="34" charset="0"/>
                <a:cs typeface="Arial" pitchFamily="34" charset="0"/>
              </a:rPr>
              <a:t> </a:t>
            </a:r>
            <a:r>
              <a:rPr lang="tr-TR" sz="1600" dirty="0" err="1" smtClean="0">
                <a:latin typeface="Arial" pitchFamily="34" charset="0"/>
                <a:cs typeface="Arial" pitchFamily="34" charset="0"/>
              </a:rPr>
              <a:t>asetilkolinin</a:t>
            </a:r>
            <a:r>
              <a:rPr lang="tr-TR" sz="1600" dirty="0" smtClean="0">
                <a:latin typeface="Arial" pitchFamily="34" charset="0"/>
                <a:cs typeface="Arial" pitchFamily="34" charset="0"/>
              </a:rPr>
              <a:t> yıkımını yavaşlatarak; </a:t>
            </a:r>
            <a:r>
              <a:rPr lang="tr-TR" sz="1600" dirty="0" err="1" smtClean="0">
                <a:latin typeface="Arial" pitchFamily="34" charset="0"/>
                <a:cs typeface="Arial" pitchFamily="34" charset="0"/>
              </a:rPr>
              <a:t>kolinoseptörlere</a:t>
            </a:r>
            <a:r>
              <a:rPr lang="tr-TR" sz="1600" dirty="0" smtClean="0">
                <a:latin typeface="Arial" pitchFamily="34" charset="0"/>
                <a:cs typeface="Arial" pitchFamily="34" charset="0"/>
              </a:rPr>
              <a:t> bağlanmadıkları halde, </a:t>
            </a:r>
            <a:r>
              <a:rPr lang="tr-TR" sz="1600" dirty="0" err="1" smtClean="0">
                <a:latin typeface="Arial" pitchFamily="34" charset="0"/>
                <a:cs typeface="Arial" pitchFamily="34" charset="0"/>
              </a:rPr>
              <a:t>kolinoseptör</a:t>
            </a:r>
            <a:r>
              <a:rPr lang="tr-TR" sz="1600" dirty="0" smtClean="0">
                <a:latin typeface="Arial" pitchFamily="34" charset="0"/>
                <a:cs typeface="Arial" pitchFamily="34" charset="0"/>
              </a:rPr>
              <a:t> </a:t>
            </a:r>
            <a:r>
              <a:rPr lang="tr-TR" sz="1600" dirty="0" err="1" smtClean="0">
                <a:latin typeface="Arial" pitchFamily="34" charset="0"/>
                <a:cs typeface="Arial" pitchFamily="34" charset="0"/>
              </a:rPr>
              <a:t>agonist</a:t>
            </a:r>
            <a:r>
              <a:rPr lang="tr-TR" sz="1600" dirty="0" smtClean="0">
                <a:latin typeface="Arial" pitchFamily="34" charset="0"/>
                <a:cs typeface="Arial" pitchFamily="34" charset="0"/>
              </a:rPr>
              <a:t> moleküllerin etkilerine çok benzer özellikte </a:t>
            </a:r>
            <a:r>
              <a:rPr lang="tr-TR" sz="1600" dirty="0" err="1" smtClean="0">
                <a:latin typeface="Arial" pitchFamily="34" charset="0"/>
                <a:cs typeface="Arial" pitchFamily="34" charset="0"/>
              </a:rPr>
              <a:t>kolinomimetik</a:t>
            </a:r>
            <a:r>
              <a:rPr lang="tr-TR" sz="1600" dirty="0" smtClean="0">
                <a:latin typeface="Arial" pitchFamily="34" charset="0"/>
                <a:cs typeface="Arial" pitchFamily="34" charset="0"/>
              </a:rPr>
              <a:t> etkilere neden olur.</a:t>
            </a:r>
          </a:p>
          <a:p>
            <a:r>
              <a:rPr lang="tr-TR" sz="1600" dirty="0" smtClean="0">
                <a:latin typeface="Arial" pitchFamily="34" charset="0"/>
                <a:cs typeface="Arial" pitchFamily="34" charset="0"/>
              </a:rPr>
              <a:t>Fizyolojik olarak salgılanan </a:t>
            </a:r>
            <a:r>
              <a:rPr lang="tr-TR" sz="1600" dirty="0" err="1" smtClean="0">
                <a:latin typeface="Arial" pitchFamily="34" charset="0"/>
                <a:cs typeface="Arial" pitchFamily="34" charset="0"/>
              </a:rPr>
              <a:t>agonist</a:t>
            </a:r>
            <a:r>
              <a:rPr lang="tr-TR" sz="1600" dirty="0" smtClean="0">
                <a:latin typeface="Arial" pitchFamily="34" charset="0"/>
                <a:cs typeface="Arial" pitchFamily="34" charset="0"/>
              </a:rPr>
              <a:t> </a:t>
            </a:r>
            <a:r>
              <a:rPr lang="tr-TR" sz="1600" dirty="0" err="1" smtClean="0">
                <a:latin typeface="Arial" pitchFamily="34" charset="0"/>
                <a:cs typeface="Arial" pitchFamily="34" charset="0"/>
              </a:rPr>
              <a:t>ligandlarm</a:t>
            </a:r>
            <a:r>
              <a:rPr lang="tr-TR" sz="1600" dirty="0" smtClean="0">
                <a:latin typeface="Arial" pitchFamily="34" charset="0"/>
                <a:cs typeface="Arial" pitchFamily="34" charset="0"/>
              </a:rPr>
              <a:t> etkilerini artırdıklarından dolayı bazen etkileri </a:t>
            </a:r>
            <a:r>
              <a:rPr lang="tr-TR" sz="1600" dirty="0" err="1" smtClean="0">
                <a:latin typeface="Arial" pitchFamily="34" charset="0"/>
                <a:cs typeface="Arial" pitchFamily="34" charset="0"/>
              </a:rPr>
              <a:t>ekzojen</a:t>
            </a:r>
            <a:r>
              <a:rPr lang="tr-TR" sz="1600" dirty="0" smtClean="0">
                <a:latin typeface="Arial" pitchFamily="34" charset="0"/>
                <a:cs typeface="Arial" pitchFamily="34" charset="0"/>
              </a:rPr>
              <a:t> </a:t>
            </a:r>
            <a:r>
              <a:rPr lang="tr-TR" sz="1600" dirty="0" err="1" smtClean="0">
                <a:latin typeface="Arial" pitchFamily="34" charset="0"/>
                <a:cs typeface="Arial" pitchFamily="34" charset="0"/>
              </a:rPr>
              <a:t>agonistlerinkinden</a:t>
            </a:r>
            <a:r>
              <a:rPr lang="tr-TR" sz="1600" dirty="0" smtClean="0">
                <a:latin typeface="Arial" pitchFamily="34" charset="0"/>
                <a:cs typeface="Arial" pitchFamily="34" charset="0"/>
              </a:rPr>
              <a:t> daha fazla </a:t>
            </a:r>
            <a:r>
              <a:rPr lang="tr-TR" sz="1600" dirty="0" err="1" smtClean="0">
                <a:latin typeface="Arial" pitchFamily="34" charset="0"/>
                <a:cs typeface="Arial" pitchFamily="34" charset="0"/>
              </a:rPr>
              <a:t>selektif</a:t>
            </a:r>
            <a:r>
              <a:rPr lang="tr-TR" sz="1600" dirty="0" smtClean="0">
                <a:latin typeface="Arial" pitchFamily="34" charset="0"/>
                <a:cs typeface="Arial" pitchFamily="34" charset="0"/>
              </a:rPr>
              <a:t> ve daha az </a:t>
            </a:r>
            <a:r>
              <a:rPr lang="tr-TR" sz="1600" dirty="0" err="1" smtClean="0">
                <a:latin typeface="Arial" pitchFamily="34" charset="0"/>
                <a:cs typeface="Arial" pitchFamily="34" charset="0"/>
              </a:rPr>
              <a:t>toksik</a:t>
            </a:r>
            <a:r>
              <a:rPr lang="tr-TR" sz="1600" dirty="0" smtClean="0">
                <a:latin typeface="Arial" pitchFamily="34" charset="0"/>
                <a:cs typeface="Arial" pitchFamily="34" charset="0"/>
              </a:rPr>
              <a:t> olabilir.</a:t>
            </a:r>
            <a:endParaRPr lang="tr-TR" sz="16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normAutofit/>
          </a:bodyPr>
          <a:lstStyle/>
          <a:p>
            <a:r>
              <a:rPr lang="en-US" sz="2800" dirty="0" smtClean="0">
                <a:latin typeface="Arial" pitchFamily="34" charset="0"/>
                <a:cs typeface="Arial" pitchFamily="34" charset="0"/>
              </a:rPr>
              <a:t>C. Agonist, </a:t>
            </a:r>
            <a:r>
              <a:rPr lang="en-US" sz="2800" dirty="0" err="1" smtClean="0">
                <a:latin typeface="Arial" pitchFamily="34" charset="0"/>
                <a:cs typeface="Arial" pitchFamily="34" charset="0"/>
              </a:rPr>
              <a:t>Parsiyel</a:t>
            </a:r>
            <a:r>
              <a:rPr lang="en-US" sz="2800" dirty="0" smtClean="0">
                <a:latin typeface="Arial" pitchFamily="34" charset="0"/>
                <a:cs typeface="Arial" pitchFamily="34" charset="0"/>
              </a:rPr>
              <a:t> Agonist </a:t>
            </a:r>
            <a:r>
              <a:rPr lang="en-US" sz="2800" dirty="0" err="1" smtClean="0">
                <a:latin typeface="Arial" pitchFamily="34" charset="0"/>
                <a:cs typeface="Arial" pitchFamily="34" charset="0"/>
              </a:rPr>
              <a:t>ve</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İnvers</a:t>
            </a:r>
            <a:r>
              <a:rPr lang="en-US" sz="2800" dirty="0" smtClean="0">
                <a:latin typeface="Arial" pitchFamily="34" charset="0"/>
                <a:cs typeface="Arial" pitchFamily="34" charset="0"/>
              </a:rPr>
              <a:t> Agonist</a:t>
            </a:r>
            <a:endParaRPr lang="tr-TR" sz="2800" dirty="0">
              <a:latin typeface="Arial" pitchFamily="34" charset="0"/>
              <a:cs typeface="Arial" pitchFamily="34" charset="0"/>
            </a:endParaRPr>
          </a:p>
        </p:txBody>
      </p:sp>
      <p:sp>
        <p:nvSpPr>
          <p:cNvPr id="3" name="2 İçerik Yer Tutucusu"/>
          <p:cNvSpPr>
            <a:spLocks noGrp="1"/>
          </p:cNvSpPr>
          <p:nvPr>
            <p:ph idx="1"/>
          </p:nvPr>
        </p:nvSpPr>
        <p:spPr/>
        <p:txBody>
          <a:bodyPr>
            <a:normAutofit/>
          </a:bodyPr>
          <a:lstStyle/>
          <a:p>
            <a:r>
              <a:rPr lang="tr-TR" sz="1600" dirty="0" smtClean="0">
                <a:latin typeface="Arial" pitchFamily="34" charset="0"/>
                <a:cs typeface="Arial" pitchFamily="34" charset="0"/>
              </a:rPr>
              <a:t>Şekil 1-4 </a:t>
            </a:r>
            <a:r>
              <a:rPr lang="tr-TR" sz="1600" dirty="0" err="1" smtClean="0">
                <a:latin typeface="Arial" pitchFamily="34" charset="0"/>
                <a:cs typeface="Arial" pitchFamily="34" charset="0"/>
              </a:rPr>
              <a:t>te</a:t>
            </a:r>
            <a:r>
              <a:rPr lang="tr-TR" sz="1600" dirty="0" smtClean="0">
                <a:latin typeface="Arial" pitchFamily="34" charset="0"/>
                <a:cs typeface="Arial" pitchFamily="34" charset="0"/>
              </a:rPr>
              <a:t>, ilaç-reseptör etkileşmesinin kullanışlı bir modeli tanımlanmıştır. Şekilde de belirtildiği gibi bu modelde reseptörün fonksiyonel olmadığı </a:t>
            </a:r>
            <a:r>
              <a:rPr lang="tr-TR" sz="1600" dirty="0" err="1" smtClean="0">
                <a:latin typeface="Arial" pitchFamily="34" charset="0"/>
                <a:cs typeface="Arial" pitchFamily="34" charset="0"/>
              </a:rPr>
              <a:t>inaktif</a:t>
            </a:r>
            <a:r>
              <a:rPr lang="tr-TR" sz="1600" dirty="0" smtClean="0">
                <a:latin typeface="Arial" pitchFamily="34" charset="0"/>
                <a:cs typeface="Arial" pitchFamily="34" charset="0"/>
              </a:rPr>
              <a:t> (</a:t>
            </a:r>
            <a:r>
              <a:rPr lang="tr-TR" sz="1600" dirty="0" err="1" smtClean="0">
                <a:latin typeface="Arial" pitchFamily="34" charset="0"/>
                <a:cs typeface="Arial" pitchFamily="34" charset="0"/>
              </a:rPr>
              <a:t>Rj</a:t>
            </a:r>
            <a:r>
              <a:rPr lang="tr-TR" sz="1600" dirty="0" smtClean="0">
                <a:latin typeface="Arial" pitchFamily="34" charset="0"/>
                <a:cs typeface="Arial" pitchFamily="34" charset="0"/>
              </a:rPr>
              <a:t>) ya da fonksiyonel olduğu aktif (</a:t>
            </a:r>
            <a:r>
              <a:rPr lang="tr-TR" sz="1600" dirty="0" err="1" smtClean="0">
                <a:latin typeface="Arial" pitchFamily="34" charset="0"/>
                <a:cs typeface="Arial" pitchFamily="34" charset="0"/>
              </a:rPr>
              <a:t>Ra</a:t>
            </a:r>
            <a:r>
              <a:rPr lang="tr-TR" sz="1600" dirty="0" smtClean="0">
                <a:latin typeface="Arial" pitchFamily="34" charset="0"/>
                <a:cs typeface="Arial" pitchFamily="34" charset="0"/>
              </a:rPr>
              <a:t>) formlardan bir tanesinde olduğu öngörülmektedir. </a:t>
            </a:r>
          </a:p>
          <a:p>
            <a:r>
              <a:rPr lang="tr-TR" sz="1600" dirty="0" smtClean="0">
                <a:latin typeface="Arial" pitchFamily="34" charset="0"/>
                <a:cs typeface="Arial" pitchFamily="34" charset="0"/>
              </a:rPr>
              <a:t>Termodinamik kurallar herhangi bir </a:t>
            </a:r>
            <a:r>
              <a:rPr lang="tr-TR" sz="1600" dirty="0" err="1" smtClean="0">
                <a:latin typeface="Arial" pitchFamily="34" charset="0"/>
                <a:cs typeface="Arial" pitchFamily="34" charset="0"/>
              </a:rPr>
              <a:t>agonist</a:t>
            </a:r>
            <a:r>
              <a:rPr lang="tr-TR" sz="1600" dirty="0" smtClean="0">
                <a:latin typeface="Arial" pitchFamily="34" charset="0"/>
                <a:cs typeface="Arial" pitchFamily="34" charset="0"/>
              </a:rPr>
              <a:t> olmaması durumunda bile bazı reseptör rezervlerinin zaman zaman </a:t>
            </a:r>
            <a:r>
              <a:rPr lang="tr-TR" sz="1600" dirty="0" err="1" smtClean="0">
                <a:latin typeface="Arial" pitchFamily="34" charset="0"/>
                <a:cs typeface="Arial" pitchFamily="34" charset="0"/>
              </a:rPr>
              <a:t>Ra</a:t>
            </a:r>
            <a:r>
              <a:rPr lang="tr-TR" sz="1600" dirty="0" smtClean="0">
                <a:latin typeface="Arial" pitchFamily="34" charset="0"/>
                <a:cs typeface="Arial" pitchFamily="34" charset="0"/>
              </a:rPr>
              <a:t> formunda bulunması gerektiğini ve </a:t>
            </a:r>
            <a:r>
              <a:rPr lang="tr-TR" sz="1600" dirty="0" err="1" smtClean="0">
                <a:latin typeface="Arial" pitchFamily="34" charset="0"/>
                <a:cs typeface="Arial" pitchFamily="34" charset="0"/>
              </a:rPr>
              <a:t>agonist</a:t>
            </a:r>
            <a:r>
              <a:rPr lang="tr-TR" sz="1600" dirty="0" smtClean="0">
                <a:latin typeface="Arial" pitchFamily="34" charset="0"/>
                <a:cs typeface="Arial" pitchFamily="34" charset="0"/>
              </a:rPr>
              <a:t> tarafından oluşturulan ile aynı bir fizyolojik etki oluşturabileceğini işaret etmektedir. Bu etki, </a:t>
            </a:r>
            <a:r>
              <a:rPr lang="tr-TR" sz="1600" dirty="0" err="1" smtClean="0">
                <a:latin typeface="Arial" pitchFamily="34" charset="0"/>
                <a:cs typeface="Arial" pitchFamily="34" charset="0"/>
              </a:rPr>
              <a:t>agonistin</a:t>
            </a:r>
            <a:r>
              <a:rPr lang="tr-TR" sz="1600" dirty="0" smtClean="0">
                <a:latin typeface="Arial" pitchFamily="34" charset="0"/>
                <a:cs typeface="Arial" pitchFamily="34" charset="0"/>
              </a:rPr>
              <a:t> yokluğunda meydana gelir ve bazal aktivite olarak adlandırılır.</a:t>
            </a:r>
          </a:p>
          <a:p>
            <a:r>
              <a:rPr lang="tr-TR" sz="1600" dirty="0" err="1" smtClean="0">
                <a:latin typeface="Arial" pitchFamily="34" charset="0"/>
                <a:cs typeface="Arial" pitchFamily="34" charset="0"/>
              </a:rPr>
              <a:t>Agonistler</a:t>
            </a:r>
            <a:r>
              <a:rPr lang="tr-TR" sz="1600" dirty="0" smtClean="0">
                <a:latin typeface="Arial" pitchFamily="34" charset="0"/>
                <a:cs typeface="Arial" pitchFamily="34" charset="0"/>
              </a:rPr>
              <a:t>, </a:t>
            </a:r>
            <a:r>
              <a:rPr lang="tr-TR" sz="1600" dirty="0" err="1" smtClean="0">
                <a:latin typeface="Arial" pitchFamily="34" charset="0"/>
                <a:cs typeface="Arial" pitchFamily="34" charset="0"/>
              </a:rPr>
              <a:t>Ra</a:t>
            </a:r>
            <a:r>
              <a:rPr lang="tr-TR" sz="1600" dirty="0" smtClean="0">
                <a:latin typeface="Arial" pitchFamily="34" charset="0"/>
                <a:cs typeface="Arial" pitchFamily="34" charset="0"/>
              </a:rPr>
              <a:t> konfigürasyonuna çok daha fazla </a:t>
            </a:r>
            <a:r>
              <a:rPr lang="tr-TR" sz="1600" dirty="0" err="1" smtClean="0">
                <a:latin typeface="Arial" pitchFamily="34" charset="0"/>
                <a:cs typeface="Arial" pitchFamily="34" charset="0"/>
              </a:rPr>
              <a:t>afınite</a:t>
            </a:r>
            <a:r>
              <a:rPr lang="tr-TR" sz="1600" dirty="0" smtClean="0">
                <a:latin typeface="Arial" pitchFamily="34" charset="0"/>
                <a:cs typeface="Arial" pitchFamily="34" charset="0"/>
              </a:rPr>
              <a:t> gösteren ilaçlardır ve onları stabilize ederler. Bu nedenle toplam rezervin büyük bir yüzdesi </a:t>
            </a:r>
            <a:r>
              <a:rPr lang="tr-TR" sz="1600" dirty="0" err="1" smtClean="0">
                <a:latin typeface="Arial" pitchFamily="34" charset="0"/>
                <a:cs typeface="Arial" pitchFamily="34" charset="0"/>
              </a:rPr>
              <a:t>Rg</a:t>
            </a:r>
            <a:r>
              <a:rPr lang="tr-TR" sz="1600" dirty="0" smtClean="0">
                <a:latin typeface="Arial" pitchFamily="34" charset="0"/>
                <a:cs typeface="Arial" pitchFamily="34" charset="0"/>
              </a:rPr>
              <a:t>-İ fraksiyonunda bulunur ve ortaya çıkan etki büyük olur. </a:t>
            </a:r>
            <a:r>
              <a:rPr lang="tr-TR" sz="1600" dirty="0" err="1" smtClean="0">
                <a:latin typeface="Arial" pitchFamily="34" charset="0"/>
                <a:cs typeface="Arial" pitchFamily="34" charset="0"/>
              </a:rPr>
              <a:t>Konstütif</a:t>
            </a:r>
            <a:r>
              <a:rPr lang="tr-TR" sz="1600" dirty="0" smtClean="0">
                <a:latin typeface="Arial" pitchFamily="34" charset="0"/>
                <a:cs typeface="Arial" pitchFamily="34" charset="0"/>
              </a:rPr>
              <a:t> aktivitenin fark edilmesi reseptör yoğunluğuna, bağlantı moleküllerinin konsantrasyonuna ve sistemdeki </a:t>
            </a:r>
            <a:r>
              <a:rPr lang="tr-TR" sz="1600" dirty="0" err="1" smtClean="0">
                <a:latin typeface="Arial" pitchFamily="34" charset="0"/>
                <a:cs typeface="Arial" pitchFamily="34" charset="0"/>
              </a:rPr>
              <a:t>efektör</a:t>
            </a:r>
            <a:r>
              <a:rPr lang="tr-TR" sz="1600" dirty="0" smtClean="0">
                <a:latin typeface="Arial" pitchFamily="34" charset="0"/>
                <a:cs typeface="Arial" pitchFamily="34" charset="0"/>
              </a:rPr>
              <a:t> sayısına bağlı olabilir.</a:t>
            </a:r>
            <a:endParaRPr lang="tr-TR" sz="16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503</TotalTime>
  <Words>5698</Words>
  <Application>Microsoft Office PowerPoint</Application>
  <PresentationFormat>Ekran Gösterisi (16:9)</PresentationFormat>
  <Paragraphs>11730</Paragraphs>
  <Slides>63</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63</vt:i4>
      </vt:variant>
    </vt:vector>
  </HeadingPairs>
  <TitlesOfParts>
    <vt:vector size="66" baseType="lpstr">
      <vt:lpstr>Arial</vt:lpstr>
      <vt:lpstr>Calibri</vt:lpstr>
      <vt:lpstr>Ofis Teması</vt:lpstr>
      <vt:lpstr>İlaçların Farmakokinetik ve Farmakodinamik Etkileşimleri</vt:lpstr>
      <vt:lpstr>PowerPoint Sunusu</vt:lpstr>
      <vt:lpstr>PowerPoint Sunusu</vt:lpstr>
      <vt:lpstr>Farmakodinamik Prensipler</vt:lpstr>
      <vt:lpstr>A. İlaç-Reseptör Etkileşmelerinin Tipleri</vt:lpstr>
      <vt:lpstr>PowerPoint Sunusu</vt:lpstr>
      <vt:lpstr>PowerPoint Sunusu</vt:lpstr>
      <vt:lpstr>B. Kendi Bağlayıcı Molekülünü İnhibe Eden Agonistler</vt:lpstr>
      <vt:lpstr>C. Agonist, Parsiyel Agonist ve İnvers Agonist</vt:lpstr>
      <vt:lpstr>PowerPoint Sunusu</vt:lpstr>
      <vt:lpstr>PowerPoint Sunusu</vt:lpstr>
      <vt:lpstr>PowerPoint Sunusu</vt:lpstr>
      <vt:lpstr>PowerPoint Sunusu</vt:lpstr>
      <vt:lpstr>PowerPoint Sunusu</vt:lpstr>
      <vt:lpstr>PowerPoint Sunusu</vt:lpstr>
      <vt:lpstr>D. İlaç Etkisinin Devam Süresi</vt:lpstr>
      <vt:lpstr>E. Reseptörler ve İnert Bağlanma Bölgeleri</vt:lpstr>
      <vt:lpstr>Farmakokinetik Prensipler</vt:lpstr>
      <vt:lpstr>PowerPoint Sunusu</vt:lpstr>
      <vt:lpstr>PowerPoint Sunusu</vt:lpstr>
      <vt:lpstr>A. Membrandan Geçiş</vt:lpstr>
      <vt:lpstr>PowerPoint Sunusu</vt:lpstr>
      <vt:lpstr>PowerPoint Sunusu</vt:lpstr>
      <vt:lpstr>PowerPoint Sunusu</vt:lpstr>
      <vt:lpstr>PowerPoint Sunusu</vt:lpstr>
      <vt:lpstr>PowerPoint Sunusu</vt:lpstr>
      <vt:lpstr>Sindirim Sistemi Üzerine Etkili İlaçlar</vt:lpstr>
      <vt:lpstr>Sindirim Sistemi İlaçları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İlaçların Farmakokinetik ve Farmakodinamik Etkileşimleri</dc:title>
  <dc:creator>kapadokya</dc:creator>
  <cp:lastModifiedBy>KILIÇ</cp:lastModifiedBy>
  <cp:revision>57</cp:revision>
  <dcterms:created xsi:type="dcterms:W3CDTF">2020-03-07T10:18:01Z</dcterms:created>
  <dcterms:modified xsi:type="dcterms:W3CDTF">2020-03-19T12:34:52Z</dcterms:modified>
</cp:coreProperties>
</file>