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BİLGİ,BİLİMSEL YÖNTEM VE BİLİM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79549" y="2080161"/>
            <a:ext cx="6597759" cy="807037"/>
          </a:xfrm>
        </p:spPr>
        <p:txBody>
          <a:bodyPr>
            <a:normAutofit/>
          </a:bodyPr>
          <a:lstStyle/>
          <a:p>
            <a:r>
              <a:rPr lang="tr-TR" dirty="0" smtClean="0"/>
              <a:t>BİLGİ:</a:t>
            </a:r>
          </a:p>
          <a:p>
            <a:r>
              <a:rPr lang="tr-TR" dirty="0" smtClean="0"/>
              <a:t>İnsanın dış dünya ile uymunu sağlayan önemli bir etkendir.Bir kılavuz,bir yol göstericidir.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3850">
            <a:off x="299602" y="677730"/>
            <a:ext cx="3014310" cy="224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9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BİLİM  VE BİLİMSEL YÖNTEM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dirty="0" smtClean="0"/>
              <a:t>Bilim özü itibariyle öncelikle bilgidir.Ama bu bilgi nesne ve olaylar arasında özel</a:t>
            </a:r>
          </a:p>
          <a:p>
            <a:r>
              <a:rPr lang="tr-TR" b="0" dirty="0" smtClean="0"/>
              <a:t>ilişkiler kurarak bunlardan genel sonuçlara ulaşan bir bilgidir.</a:t>
            </a:r>
          </a:p>
          <a:p>
            <a:r>
              <a:rPr lang="tr-TR" b="0" dirty="0" smtClean="0"/>
              <a:t>Bilimin ürün ve sonuç olarak 2 boyutta ele alınması güncel yaklaşımlar içinde en çok</a:t>
            </a:r>
          </a:p>
          <a:p>
            <a:r>
              <a:rPr lang="tr-TR" b="0" dirty="0" smtClean="0"/>
              <a:t>kabul gören şekildir.</a:t>
            </a:r>
          </a:p>
          <a:p>
            <a:endParaRPr lang="tr-TR" b="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5143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0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ARİSTO MANTIĞI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dirty="0" smtClean="0"/>
              <a:t>Bilimsel tekniğin gerektirdiği vasıtalardan yoksun olunması nedeniyle yöntem uzun  </a:t>
            </a:r>
          </a:p>
          <a:p>
            <a:r>
              <a:rPr lang="tr-TR" b="0" dirty="0" smtClean="0"/>
              <a:t>Yıllar insanlık için saf akılla sınırlı zihinsel bir faaliyet olarak algılanmış,deney ve </a:t>
            </a:r>
          </a:p>
          <a:p>
            <a:r>
              <a:rPr lang="tr-TR" b="0" dirty="0" smtClean="0"/>
              <a:t> gözlem ikinci planda kalmıştır.</a:t>
            </a:r>
          </a:p>
          <a:p>
            <a:r>
              <a:rPr lang="tr-TR" b="0" smtClean="0">
                <a:sym typeface="Wingdings" panose="05000000000000000000" pitchFamily="2" charset="2"/>
              </a:rPr>
              <a:t>Aristo’nun bu zihinsel mantığıını sarsan ilk olay güneş tutulmasıdır.</a:t>
            </a:r>
          </a:p>
          <a:p>
            <a:endParaRPr lang="tr-TR" b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590800"/>
            <a:ext cx="483523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7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Gelişigüzel Bilgi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4114800" cy="3928572"/>
          </a:xfrm>
        </p:spPr>
        <p:txBody>
          <a:bodyPr>
            <a:normAutofit/>
          </a:bodyPr>
          <a:lstStyle/>
          <a:p>
            <a:r>
              <a:rPr lang="tr-TR" sz="2800" b="0" dirty="0" smtClean="0"/>
              <a:t>Doğruluğu ya da yanlışlığı kanıtlanma gereği olmayan bilgilerdir.</a:t>
            </a:r>
          </a:p>
          <a:p>
            <a:r>
              <a:rPr lang="tr-TR" sz="2800" b="0" i="1" dirty="0" smtClean="0"/>
              <a:t>Düzensiz bilgiler,’’onları elde edenlerin yönelişleriyle karışık bulunur’’ ve  herkese göre değişebilir.</a:t>
            </a:r>
            <a:endParaRPr lang="tr-TR" sz="2800" b="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BİLİmsel bİLGİ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3505200" cy="3928572"/>
          </a:xfrm>
        </p:spPr>
        <p:txBody>
          <a:bodyPr>
            <a:normAutofit fontScale="92500" lnSpcReduction="20000"/>
          </a:bodyPr>
          <a:lstStyle/>
          <a:p>
            <a:r>
              <a:rPr lang="tr-TR" sz="2400" b="0" dirty="0" smtClean="0"/>
              <a:t>Doğruluğu ya da yanlışılığı kanıtlanabilen olgu ve olaylardan ‘’bilimsel yöntem’’ yardımıyla ortaya konabilen bilgilerdir.</a:t>
            </a:r>
          </a:p>
          <a:p>
            <a:r>
              <a:rPr lang="tr-TR" sz="2400" b="0" dirty="0" smtClean="0"/>
              <a:t>Subjektif nitelikli ve tamamen soyutlamaya dayalı,üstelik bilimsel yöntem imkanı vermeyen olayları bilimsel bilgiye dönüştürmek mümkün değildir.</a:t>
            </a:r>
          </a:p>
          <a:p>
            <a:endParaRPr lang="tr-TR" sz="2400" b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4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BİLİMSEL BİLGİNİN BELLİ BAŞLI ÖZELLİKLERİ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4419600" cy="3579849"/>
          </a:xfrm>
        </p:spPr>
        <p:txBody>
          <a:bodyPr>
            <a:normAutofit fontScale="92500" lnSpcReduction="10000"/>
          </a:bodyPr>
          <a:lstStyle/>
          <a:p>
            <a:r>
              <a:rPr lang="tr-TR" sz="3200" b="0" dirty="0" smtClean="0">
                <a:sym typeface="Wingdings" panose="05000000000000000000" pitchFamily="2" charset="2"/>
              </a:rPr>
              <a:t></a:t>
            </a:r>
            <a:r>
              <a:rPr lang="tr-TR" sz="3200" b="0" dirty="0" smtClean="0"/>
              <a:t>Bilimsel bilgi nesneldir.</a:t>
            </a:r>
          </a:p>
          <a:p>
            <a:r>
              <a:rPr lang="tr-TR" sz="3200" b="0" dirty="0" smtClean="0">
                <a:sym typeface="Wingdings" panose="05000000000000000000" pitchFamily="2" charset="2"/>
              </a:rPr>
              <a:t>Bilimsel bilgiler kesindir.</a:t>
            </a:r>
          </a:p>
          <a:p>
            <a:r>
              <a:rPr lang="tr-TR" sz="3200" b="0" dirty="0" smtClean="0">
                <a:sym typeface="Wingdings" panose="05000000000000000000" pitchFamily="2" charset="2"/>
              </a:rPr>
              <a:t>Bilimsel bilgiler deney metoduna bağlıdır.</a:t>
            </a:r>
          </a:p>
          <a:p>
            <a:r>
              <a:rPr lang="tr-TR" sz="3200" b="0" dirty="0" smtClean="0">
                <a:sym typeface="Wingdings" panose="05000000000000000000" pitchFamily="2" charset="2"/>
              </a:rPr>
              <a:t>Bilimsel  bilgilerde öngörü vardır.</a:t>
            </a:r>
          </a:p>
          <a:p>
            <a:r>
              <a:rPr lang="tr-TR" sz="3200" b="0" dirty="0" smtClean="0">
                <a:sym typeface="Wingdings" panose="05000000000000000000" pitchFamily="2" charset="2"/>
              </a:rPr>
              <a:t>Bilimsel bilgi geneldir</a:t>
            </a:r>
            <a:endParaRPr lang="tr-TR" sz="3200" b="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343400" cy="407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0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Bilim adamI,MALUMAT SAHİBİ,KÜLTÜRLÜ KİŞİ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4572000" cy="3579849"/>
          </a:xfrm>
        </p:spPr>
        <p:txBody>
          <a:bodyPr>
            <a:normAutofit fontScale="92500" lnSpcReduction="20000"/>
          </a:bodyPr>
          <a:lstStyle/>
          <a:p>
            <a:r>
              <a:rPr lang="tr-TR" sz="2400" b="0" dirty="0" smtClean="0"/>
              <a:t>Bilimsel bilgiye sahip kişi gelişigüzel bilgi sınırları içinde kalmış insan arasında belirgin</a:t>
            </a:r>
          </a:p>
          <a:p>
            <a:r>
              <a:rPr lang="tr-TR" sz="2400" b="0" dirty="0" smtClean="0"/>
              <a:t>bir fark vardır.</a:t>
            </a:r>
          </a:p>
          <a:p>
            <a:r>
              <a:rPr lang="tr-TR" sz="2400" b="0" dirty="0" smtClean="0"/>
              <a:t>Bu insan ‘’malumat sahibi’’,’’kültürlü kişi’’,’’bilgili’’ bir kişi olabilir ama bilimin</a:t>
            </a:r>
          </a:p>
          <a:p>
            <a:r>
              <a:rPr lang="tr-TR" sz="2400" b="0" dirty="0" smtClean="0"/>
              <a:t>kurallarını  hazmetmiş,kavram ve deneyimlerini bilimsel alanlarda kullanabilecek hale</a:t>
            </a:r>
          </a:p>
          <a:p>
            <a:r>
              <a:rPr lang="tr-TR" sz="2400" b="0" dirty="0" smtClean="0"/>
              <a:t>gelmiş bir bilim adamı değildir.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320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9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FELSEFİ BİLGİ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6477000" cy="3467100"/>
          </a:xfrm>
        </p:spPr>
        <p:txBody>
          <a:bodyPr>
            <a:noAutofit/>
          </a:bodyPr>
          <a:lstStyle/>
          <a:p>
            <a:r>
              <a:rPr lang="tr-TR" sz="2000" b="0" dirty="0" smtClean="0"/>
              <a:t>Bilimsel bilgilere dayanmakla birlikte onlardan birinin veya tümünün ilke ve</a:t>
            </a:r>
          </a:p>
          <a:p>
            <a:r>
              <a:rPr lang="tr-TR" sz="2000" b="0" dirty="0" smtClean="0"/>
              <a:t>yöntemlerini incelemek üzere bilimlerde ortak özllik arayan bilgidir.</a:t>
            </a:r>
          </a:p>
          <a:p>
            <a:r>
              <a:rPr lang="tr-TR" sz="2000" b="0" dirty="0" smtClean="0"/>
              <a:t>İki temel özelliğinden söz edilebilir:</a:t>
            </a:r>
          </a:p>
          <a:p>
            <a:r>
              <a:rPr lang="tr-TR" sz="2000" b="0" dirty="0" smtClean="0"/>
              <a:t>1)Gerek düzensiz bilgiyle gerekse bilimsel bilgilerle cevaplandırılamayan konular ve</a:t>
            </a:r>
          </a:p>
          <a:p>
            <a:r>
              <a:rPr lang="tr-TR" sz="2000" b="0" dirty="0" smtClean="0"/>
              <a:t>soruların cevaplarını vermeye çalışır.</a:t>
            </a:r>
          </a:p>
          <a:p>
            <a:r>
              <a:rPr lang="tr-TR" sz="2000" b="0" dirty="0" smtClean="0"/>
              <a:t>2)Bilimsel bilgilerin varmış olduğu sonuçlar üzerinde kurulmuş olan daha genel</a:t>
            </a:r>
          </a:p>
          <a:p>
            <a:r>
              <a:rPr lang="tr-TR" sz="2000" b="0" dirty="0" smtClean="0"/>
              <a:t>görüşler ileri sürer.</a:t>
            </a:r>
            <a:endParaRPr lang="tr-TR" sz="2000" b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4000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7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felSEFENİN TEMEL SORUNLARI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0" dirty="0" smtClean="0"/>
              <a:t>1)Epistemoloji</a:t>
            </a:r>
          </a:p>
          <a:p>
            <a:r>
              <a:rPr lang="tr-TR" sz="2400" b="0" dirty="0" smtClean="0"/>
              <a:t>2)Ontoloji</a:t>
            </a:r>
          </a:p>
          <a:p>
            <a:r>
              <a:rPr lang="tr-TR" sz="2400" b="0" dirty="0" smtClean="0"/>
              <a:t>3)Ethika</a:t>
            </a:r>
            <a:endParaRPr lang="tr-TR" sz="2400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42862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5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SosyoLOJİK BİLGİ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0" dirty="0" smtClean="0"/>
              <a:t>Sosyolojik bilgi için insan yaşadığı toplumun bir parçasıdır.O nedenle bu bilgi</a:t>
            </a:r>
          </a:p>
          <a:p>
            <a:r>
              <a:rPr lang="tr-TR" sz="2400" b="0" dirty="0" smtClean="0"/>
              <a:t>çeşidinde insana ait tüm işlev ve ihtiyaçlar,tüm etkinlikler topluma,toplumsalam</a:t>
            </a:r>
          </a:p>
          <a:p>
            <a:r>
              <a:rPr lang="tr-TR" sz="2400" b="0" dirty="0" smtClean="0"/>
              <a:t>indirgenerek açıklama bulur.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60" y="2286000"/>
            <a:ext cx="432054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2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SosyolojİK DÜŞÜNCE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dirty="0" smtClean="0"/>
              <a:t>Sosyolojik düşünce dayanağını sosyolojik bilgiden alır.</a:t>
            </a:r>
          </a:p>
          <a:p>
            <a:r>
              <a:rPr lang="tr-TR" b="0" dirty="0" smtClean="0"/>
              <a:t>Sosyolojik düşünce için her şey toplumsal bir tahlile ihtiyaç duyar.</a:t>
            </a:r>
          </a:p>
          <a:p>
            <a:r>
              <a:rPr lang="tr-TR" b="0" dirty="0" smtClean="0"/>
              <a:t>Olayların toplumsal olarak tahlili demek olay ve olguların açıklanmasında çok nedenli </a:t>
            </a:r>
          </a:p>
          <a:p>
            <a:r>
              <a:rPr lang="tr-TR" b="0" dirty="0" smtClean="0"/>
              <a:t>bir yaklaşımı  öne çıkarmak demketir.</a:t>
            </a:r>
          </a:p>
          <a:p>
            <a:r>
              <a:rPr lang="tr-TR" b="0" dirty="0" smtClean="0"/>
              <a:t>Sosyoloji için tüm olay ve olgular toplum kaynaklıdır.</a:t>
            </a:r>
            <a:endParaRPr lang="tr-TR" b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5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62</TotalTime>
  <Words>379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BİLGİ,BİLİMSEL YÖNTEM VE BİLİM </vt:lpstr>
      <vt:lpstr>Gelişigüzel Bilgi</vt:lpstr>
      <vt:lpstr>BİLİmsel bİLGİ</vt:lpstr>
      <vt:lpstr>BİLİMSEL BİLGİNİN BELLİ BAŞLI ÖZELLİKLERİ</vt:lpstr>
      <vt:lpstr>Bilim adamI,MALUMAT SAHİBİ,KÜLTÜRLÜ KİŞİ</vt:lpstr>
      <vt:lpstr>FELSEFİ BİLGİ</vt:lpstr>
      <vt:lpstr>felSEFENİN TEMEL SORUNLARI</vt:lpstr>
      <vt:lpstr>SosyoLOJİK BİLGİ</vt:lpstr>
      <vt:lpstr>SosyolojİK DÜŞÜNCE</vt:lpstr>
      <vt:lpstr>BİLİM  VE BİLİMSEL YÖNTEM</vt:lpstr>
      <vt:lpstr>ARİSTO MANTIĞI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BİLGİ,BİLİMSEL YÖNTEM VE BİLİM </dc:title>
  <dc:creator>PC</dc:creator>
  <cp:lastModifiedBy>PC</cp:lastModifiedBy>
  <cp:revision>9</cp:revision>
  <dcterms:created xsi:type="dcterms:W3CDTF">2006-08-16T00:00:00Z</dcterms:created>
  <dcterms:modified xsi:type="dcterms:W3CDTF">2018-01-27T12:01:00Z</dcterms:modified>
</cp:coreProperties>
</file>