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9" r:id="rId1"/>
  </p:sldMasterIdLst>
  <p:sldIdLst>
    <p:sldId id="256" r:id="rId2"/>
    <p:sldId id="257" r:id="rId3"/>
    <p:sldId id="261" r:id="rId4"/>
    <p:sldId id="263" r:id="rId5"/>
    <p:sldId id="268" r:id="rId6"/>
    <p:sldId id="270" r:id="rId7"/>
    <p:sldId id="274" r:id="rId8"/>
    <p:sldId id="278" r:id="rId9"/>
    <p:sldId id="280" r:id="rId10"/>
    <p:sldId id="282" r:id="rId11"/>
    <p:sldId id="283"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801" autoAdjust="0"/>
    <p:restoredTop sz="94660"/>
  </p:normalViewPr>
  <p:slideViewPr>
    <p:cSldViewPr snapToGrid="0">
      <p:cViewPr varScale="1">
        <p:scale>
          <a:sx n="88" d="100"/>
          <a:sy n="88" d="100"/>
        </p:scale>
        <p:origin x="230" y="6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CBADB4DA-7067-4993-A961-B43CAEFF2859}" type="datetimeFigureOut">
              <a:rPr lang="tr-TR" smtClean="0"/>
              <a:pPr/>
              <a:t>12.12.2020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23CB557-4ED9-4F31-96D6-8B443954073A}" type="slidenum">
              <a:rPr lang="tr-TR" smtClean="0"/>
              <a:pPr/>
              <a:t>‹#›</a:t>
            </a:fld>
            <a:endParaRPr lang="tr-TR"/>
          </a:p>
        </p:txBody>
      </p:sp>
    </p:spTree>
    <p:extLst>
      <p:ext uri="{BB962C8B-B14F-4D97-AF65-F5344CB8AC3E}">
        <p14:creationId xmlns:p14="http://schemas.microsoft.com/office/powerpoint/2010/main" val="42396628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BADB4DA-7067-4993-A961-B43CAEFF2859}" type="datetimeFigureOut">
              <a:rPr lang="tr-TR" smtClean="0"/>
              <a:pPr/>
              <a:t>12.12.2020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23CB557-4ED9-4F31-96D6-8B443954073A}" type="slidenum">
              <a:rPr lang="tr-TR" smtClean="0"/>
              <a:pPr/>
              <a:t>‹#›</a:t>
            </a:fld>
            <a:endParaRPr lang="tr-TR"/>
          </a:p>
        </p:txBody>
      </p:sp>
    </p:spTree>
    <p:extLst>
      <p:ext uri="{BB962C8B-B14F-4D97-AF65-F5344CB8AC3E}">
        <p14:creationId xmlns:p14="http://schemas.microsoft.com/office/powerpoint/2010/main" val="2808986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BADB4DA-7067-4993-A961-B43CAEFF2859}" type="datetimeFigureOut">
              <a:rPr lang="tr-TR" smtClean="0"/>
              <a:pPr/>
              <a:t>12.12.2020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23CB557-4ED9-4F31-96D6-8B443954073A}" type="slidenum">
              <a:rPr lang="tr-TR" smtClean="0"/>
              <a:pPr/>
              <a:t>‹#›</a:t>
            </a:fld>
            <a:endParaRPr lang="tr-T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3763926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BADB4DA-7067-4993-A961-B43CAEFF2859}" type="datetimeFigureOut">
              <a:rPr lang="tr-TR" smtClean="0"/>
              <a:pPr/>
              <a:t>12.12.2020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23CB557-4ED9-4F31-96D6-8B443954073A}" type="slidenum">
              <a:rPr lang="tr-TR" smtClean="0"/>
              <a:pPr/>
              <a:t>‹#›</a:t>
            </a:fld>
            <a:endParaRPr lang="tr-TR"/>
          </a:p>
        </p:txBody>
      </p:sp>
    </p:spTree>
    <p:extLst>
      <p:ext uri="{BB962C8B-B14F-4D97-AF65-F5344CB8AC3E}">
        <p14:creationId xmlns:p14="http://schemas.microsoft.com/office/powerpoint/2010/main" val="42775651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BADB4DA-7067-4993-A961-B43CAEFF2859}" type="datetimeFigureOut">
              <a:rPr lang="tr-TR" smtClean="0"/>
              <a:pPr/>
              <a:t>12.12.2020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23CB557-4ED9-4F31-96D6-8B443954073A}" type="slidenum">
              <a:rPr lang="tr-TR" smtClean="0"/>
              <a:pPr/>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8437261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BADB4DA-7067-4993-A961-B43CAEFF2859}" type="datetimeFigureOut">
              <a:rPr lang="tr-TR" smtClean="0"/>
              <a:pPr/>
              <a:t>12.12.2020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23CB557-4ED9-4F31-96D6-8B443954073A}" type="slidenum">
              <a:rPr lang="tr-TR" smtClean="0"/>
              <a:pPr/>
              <a:t>‹#›</a:t>
            </a:fld>
            <a:endParaRPr lang="tr-TR"/>
          </a:p>
        </p:txBody>
      </p:sp>
    </p:spTree>
    <p:extLst>
      <p:ext uri="{BB962C8B-B14F-4D97-AF65-F5344CB8AC3E}">
        <p14:creationId xmlns:p14="http://schemas.microsoft.com/office/powerpoint/2010/main" val="12853384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BADB4DA-7067-4993-A961-B43CAEFF2859}" type="datetimeFigureOut">
              <a:rPr lang="tr-TR" smtClean="0"/>
              <a:pPr/>
              <a:t>12.12.2020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23CB557-4ED9-4F31-96D6-8B443954073A}" type="slidenum">
              <a:rPr lang="tr-TR" smtClean="0"/>
              <a:pPr/>
              <a:t>‹#›</a:t>
            </a:fld>
            <a:endParaRPr lang="tr-TR"/>
          </a:p>
        </p:txBody>
      </p:sp>
    </p:spTree>
    <p:extLst>
      <p:ext uri="{BB962C8B-B14F-4D97-AF65-F5344CB8AC3E}">
        <p14:creationId xmlns:p14="http://schemas.microsoft.com/office/powerpoint/2010/main" val="29246564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BADB4DA-7067-4993-A961-B43CAEFF2859}" type="datetimeFigureOut">
              <a:rPr lang="tr-TR" smtClean="0"/>
              <a:pPr/>
              <a:t>12.12.2020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23CB557-4ED9-4F31-96D6-8B443954073A}" type="slidenum">
              <a:rPr lang="tr-TR" smtClean="0"/>
              <a:pPr/>
              <a:t>‹#›</a:t>
            </a:fld>
            <a:endParaRPr lang="tr-TR"/>
          </a:p>
        </p:txBody>
      </p:sp>
    </p:spTree>
    <p:extLst>
      <p:ext uri="{BB962C8B-B14F-4D97-AF65-F5344CB8AC3E}">
        <p14:creationId xmlns:p14="http://schemas.microsoft.com/office/powerpoint/2010/main" val="9693864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BADB4DA-7067-4993-A961-B43CAEFF2859}" type="datetimeFigureOut">
              <a:rPr lang="tr-TR" smtClean="0"/>
              <a:pPr/>
              <a:t>12.12.2020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23CB557-4ED9-4F31-96D6-8B443954073A}" type="slidenum">
              <a:rPr lang="tr-TR" smtClean="0"/>
              <a:pPr/>
              <a:t>‹#›</a:t>
            </a:fld>
            <a:endParaRPr lang="tr-TR"/>
          </a:p>
        </p:txBody>
      </p:sp>
    </p:spTree>
    <p:extLst>
      <p:ext uri="{BB962C8B-B14F-4D97-AF65-F5344CB8AC3E}">
        <p14:creationId xmlns:p14="http://schemas.microsoft.com/office/powerpoint/2010/main" val="37643741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BADB4DA-7067-4993-A961-B43CAEFF2859}" type="datetimeFigureOut">
              <a:rPr lang="tr-TR" smtClean="0"/>
              <a:pPr/>
              <a:t>12.12.2020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23CB557-4ED9-4F31-96D6-8B443954073A}" type="slidenum">
              <a:rPr lang="tr-TR" smtClean="0"/>
              <a:pPr/>
              <a:t>‹#›</a:t>
            </a:fld>
            <a:endParaRPr lang="tr-TR"/>
          </a:p>
        </p:txBody>
      </p:sp>
    </p:spTree>
    <p:extLst>
      <p:ext uri="{BB962C8B-B14F-4D97-AF65-F5344CB8AC3E}">
        <p14:creationId xmlns:p14="http://schemas.microsoft.com/office/powerpoint/2010/main" val="39260464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CBADB4DA-7067-4993-A961-B43CAEFF2859}" type="datetimeFigureOut">
              <a:rPr lang="tr-TR" smtClean="0"/>
              <a:pPr/>
              <a:t>12.12.2020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23CB557-4ED9-4F31-96D6-8B443954073A}" type="slidenum">
              <a:rPr lang="tr-TR" smtClean="0"/>
              <a:pPr/>
              <a:t>‹#›</a:t>
            </a:fld>
            <a:endParaRPr lang="tr-TR"/>
          </a:p>
        </p:txBody>
      </p:sp>
    </p:spTree>
    <p:extLst>
      <p:ext uri="{BB962C8B-B14F-4D97-AF65-F5344CB8AC3E}">
        <p14:creationId xmlns:p14="http://schemas.microsoft.com/office/powerpoint/2010/main" val="8791585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CBADB4DA-7067-4993-A961-B43CAEFF2859}" type="datetimeFigureOut">
              <a:rPr lang="tr-TR" smtClean="0"/>
              <a:pPr/>
              <a:t>12.12.2020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23CB557-4ED9-4F31-96D6-8B443954073A}" type="slidenum">
              <a:rPr lang="tr-TR" smtClean="0"/>
              <a:pPr/>
              <a:t>‹#›</a:t>
            </a:fld>
            <a:endParaRPr lang="tr-TR"/>
          </a:p>
        </p:txBody>
      </p:sp>
    </p:spTree>
    <p:extLst>
      <p:ext uri="{BB962C8B-B14F-4D97-AF65-F5344CB8AC3E}">
        <p14:creationId xmlns:p14="http://schemas.microsoft.com/office/powerpoint/2010/main" val="29673795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CBADB4DA-7067-4993-A961-B43CAEFF2859}" type="datetimeFigureOut">
              <a:rPr lang="tr-TR" smtClean="0"/>
              <a:pPr/>
              <a:t>12.12.2020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23CB557-4ED9-4F31-96D6-8B443954073A}" type="slidenum">
              <a:rPr lang="tr-TR" smtClean="0"/>
              <a:pPr/>
              <a:t>‹#›</a:t>
            </a:fld>
            <a:endParaRPr lang="tr-TR"/>
          </a:p>
        </p:txBody>
      </p:sp>
    </p:spTree>
    <p:extLst>
      <p:ext uri="{BB962C8B-B14F-4D97-AF65-F5344CB8AC3E}">
        <p14:creationId xmlns:p14="http://schemas.microsoft.com/office/powerpoint/2010/main" val="368288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ADB4DA-7067-4993-A961-B43CAEFF2859}" type="datetimeFigureOut">
              <a:rPr lang="tr-TR" smtClean="0"/>
              <a:pPr/>
              <a:t>12.12.2020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23CB557-4ED9-4F31-96D6-8B443954073A}" type="slidenum">
              <a:rPr lang="tr-TR" smtClean="0"/>
              <a:pPr/>
              <a:t>‹#›</a:t>
            </a:fld>
            <a:endParaRPr lang="tr-TR"/>
          </a:p>
        </p:txBody>
      </p:sp>
    </p:spTree>
    <p:extLst>
      <p:ext uri="{BB962C8B-B14F-4D97-AF65-F5344CB8AC3E}">
        <p14:creationId xmlns:p14="http://schemas.microsoft.com/office/powerpoint/2010/main" val="25913245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BADB4DA-7067-4993-A961-B43CAEFF2859}" type="datetimeFigureOut">
              <a:rPr lang="tr-TR" smtClean="0"/>
              <a:pPr/>
              <a:t>12.12.2020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23CB557-4ED9-4F31-96D6-8B443954073A}" type="slidenum">
              <a:rPr lang="tr-TR" smtClean="0"/>
              <a:pPr/>
              <a:t>‹#›</a:t>
            </a:fld>
            <a:endParaRPr lang="tr-TR"/>
          </a:p>
        </p:txBody>
      </p:sp>
    </p:spTree>
    <p:extLst>
      <p:ext uri="{BB962C8B-B14F-4D97-AF65-F5344CB8AC3E}">
        <p14:creationId xmlns:p14="http://schemas.microsoft.com/office/powerpoint/2010/main" val="38913855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BADB4DA-7067-4993-A961-B43CAEFF2859}" type="datetimeFigureOut">
              <a:rPr lang="tr-TR" smtClean="0"/>
              <a:pPr/>
              <a:t>12.12.2020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23CB557-4ED9-4F31-96D6-8B443954073A}" type="slidenum">
              <a:rPr lang="tr-TR" smtClean="0"/>
              <a:pPr/>
              <a:t>‹#›</a:t>
            </a:fld>
            <a:endParaRPr lang="tr-TR"/>
          </a:p>
        </p:txBody>
      </p:sp>
    </p:spTree>
    <p:extLst>
      <p:ext uri="{BB962C8B-B14F-4D97-AF65-F5344CB8AC3E}">
        <p14:creationId xmlns:p14="http://schemas.microsoft.com/office/powerpoint/2010/main" val="29866515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BADB4DA-7067-4993-A961-B43CAEFF2859}" type="datetimeFigureOut">
              <a:rPr lang="tr-TR" smtClean="0"/>
              <a:pPr/>
              <a:t>12.12.2020</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B23CB557-4ED9-4F31-96D6-8B443954073A}" type="slidenum">
              <a:rPr lang="tr-TR" smtClean="0"/>
              <a:pPr/>
              <a:t>‹#›</a:t>
            </a:fld>
            <a:endParaRPr lang="tr-TR"/>
          </a:p>
        </p:txBody>
      </p:sp>
    </p:spTree>
    <p:extLst>
      <p:ext uri="{BB962C8B-B14F-4D97-AF65-F5344CB8AC3E}">
        <p14:creationId xmlns:p14="http://schemas.microsoft.com/office/powerpoint/2010/main" val="400731472"/>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1" r:id="rId12"/>
    <p:sldLayoutId id="2147483712" r:id="rId13"/>
    <p:sldLayoutId id="2147483713" r:id="rId14"/>
    <p:sldLayoutId id="2147483714" r:id="rId15"/>
    <p:sldLayoutId id="214748371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376439" y="1464008"/>
            <a:ext cx="7766936" cy="1646302"/>
          </a:xfrm>
        </p:spPr>
        <p:txBody>
          <a:bodyPr/>
          <a:lstStyle/>
          <a:p>
            <a:r>
              <a:rPr lang="tr-TR" b="1" dirty="0" smtClean="0"/>
              <a:t>HASTA ÇOCUK HAKLARI</a:t>
            </a:r>
            <a:endParaRPr lang="tr-TR" b="1" dirty="0"/>
          </a:p>
        </p:txBody>
      </p:sp>
      <p:sp>
        <p:nvSpPr>
          <p:cNvPr id="3" name="Alt Başlık 2"/>
          <p:cNvSpPr>
            <a:spLocks noGrp="1"/>
          </p:cNvSpPr>
          <p:nvPr>
            <p:ph type="subTitle" idx="1"/>
          </p:nvPr>
        </p:nvSpPr>
        <p:spPr>
          <a:xfrm>
            <a:off x="1376439" y="4050833"/>
            <a:ext cx="7766936" cy="2410927"/>
          </a:xfrm>
        </p:spPr>
        <p:txBody>
          <a:bodyPr>
            <a:normAutofit/>
          </a:bodyPr>
          <a:lstStyle/>
          <a:p>
            <a:pPr algn="ctr"/>
            <a:r>
              <a:rPr lang="tr-TR" b="1" dirty="0">
                <a:solidFill>
                  <a:schemeClr val="tx1">
                    <a:lumMod val="85000"/>
                    <a:lumOff val="15000"/>
                  </a:schemeClr>
                </a:solidFill>
              </a:rPr>
              <a:t>Prof. Dr. Aynur BÜTÜN AYHAN</a:t>
            </a:r>
          </a:p>
          <a:p>
            <a:pPr algn="ctr"/>
            <a:r>
              <a:rPr lang="tr-TR" b="1" dirty="0">
                <a:solidFill>
                  <a:schemeClr val="tx1">
                    <a:lumMod val="85000"/>
                    <a:lumOff val="15000"/>
                  </a:schemeClr>
                </a:solidFill>
              </a:rPr>
              <a:t>Ankara Üniversitesi</a:t>
            </a:r>
          </a:p>
          <a:p>
            <a:pPr algn="ctr"/>
            <a:r>
              <a:rPr lang="tr-TR" b="1" dirty="0">
                <a:solidFill>
                  <a:schemeClr val="tx1">
                    <a:lumMod val="85000"/>
                    <a:lumOff val="15000"/>
                  </a:schemeClr>
                </a:solidFill>
              </a:rPr>
              <a:t>Sağlık Bilimleri Fakültesi</a:t>
            </a:r>
          </a:p>
          <a:p>
            <a:pPr algn="ctr"/>
            <a:r>
              <a:rPr lang="tr-TR" b="1" dirty="0">
                <a:solidFill>
                  <a:schemeClr val="tx1">
                    <a:lumMod val="85000"/>
                    <a:lumOff val="15000"/>
                  </a:schemeClr>
                </a:solidFill>
              </a:rPr>
              <a:t>Çocuk Gelişimi Bölümü</a:t>
            </a:r>
          </a:p>
          <a:p>
            <a:endParaRPr lang="tr-TR" dirty="0"/>
          </a:p>
        </p:txBody>
      </p:sp>
    </p:spTree>
    <p:extLst>
      <p:ext uri="{BB962C8B-B14F-4D97-AF65-F5344CB8AC3E}">
        <p14:creationId xmlns:p14="http://schemas.microsoft.com/office/powerpoint/2010/main" val="1924451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47035" y="647700"/>
            <a:ext cx="9457266" cy="1320800"/>
          </a:xfrm>
        </p:spPr>
        <p:txBody>
          <a:bodyPr>
            <a:normAutofit fontScale="90000"/>
          </a:bodyPr>
          <a:lstStyle/>
          <a:p>
            <a:r>
              <a:rPr lang="tr-TR" i="1" dirty="0"/>
              <a:t>Tüm bunlara ilaveten hasta çocuğun ailesinin,</a:t>
            </a:r>
            <a:r>
              <a:rPr lang="tr-TR" dirty="0"/>
              <a:t/>
            </a:r>
            <a:br>
              <a:rPr lang="tr-TR" dirty="0"/>
            </a:br>
            <a:endParaRPr lang="tr-TR" dirty="0"/>
          </a:p>
        </p:txBody>
      </p:sp>
      <p:sp>
        <p:nvSpPr>
          <p:cNvPr id="3" name="İçerik Yer Tutucusu 2"/>
          <p:cNvSpPr>
            <a:spLocks noGrp="1"/>
          </p:cNvSpPr>
          <p:nvPr>
            <p:ph idx="1"/>
          </p:nvPr>
        </p:nvSpPr>
        <p:spPr>
          <a:xfrm>
            <a:off x="677334" y="1463040"/>
            <a:ext cx="8596668" cy="5207725"/>
          </a:xfrm>
        </p:spPr>
        <p:txBody>
          <a:bodyPr>
            <a:normAutofit fontScale="70000" lnSpcReduction="20000"/>
          </a:bodyPr>
          <a:lstStyle/>
          <a:p>
            <a:pPr lvl="0" fontAlgn="base"/>
            <a:r>
              <a:rPr lang="tr-TR" sz="2400" dirty="0"/>
              <a:t>bütün hastane personeline, diğer hastalara ve ailelerine nazik ve saygılı davranma,</a:t>
            </a:r>
          </a:p>
          <a:p>
            <a:pPr lvl="0" fontAlgn="base"/>
            <a:r>
              <a:rPr lang="tr-TR" sz="2400" dirty="0"/>
              <a:t>ikamet adresi ya da telefon numarası değişmesi durumunda bunları hastaneye bildirme,</a:t>
            </a:r>
          </a:p>
          <a:p>
            <a:pPr lvl="0" fontAlgn="base"/>
            <a:r>
              <a:rPr lang="tr-TR" sz="2400" dirty="0"/>
              <a:t>hasta çocuk hakkında hastane personeline detaylı bilgi verme ve eğer çocuklarının sağlığında bir değişimi, fiziksel ya da öğrenme ile ilgili bir engeli, alerjileri, hassasiyetleri var ise bunu hastane yetkililerine bildirme</a:t>
            </a:r>
            <a:r>
              <a:rPr lang="tr-TR" sz="2400" dirty="0" smtClean="0"/>
              <a:t>,</a:t>
            </a:r>
          </a:p>
          <a:p>
            <a:pPr lvl="0" fontAlgn="base"/>
            <a:r>
              <a:rPr lang="tr-TR" sz="2400" dirty="0"/>
              <a:t>ameliyat sonrası çocuğun yapması gereken tavsiyelere uyduğundan (egzersiz ve diyet yapma gibi.), belirtilen ilaçları aldığından ve tedaviyi bitirme ya da değiştirme öncesi tıbbi tavsiyeler istediğinden emin olma </a:t>
            </a:r>
          </a:p>
          <a:p>
            <a:pPr lvl="0" fontAlgn="base"/>
            <a:r>
              <a:rPr lang="tr-TR" sz="2400" dirty="0"/>
              <a:t>tavsiye edilen tedaviyi kendisinin veya </a:t>
            </a:r>
            <a:r>
              <a:rPr lang="tr-TR" sz="2400" dirty="0" err="1"/>
              <a:t>çocuğununun</a:t>
            </a:r>
            <a:r>
              <a:rPr lang="tr-TR" sz="2400" dirty="0"/>
              <a:t> reddetmesi veya doktorun tavsiyesine uymama durumunda olabileceklerin farkında olma, bunlar hakkında düşünme ve tüm bu faaliyetlerin ve takip eden sonuçların sorumluluğunu alma</a:t>
            </a:r>
            <a:r>
              <a:rPr lang="tr-TR" sz="2400" dirty="0" smtClean="0"/>
              <a:t>,</a:t>
            </a:r>
          </a:p>
          <a:p>
            <a:pPr lvl="0" fontAlgn="base"/>
            <a:r>
              <a:rPr lang="tr-TR" sz="2400" dirty="0"/>
              <a:t>çocuğun belirlenmiş tüm randevulara katılımını, randevulara katılımın zamanında yapılmasını ya da makul bir nedenden dolayı iptal edilen randevuların ayarlanmasını sağlama</a:t>
            </a:r>
            <a:r>
              <a:rPr lang="tr-TR" sz="2400" dirty="0" smtClean="0"/>
              <a:t>,</a:t>
            </a:r>
            <a:endParaRPr lang="tr-TR" sz="2400" dirty="0"/>
          </a:p>
          <a:p>
            <a:r>
              <a:rPr lang="tr-TR" sz="2400" dirty="0"/>
              <a:t>hasta çocuğun, aile üyelerinin ve eşlik eden tüm ziyaretçilerin hastane ve koğuş kurallarına uyma sorumluluğu bulunmaktadır.</a:t>
            </a:r>
          </a:p>
          <a:p>
            <a:endParaRPr lang="tr-TR" sz="2400" dirty="0"/>
          </a:p>
          <a:p>
            <a:pPr lvl="0" fontAlgn="base"/>
            <a:endParaRPr lang="tr-TR" sz="2400" dirty="0"/>
          </a:p>
          <a:p>
            <a:pPr lvl="0" fontAlgn="base"/>
            <a:endParaRPr lang="tr-TR" sz="2400" dirty="0"/>
          </a:p>
          <a:p>
            <a:endParaRPr lang="tr-TR" dirty="0"/>
          </a:p>
        </p:txBody>
      </p:sp>
    </p:spTree>
    <p:extLst>
      <p:ext uri="{BB962C8B-B14F-4D97-AF65-F5344CB8AC3E}">
        <p14:creationId xmlns:p14="http://schemas.microsoft.com/office/powerpoint/2010/main" val="22466219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9668" y="624110"/>
            <a:ext cx="10128070" cy="644650"/>
          </a:xfrm>
        </p:spPr>
        <p:txBody>
          <a:bodyPr/>
          <a:lstStyle/>
          <a:p>
            <a:pPr algn="ctr"/>
            <a:r>
              <a:rPr lang="tr-TR" b="1" dirty="0" smtClean="0"/>
              <a:t>KAYNAKLAR</a:t>
            </a:r>
            <a:endParaRPr lang="tr-TR" b="1" dirty="0"/>
          </a:p>
        </p:txBody>
      </p:sp>
      <p:sp>
        <p:nvSpPr>
          <p:cNvPr id="3" name="İçerik Yer Tutucusu 2"/>
          <p:cNvSpPr>
            <a:spLocks noGrp="1"/>
          </p:cNvSpPr>
          <p:nvPr>
            <p:ph idx="1"/>
          </p:nvPr>
        </p:nvSpPr>
        <p:spPr>
          <a:xfrm>
            <a:off x="418012" y="1670004"/>
            <a:ext cx="9640390" cy="4354430"/>
          </a:xfrm>
        </p:spPr>
        <p:txBody>
          <a:bodyPr/>
          <a:lstStyle/>
          <a:p>
            <a:pPr algn="just"/>
            <a:r>
              <a:rPr lang="tr-TR" dirty="0" smtClean="0"/>
              <a:t>BAYKOÇ N (</a:t>
            </a:r>
            <a:r>
              <a:rPr lang="tr-TR" dirty="0"/>
              <a:t>2006). </a:t>
            </a:r>
            <a:r>
              <a:rPr lang="tr-TR" dirty="0" smtClean="0"/>
              <a:t>Hastanede Çocuk ve Genç. </a:t>
            </a:r>
            <a:r>
              <a:rPr lang="tr-TR" dirty="0"/>
              <a:t>1. Baskı. Ankara: Gazi Kitabevi.</a:t>
            </a:r>
          </a:p>
          <a:p>
            <a:r>
              <a:rPr lang="tr-TR" dirty="0" smtClean="0"/>
              <a:t>BÜTÜN AYHAN A (</a:t>
            </a:r>
            <a:r>
              <a:rPr lang="tr-TR" dirty="0"/>
              <a:t>2015). Hasta Çocukların Gelişimi ve Eğitimi, Anadolu Üniversitesi Yayınları.</a:t>
            </a:r>
          </a:p>
          <a:p>
            <a:r>
              <a:rPr lang="tr-TR" dirty="0" smtClean="0"/>
              <a:t>KEENE N. </a:t>
            </a:r>
            <a:r>
              <a:rPr lang="tr-TR" dirty="0" err="1" smtClean="0"/>
              <a:t>Your</a:t>
            </a:r>
            <a:r>
              <a:rPr lang="tr-TR" dirty="0" smtClean="0"/>
              <a:t> Child </a:t>
            </a:r>
            <a:r>
              <a:rPr lang="tr-TR" dirty="0" err="1" smtClean="0"/>
              <a:t>In</a:t>
            </a:r>
            <a:r>
              <a:rPr lang="tr-TR" dirty="0" smtClean="0"/>
              <a:t> </a:t>
            </a:r>
            <a:r>
              <a:rPr lang="tr-TR" dirty="0" err="1" smtClean="0"/>
              <a:t>Hospital</a:t>
            </a:r>
            <a:r>
              <a:rPr lang="tr-TR" dirty="0" smtClean="0"/>
              <a:t>. 3. Edition. </a:t>
            </a:r>
            <a:r>
              <a:rPr lang="tr-TR" dirty="0" err="1" smtClean="0"/>
              <a:t>Childhood</a:t>
            </a:r>
            <a:r>
              <a:rPr lang="tr-TR" dirty="0" smtClean="0"/>
              <a:t> </a:t>
            </a:r>
            <a:r>
              <a:rPr lang="tr-TR" dirty="0" err="1" smtClean="0"/>
              <a:t>Cancer</a:t>
            </a:r>
            <a:r>
              <a:rPr lang="tr-TR" dirty="0" smtClean="0"/>
              <a:t> </a:t>
            </a:r>
            <a:r>
              <a:rPr lang="tr-TR" dirty="0" err="1" smtClean="0"/>
              <a:t>Guides</a:t>
            </a:r>
            <a:r>
              <a:rPr lang="tr-TR" dirty="0" smtClean="0"/>
              <a:t>. </a:t>
            </a:r>
            <a:endParaRPr lang="tr-TR" dirty="0"/>
          </a:p>
        </p:txBody>
      </p:sp>
    </p:spTree>
    <p:extLst>
      <p:ext uri="{BB962C8B-B14F-4D97-AF65-F5344CB8AC3E}">
        <p14:creationId xmlns:p14="http://schemas.microsoft.com/office/powerpoint/2010/main" val="36487237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60410" y="404112"/>
            <a:ext cx="9432230" cy="6170859"/>
          </a:xfrm>
        </p:spPr>
        <p:txBody>
          <a:bodyPr>
            <a:normAutofit fontScale="85000" lnSpcReduction="20000"/>
          </a:bodyPr>
          <a:lstStyle/>
          <a:p>
            <a:r>
              <a:rPr lang="tr-TR" dirty="0"/>
              <a:t>Çocuk, hukuki olarak “hak ehliyetine” sahip bir “kişi” </a:t>
            </a:r>
            <a:r>
              <a:rPr lang="tr-TR" dirty="0" smtClean="0"/>
              <a:t>dir</a:t>
            </a:r>
          </a:p>
          <a:p>
            <a:r>
              <a:rPr lang="tr-TR" dirty="0" smtClean="0"/>
              <a:t>Kendi </a:t>
            </a:r>
            <a:r>
              <a:rPr lang="tr-TR" dirty="0"/>
              <a:t>bedeni ve geleceği konusunda karar verme yeteneğine ve yeterliliğine henüz sahip görülmediğinden; hasta olduğunda ne yapılacağı konusunda başkalarının velayetine ve temsiline muhtaç bir varlık konumundadır.</a:t>
            </a:r>
          </a:p>
          <a:p>
            <a:r>
              <a:rPr lang="tr-TR" dirty="0"/>
              <a:t>Herhangi bir nedenle sağlık sorunu yaşayan, hatta tedavilerini hastanede yatarak almak zorunda olan çocuklara verilecek hizmetlerde çocuklar, üzerinde tasarruf edilmesi değil, kendi istediği yaşamı kurabilmesi için desteklenmesi ve güçlendirilmesi gereken kişiler olarak görülmelidir.</a:t>
            </a:r>
          </a:p>
          <a:p>
            <a:r>
              <a:rPr lang="tr-TR" dirty="0"/>
              <a:t>Çocuğun hasta olması sadece hasta olan çocuğu değil aynı zamanda ailesini de doğrudan etkiler. Hasta çocuğa sahip olmak, aile için önemli bir stres kaynağıdır. </a:t>
            </a:r>
          </a:p>
          <a:p>
            <a:r>
              <a:rPr lang="tr-TR" dirty="0"/>
              <a:t>Aileler hastalık gerçeğini yaşarken maddi güçlük, çocuğun sürekli bakımı ile ilgili güçlükler, sosyal izolasyon, evlilik ilişkilerinde ortaya çıkan gerginlikler, iş değişiklikleri ya da işten ayrılmalar ve diğer çocuklara yeteri kadar zaman ayıramama gibi stres nedenleri ile de baş etmek durumundadırlar.</a:t>
            </a:r>
          </a:p>
          <a:p>
            <a:r>
              <a:rPr lang="tr-TR" dirty="0"/>
              <a:t>Bu nedenle hasta çocuğa sahip ailelerin destek sistemlerine sahip olmaları, sağlık profesyonellerinin önerilerine uymalarını ve sağlığa uygun davranışları benimsemelerini kolaylaştırır ve sağlık hizmetlerinden daha fazla yararlanmalarını sağlar.</a:t>
            </a:r>
          </a:p>
          <a:p>
            <a:r>
              <a:rPr lang="tr-TR" dirty="0"/>
              <a:t>Çocukların özerkliğinin ve özgürlüğünün modern dünyada daha fazla savunulmaya ihtiyacı vardır. </a:t>
            </a:r>
          </a:p>
          <a:p>
            <a:r>
              <a:rPr lang="tr-TR" dirty="0"/>
              <a:t>Çocukta özerklik/otonomi, kendi yaşam tarzını seçme, yetişkinler tarafından kontrol edilmeyen kendi istekleri doğrultusunda sosyal ilişkilerini yönlendirme özgürlüğünü ifade eder</a:t>
            </a:r>
            <a:r>
              <a:rPr lang="tr-TR" dirty="0" smtClean="0"/>
              <a:t>.</a:t>
            </a:r>
            <a:endParaRPr lang="tr-TR" dirty="0"/>
          </a:p>
          <a:p>
            <a:r>
              <a:rPr lang="tr-TR" dirty="0"/>
              <a:t>Çocukların hayata ilişkin bilgi ve deneyim kazanma ihtiyacı, onların güçlendirilmesi ile ilgilidir. </a:t>
            </a:r>
          </a:p>
          <a:p>
            <a:r>
              <a:rPr lang="tr-TR" dirty="0"/>
              <a:t>Güçlendirme kavramı, otonomi sahibi olmayan ya da kendi yaşamları ile ilgili karar verme ve söz sahibi olma yeterliliği olmayan insanlar için kullanmaktadır</a:t>
            </a:r>
            <a:r>
              <a:rPr lang="tr-TR" dirty="0" smtClean="0"/>
              <a:t>.</a:t>
            </a:r>
          </a:p>
          <a:p>
            <a:r>
              <a:rPr lang="tr-TR" dirty="0"/>
              <a:t>Güçlendirme, hastaların haklarını koruyan bir süreçtir. Uzun süreli bakım gereksinimi olan kişinin güçlendirilmesindeki amaç ise, hem bakım kalitesini geliştirmek hem de kişinin kendi yaşamını kontrol etmesini sağlamaktır. </a:t>
            </a:r>
          </a:p>
          <a:p>
            <a:endParaRPr lang="tr-TR" dirty="0"/>
          </a:p>
          <a:p>
            <a:endParaRPr lang="tr-TR" dirty="0"/>
          </a:p>
          <a:p>
            <a:endParaRPr lang="tr-TR" dirty="0"/>
          </a:p>
        </p:txBody>
      </p:sp>
    </p:spTree>
    <p:extLst>
      <p:ext uri="{BB962C8B-B14F-4D97-AF65-F5344CB8AC3E}">
        <p14:creationId xmlns:p14="http://schemas.microsoft.com/office/powerpoint/2010/main" val="41860335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2034" y="83232"/>
            <a:ext cx="8596668" cy="5908265"/>
          </a:xfrm>
        </p:spPr>
        <p:txBody>
          <a:bodyPr>
            <a:normAutofit/>
          </a:bodyPr>
          <a:lstStyle/>
          <a:p>
            <a:pPr marL="0" indent="0">
              <a:buNone/>
            </a:pPr>
            <a:endParaRPr lang="tr-TR" sz="2400" dirty="0"/>
          </a:p>
          <a:p>
            <a:r>
              <a:rPr lang="tr-TR" sz="2400" dirty="0"/>
              <a:t>Sağlık bakım sisteminden maksimum yarar sağlamak üzere güçlendirilmek her çocuğun hakkıdır. Bu nedenle güçlendirme yaklaşımı kullanılırken dikkat edilmesi gereken temel ilkeler şu şekilde sıralanabilir: </a:t>
            </a:r>
          </a:p>
          <a:p>
            <a:r>
              <a:rPr lang="tr-TR" dirty="0"/>
              <a:t>Saygılı olmak</a:t>
            </a:r>
          </a:p>
          <a:p>
            <a:r>
              <a:rPr lang="tr-TR" dirty="0"/>
              <a:t>Bireyi merkez almak</a:t>
            </a:r>
          </a:p>
          <a:p>
            <a:r>
              <a:rPr lang="tr-TR" dirty="0"/>
              <a:t>Bireylerin deneyim ve katkılarına değer vermek ve onaylamak </a:t>
            </a:r>
          </a:p>
          <a:p>
            <a:r>
              <a:rPr lang="tr-TR" dirty="0"/>
              <a:t>Araştırıcı/meraklı olmak</a:t>
            </a:r>
          </a:p>
          <a:p>
            <a:r>
              <a:rPr lang="tr-TR" dirty="0"/>
              <a:t>Aynı dili konuşmak</a:t>
            </a:r>
          </a:p>
          <a:p>
            <a:r>
              <a:rPr lang="tr-TR" dirty="0"/>
              <a:t>Gözden geçirmek ve değerlendirmek</a:t>
            </a:r>
          </a:p>
          <a:p>
            <a:r>
              <a:rPr lang="tr-TR" dirty="0"/>
              <a:t>Geleceği planlamak</a:t>
            </a:r>
          </a:p>
          <a:p>
            <a:endParaRPr lang="tr-TR" dirty="0"/>
          </a:p>
        </p:txBody>
      </p:sp>
    </p:spTree>
    <p:extLst>
      <p:ext uri="{BB962C8B-B14F-4D97-AF65-F5344CB8AC3E}">
        <p14:creationId xmlns:p14="http://schemas.microsoft.com/office/powerpoint/2010/main" val="18644213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91470" y="209005"/>
            <a:ext cx="8596668" cy="1320800"/>
          </a:xfrm>
        </p:spPr>
        <p:txBody>
          <a:bodyPr/>
          <a:lstStyle/>
          <a:p>
            <a:pPr algn="ctr"/>
            <a:r>
              <a:rPr lang="tr-TR" b="1" dirty="0"/>
              <a:t>HASTA ÇOCUK HAKLARI</a:t>
            </a:r>
            <a:r>
              <a:rPr lang="tr-TR" dirty="0"/>
              <a:t/>
            </a:r>
            <a:br>
              <a:rPr lang="tr-TR" dirty="0"/>
            </a:br>
            <a:endParaRPr lang="tr-TR" dirty="0"/>
          </a:p>
        </p:txBody>
      </p:sp>
      <p:sp>
        <p:nvSpPr>
          <p:cNvPr id="3" name="İçerik Yer Tutucusu 2"/>
          <p:cNvSpPr>
            <a:spLocks noGrp="1"/>
          </p:cNvSpPr>
          <p:nvPr>
            <p:ph idx="1"/>
          </p:nvPr>
        </p:nvSpPr>
        <p:spPr>
          <a:xfrm>
            <a:off x="450911" y="973908"/>
            <a:ext cx="9050140" cy="5734594"/>
          </a:xfrm>
        </p:spPr>
        <p:txBody>
          <a:bodyPr>
            <a:noAutofit/>
          </a:bodyPr>
          <a:lstStyle/>
          <a:p>
            <a:r>
              <a:rPr lang="tr-TR" sz="1500" dirty="0"/>
              <a:t>İnsan hakları, kişinin doğuşundan itibaren sahip olduğu ve  birey olarak hakettiği, kimsenin ondan alıp veremeyeceği, yaşaması için gerekli, toplumsal açıdan kabul görmüş olan yasal haklardır. </a:t>
            </a:r>
          </a:p>
          <a:p>
            <a:r>
              <a:rPr lang="tr-TR" sz="1500" dirty="0"/>
              <a:t>Sağlık açısından irdelendiğinde ise insan hakları, eşitlik çerçevesinde kişinin tedavisinin yapılması, otonomisine/özerkliğine ya da kapasitesine saygı duyulması gerektiğini belirtmektedir</a:t>
            </a:r>
            <a:r>
              <a:rPr lang="tr-TR" sz="1500" dirty="0" smtClean="0"/>
              <a:t>.</a:t>
            </a:r>
          </a:p>
          <a:p>
            <a:r>
              <a:rPr lang="tr-TR" sz="1500" dirty="0"/>
              <a:t>1948 yılında kabul edilen İnsan Hakları Evrensel Bildirgesi, çocukların hak ve özgürlüklerini içermekle birlikte onların özel olarak özen ve bakıma kavuşmaları gerektiğini kabul etmektedir</a:t>
            </a:r>
            <a:r>
              <a:rPr lang="tr-TR" sz="1500" dirty="0" smtClean="0"/>
              <a:t>.</a:t>
            </a:r>
            <a:endParaRPr lang="tr-TR" sz="1500" dirty="0"/>
          </a:p>
          <a:p>
            <a:r>
              <a:rPr lang="tr-TR" sz="1500" dirty="0"/>
              <a:t>Uluslararası alanda çocukların korunmasına yönelik yapılan ilk beyanname, 1924 yılına ait Cenevre Çocuk Hakları Bildirisi’dir. Bu Bildiri, çocukların bakımının bir toplum sorunu olduğu ve bilimsel yaklaşımlarla herkesin bu sorumluluğu yüklenmesi gerektiği düşüncesi ile şekillenmiştir. </a:t>
            </a:r>
          </a:p>
          <a:p>
            <a:r>
              <a:rPr lang="en-US" sz="1500" dirty="0"/>
              <a:t>1945 </a:t>
            </a:r>
            <a:r>
              <a:rPr lang="en-US" sz="1500" dirty="0" err="1"/>
              <a:t>yılında</a:t>
            </a:r>
            <a:r>
              <a:rPr lang="en-US" sz="1500" dirty="0"/>
              <a:t> </a:t>
            </a:r>
            <a:r>
              <a:rPr lang="en-US" sz="1500" dirty="0" err="1"/>
              <a:t>kurulduğundan</a:t>
            </a:r>
            <a:r>
              <a:rPr lang="en-US" sz="1500" dirty="0"/>
              <a:t> </a:t>
            </a:r>
            <a:r>
              <a:rPr lang="en-US" sz="1500" dirty="0" err="1"/>
              <a:t>bu</a:t>
            </a:r>
            <a:r>
              <a:rPr lang="en-US" sz="1500" dirty="0"/>
              <a:t> </a:t>
            </a:r>
            <a:r>
              <a:rPr lang="en-US" sz="1500" dirty="0" err="1"/>
              <a:t>yana</a:t>
            </a:r>
            <a:r>
              <a:rPr lang="en-US" sz="1500" dirty="0"/>
              <a:t> </a:t>
            </a:r>
            <a:r>
              <a:rPr lang="en-US" sz="1500" dirty="0" err="1"/>
              <a:t>çocuk</a:t>
            </a:r>
            <a:r>
              <a:rPr lang="en-US" sz="1500" dirty="0"/>
              <a:t> </a:t>
            </a:r>
            <a:r>
              <a:rPr lang="en-US" sz="1500" dirty="0" err="1"/>
              <a:t>refahı</a:t>
            </a:r>
            <a:r>
              <a:rPr lang="en-US" sz="1500" dirty="0"/>
              <a:t> </a:t>
            </a:r>
            <a:r>
              <a:rPr lang="en-US" sz="1500" dirty="0" err="1"/>
              <a:t>ve</a:t>
            </a:r>
            <a:r>
              <a:rPr lang="en-US" sz="1500" dirty="0"/>
              <a:t> </a:t>
            </a:r>
            <a:r>
              <a:rPr lang="en-US" sz="1500" dirty="0" err="1"/>
              <a:t>çocuk</a:t>
            </a:r>
            <a:r>
              <a:rPr lang="en-US" sz="1500" dirty="0"/>
              <a:t> </a:t>
            </a:r>
            <a:r>
              <a:rPr lang="en-US" sz="1500" dirty="0" err="1"/>
              <a:t>hakları</a:t>
            </a:r>
            <a:r>
              <a:rPr lang="en-US" sz="1500" dirty="0"/>
              <a:t> </a:t>
            </a:r>
            <a:r>
              <a:rPr lang="en-US" sz="1500" dirty="0" err="1"/>
              <a:t>konularına</a:t>
            </a:r>
            <a:r>
              <a:rPr lang="en-US" sz="1500" dirty="0"/>
              <a:t> </a:t>
            </a:r>
            <a:r>
              <a:rPr lang="en-US" sz="1500" dirty="0" err="1"/>
              <a:t>özel</a:t>
            </a:r>
            <a:r>
              <a:rPr lang="en-US" sz="1500" dirty="0"/>
              <a:t> </a:t>
            </a:r>
            <a:r>
              <a:rPr lang="en-US" sz="1500" dirty="0" err="1"/>
              <a:t>ilgi</a:t>
            </a:r>
            <a:r>
              <a:rPr lang="en-US" sz="1500" dirty="0"/>
              <a:t> </a:t>
            </a:r>
            <a:r>
              <a:rPr lang="en-US" sz="1500" dirty="0" err="1"/>
              <a:t>gösteren</a:t>
            </a:r>
            <a:r>
              <a:rPr lang="en-US" sz="1500" dirty="0"/>
              <a:t> </a:t>
            </a:r>
            <a:r>
              <a:rPr lang="tr-TR" sz="1500" dirty="0"/>
              <a:t>Birleşmiş Milletler tarafından güncellenerek 20 Kasım 1989 yılında Birleşmiş Milletler Çocuk Haklarına Dair Sözleşme adıyla kabul edilmiştir.</a:t>
            </a:r>
          </a:p>
          <a:p>
            <a:r>
              <a:rPr lang="tr-TR" sz="1500" dirty="0"/>
              <a:t>Çocuk hakları, kanunen ve ahlaken dünya üzerindeki tüm çocukların doğuştan sahip olduğu; eğitim, sağlık, yaşama, barınma, fiziksel, psikolojik veya cinsel sömürüye karşı korunma gibi haklarının hepsini birden tanımlamakta kullanılan evrensel bir kavramdır ve toplum içinde dezavantajlı konumda olan çocukları korumak, desteklemek, güçlendirmek için </a:t>
            </a:r>
            <a:r>
              <a:rPr lang="tr-TR" sz="1500" dirty="0" smtClean="0"/>
              <a:t>vardır.</a:t>
            </a:r>
            <a:endParaRPr lang="tr-TR" sz="1500" dirty="0"/>
          </a:p>
          <a:p>
            <a:r>
              <a:rPr lang="tr-TR" sz="1500" dirty="0"/>
              <a:t>Her biri ayrı bir hakkı özetleyen 54 maddeden oluşan Sözleşmede haklar dört temel gruba ayrılmıştır: Ayrım gözetmeme (Madde 2), Çocuğun yüksek yararı (Madde 3),Yaşama ve gelişme hakkı (Madde 6), Katılım hakkı (Madde 12).</a:t>
            </a:r>
          </a:p>
          <a:p>
            <a:endParaRPr lang="tr-TR" sz="1500" dirty="0" smtClean="0"/>
          </a:p>
          <a:p>
            <a:endParaRPr lang="tr-TR" sz="1500" dirty="0"/>
          </a:p>
          <a:p>
            <a:endParaRPr lang="tr-TR" sz="1500" dirty="0"/>
          </a:p>
        </p:txBody>
      </p:sp>
    </p:spTree>
    <p:extLst>
      <p:ext uri="{BB962C8B-B14F-4D97-AF65-F5344CB8AC3E}">
        <p14:creationId xmlns:p14="http://schemas.microsoft.com/office/powerpoint/2010/main" val="19321324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8105" y="261757"/>
            <a:ext cx="9087152" cy="6278379"/>
          </a:xfrm>
        </p:spPr>
        <p:txBody>
          <a:bodyPr>
            <a:normAutofit fontScale="92500" lnSpcReduction="20000"/>
          </a:bodyPr>
          <a:lstStyle/>
          <a:p>
            <a:r>
              <a:rPr lang="en-US" dirty="0" err="1" smtClean="0"/>
              <a:t>Sözleşmenin</a:t>
            </a:r>
            <a:r>
              <a:rPr lang="en-US" dirty="0" smtClean="0"/>
              <a:t> 24. </a:t>
            </a:r>
            <a:r>
              <a:rPr lang="en-US" dirty="0" err="1" smtClean="0"/>
              <a:t>Maddesi</a:t>
            </a:r>
            <a:r>
              <a:rPr lang="en-US" dirty="0" smtClean="0"/>
              <a:t> </a:t>
            </a:r>
            <a:r>
              <a:rPr lang="en-US" dirty="0" err="1" smtClean="0"/>
              <a:t>temel</a:t>
            </a:r>
            <a:r>
              <a:rPr lang="en-US" dirty="0" smtClean="0"/>
              <a:t> </a:t>
            </a:r>
            <a:r>
              <a:rPr lang="en-US" dirty="0" err="1" smtClean="0"/>
              <a:t>koruyucu</a:t>
            </a:r>
            <a:r>
              <a:rPr lang="en-US" dirty="0" smtClean="0"/>
              <a:t> </a:t>
            </a:r>
            <a:r>
              <a:rPr lang="en-US" dirty="0" err="1" smtClean="0"/>
              <a:t>sağlık</a:t>
            </a:r>
            <a:r>
              <a:rPr lang="en-US" dirty="0" smtClean="0"/>
              <a:t> </a:t>
            </a:r>
            <a:r>
              <a:rPr lang="en-US" dirty="0" err="1" smtClean="0"/>
              <a:t>bakımına</a:t>
            </a:r>
            <a:r>
              <a:rPr lang="en-US" dirty="0" smtClean="0"/>
              <a:t>, </a:t>
            </a:r>
            <a:r>
              <a:rPr lang="en-US" dirty="0" err="1" smtClean="0"/>
              <a:t>halk</a:t>
            </a:r>
            <a:r>
              <a:rPr lang="en-US" dirty="0" smtClean="0"/>
              <a:t> </a:t>
            </a:r>
            <a:r>
              <a:rPr lang="en-US" dirty="0" err="1" smtClean="0"/>
              <a:t>sağlığı</a:t>
            </a:r>
            <a:r>
              <a:rPr lang="en-US" dirty="0" smtClean="0"/>
              <a:t> </a:t>
            </a:r>
            <a:r>
              <a:rPr lang="en-US" dirty="0" err="1" smtClean="0"/>
              <a:t>eğitimine</a:t>
            </a:r>
            <a:r>
              <a:rPr lang="en-US" dirty="0" smtClean="0"/>
              <a:t> </a:t>
            </a:r>
            <a:r>
              <a:rPr lang="en-US" dirty="0" err="1" smtClean="0"/>
              <a:t>ve</a:t>
            </a:r>
            <a:r>
              <a:rPr lang="en-US" dirty="0" smtClean="0"/>
              <a:t> </a:t>
            </a:r>
            <a:r>
              <a:rPr lang="en-US" dirty="0" err="1" smtClean="0"/>
              <a:t>bebek</a:t>
            </a:r>
            <a:r>
              <a:rPr lang="en-US" dirty="0" smtClean="0"/>
              <a:t> </a:t>
            </a:r>
            <a:r>
              <a:rPr lang="en-US" dirty="0" err="1" smtClean="0"/>
              <a:t>ölüm</a:t>
            </a:r>
            <a:r>
              <a:rPr lang="en-US" dirty="0" smtClean="0"/>
              <a:t> </a:t>
            </a:r>
            <a:r>
              <a:rPr lang="en-US" dirty="0" err="1" smtClean="0"/>
              <a:t>oranının</a:t>
            </a:r>
            <a:r>
              <a:rPr lang="en-US" dirty="0" smtClean="0"/>
              <a:t> </a:t>
            </a:r>
            <a:r>
              <a:rPr lang="en-US" dirty="0" err="1" smtClean="0"/>
              <a:t>azaltılmasına</a:t>
            </a:r>
            <a:r>
              <a:rPr lang="en-US" dirty="0" smtClean="0"/>
              <a:t> </a:t>
            </a:r>
            <a:r>
              <a:rPr lang="en-US" dirty="0" err="1" smtClean="0"/>
              <a:t>özel</a:t>
            </a:r>
            <a:r>
              <a:rPr lang="en-US" dirty="0" smtClean="0"/>
              <a:t> </a:t>
            </a:r>
            <a:r>
              <a:rPr lang="en-US" dirty="0" err="1" smtClean="0"/>
              <a:t>bir</a:t>
            </a:r>
            <a:r>
              <a:rPr lang="en-US" dirty="0" smtClean="0"/>
              <a:t> </a:t>
            </a:r>
            <a:r>
              <a:rPr lang="en-US" dirty="0" err="1" smtClean="0"/>
              <a:t>vurgu</a:t>
            </a:r>
            <a:r>
              <a:rPr lang="en-US" dirty="0" smtClean="0"/>
              <a:t> </a:t>
            </a:r>
            <a:r>
              <a:rPr lang="en-US" dirty="0" err="1" smtClean="0"/>
              <a:t>yapmaktadır</a:t>
            </a:r>
            <a:r>
              <a:rPr lang="en-US" dirty="0" smtClean="0"/>
              <a:t>. </a:t>
            </a:r>
            <a:r>
              <a:rPr lang="en-US" dirty="0" err="1" smtClean="0"/>
              <a:t>Zarar</a:t>
            </a:r>
            <a:r>
              <a:rPr lang="en-US" dirty="0" smtClean="0"/>
              <a:t> </a:t>
            </a:r>
            <a:r>
              <a:rPr lang="en-US" dirty="0" err="1" smtClean="0"/>
              <a:t>verici</a:t>
            </a:r>
            <a:r>
              <a:rPr lang="en-US" dirty="0" smtClean="0"/>
              <a:t> </a:t>
            </a:r>
            <a:r>
              <a:rPr lang="en-US" dirty="0" err="1" smtClean="0"/>
              <a:t>geleneksel</a:t>
            </a:r>
            <a:r>
              <a:rPr lang="en-US" dirty="0" smtClean="0"/>
              <a:t> </a:t>
            </a:r>
            <a:r>
              <a:rPr lang="en-US" dirty="0" err="1" smtClean="0"/>
              <a:t>uygulamaların</a:t>
            </a:r>
            <a:r>
              <a:rPr lang="en-US" dirty="0" smtClean="0"/>
              <a:t> </a:t>
            </a:r>
            <a:r>
              <a:rPr lang="en-US" dirty="0" err="1" smtClean="0"/>
              <a:t>ortadan</a:t>
            </a:r>
            <a:r>
              <a:rPr lang="en-US" dirty="0" smtClean="0"/>
              <a:t> </a:t>
            </a:r>
            <a:r>
              <a:rPr lang="en-US" dirty="0" err="1" smtClean="0"/>
              <a:t>kaldırılması</a:t>
            </a:r>
            <a:r>
              <a:rPr lang="en-US" dirty="0" smtClean="0"/>
              <a:t> </a:t>
            </a:r>
            <a:r>
              <a:rPr lang="en-US" dirty="0" err="1" smtClean="0"/>
              <a:t>için</a:t>
            </a:r>
            <a:r>
              <a:rPr lang="en-US" dirty="0" smtClean="0"/>
              <a:t> </a:t>
            </a:r>
            <a:r>
              <a:rPr lang="en-US" dirty="0" err="1" smtClean="0"/>
              <a:t>çalışmalar</a:t>
            </a:r>
            <a:r>
              <a:rPr lang="en-US" dirty="0" smtClean="0"/>
              <a:t> </a:t>
            </a:r>
            <a:r>
              <a:rPr lang="en-US" dirty="0" err="1" smtClean="0"/>
              <a:t>yapmada</a:t>
            </a:r>
            <a:r>
              <a:rPr lang="en-US" dirty="0" smtClean="0"/>
              <a:t> </a:t>
            </a:r>
            <a:r>
              <a:rPr lang="en-US" dirty="0" err="1" smtClean="0"/>
              <a:t>taraf</a:t>
            </a:r>
            <a:r>
              <a:rPr lang="en-US" dirty="0" smtClean="0"/>
              <a:t> </a:t>
            </a:r>
            <a:r>
              <a:rPr lang="en-US" dirty="0" err="1" smtClean="0"/>
              <a:t>devletler</a:t>
            </a:r>
            <a:r>
              <a:rPr lang="en-US" dirty="0" smtClean="0"/>
              <a:t> </a:t>
            </a:r>
            <a:r>
              <a:rPr lang="en-US" dirty="0" err="1" smtClean="0"/>
              <a:t>zorunlu</a:t>
            </a:r>
            <a:r>
              <a:rPr lang="en-US" dirty="0" smtClean="0"/>
              <a:t> </a:t>
            </a:r>
            <a:r>
              <a:rPr lang="en-US" dirty="0" err="1" smtClean="0"/>
              <a:t>tutulmaktadır</a:t>
            </a:r>
            <a:r>
              <a:rPr lang="en-US" dirty="0" smtClean="0"/>
              <a:t>.</a:t>
            </a:r>
            <a:endParaRPr lang="tr-TR" dirty="0" smtClean="0"/>
          </a:p>
          <a:p>
            <a:r>
              <a:rPr lang="tr-TR" dirty="0"/>
              <a:t>Çocukların katılım konusundaki durumu ve gelişimi, çocuk hakları kavramını doğrudan ilgilendirir. </a:t>
            </a:r>
          </a:p>
          <a:p>
            <a:r>
              <a:rPr lang="tr-TR" dirty="0"/>
              <a:t>Çocukların etkin katılım gerçekleştirebilmeleri için onlara fırsat ve sorumluluk vermek ve desteklemek gerekir. </a:t>
            </a:r>
          </a:p>
          <a:p>
            <a:r>
              <a:rPr lang="tr-TR" dirty="0" err="1"/>
              <a:t>Alderson</a:t>
            </a:r>
            <a:r>
              <a:rPr lang="tr-TR" dirty="0"/>
              <a:t> ve </a:t>
            </a:r>
            <a:r>
              <a:rPr lang="tr-TR" dirty="0" err="1"/>
              <a:t>Montgomery</a:t>
            </a:r>
            <a:r>
              <a:rPr lang="tr-TR" dirty="0"/>
              <a:t> (1996) çocuğun katılımı konusunda dört aşamalı bir model geliştirmişlerdir. </a:t>
            </a:r>
          </a:p>
          <a:p>
            <a:pPr marL="0" indent="0">
              <a:buNone/>
            </a:pPr>
            <a:r>
              <a:rPr lang="tr-TR" dirty="0" smtClean="0"/>
              <a:t>Bunlar:</a:t>
            </a:r>
          </a:p>
          <a:p>
            <a:pPr marL="0" lvl="0" indent="0">
              <a:buNone/>
            </a:pPr>
            <a:r>
              <a:rPr lang="tr-TR" dirty="0"/>
              <a:t>Bilgilendirilme,  </a:t>
            </a:r>
          </a:p>
          <a:p>
            <a:pPr marL="0" lvl="0" indent="0">
              <a:buNone/>
            </a:pPr>
            <a:r>
              <a:rPr lang="tr-TR" dirty="0"/>
              <a:t>(Bir Görüşü) İfade Etme, </a:t>
            </a:r>
          </a:p>
          <a:p>
            <a:pPr marL="0" lvl="0" indent="0">
              <a:buNone/>
            </a:pPr>
            <a:r>
              <a:rPr lang="tr-TR" dirty="0"/>
              <a:t>(Bir Kararı) Etkileme, </a:t>
            </a:r>
          </a:p>
          <a:p>
            <a:pPr marL="0" lvl="0" indent="0">
              <a:buNone/>
            </a:pPr>
            <a:r>
              <a:rPr lang="tr-TR" dirty="0"/>
              <a:t>Asıl Karar Verici Olma. </a:t>
            </a:r>
          </a:p>
          <a:p>
            <a:r>
              <a:rPr lang="tr-TR" dirty="0"/>
              <a:t>Buna göre; bütün düzeyler katılımın önemli aşamalarıdır ve çocuğun bilinçli bir seçim yapması için ilk üç düzey dördüncünün önündedir. Bu ilk üç düzey, BM Çocuk Haklarına Dair Sözleşmenin içinde yer alır. </a:t>
            </a:r>
          </a:p>
          <a:p>
            <a:r>
              <a:rPr lang="tr-TR" dirty="0"/>
              <a:t>İlk düzey, bilgi sahibi olmayı; ikincisi, bir görüş oluşturmayı ve üçüncüsü de karar verme sürecine faydalı olabilecek bir görüşü mümkün olduğunca düşünebilmeyi içerir. </a:t>
            </a:r>
          </a:p>
          <a:p>
            <a:r>
              <a:rPr lang="tr-TR" dirty="0"/>
              <a:t>Bu </a:t>
            </a:r>
            <a:r>
              <a:rPr lang="tr-TR" dirty="0" smtClean="0"/>
              <a:t>model</a:t>
            </a:r>
            <a:r>
              <a:rPr lang="tr-TR" dirty="0"/>
              <a:t>, sağlık hizmetlerine çocukların katılımını sağlamada faydalı bir çerçeve sunar.</a:t>
            </a:r>
          </a:p>
          <a:p>
            <a:endParaRPr lang="tr-TR" dirty="0"/>
          </a:p>
          <a:p>
            <a:endParaRPr lang="tr-TR" dirty="0"/>
          </a:p>
          <a:p>
            <a:endParaRPr lang="tr-TR" dirty="0"/>
          </a:p>
        </p:txBody>
      </p:sp>
    </p:spTree>
    <p:extLst>
      <p:ext uri="{BB962C8B-B14F-4D97-AF65-F5344CB8AC3E}">
        <p14:creationId xmlns:p14="http://schemas.microsoft.com/office/powerpoint/2010/main" val="33024848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12168" y="269966"/>
            <a:ext cx="8596668" cy="1320800"/>
          </a:xfrm>
        </p:spPr>
        <p:txBody>
          <a:bodyPr/>
          <a:lstStyle/>
          <a:p>
            <a:pPr algn="ctr"/>
            <a:r>
              <a:rPr lang="tr-TR" b="1" i="1" dirty="0"/>
              <a:t>Hasta Hakları</a:t>
            </a:r>
            <a:r>
              <a:rPr lang="tr-TR" dirty="0"/>
              <a:t/>
            </a:r>
            <a:br>
              <a:rPr lang="tr-TR" dirty="0"/>
            </a:br>
            <a:endParaRPr lang="tr-TR" dirty="0"/>
          </a:p>
        </p:txBody>
      </p:sp>
      <p:sp>
        <p:nvSpPr>
          <p:cNvPr id="3" name="İçerik Yer Tutucusu 2"/>
          <p:cNvSpPr>
            <a:spLocks noGrp="1"/>
          </p:cNvSpPr>
          <p:nvPr>
            <p:ph idx="1"/>
          </p:nvPr>
        </p:nvSpPr>
        <p:spPr>
          <a:xfrm>
            <a:off x="313509" y="1053737"/>
            <a:ext cx="9117249" cy="5375746"/>
          </a:xfrm>
        </p:spPr>
        <p:txBody>
          <a:bodyPr>
            <a:normAutofit fontScale="85000" lnSpcReduction="20000"/>
          </a:bodyPr>
          <a:lstStyle/>
          <a:p>
            <a:r>
              <a:rPr lang="tr-TR" dirty="0"/>
              <a:t>Hasta hakları, sağlık hakkının ve temel bir insan hakkı olan yaşama hakkının uzantısı olarak son yıllarda tıp etiği alanında üzerinde önemle durulan bir konu durumundadır. </a:t>
            </a:r>
          </a:p>
          <a:p>
            <a:r>
              <a:rPr lang="tr-TR" dirty="0" smtClean="0"/>
              <a:t>Üçüncü </a:t>
            </a:r>
            <a:r>
              <a:rPr lang="tr-TR" dirty="0"/>
              <a:t>kuşak insan hakkı kapsamında hemen bir bireye uygulanabilecek haklardan olmayıp daha çok bir topluluk, nüfus grubu, toplum ya da bir millet için anlam taşıyan haklardan biri olan hasta hakları, hasta ile sağlık çalışanları arasında bireysel ve toplumsal düzeyde ortaya çıkan, sağlık çalışanlarının hastaya ve hastanın sağlık çalışanlarına karşı görev ve sorumlulukları olan, daha iyi  sağlık ortamı için hasta ve sağlık çalışanlarının birlikte sahip çıkması gereken </a:t>
            </a:r>
            <a:r>
              <a:rPr lang="tr-TR" dirty="0" smtClean="0"/>
              <a:t>haklardır.</a:t>
            </a:r>
          </a:p>
          <a:p>
            <a:r>
              <a:rPr lang="tr-TR" dirty="0"/>
              <a:t>Ülkemizde de bu yönde çalışmalar yapıl­maktadır. Avrupa Birliği sürecinin de etkisiyle, 1998 yılında “Hasta Hakları Yönetmeliği” yayınlanmıştır. </a:t>
            </a:r>
          </a:p>
          <a:p>
            <a:r>
              <a:rPr lang="tr-TR" dirty="0"/>
              <a:t>Sağlık Bakanlığı, bu yönetmeliğe işlerlik kazandırmak amacıyla, 2003 yılında “Sağlık Tesislerinde Hasta Hakları Uygulamalarına İlişkin </a:t>
            </a:r>
            <a:r>
              <a:rPr lang="tr-TR" dirty="0" err="1"/>
              <a:t>Yönerge”yi</a:t>
            </a:r>
            <a:r>
              <a:rPr lang="tr-TR" dirty="0"/>
              <a:t> yayınlamış ve 2005 yılında ortaya çıkan ihtiyaçlara göre bu yönergeyi yenilemiştir.</a:t>
            </a:r>
          </a:p>
          <a:p>
            <a:r>
              <a:rPr lang="tr-TR" dirty="0"/>
              <a:t>Bu yönetmelikte:</a:t>
            </a:r>
          </a:p>
          <a:p>
            <a:r>
              <a:rPr lang="tr-TR" dirty="0"/>
              <a:t>Sağlık Hizmetlerinden Faydalanma, </a:t>
            </a:r>
          </a:p>
          <a:p>
            <a:r>
              <a:rPr lang="tr-TR" dirty="0"/>
              <a:t>Sağlık Durumu İle İlgili Bilgi alma, </a:t>
            </a:r>
          </a:p>
          <a:p>
            <a:r>
              <a:rPr lang="tr-TR" dirty="0"/>
              <a:t>Mahremiyete Saygı Gösterilmesi, </a:t>
            </a:r>
          </a:p>
          <a:p>
            <a:r>
              <a:rPr lang="tr-TR" dirty="0"/>
              <a:t>Tıbbi Müdahalede Hastanın Rızası, </a:t>
            </a:r>
          </a:p>
          <a:p>
            <a:r>
              <a:rPr lang="tr-TR" dirty="0"/>
              <a:t>Tıbbi Araştırmalar, </a:t>
            </a:r>
          </a:p>
          <a:p>
            <a:r>
              <a:rPr lang="tr-TR" dirty="0"/>
              <a:t>Diğer Haklar başlıkları altındaki alt başlıklarla hastaların hakları ele alınmıştır.</a:t>
            </a:r>
          </a:p>
          <a:p>
            <a:endParaRPr lang="tr-TR" dirty="0"/>
          </a:p>
          <a:p>
            <a:endParaRPr lang="tr-TR" dirty="0"/>
          </a:p>
        </p:txBody>
      </p:sp>
    </p:spTree>
    <p:extLst>
      <p:ext uri="{BB962C8B-B14F-4D97-AF65-F5344CB8AC3E}">
        <p14:creationId xmlns:p14="http://schemas.microsoft.com/office/powerpoint/2010/main" val="20710062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42797" y="339634"/>
            <a:ext cx="8596668" cy="1320800"/>
          </a:xfrm>
        </p:spPr>
        <p:txBody>
          <a:bodyPr/>
          <a:lstStyle/>
          <a:p>
            <a:pPr algn="ctr"/>
            <a:r>
              <a:rPr lang="tr-TR" b="1" i="1" dirty="0"/>
              <a:t>Hasta Çocuk Hakları</a:t>
            </a:r>
            <a:r>
              <a:rPr lang="tr-TR" dirty="0"/>
              <a:t/>
            </a:r>
            <a:br>
              <a:rPr lang="tr-TR" dirty="0"/>
            </a:br>
            <a:endParaRPr lang="tr-TR" dirty="0"/>
          </a:p>
        </p:txBody>
      </p:sp>
      <p:sp>
        <p:nvSpPr>
          <p:cNvPr id="3" name="İçerik Yer Tutucusu 2"/>
          <p:cNvSpPr>
            <a:spLocks noGrp="1"/>
          </p:cNvSpPr>
          <p:nvPr>
            <p:ph idx="1"/>
          </p:nvPr>
        </p:nvSpPr>
        <p:spPr>
          <a:xfrm>
            <a:off x="424786" y="1184366"/>
            <a:ext cx="8596668" cy="5286103"/>
          </a:xfrm>
        </p:spPr>
        <p:txBody>
          <a:bodyPr>
            <a:normAutofit fontScale="85000" lnSpcReduction="10000"/>
          </a:bodyPr>
          <a:lstStyle/>
          <a:p>
            <a:r>
              <a:rPr lang="tr-TR" dirty="0"/>
              <a:t>Çocuklara, gençlere ve onların velilerine karşı sağlık kuruluşlarının hangi yükümlülükleri olduğu değişik yasalarda belirtilmektedir. </a:t>
            </a:r>
          </a:p>
          <a:p>
            <a:r>
              <a:rPr lang="tr-TR" dirty="0" smtClean="0"/>
              <a:t>Çocukların </a:t>
            </a:r>
            <a:r>
              <a:rPr lang="tr-TR" dirty="0"/>
              <a:t>sağlık kuruluşlarında yatmak sureti ile sürekli hizmet almaları halinde sahip oldukları haklara ilişkin olarak Avrupa Hastanede Yatan Çocuklar Derneği tarafından (EACH) 1988'de Leiden (Hollanda) da gerçekleşen I. Konferansta "Hasta Çocuklar Bildirgesi” ilan edilmiştir. Söz konusu bildirge, 2001 yılında Brüksel'de yapılan 7. Konferansta düzenlenmiş ve yeniden yayınlanmıştır. Bu bildirgeye göre; </a:t>
            </a:r>
            <a:endParaRPr lang="tr-TR" dirty="0" smtClean="0"/>
          </a:p>
          <a:p>
            <a:pPr lvl="0"/>
            <a:r>
              <a:rPr lang="tr-TR" dirty="0"/>
              <a:t>Çocuklar, ancak gereksinim duydukları tıbbi tedaviyi, evlerinde ya da bakım merkezlerinde yapılamadığı durumda hastanede almalıdır. </a:t>
            </a:r>
          </a:p>
          <a:p>
            <a:pPr lvl="0"/>
            <a:r>
              <a:rPr lang="tr-TR" dirty="0"/>
              <a:t>Hastanede yatan çocuklar ebeveynlerini ya da diğer yakınlarını her zaman yanlarında bulundurma hakkına sahiptir. </a:t>
            </a:r>
          </a:p>
          <a:p>
            <a:pPr lvl="0"/>
            <a:r>
              <a:rPr lang="tr-TR" dirty="0"/>
              <a:t>Çocuklar, yaşlarına ve durumlarına uygun, oynamak, dinlenmek ve eğitim almak için kapsamlı olanakları olan bir çevrede bulunma hakkına sahiptir.</a:t>
            </a:r>
          </a:p>
          <a:p>
            <a:pPr lvl="0"/>
            <a:r>
              <a:rPr lang="tr-TR" dirty="0"/>
              <a:t>Çevre, çocukların gereksinimlerine uygun bir şekilde düzenlenmeli ve uygun personele sahip olmalıdır.</a:t>
            </a:r>
          </a:p>
          <a:p>
            <a:pPr lvl="0"/>
            <a:r>
              <a:rPr lang="tr-TR" dirty="0"/>
              <a:t>Çocuklar, eğitimleri ve empati yetenekleri çocukların bedensel, ruhsal ve gelişimsel gereksinimlerine, ailelerinin gereksinimlerine yanıt verebilecek görevliler tarafından bakım görme hakkına sahiptir</a:t>
            </a:r>
            <a:r>
              <a:rPr lang="tr-TR" dirty="0" smtClean="0"/>
              <a:t>.</a:t>
            </a:r>
          </a:p>
          <a:p>
            <a:pPr lvl="0"/>
            <a:r>
              <a:rPr lang="tr-TR" dirty="0"/>
              <a:t>Hasta çocuğa kesintisiz bakım, olabildiğince küçük bir ekip tarafından verilmelidir. </a:t>
            </a:r>
          </a:p>
          <a:p>
            <a:pPr lvl="0"/>
            <a:r>
              <a:rPr lang="tr-TR" dirty="0"/>
              <a:t>Çocuklara duygu ve anlayışla yaklaşılmalı, mahremiyetlerine her zaman saygı gösterilmelidir.</a:t>
            </a:r>
          </a:p>
          <a:p>
            <a:pPr lvl="0"/>
            <a:endParaRPr lang="tr-TR" dirty="0"/>
          </a:p>
          <a:p>
            <a:endParaRPr lang="tr-TR" dirty="0"/>
          </a:p>
          <a:p>
            <a:endParaRPr lang="tr-TR" dirty="0"/>
          </a:p>
        </p:txBody>
      </p:sp>
    </p:spTree>
    <p:extLst>
      <p:ext uri="{BB962C8B-B14F-4D97-AF65-F5344CB8AC3E}">
        <p14:creationId xmlns:p14="http://schemas.microsoft.com/office/powerpoint/2010/main" val="17984026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0440" y="1257800"/>
            <a:ext cx="8596668" cy="3880773"/>
          </a:xfrm>
        </p:spPr>
        <p:txBody>
          <a:bodyPr>
            <a:normAutofit fontScale="92500" lnSpcReduction="20000"/>
          </a:bodyPr>
          <a:lstStyle/>
          <a:p>
            <a:r>
              <a:rPr lang="tr-TR" dirty="0"/>
              <a:t>Ülkemiz açısından değerlendirildiğinde, çocuklar için bu anlamda yazılı özel düzenlemeler yoktur. 2006 yılında kabul edilen 5510 sayılı Sosyal Sigortalar ve Genel Sağlık Sigortası Kanunu ile 18 yaşından küçüklere sosyal güvenlik primi ödeme şartı aranmaksızın  ücretsiz sağlık hizmeti verilmesi imkanı sağlanmıştır. </a:t>
            </a:r>
          </a:p>
          <a:p>
            <a:r>
              <a:rPr lang="tr-TR" dirty="0" smtClean="0"/>
              <a:t>8 </a:t>
            </a:r>
            <a:r>
              <a:rPr lang="tr-TR" dirty="0"/>
              <a:t>Mayıs 2014 tarihinde yenilenen Hasta Hakları Yönetmeliğinde ise çocuğun katılımı eskisine göre biraz daha ön planda olmasına karşın yasal boşluklar bulunmaktadır. </a:t>
            </a:r>
          </a:p>
          <a:p>
            <a:r>
              <a:rPr lang="tr-TR" dirty="0" smtClean="0"/>
              <a:t>Ancak </a:t>
            </a:r>
            <a:r>
              <a:rPr lang="tr-TR" dirty="0"/>
              <a:t>hakları ortaya koyan bu tür bildirgeler, yayınlandıktan sonra benzer hizmetlerden yararlananlar için de, bildirgenin içinde belirtilenler birer "hak" haline gelmektedir</a:t>
            </a:r>
            <a:r>
              <a:rPr lang="tr-TR" dirty="0" smtClean="0"/>
              <a:t>.</a:t>
            </a:r>
            <a:endParaRPr lang="tr-TR" dirty="0"/>
          </a:p>
          <a:p>
            <a:r>
              <a:rPr lang="tr-TR" dirty="0" smtClean="0"/>
              <a:t>Hastanede </a:t>
            </a:r>
            <a:r>
              <a:rPr lang="tr-TR" dirty="0"/>
              <a:t>yatan herkes kaliteli bakım alma hakkına sahiptir. </a:t>
            </a:r>
          </a:p>
          <a:p>
            <a:r>
              <a:rPr lang="tr-TR" dirty="0"/>
              <a:t>Hastane personelinin ve ailenin çocuğun haklarını, çıkarlarını ve isteklerini korumak için yasal sorumlulukları ve çocuklara yönelik özel bakım hizmetleri vardır. Bu durum çocukların yaşlarına, aldıkları tedaviye ve anlayışlarına bağlı olarak değişmektedir.   </a:t>
            </a:r>
          </a:p>
          <a:p>
            <a:endParaRPr lang="tr-TR" dirty="0"/>
          </a:p>
        </p:txBody>
      </p:sp>
    </p:spTree>
    <p:extLst>
      <p:ext uri="{BB962C8B-B14F-4D97-AF65-F5344CB8AC3E}">
        <p14:creationId xmlns:p14="http://schemas.microsoft.com/office/powerpoint/2010/main" val="41305455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i="1" dirty="0"/>
              <a:t>Hastaneden yatan bir çocuk,</a:t>
            </a:r>
            <a:r>
              <a:rPr lang="tr-TR" dirty="0"/>
              <a:t/>
            </a:r>
            <a:br>
              <a:rPr lang="tr-TR" dirty="0"/>
            </a:br>
            <a:endParaRPr lang="tr-TR" dirty="0"/>
          </a:p>
        </p:txBody>
      </p:sp>
      <p:sp>
        <p:nvSpPr>
          <p:cNvPr id="3" name="İçerik Yer Tutucusu 2"/>
          <p:cNvSpPr>
            <a:spLocks noGrp="1"/>
          </p:cNvSpPr>
          <p:nvPr>
            <p:ph idx="1"/>
          </p:nvPr>
        </p:nvSpPr>
        <p:spPr>
          <a:xfrm>
            <a:off x="677334" y="1498738"/>
            <a:ext cx="8596668" cy="3880773"/>
          </a:xfrm>
        </p:spPr>
        <p:txBody>
          <a:bodyPr>
            <a:normAutofit fontScale="92500" lnSpcReduction="10000"/>
          </a:bodyPr>
          <a:lstStyle/>
          <a:p>
            <a:pPr lvl="0" fontAlgn="base"/>
            <a:r>
              <a:rPr lang="tr-TR" dirty="0"/>
              <a:t>klinik ihtiyaçları temelinde tedavi almayı,</a:t>
            </a:r>
          </a:p>
          <a:p>
            <a:pPr lvl="0" fontAlgn="base"/>
            <a:r>
              <a:rPr lang="tr-TR" dirty="0"/>
              <a:t>mahremiyetine ve onuruna saygı görmeyi,</a:t>
            </a:r>
          </a:p>
          <a:p>
            <a:pPr lvl="0" fontAlgn="base"/>
            <a:r>
              <a:rPr lang="tr-TR" dirty="0"/>
              <a:t>oyun ve eğitim materyallerine sahip yaşına ve tıbbi durumuna uygun bir çocuk hastanesinde, biriminde veya koğuşunda tedavi almayı,</a:t>
            </a:r>
          </a:p>
          <a:p>
            <a:pPr lvl="0" fontAlgn="base"/>
            <a:r>
              <a:rPr lang="tr-TR" dirty="0"/>
              <a:t>iyi eğitim almış çocuk hemşireleri tarafından bakım görmeyi,</a:t>
            </a:r>
          </a:p>
          <a:p>
            <a:pPr lvl="0" fontAlgn="base"/>
            <a:r>
              <a:rPr lang="tr-TR" dirty="0"/>
              <a:t>(anlama ya da muhakeme düzeyine sahip iseler) tartışmalara dahil edilmeyi ve isteklerinin dikkate alınmasını</a:t>
            </a:r>
            <a:r>
              <a:rPr lang="tr-TR" dirty="0" smtClean="0"/>
              <a:t>,</a:t>
            </a:r>
          </a:p>
          <a:p>
            <a:pPr lvl="0" fontAlgn="base"/>
            <a:r>
              <a:rPr lang="tr-TR" dirty="0"/>
              <a:t>bakım veren personel ile tanıştırılmayı,</a:t>
            </a:r>
          </a:p>
          <a:p>
            <a:pPr lvl="0" fontAlgn="base"/>
            <a:r>
              <a:rPr lang="tr-TR" dirty="0"/>
              <a:t>ameliyatlarının çocuk bakımı konusunda eğitim almış ve deneyimli cerrahlar tarafından yürütülmesini ya da denetlenmesini</a:t>
            </a:r>
          </a:p>
          <a:p>
            <a:pPr lvl="0" fontAlgn="base"/>
            <a:r>
              <a:rPr lang="tr-TR" dirty="0"/>
              <a:t> çocuk bakımı konusunda eğitim almış ve deneyimli anestezi uzmanları tarafından </a:t>
            </a:r>
            <a:r>
              <a:rPr lang="tr-TR" dirty="0" err="1"/>
              <a:t>anestesinin</a:t>
            </a:r>
            <a:r>
              <a:rPr lang="tr-TR" dirty="0"/>
              <a:t> yapılmasını bekler. </a:t>
            </a:r>
          </a:p>
          <a:p>
            <a:pPr lvl="0" fontAlgn="base"/>
            <a:endParaRPr lang="tr-TR" dirty="0"/>
          </a:p>
          <a:p>
            <a:endParaRPr lang="tr-TR" dirty="0"/>
          </a:p>
        </p:txBody>
      </p:sp>
    </p:spTree>
    <p:extLst>
      <p:ext uri="{BB962C8B-B14F-4D97-AF65-F5344CB8AC3E}">
        <p14:creationId xmlns:p14="http://schemas.microsoft.com/office/powerpoint/2010/main" val="3100031616"/>
      </p:ext>
    </p:extLst>
  </p:cSld>
  <p:clrMapOvr>
    <a:masterClrMapping/>
  </p:clrMapOvr>
</p:sld>
</file>

<file path=ppt/theme/theme1.xml><?xml version="1.0" encoding="utf-8"?>
<a:theme xmlns:a="http://schemas.openxmlformats.org/drawingml/2006/main" name="Kristal">
  <a:themeElements>
    <a:clrScheme name="Kristal">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Kristal">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ristal">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134</TotalTime>
  <Words>1052</Words>
  <Application>Microsoft Office PowerPoint</Application>
  <PresentationFormat>Geniş ekran</PresentationFormat>
  <Paragraphs>99</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Trebuchet MS</vt:lpstr>
      <vt:lpstr>Wingdings 3</vt:lpstr>
      <vt:lpstr>Kristal</vt:lpstr>
      <vt:lpstr>HASTA ÇOCUK HAKLARI</vt:lpstr>
      <vt:lpstr>PowerPoint Sunusu</vt:lpstr>
      <vt:lpstr>PowerPoint Sunusu</vt:lpstr>
      <vt:lpstr>HASTA ÇOCUK HAKLARI </vt:lpstr>
      <vt:lpstr>PowerPoint Sunusu</vt:lpstr>
      <vt:lpstr>Hasta Hakları </vt:lpstr>
      <vt:lpstr>Hasta Çocuk Hakları </vt:lpstr>
      <vt:lpstr>PowerPoint Sunusu</vt:lpstr>
      <vt:lpstr>Hastaneden yatan bir çocuk, </vt:lpstr>
      <vt:lpstr>Tüm bunlara ilaveten hasta çocuğun ailesinin, </vt:lpstr>
      <vt:lpstr>KAYNAKLAR</vt:lpstr>
    </vt:vector>
  </TitlesOfParts>
  <Company>Silentall Unattended Installer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Ben</dc:creator>
  <cp:lastModifiedBy>LUGEN</cp:lastModifiedBy>
  <cp:revision>43</cp:revision>
  <dcterms:created xsi:type="dcterms:W3CDTF">2017-12-21T05:58:57Z</dcterms:created>
  <dcterms:modified xsi:type="dcterms:W3CDTF">2020-12-12T11:43:45Z</dcterms:modified>
</cp:coreProperties>
</file>