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22" d="100"/>
          <a:sy n="122" d="100"/>
        </p:scale>
        <p:origin x="-131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7518F9-76D7-4E80-B11E-12F6945095BD}" type="datetimeFigureOut">
              <a:rPr lang="tr-TR" smtClean="0"/>
              <a:t>02.02.2017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B9F0118-DCF1-4469-84B5-668CF6675835}"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83651"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364548" name="3 Slayt Numarası Yer Tutucusu"/>
          <p:cNvSpPr>
            <a:spLocks noGrp="1"/>
          </p:cNvSpPr>
          <p:nvPr>
            <p:ph type="sldNum" sz="quarter" idx="5"/>
          </p:nvPr>
        </p:nvSpPr>
        <p:spPr/>
        <p:txBody>
          <a:bodyPr/>
          <a:lstStyle/>
          <a:p>
            <a:pPr>
              <a:defRPr/>
            </a:pPr>
            <a:fld id="{D9053B60-A380-4D79-9BF3-EB33A43793D8}" type="slidenum">
              <a:rPr lang="tr-TR" smtClean="0"/>
              <a:pPr>
                <a:defRPr/>
              </a:pPr>
              <a:t>1</a:t>
            </a:fld>
            <a:endParaRPr lang="tr-T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92867"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378884" name="3 Slayt Numarası Yer Tutucusu"/>
          <p:cNvSpPr>
            <a:spLocks noGrp="1"/>
          </p:cNvSpPr>
          <p:nvPr>
            <p:ph type="sldNum" sz="quarter" idx="5"/>
          </p:nvPr>
        </p:nvSpPr>
        <p:spPr/>
        <p:txBody>
          <a:bodyPr/>
          <a:lstStyle/>
          <a:p>
            <a:pPr>
              <a:defRPr/>
            </a:pPr>
            <a:fld id="{1678D003-2E90-4656-B2CC-EA2D9F44D02D}" type="slidenum">
              <a:rPr lang="tr-TR" smtClean="0"/>
              <a:pPr>
                <a:defRPr/>
              </a:pPr>
              <a:t>10</a:t>
            </a:fld>
            <a:endParaRPr lang="tr-T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93891"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379908" name="3 Slayt Numarası Yer Tutucusu"/>
          <p:cNvSpPr>
            <a:spLocks noGrp="1"/>
          </p:cNvSpPr>
          <p:nvPr>
            <p:ph type="sldNum" sz="quarter" idx="5"/>
          </p:nvPr>
        </p:nvSpPr>
        <p:spPr/>
        <p:txBody>
          <a:bodyPr/>
          <a:lstStyle/>
          <a:p>
            <a:pPr>
              <a:defRPr/>
            </a:pPr>
            <a:fld id="{4744DD08-A21E-47B0-AD5D-A2E0F1CED56B}" type="slidenum">
              <a:rPr lang="tr-TR" smtClean="0"/>
              <a:pPr>
                <a:defRPr/>
              </a:pPr>
              <a:t>11</a:t>
            </a:fld>
            <a:endParaRPr lang="tr-TR"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4"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94915"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380932" name="3 Slayt Numarası Yer Tutucusu"/>
          <p:cNvSpPr>
            <a:spLocks noGrp="1"/>
          </p:cNvSpPr>
          <p:nvPr>
            <p:ph type="sldNum" sz="quarter" idx="5"/>
          </p:nvPr>
        </p:nvSpPr>
        <p:spPr/>
        <p:txBody>
          <a:bodyPr/>
          <a:lstStyle/>
          <a:p>
            <a:pPr>
              <a:defRPr/>
            </a:pPr>
            <a:fld id="{25D73ED3-C4A9-47B3-98F9-D516C0008E4B}" type="slidenum">
              <a:rPr lang="tr-TR" smtClean="0"/>
              <a:pPr>
                <a:defRPr/>
              </a:pPr>
              <a:t>12</a:t>
            </a:fld>
            <a:endParaRPr lang="tr-TR"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8"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95939"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381956" name="3 Slayt Numarası Yer Tutucusu"/>
          <p:cNvSpPr>
            <a:spLocks noGrp="1"/>
          </p:cNvSpPr>
          <p:nvPr>
            <p:ph type="sldNum" sz="quarter" idx="5"/>
          </p:nvPr>
        </p:nvSpPr>
        <p:spPr/>
        <p:txBody>
          <a:bodyPr/>
          <a:lstStyle/>
          <a:p>
            <a:pPr>
              <a:defRPr/>
            </a:pPr>
            <a:fld id="{E8CB07FA-D427-48AB-87C8-934D62760021}" type="slidenum">
              <a:rPr lang="tr-TR" smtClean="0"/>
              <a:pPr>
                <a:defRPr/>
              </a:pPr>
              <a:t>13</a:t>
            </a:fld>
            <a:endParaRPr lang="tr-TR"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2"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96963"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382980" name="3 Slayt Numarası Yer Tutucusu"/>
          <p:cNvSpPr>
            <a:spLocks noGrp="1"/>
          </p:cNvSpPr>
          <p:nvPr>
            <p:ph type="sldNum" sz="quarter" idx="5"/>
          </p:nvPr>
        </p:nvSpPr>
        <p:spPr/>
        <p:txBody>
          <a:bodyPr/>
          <a:lstStyle/>
          <a:p>
            <a:pPr>
              <a:defRPr/>
            </a:pPr>
            <a:fld id="{7612D9FE-1EA3-4A45-B2B3-8769019EC894}" type="slidenum">
              <a:rPr lang="tr-TR" smtClean="0"/>
              <a:pPr>
                <a:defRPr/>
              </a:pPr>
              <a:t>14</a:t>
            </a:fld>
            <a:endParaRPr lang="tr-TR"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6"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97987"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384004" name="3 Slayt Numarası Yer Tutucusu"/>
          <p:cNvSpPr>
            <a:spLocks noGrp="1"/>
          </p:cNvSpPr>
          <p:nvPr>
            <p:ph type="sldNum" sz="quarter" idx="5"/>
          </p:nvPr>
        </p:nvSpPr>
        <p:spPr/>
        <p:txBody>
          <a:bodyPr/>
          <a:lstStyle/>
          <a:p>
            <a:pPr>
              <a:defRPr/>
            </a:pPr>
            <a:fld id="{D28205EB-E8EA-4EC7-97CA-CDC7D78D1447}" type="slidenum">
              <a:rPr lang="tr-TR" smtClean="0"/>
              <a:pPr>
                <a:defRPr/>
              </a:pPr>
              <a:t>15</a:t>
            </a:fld>
            <a:endParaRPr lang="tr-TR"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1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99011"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385028" name="3 Slayt Numarası Yer Tutucusu"/>
          <p:cNvSpPr>
            <a:spLocks noGrp="1"/>
          </p:cNvSpPr>
          <p:nvPr>
            <p:ph type="sldNum" sz="quarter" idx="5"/>
          </p:nvPr>
        </p:nvSpPr>
        <p:spPr/>
        <p:txBody>
          <a:bodyPr/>
          <a:lstStyle/>
          <a:p>
            <a:pPr>
              <a:defRPr/>
            </a:pPr>
            <a:fld id="{EEF0FAFB-03D3-4FB7-BA70-D0D6495FC8B4}" type="slidenum">
              <a:rPr lang="tr-TR" smtClean="0"/>
              <a:pPr>
                <a:defRPr/>
              </a:pPr>
              <a:t>16</a:t>
            </a:fld>
            <a:endParaRPr lang="tr-TR"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4"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300035"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386052" name="3 Slayt Numarası Yer Tutucusu"/>
          <p:cNvSpPr>
            <a:spLocks noGrp="1"/>
          </p:cNvSpPr>
          <p:nvPr>
            <p:ph type="sldNum" sz="quarter" idx="5"/>
          </p:nvPr>
        </p:nvSpPr>
        <p:spPr/>
        <p:txBody>
          <a:bodyPr/>
          <a:lstStyle/>
          <a:p>
            <a:pPr>
              <a:defRPr/>
            </a:pPr>
            <a:fld id="{4C5900A1-D4C1-44CC-8164-1EFE06C1BEF8}" type="slidenum">
              <a:rPr lang="tr-TR" smtClean="0"/>
              <a:pPr>
                <a:defRPr/>
              </a:pPr>
              <a:t>17</a:t>
            </a:fld>
            <a:endParaRPr lang="tr-TR"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301059"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388100" name="3 Slayt Numarası Yer Tutucusu"/>
          <p:cNvSpPr>
            <a:spLocks noGrp="1"/>
          </p:cNvSpPr>
          <p:nvPr>
            <p:ph type="sldNum" sz="quarter" idx="5"/>
          </p:nvPr>
        </p:nvSpPr>
        <p:spPr/>
        <p:txBody>
          <a:bodyPr/>
          <a:lstStyle/>
          <a:p>
            <a:pPr>
              <a:defRPr/>
            </a:pPr>
            <a:fld id="{0445809D-A572-430A-A7D4-CDA71C32E989}" type="slidenum">
              <a:rPr lang="tr-TR" smtClean="0"/>
              <a:pPr>
                <a:defRPr/>
              </a:pPr>
              <a:t>18</a:t>
            </a:fld>
            <a:endParaRPr lang="tr-TR"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2"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302083"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389124" name="3 Slayt Numarası Yer Tutucusu"/>
          <p:cNvSpPr>
            <a:spLocks noGrp="1"/>
          </p:cNvSpPr>
          <p:nvPr>
            <p:ph type="sldNum" sz="quarter" idx="5"/>
          </p:nvPr>
        </p:nvSpPr>
        <p:spPr/>
        <p:txBody>
          <a:bodyPr/>
          <a:lstStyle/>
          <a:p>
            <a:pPr>
              <a:defRPr/>
            </a:pPr>
            <a:fld id="{2A39E744-AA4B-49FB-A824-41E58366C9C0}" type="slidenum">
              <a:rPr lang="tr-TR" smtClean="0"/>
              <a:pPr>
                <a:defRPr/>
              </a:pPr>
              <a:t>19</a:t>
            </a:fld>
            <a:endParaRPr lang="tr-T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4"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84675"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366596" name="3 Slayt Numarası Yer Tutucusu"/>
          <p:cNvSpPr>
            <a:spLocks noGrp="1"/>
          </p:cNvSpPr>
          <p:nvPr>
            <p:ph type="sldNum" sz="quarter" idx="5"/>
          </p:nvPr>
        </p:nvSpPr>
        <p:spPr/>
        <p:txBody>
          <a:bodyPr/>
          <a:lstStyle/>
          <a:p>
            <a:pPr>
              <a:defRPr/>
            </a:pPr>
            <a:fld id="{4A00DFEB-5279-47D5-B0E3-D0BBDE321B70}" type="slidenum">
              <a:rPr lang="tr-TR" smtClean="0"/>
              <a:pPr>
                <a:defRPr/>
              </a:pPr>
              <a:t>2</a:t>
            </a:fld>
            <a:endParaRPr lang="tr-TR"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303107"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390148" name="3 Slayt Numarası Yer Tutucusu"/>
          <p:cNvSpPr>
            <a:spLocks noGrp="1"/>
          </p:cNvSpPr>
          <p:nvPr>
            <p:ph type="sldNum" sz="quarter" idx="5"/>
          </p:nvPr>
        </p:nvSpPr>
        <p:spPr/>
        <p:txBody>
          <a:bodyPr/>
          <a:lstStyle/>
          <a:p>
            <a:pPr>
              <a:defRPr/>
            </a:pPr>
            <a:fld id="{88C29BD3-D5D3-4584-81F7-647B9323D596}" type="slidenum">
              <a:rPr lang="tr-TR" smtClean="0"/>
              <a:pPr>
                <a:defRPr/>
              </a:pPr>
              <a:t>20</a:t>
            </a:fld>
            <a:endParaRPr lang="tr-TR"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304131"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391172" name="3 Slayt Numarası Yer Tutucusu"/>
          <p:cNvSpPr>
            <a:spLocks noGrp="1"/>
          </p:cNvSpPr>
          <p:nvPr>
            <p:ph type="sldNum" sz="quarter" idx="5"/>
          </p:nvPr>
        </p:nvSpPr>
        <p:spPr/>
        <p:txBody>
          <a:bodyPr/>
          <a:lstStyle/>
          <a:p>
            <a:pPr>
              <a:defRPr/>
            </a:pPr>
            <a:fld id="{20B7340E-15EB-4F54-84DE-8F523C55ECFD}" type="slidenum">
              <a:rPr lang="tr-TR" smtClean="0"/>
              <a:pPr>
                <a:defRPr/>
              </a:pPr>
              <a:t>21</a:t>
            </a:fld>
            <a:endParaRPr lang="tr-TR"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305155"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392196" name="3 Slayt Numarası Yer Tutucusu"/>
          <p:cNvSpPr>
            <a:spLocks noGrp="1"/>
          </p:cNvSpPr>
          <p:nvPr>
            <p:ph type="sldNum" sz="quarter" idx="5"/>
          </p:nvPr>
        </p:nvSpPr>
        <p:spPr/>
        <p:txBody>
          <a:bodyPr/>
          <a:lstStyle/>
          <a:p>
            <a:pPr>
              <a:defRPr/>
            </a:pPr>
            <a:fld id="{A331C893-0C7D-48B4-B004-7EBA07D5C56D}" type="slidenum">
              <a:rPr lang="tr-TR" smtClean="0"/>
              <a:pPr>
                <a:defRPr/>
              </a:pPr>
              <a:t>22</a:t>
            </a:fld>
            <a:endParaRPr lang="tr-TR"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306179"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394244" name="3 Slayt Numarası Yer Tutucusu"/>
          <p:cNvSpPr>
            <a:spLocks noGrp="1"/>
          </p:cNvSpPr>
          <p:nvPr>
            <p:ph type="sldNum" sz="quarter" idx="5"/>
          </p:nvPr>
        </p:nvSpPr>
        <p:spPr/>
        <p:txBody>
          <a:bodyPr/>
          <a:lstStyle/>
          <a:p>
            <a:pPr>
              <a:defRPr/>
            </a:pPr>
            <a:fld id="{219858C3-71EE-49FB-BF9D-F57D3F20FABF}" type="slidenum">
              <a:rPr lang="tr-TR" smtClean="0"/>
              <a:pPr>
                <a:defRPr/>
              </a:pPr>
              <a:t>23</a:t>
            </a:fld>
            <a:endParaRPr lang="tr-TR"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2"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307203"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395268" name="3 Slayt Numarası Yer Tutucusu"/>
          <p:cNvSpPr>
            <a:spLocks noGrp="1"/>
          </p:cNvSpPr>
          <p:nvPr>
            <p:ph type="sldNum" sz="quarter" idx="5"/>
          </p:nvPr>
        </p:nvSpPr>
        <p:spPr/>
        <p:txBody>
          <a:bodyPr/>
          <a:lstStyle/>
          <a:p>
            <a:pPr>
              <a:defRPr/>
            </a:pPr>
            <a:fld id="{D08EC56B-B5AF-4BA6-9D4A-BFB13E88719E}" type="slidenum">
              <a:rPr lang="tr-TR" smtClean="0"/>
              <a:pPr>
                <a:defRPr/>
              </a:pPr>
              <a:t>24</a:t>
            </a:fld>
            <a:endParaRPr lang="tr-TR"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308227"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397316" name="3 Slayt Numarası Yer Tutucusu"/>
          <p:cNvSpPr>
            <a:spLocks noGrp="1"/>
          </p:cNvSpPr>
          <p:nvPr>
            <p:ph type="sldNum" sz="quarter" idx="5"/>
          </p:nvPr>
        </p:nvSpPr>
        <p:spPr/>
        <p:txBody>
          <a:bodyPr/>
          <a:lstStyle/>
          <a:p>
            <a:pPr>
              <a:defRPr/>
            </a:pPr>
            <a:fld id="{6DA0C3AB-89D3-4E73-B075-1E388860EF17}" type="slidenum">
              <a:rPr lang="tr-TR" smtClean="0"/>
              <a:pPr>
                <a:defRPr/>
              </a:pPr>
              <a:t>25</a:t>
            </a:fld>
            <a:endParaRPr lang="tr-TR"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5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309251"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398340" name="3 Slayt Numarası Yer Tutucusu"/>
          <p:cNvSpPr>
            <a:spLocks noGrp="1"/>
          </p:cNvSpPr>
          <p:nvPr>
            <p:ph type="sldNum" sz="quarter" idx="5"/>
          </p:nvPr>
        </p:nvSpPr>
        <p:spPr/>
        <p:txBody>
          <a:bodyPr/>
          <a:lstStyle/>
          <a:p>
            <a:pPr>
              <a:defRPr/>
            </a:pPr>
            <a:fld id="{D0110E6C-B9EB-45AE-BD94-0FF0A567B369}" type="slidenum">
              <a:rPr lang="tr-TR" smtClean="0"/>
              <a:pPr>
                <a:defRPr/>
              </a:pPr>
              <a:t>26</a:t>
            </a:fld>
            <a:endParaRPr lang="tr-TR"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310275"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412676" name="3 Slayt Numarası Yer Tutucusu"/>
          <p:cNvSpPr>
            <a:spLocks noGrp="1"/>
          </p:cNvSpPr>
          <p:nvPr>
            <p:ph type="sldNum" sz="quarter" idx="5"/>
          </p:nvPr>
        </p:nvSpPr>
        <p:spPr/>
        <p:txBody>
          <a:bodyPr/>
          <a:lstStyle/>
          <a:p>
            <a:pPr>
              <a:defRPr/>
            </a:pPr>
            <a:fld id="{C036E6F7-028E-4762-98A5-A70C04F90190}" type="slidenum">
              <a:rPr lang="tr-TR" smtClean="0"/>
              <a:pPr>
                <a:defRPr/>
              </a:pPr>
              <a:t>27</a:t>
            </a:fld>
            <a:endParaRPr lang="tr-TR"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8"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311299"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413700" name="3 Slayt Numarası Yer Tutucusu"/>
          <p:cNvSpPr>
            <a:spLocks noGrp="1"/>
          </p:cNvSpPr>
          <p:nvPr>
            <p:ph type="sldNum" sz="quarter" idx="5"/>
          </p:nvPr>
        </p:nvSpPr>
        <p:spPr/>
        <p:txBody>
          <a:bodyPr/>
          <a:lstStyle/>
          <a:p>
            <a:pPr>
              <a:defRPr/>
            </a:pPr>
            <a:fld id="{C7D0131B-7233-4CFA-840F-08F927DFCF91}" type="slidenum">
              <a:rPr lang="tr-TR" smtClean="0"/>
              <a:pPr>
                <a:defRPr/>
              </a:pPr>
              <a:t>28</a:t>
            </a:fld>
            <a:endParaRPr lang="tr-TR"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322"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312323"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414724" name="3 Slayt Numarası Yer Tutucusu"/>
          <p:cNvSpPr>
            <a:spLocks noGrp="1"/>
          </p:cNvSpPr>
          <p:nvPr>
            <p:ph type="sldNum" sz="quarter" idx="5"/>
          </p:nvPr>
        </p:nvSpPr>
        <p:spPr/>
        <p:txBody>
          <a:bodyPr/>
          <a:lstStyle/>
          <a:p>
            <a:pPr>
              <a:defRPr/>
            </a:pPr>
            <a:fld id="{FAF49EA3-79AF-4412-B426-A4366DA25C45}" type="slidenum">
              <a:rPr lang="tr-TR" smtClean="0"/>
              <a:pPr>
                <a:defRPr/>
              </a:pPr>
              <a:t>29</a:t>
            </a:fld>
            <a:endParaRPr lang="tr-T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85699"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367620" name="3 Slayt Numarası Yer Tutucusu"/>
          <p:cNvSpPr>
            <a:spLocks noGrp="1"/>
          </p:cNvSpPr>
          <p:nvPr>
            <p:ph type="sldNum" sz="quarter" idx="5"/>
          </p:nvPr>
        </p:nvSpPr>
        <p:spPr/>
        <p:txBody>
          <a:bodyPr/>
          <a:lstStyle/>
          <a:p>
            <a:pPr>
              <a:defRPr/>
            </a:pPr>
            <a:fld id="{D001FA3F-A487-48C3-B853-B8EE84F35F81}" type="slidenum">
              <a:rPr lang="tr-TR" smtClean="0"/>
              <a:pPr>
                <a:defRPr/>
              </a:pPr>
              <a:t>3</a:t>
            </a:fld>
            <a:endParaRPr lang="tr-TR"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346"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313347"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415748" name="3 Slayt Numarası Yer Tutucusu"/>
          <p:cNvSpPr>
            <a:spLocks noGrp="1"/>
          </p:cNvSpPr>
          <p:nvPr>
            <p:ph type="sldNum" sz="quarter" idx="5"/>
          </p:nvPr>
        </p:nvSpPr>
        <p:spPr/>
        <p:txBody>
          <a:bodyPr/>
          <a:lstStyle/>
          <a:p>
            <a:pPr>
              <a:defRPr/>
            </a:pPr>
            <a:fld id="{7155BFC8-7C59-4C25-8B9C-CB627BABAFB4}" type="slidenum">
              <a:rPr lang="tr-TR" smtClean="0"/>
              <a:pPr>
                <a:defRPr/>
              </a:pPr>
              <a:t>30</a:t>
            </a:fld>
            <a:endParaRPr lang="tr-TR"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437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314371"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416772" name="3 Slayt Numarası Yer Tutucusu"/>
          <p:cNvSpPr>
            <a:spLocks noGrp="1"/>
          </p:cNvSpPr>
          <p:nvPr>
            <p:ph type="sldNum" sz="quarter" idx="5"/>
          </p:nvPr>
        </p:nvSpPr>
        <p:spPr/>
        <p:txBody>
          <a:bodyPr/>
          <a:lstStyle/>
          <a:p>
            <a:pPr>
              <a:defRPr/>
            </a:pPr>
            <a:fld id="{74374BB9-A8B9-46FC-85E4-46BA421DE244}" type="slidenum">
              <a:rPr lang="tr-TR" smtClean="0"/>
              <a:pPr>
                <a:defRPr/>
              </a:pPr>
              <a:t>31</a:t>
            </a:fld>
            <a:endParaRPr lang="tr-TR"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394"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315395"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417796" name="3 Slayt Numarası Yer Tutucusu"/>
          <p:cNvSpPr>
            <a:spLocks noGrp="1"/>
          </p:cNvSpPr>
          <p:nvPr>
            <p:ph type="sldNum" sz="quarter" idx="5"/>
          </p:nvPr>
        </p:nvSpPr>
        <p:spPr/>
        <p:txBody>
          <a:bodyPr/>
          <a:lstStyle/>
          <a:p>
            <a:pPr>
              <a:defRPr/>
            </a:pPr>
            <a:fld id="{B09F3E79-A485-4A4A-B78B-D36A4568B387}" type="slidenum">
              <a:rPr lang="tr-TR" smtClean="0"/>
              <a:pPr>
                <a:defRPr/>
              </a:pPr>
              <a:t>32</a:t>
            </a:fld>
            <a:endParaRPr lang="tr-TR"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418" name="Rectangle 2"/>
          <p:cNvSpPr>
            <a:spLocks noGrp="1" noRot="1" noChangeAspect="1" noTextEdit="1"/>
          </p:cNvSpPr>
          <p:nvPr>
            <p:ph type="sldImg"/>
          </p:nvPr>
        </p:nvSpPr>
        <p:spPr bwMode="auto">
          <a:noFill/>
          <a:ln>
            <a:solidFill>
              <a:srgbClr val="000000"/>
            </a:solidFill>
            <a:miter lim="800000"/>
            <a:headEnd/>
            <a:tailEnd/>
          </a:ln>
        </p:spPr>
      </p:sp>
      <p:sp>
        <p:nvSpPr>
          <p:cNvPr id="316419"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42" name="Rectangle 2"/>
          <p:cNvSpPr>
            <a:spLocks noGrp="1" noRot="1" noChangeAspect="1" noTextEdit="1"/>
          </p:cNvSpPr>
          <p:nvPr>
            <p:ph type="sldImg"/>
          </p:nvPr>
        </p:nvSpPr>
        <p:spPr bwMode="auto">
          <a:noFill/>
          <a:ln>
            <a:solidFill>
              <a:srgbClr val="000000"/>
            </a:solidFill>
            <a:miter lim="800000"/>
            <a:headEnd/>
            <a:tailEnd/>
          </a:ln>
        </p:spPr>
      </p:sp>
      <p:sp>
        <p:nvSpPr>
          <p:cNvPr id="317443"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466" name="Rectangle 2"/>
          <p:cNvSpPr>
            <a:spLocks noGrp="1" noRot="1" noChangeAspect="1" noTextEdit="1"/>
          </p:cNvSpPr>
          <p:nvPr>
            <p:ph type="sldImg"/>
          </p:nvPr>
        </p:nvSpPr>
        <p:spPr bwMode="auto">
          <a:noFill/>
          <a:ln>
            <a:solidFill>
              <a:srgbClr val="000000"/>
            </a:solidFill>
            <a:miter lim="800000"/>
            <a:headEnd/>
            <a:tailEnd/>
          </a:ln>
        </p:spPr>
      </p:sp>
      <p:sp>
        <p:nvSpPr>
          <p:cNvPr id="318467"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490" name="Rectangle 2"/>
          <p:cNvSpPr>
            <a:spLocks noGrp="1" noRot="1" noChangeAspect="1" noTextEdit="1"/>
          </p:cNvSpPr>
          <p:nvPr>
            <p:ph type="sldImg"/>
          </p:nvPr>
        </p:nvSpPr>
        <p:spPr bwMode="auto">
          <a:noFill/>
          <a:ln>
            <a:solidFill>
              <a:srgbClr val="000000"/>
            </a:solidFill>
            <a:miter lim="800000"/>
            <a:headEnd/>
            <a:tailEnd/>
          </a:ln>
        </p:spPr>
      </p:sp>
      <p:sp>
        <p:nvSpPr>
          <p:cNvPr id="319491"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4" name="Rectangle 2"/>
          <p:cNvSpPr>
            <a:spLocks noGrp="1" noRot="1" noChangeAspect="1" noTextEdit="1"/>
          </p:cNvSpPr>
          <p:nvPr>
            <p:ph type="sldImg"/>
          </p:nvPr>
        </p:nvSpPr>
        <p:spPr bwMode="auto">
          <a:noFill/>
          <a:ln>
            <a:solidFill>
              <a:srgbClr val="000000"/>
            </a:solidFill>
            <a:miter lim="800000"/>
            <a:headEnd/>
            <a:tailEnd/>
          </a:ln>
        </p:spPr>
      </p:sp>
      <p:sp>
        <p:nvSpPr>
          <p:cNvPr id="320515"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Rectangle 2"/>
          <p:cNvSpPr>
            <a:spLocks noGrp="1" noRot="1" noChangeAspect="1" noTextEdit="1"/>
          </p:cNvSpPr>
          <p:nvPr>
            <p:ph type="sldImg"/>
          </p:nvPr>
        </p:nvSpPr>
        <p:spPr bwMode="auto">
          <a:noFill/>
          <a:ln>
            <a:solidFill>
              <a:srgbClr val="000000"/>
            </a:solidFill>
            <a:miter lim="800000"/>
            <a:headEnd/>
            <a:tailEnd/>
          </a:ln>
        </p:spPr>
      </p:sp>
      <p:sp>
        <p:nvSpPr>
          <p:cNvPr id="321539"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562" name="Rectangle 2"/>
          <p:cNvSpPr>
            <a:spLocks noGrp="1" noRot="1" noChangeAspect="1" noTextEdit="1"/>
          </p:cNvSpPr>
          <p:nvPr>
            <p:ph type="sldImg"/>
          </p:nvPr>
        </p:nvSpPr>
        <p:spPr bwMode="auto">
          <a:noFill/>
          <a:ln>
            <a:solidFill>
              <a:srgbClr val="000000"/>
            </a:solidFill>
            <a:miter lim="800000"/>
            <a:headEnd/>
            <a:tailEnd/>
          </a:ln>
        </p:spPr>
      </p:sp>
      <p:sp>
        <p:nvSpPr>
          <p:cNvPr id="322563"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86723"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369668" name="3 Slayt Numarası Yer Tutucusu"/>
          <p:cNvSpPr>
            <a:spLocks noGrp="1"/>
          </p:cNvSpPr>
          <p:nvPr>
            <p:ph type="sldNum" sz="quarter" idx="5"/>
          </p:nvPr>
        </p:nvSpPr>
        <p:spPr/>
        <p:txBody>
          <a:bodyPr/>
          <a:lstStyle/>
          <a:p>
            <a:pPr>
              <a:defRPr/>
            </a:pPr>
            <a:fld id="{72471350-4AEB-468B-B9BF-384543604205}" type="slidenum">
              <a:rPr lang="tr-TR" smtClean="0"/>
              <a:pPr>
                <a:defRPr/>
              </a:pPr>
              <a:t>4</a:t>
            </a:fld>
            <a:endParaRPr lang="tr-T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87747"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370692" name="3 Slayt Numarası Yer Tutucusu"/>
          <p:cNvSpPr>
            <a:spLocks noGrp="1"/>
          </p:cNvSpPr>
          <p:nvPr>
            <p:ph type="sldNum" sz="quarter" idx="5"/>
          </p:nvPr>
        </p:nvSpPr>
        <p:spPr/>
        <p:txBody>
          <a:bodyPr/>
          <a:lstStyle/>
          <a:p>
            <a:pPr>
              <a:defRPr/>
            </a:pPr>
            <a:fld id="{790C2E24-D99E-4D76-B3EC-D3967BB43E4D}" type="slidenum">
              <a:rPr lang="tr-TR" smtClean="0"/>
              <a:pPr>
                <a:defRPr/>
              </a:pPr>
              <a:t>5</a:t>
            </a:fld>
            <a:endParaRPr lang="tr-T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88771"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371716" name="3 Slayt Numarası Yer Tutucusu"/>
          <p:cNvSpPr>
            <a:spLocks noGrp="1"/>
          </p:cNvSpPr>
          <p:nvPr>
            <p:ph type="sldNum" sz="quarter" idx="5"/>
          </p:nvPr>
        </p:nvSpPr>
        <p:spPr/>
        <p:txBody>
          <a:bodyPr/>
          <a:lstStyle/>
          <a:p>
            <a:pPr>
              <a:defRPr/>
            </a:pPr>
            <a:fld id="{FAB3F739-0250-4859-AE1A-480108B345FD}" type="slidenum">
              <a:rPr lang="tr-TR" smtClean="0"/>
              <a:pPr>
                <a:defRPr/>
              </a:pPr>
              <a:t>6</a:t>
            </a:fld>
            <a:endParaRPr lang="tr-T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89795"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372740" name="3 Slayt Numarası Yer Tutucusu"/>
          <p:cNvSpPr>
            <a:spLocks noGrp="1"/>
          </p:cNvSpPr>
          <p:nvPr>
            <p:ph type="sldNum" sz="quarter" idx="5"/>
          </p:nvPr>
        </p:nvSpPr>
        <p:spPr/>
        <p:txBody>
          <a:bodyPr/>
          <a:lstStyle/>
          <a:p>
            <a:pPr>
              <a:defRPr/>
            </a:pPr>
            <a:fld id="{2F6A3797-24D1-4DBA-ACB6-D3645434845C}" type="slidenum">
              <a:rPr lang="tr-TR" smtClean="0"/>
              <a:pPr>
                <a:defRPr/>
              </a:pPr>
              <a:t>7</a:t>
            </a:fld>
            <a:endParaRPr lang="tr-T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90819"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375812" name="3 Slayt Numarası Yer Tutucusu"/>
          <p:cNvSpPr>
            <a:spLocks noGrp="1"/>
          </p:cNvSpPr>
          <p:nvPr>
            <p:ph type="sldNum" sz="quarter" idx="5"/>
          </p:nvPr>
        </p:nvSpPr>
        <p:spPr/>
        <p:txBody>
          <a:bodyPr/>
          <a:lstStyle/>
          <a:p>
            <a:pPr>
              <a:defRPr/>
            </a:pPr>
            <a:fld id="{A843376C-A6CA-4894-BFB1-BD0183DA9933}" type="slidenum">
              <a:rPr lang="tr-TR" smtClean="0"/>
              <a:pPr>
                <a:defRPr/>
              </a:pPr>
              <a:t>8</a:t>
            </a:fld>
            <a:endParaRPr lang="tr-T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91843"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376836" name="3 Slayt Numarası Yer Tutucusu"/>
          <p:cNvSpPr>
            <a:spLocks noGrp="1"/>
          </p:cNvSpPr>
          <p:nvPr>
            <p:ph type="sldNum" sz="quarter" idx="5"/>
          </p:nvPr>
        </p:nvSpPr>
        <p:spPr/>
        <p:txBody>
          <a:bodyPr/>
          <a:lstStyle/>
          <a:p>
            <a:pPr>
              <a:defRPr/>
            </a:pPr>
            <a:fld id="{A91390F5-121F-4F66-89AA-6ABEC2D1C801}" type="slidenum">
              <a:rPr lang="tr-TR" smtClean="0"/>
              <a:pPr>
                <a:defRPr/>
              </a:pPr>
              <a:t>9</a:t>
            </a:fld>
            <a:endParaRPr lang="tr-T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457200" y="1600200"/>
            <a:ext cx="40386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6"/>
          <p:cNvSpPr>
            <a:spLocks noGrp="1" noChangeArrowheads="1"/>
          </p:cNvSpPr>
          <p:nvPr>
            <p:ph type="dt" sz="half" idx="10"/>
          </p:nvPr>
        </p:nvSpPr>
        <p:spPr/>
        <p:txBody>
          <a:bodyPr/>
          <a:lstStyle>
            <a:lvl1pPr>
              <a:defRPr/>
            </a:lvl1pPr>
          </a:lstStyle>
          <a:p>
            <a:pPr>
              <a:defRPr/>
            </a:pPr>
            <a:endParaRPr lang="tr-TR"/>
          </a:p>
        </p:txBody>
      </p:sp>
      <p:sp>
        <p:nvSpPr>
          <p:cNvPr id="6" name="Rectangle 7"/>
          <p:cNvSpPr>
            <a:spLocks noGrp="1" noChangeArrowheads="1"/>
          </p:cNvSpPr>
          <p:nvPr>
            <p:ph type="ftr" sz="quarter" idx="11"/>
          </p:nvPr>
        </p:nvSpPr>
        <p:spPr/>
        <p:txBody>
          <a:bodyPr/>
          <a:lstStyle>
            <a:lvl1pPr>
              <a:defRPr/>
            </a:lvl1pPr>
          </a:lstStyle>
          <a:p>
            <a:pPr>
              <a:defRPr/>
            </a:pPr>
            <a:endParaRPr lang="tr-TR"/>
          </a:p>
        </p:txBody>
      </p:sp>
      <p:sp>
        <p:nvSpPr>
          <p:cNvPr id="7" name="Rectangle 8"/>
          <p:cNvSpPr>
            <a:spLocks noGrp="1" noChangeArrowheads="1"/>
          </p:cNvSpPr>
          <p:nvPr>
            <p:ph type="sldNum" sz="quarter" idx="12"/>
          </p:nvPr>
        </p:nvSpPr>
        <p:spPr/>
        <p:txBody>
          <a:bodyPr/>
          <a:lstStyle>
            <a:lvl1pPr>
              <a:defRPr/>
            </a:lvl1pPr>
          </a:lstStyle>
          <a:p>
            <a:pPr>
              <a:defRPr/>
            </a:pPr>
            <a:fld id="{EA403997-D0F3-46CA-A413-3EB7274B0DD1}" type="slidenum">
              <a:rPr lang="tr-TR"/>
              <a:pPr>
                <a:defRPr/>
              </a:pPr>
              <a:t>‹#›</a:t>
            </a:fld>
            <a:endParaRPr lang="tr-T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457200" y="1600200"/>
            <a:ext cx="8229600" cy="4525963"/>
          </a:xfrm>
        </p:spPr>
        <p:txBody>
          <a:bodyPr/>
          <a:lstStyle/>
          <a:p>
            <a:pPr lvl="0"/>
            <a:endParaRPr lang="tr-TR" noProof="0" smtClean="0"/>
          </a:p>
        </p:txBody>
      </p:sp>
      <p:sp>
        <p:nvSpPr>
          <p:cNvPr id="4" name="Rectangle 4"/>
          <p:cNvSpPr>
            <a:spLocks noGrp="1" noChangeArrowheads="1"/>
          </p:cNvSpPr>
          <p:nvPr>
            <p:ph type="dt" sz="half" idx="10"/>
          </p:nvPr>
        </p:nvSpPr>
        <p:spPr/>
        <p:txBody>
          <a:bodyPr/>
          <a:lstStyle>
            <a:lvl1pPr>
              <a:defRPr/>
            </a:lvl1pPr>
          </a:lstStyle>
          <a:p>
            <a:pPr>
              <a:defRPr/>
            </a:pPr>
            <a:endParaRPr lang="tr-TR"/>
          </a:p>
        </p:txBody>
      </p:sp>
      <p:sp>
        <p:nvSpPr>
          <p:cNvPr id="5" name="Rectangle 5"/>
          <p:cNvSpPr>
            <a:spLocks noGrp="1" noChangeArrowheads="1"/>
          </p:cNvSpPr>
          <p:nvPr>
            <p:ph type="ftr" sz="quarter" idx="11"/>
          </p:nvPr>
        </p:nvSpPr>
        <p:spPr/>
        <p:txBody>
          <a:bodyPr/>
          <a:lstStyle>
            <a:lvl1pPr>
              <a:defRPr/>
            </a:lvl1pPr>
          </a:lstStyle>
          <a:p>
            <a:pPr>
              <a:defRPr/>
            </a:pPr>
            <a:endParaRPr lang="tr-TR"/>
          </a:p>
        </p:txBody>
      </p:sp>
      <p:sp>
        <p:nvSpPr>
          <p:cNvPr id="6" name="Rectangle 6"/>
          <p:cNvSpPr>
            <a:spLocks noGrp="1" noChangeArrowheads="1"/>
          </p:cNvSpPr>
          <p:nvPr>
            <p:ph type="sldNum" sz="quarter" idx="12"/>
          </p:nvPr>
        </p:nvSpPr>
        <p:spPr/>
        <p:txBody>
          <a:bodyPr/>
          <a:lstStyle>
            <a:lvl1pPr>
              <a:defRPr/>
            </a:lvl1pPr>
          </a:lstStyle>
          <a:p>
            <a:pPr>
              <a:defRPr/>
            </a:pPr>
            <a:fld id="{4C99208B-B00E-4E56-A58E-08269BF9469B}"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02.02.2017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2.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3"/>
          <p:cNvSpPr>
            <a:spLocks noGrp="1" noChangeArrowheads="1"/>
          </p:cNvSpPr>
          <p:nvPr>
            <p:ph type="body" idx="1"/>
          </p:nvPr>
        </p:nvSpPr>
        <p:spPr>
          <a:xfrm>
            <a:off x="0" y="188913"/>
            <a:ext cx="8964613" cy="6669087"/>
          </a:xfrm>
          <a:solidFill>
            <a:srgbClr val="FFC000"/>
          </a:solidFill>
        </p:spPr>
        <p:txBody>
          <a:bodyPr/>
          <a:lstStyle/>
          <a:p>
            <a:pPr algn="just" eaLnBrk="1" hangingPunct="1">
              <a:buFontTx/>
              <a:buNone/>
            </a:pPr>
            <a:r>
              <a:rPr lang="tr-TR" b="1" smtClean="0"/>
              <a:t>     </a:t>
            </a:r>
            <a:r>
              <a:rPr lang="pt-BR" sz="2800" smtClean="0">
                <a:solidFill>
                  <a:srgbClr val="FF0000"/>
                </a:solidFill>
              </a:rPr>
              <a:t> </a:t>
            </a:r>
            <a:r>
              <a:rPr lang="pt-BR" sz="2800" b="1" smtClean="0">
                <a:solidFill>
                  <a:srgbClr val="FF0000"/>
                </a:solidFill>
              </a:rPr>
              <a:t>3.</a:t>
            </a:r>
            <a:r>
              <a:rPr lang="pt-BR" sz="2800" smtClean="0">
                <a:solidFill>
                  <a:srgbClr val="FF0000"/>
                </a:solidFill>
              </a:rPr>
              <a:t> </a:t>
            </a:r>
            <a:r>
              <a:rPr lang="pt-BR" sz="2800" b="1" smtClean="0">
                <a:solidFill>
                  <a:srgbClr val="FF0000"/>
                </a:solidFill>
              </a:rPr>
              <a:t> Kök ve Gövde çürüklükleri:</a:t>
            </a:r>
          </a:p>
          <a:p>
            <a:pPr lvl="1" algn="just" eaLnBrk="1" hangingPunct="1">
              <a:buFontTx/>
              <a:buNone/>
            </a:pPr>
            <a:r>
              <a:rPr lang="tr-TR" b="1" smtClean="0"/>
              <a:t>   </a:t>
            </a:r>
            <a:r>
              <a:rPr lang="pt-BR" b="1" smtClean="0">
                <a:solidFill>
                  <a:schemeClr val="accent2"/>
                </a:solidFill>
              </a:rPr>
              <a:t>Siyah Kök Çürüklüğü:</a:t>
            </a:r>
            <a:r>
              <a:rPr lang="pt-BR" b="1" smtClean="0"/>
              <a:t> </a:t>
            </a:r>
            <a:r>
              <a:rPr lang="pt-BR" smtClean="0"/>
              <a:t> Hastalık etmeni </a:t>
            </a:r>
            <a:r>
              <a:rPr lang="pt-BR" i="1" smtClean="0">
                <a:solidFill>
                  <a:schemeClr val="hlink"/>
                </a:solidFill>
              </a:rPr>
              <a:t>T</a:t>
            </a:r>
            <a:r>
              <a:rPr lang="tr-TR" i="1" smtClean="0">
                <a:solidFill>
                  <a:schemeClr val="hlink"/>
                </a:solidFill>
              </a:rPr>
              <a:t>h</a:t>
            </a:r>
            <a:r>
              <a:rPr lang="pt-BR" i="1" smtClean="0">
                <a:solidFill>
                  <a:schemeClr val="hlink"/>
                </a:solidFill>
              </a:rPr>
              <a:t>ielaviopsis basicola</a:t>
            </a:r>
            <a:r>
              <a:rPr lang="pt-BR" smtClean="0"/>
              <a:t> dır. Bu Fungal etmenin neden olduğu zarar fide dönemi esnasında meydana gelen bodurlaşmanın miktarına bağlıdır. Şiddetli bodurluk serin ve yağışlı ilkbahar döneminde oluşur. Hastalık hem fide hastalığı , hem de olgun bitki hastalığı olarak karşımıza çıkmaktadır. </a:t>
            </a:r>
            <a:endParaRPr lang="tr-TR" b="1" smtClean="0"/>
          </a:p>
          <a:p>
            <a:pPr lvl="1" algn="just" eaLnBrk="1" hangingPunct="1">
              <a:buFontTx/>
              <a:buNone/>
            </a:pPr>
            <a:r>
              <a:rPr lang="tr-TR" b="1" smtClean="0"/>
              <a:t>   </a:t>
            </a:r>
            <a:r>
              <a:rPr lang="pt-BR" b="1" smtClean="0">
                <a:solidFill>
                  <a:srgbClr val="FF0000"/>
                </a:solidFill>
              </a:rPr>
              <a:t>Belirtileri:</a:t>
            </a:r>
            <a:r>
              <a:rPr lang="pt-BR" smtClean="0"/>
              <a:t> Fungus fidelerin kök sisteminde ve hipokotil kısmındaki epidermal ve kortikal dokularda yayılır. Enfekteli dokular siyah bir renk alır. Genellikle enfekteli ana kök veya kazık kök sağlıklı fidelerinkinden daha küçük çaplıdır. </a:t>
            </a:r>
            <a:endParaRPr lang="tr-TR"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3"/>
          <p:cNvSpPr>
            <a:spLocks noGrp="1" noChangeArrowheads="1"/>
          </p:cNvSpPr>
          <p:nvPr>
            <p:ph type="body" idx="1"/>
          </p:nvPr>
        </p:nvSpPr>
        <p:spPr>
          <a:xfrm>
            <a:off x="457200" y="404813"/>
            <a:ext cx="8229600" cy="5721350"/>
          </a:xfrm>
          <a:solidFill>
            <a:srgbClr val="FFC000"/>
          </a:solidFill>
        </p:spPr>
        <p:txBody>
          <a:bodyPr/>
          <a:lstStyle/>
          <a:p>
            <a:pPr algn="just" eaLnBrk="1" hangingPunct="1">
              <a:buFontTx/>
              <a:buNone/>
            </a:pPr>
            <a:r>
              <a:rPr lang="tr-TR" smtClean="0"/>
              <a:t>   </a:t>
            </a:r>
            <a:r>
              <a:rPr lang="pt-BR" smtClean="0"/>
              <a:t>Pamuk bitkisinin kurumaya başlaması ile kök ve gövdede bol miktarda fungusun sklerotileri oluşur. Sklerotiler yaklaşık küreseldir. Yüzeyleri kırışıktır. Bunlar ölü bitki artıklarıyla toprağa geçer ve toprakta 3 yıl canlı kalabilir. Bitki kök boğazından gövdeye doğru ilerleyen lezyonlar oluşur. Bu lezyonların üzerinde siyah noktacıklar görülür. Bunlar etmenin dokuya gömülü piknitleridir. Büyüklük, şekil ve renk olarak sklerotilere benzer.</a:t>
            </a:r>
            <a:r>
              <a:rPr lang="tr-TR" smtClean="0"/>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3"/>
          <p:cNvSpPr>
            <a:spLocks noGrp="1" noChangeArrowheads="1"/>
          </p:cNvSpPr>
          <p:nvPr>
            <p:ph type="body" idx="1"/>
          </p:nvPr>
        </p:nvSpPr>
        <p:spPr>
          <a:xfrm>
            <a:off x="457200" y="692150"/>
            <a:ext cx="8229600" cy="5434013"/>
          </a:xfrm>
          <a:solidFill>
            <a:srgbClr val="FFC000"/>
          </a:solidFill>
        </p:spPr>
        <p:txBody>
          <a:bodyPr/>
          <a:lstStyle/>
          <a:p>
            <a:pPr algn="just" eaLnBrk="1" hangingPunct="1">
              <a:buFontTx/>
              <a:buNone/>
            </a:pPr>
            <a:r>
              <a:rPr lang="tr-TR" smtClean="0"/>
              <a:t>   </a:t>
            </a:r>
            <a:r>
              <a:rPr lang="pt-BR" smtClean="0"/>
              <a:t>Piknitler olgunlaşınca ostiol kısmından ovalimsi konidiler serbest hale geçerler ve uygun şartlarda çimlenerek yeni enfeksiyonları gerçekleştirirler. Aynı şekilde topraktaki sklerotilerde uygun şartlarda çimlenerek oluşturduğu misellerle bitkileri kök ve kök boğazından enfekte edebilirler. Etmen saprofit olarak misel halinde de kışlayabilir. Miseller gençken hiyalin yaşlandıkça koyulaşır.</a:t>
            </a:r>
            <a:endParaRPr lang="tr-TR"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3"/>
          <p:cNvSpPr>
            <a:spLocks noGrp="1" noChangeArrowheads="1"/>
          </p:cNvSpPr>
          <p:nvPr>
            <p:ph type="body" idx="1"/>
          </p:nvPr>
        </p:nvSpPr>
        <p:spPr>
          <a:xfrm>
            <a:off x="457200" y="549275"/>
            <a:ext cx="8229600" cy="5759450"/>
          </a:xfrm>
          <a:solidFill>
            <a:srgbClr val="FFC000"/>
          </a:solidFill>
        </p:spPr>
        <p:txBody>
          <a:bodyPr/>
          <a:lstStyle/>
          <a:p>
            <a:pPr algn="just" eaLnBrk="1" hangingPunct="1">
              <a:buFontTx/>
              <a:buNone/>
            </a:pPr>
            <a:r>
              <a:rPr lang="tr-TR" b="1" smtClean="0"/>
              <a:t>   </a:t>
            </a:r>
            <a:r>
              <a:rPr lang="pt-BR" b="1" smtClean="0">
                <a:solidFill>
                  <a:srgbClr val="FF0000"/>
                </a:solidFill>
              </a:rPr>
              <a:t>Savaşımı:</a:t>
            </a:r>
            <a:r>
              <a:rPr lang="pt-BR" smtClean="0"/>
              <a:t> </a:t>
            </a:r>
            <a:r>
              <a:rPr lang="pt-BR" smtClean="0">
                <a:solidFill>
                  <a:schemeClr val="hlink"/>
                </a:solidFill>
              </a:rPr>
              <a:t>Kültürel mücadele</a:t>
            </a:r>
            <a:r>
              <a:rPr lang="pt-BR" smtClean="0"/>
              <a:t> olarak, bitkiyi su stresine sokmamalıdır. Çünkü sıcaklıklar yükselince ve bitkiler kuraklık stresine girdikce hastalık şiddetlenir. O nedenle su teminini en uygun şekilde sağlamalıdır. Toprak organik maddece zenginleştirilmeli ve tercihan çiftlik gübresi verilmelidir. Bu şekilde hem toprağın su tutma kapasitesi yükseltilir hemde antagonist mikroorganizmalar daha etkili olur. </a:t>
            </a:r>
            <a:endParaRPr lang="tr-TR"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3"/>
          <p:cNvSpPr>
            <a:spLocks noGrp="1" noChangeArrowheads="1"/>
          </p:cNvSpPr>
          <p:nvPr>
            <p:ph type="body" idx="1"/>
          </p:nvPr>
        </p:nvSpPr>
        <p:spPr>
          <a:xfrm>
            <a:off x="250825" y="260350"/>
            <a:ext cx="8435975" cy="5865813"/>
          </a:xfrm>
          <a:solidFill>
            <a:srgbClr val="FFC000"/>
          </a:solidFill>
        </p:spPr>
        <p:txBody>
          <a:bodyPr/>
          <a:lstStyle/>
          <a:p>
            <a:pPr algn="just" eaLnBrk="1" hangingPunct="1">
              <a:buFontTx/>
              <a:buNone/>
            </a:pPr>
            <a:r>
              <a:rPr lang="tr-TR" smtClean="0"/>
              <a:t>   </a:t>
            </a:r>
            <a:r>
              <a:rPr lang="pt-BR" smtClean="0"/>
              <a:t>Hastalıklı bitkiler kökleri ile sökülüp imha edilmeli, hastalıklı bitki artıkları tarlada bırakılmamalıdır.Sık</a:t>
            </a:r>
            <a:r>
              <a:rPr lang="tr-TR" smtClean="0"/>
              <a:t> </a:t>
            </a:r>
            <a:r>
              <a:rPr lang="pt-BR" smtClean="0"/>
              <a:t>ekimden</a:t>
            </a:r>
            <a:r>
              <a:rPr lang="tr-TR" smtClean="0"/>
              <a:t> </a:t>
            </a:r>
            <a:r>
              <a:rPr lang="pt-BR" smtClean="0"/>
              <a:t>kaçınılmalıdır. </a:t>
            </a:r>
            <a:r>
              <a:rPr lang="pt-BR" smtClean="0">
                <a:solidFill>
                  <a:schemeClr val="accent2"/>
                </a:solidFill>
              </a:rPr>
              <a:t>Kimyasal mücadelesi</a:t>
            </a:r>
            <a:r>
              <a:rPr lang="pt-BR" smtClean="0"/>
              <a:t> olarak tohum ilaçlaması bir nebzede olsa hastalığın azaltılmasına yardımcı olur. Bunun içinde </a:t>
            </a:r>
            <a:r>
              <a:rPr lang="pt-BR" smtClean="0">
                <a:solidFill>
                  <a:srgbClr val="FF0000"/>
                </a:solidFill>
              </a:rPr>
              <a:t>PCNB</a:t>
            </a:r>
            <a:r>
              <a:rPr lang="pt-BR" smtClean="0"/>
              <a:t> ve </a:t>
            </a:r>
            <a:r>
              <a:rPr lang="pt-BR" smtClean="0">
                <a:solidFill>
                  <a:srgbClr val="FF0000"/>
                </a:solidFill>
              </a:rPr>
              <a:t>Carbendazim</a:t>
            </a:r>
            <a:r>
              <a:rPr lang="pt-BR" smtClean="0"/>
              <a:t> ile tohum ilaçlaması yapılabilir. Biyolojik mücadelesinde Yapılan bir çalışmada </a:t>
            </a:r>
            <a:r>
              <a:rPr lang="pt-BR" i="1" smtClean="0">
                <a:solidFill>
                  <a:schemeClr val="hlink"/>
                </a:solidFill>
              </a:rPr>
              <a:t>Stachybotris atra</a:t>
            </a:r>
            <a:r>
              <a:rPr lang="pt-BR" i="1" smtClean="0"/>
              <a:t> </a:t>
            </a:r>
            <a:r>
              <a:rPr lang="pt-BR" smtClean="0"/>
              <a:t>invitro şartlarda etmene etkili bulunmuş fakat in vivo şartlarda etkili olmamıştır.</a:t>
            </a:r>
            <a:endParaRPr lang="tr-TR"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3"/>
          <p:cNvSpPr>
            <a:spLocks noGrp="1" noChangeArrowheads="1"/>
          </p:cNvSpPr>
          <p:nvPr>
            <p:ph type="body" idx="1"/>
          </p:nvPr>
        </p:nvSpPr>
        <p:spPr>
          <a:xfrm>
            <a:off x="250825" y="476250"/>
            <a:ext cx="8435975" cy="5905500"/>
          </a:xfrm>
          <a:solidFill>
            <a:srgbClr val="FFC000"/>
          </a:solidFill>
        </p:spPr>
        <p:txBody>
          <a:bodyPr/>
          <a:lstStyle/>
          <a:p>
            <a:pPr eaLnBrk="1" hangingPunct="1">
              <a:lnSpc>
                <a:spcPct val="90000"/>
              </a:lnSpc>
              <a:buFontTx/>
              <a:buNone/>
            </a:pPr>
            <a:r>
              <a:rPr lang="tr-TR" b="1" smtClean="0"/>
              <a:t>    </a:t>
            </a:r>
            <a:r>
              <a:rPr lang="pt-BR" b="1" smtClean="0"/>
              <a:t>4. KOZA ÇÜRÜKLÜKLERİ</a:t>
            </a:r>
          </a:p>
          <a:p>
            <a:pPr algn="just" eaLnBrk="1" hangingPunct="1">
              <a:lnSpc>
                <a:spcPct val="90000"/>
              </a:lnSpc>
              <a:buFontTx/>
              <a:buNone/>
            </a:pPr>
            <a:r>
              <a:rPr lang="tr-TR" smtClean="0"/>
              <a:t>   </a:t>
            </a:r>
            <a:r>
              <a:rPr lang="pt-BR" smtClean="0"/>
              <a:t>Özellikle Yüksek nemin hüküm sürdüğü ve güçlü bir vejatatif gelişmenin görüldüğü yerlerde koza çürümelerinden dolayı önemli kayıplar meydana gelmektedir. Çürümüş kozalarda 200’ün üzerinde mikroorganizma izole edilmiştir. Bunların bir kısmı </a:t>
            </a:r>
            <a:r>
              <a:rPr lang="tr-TR" smtClean="0"/>
              <a:t>e</a:t>
            </a:r>
            <a:r>
              <a:rPr lang="pt-BR" smtClean="0"/>
              <a:t>nfekteli kozalar üzerinde gelişen sekonder organizmalar iken pek çoğuda böcek zararından ve kozalar olgunlaşmadan dikiş yerlerinden ayrılmalarından sonra koza çürüklüğüne neden olan yara patojenleridir.</a:t>
            </a:r>
            <a:endParaRPr lang="tr-TR"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3"/>
          <p:cNvSpPr>
            <a:spLocks noGrp="1" noChangeArrowheads="1"/>
          </p:cNvSpPr>
          <p:nvPr>
            <p:ph type="body" idx="1"/>
          </p:nvPr>
        </p:nvSpPr>
        <p:spPr>
          <a:xfrm>
            <a:off x="0" y="333375"/>
            <a:ext cx="9144000" cy="5792788"/>
          </a:xfrm>
          <a:solidFill>
            <a:srgbClr val="FFC000"/>
          </a:solidFill>
        </p:spPr>
        <p:txBody>
          <a:bodyPr/>
          <a:lstStyle/>
          <a:p>
            <a:pPr eaLnBrk="1" hangingPunct="1">
              <a:buFontTx/>
              <a:buNone/>
            </a:pPr>
            <a:r>
              <a:rPr lang="tr-TR" sz="2800" smtClean="0"/>
              <a:t>    </a:t>
            </a:r>
            <a:r>
              <a:rPr lang="en-US" sz="2800" b="1" smtClean="0"/>
              <a:t>Koza çürüklüğüne neden olan etmenler</a:t>
            </a:r>
            <a:endParaRPr lang="en-US" sz="2800" b="1" i="1" smtClean="0"/>
          </a:p>
          <a:p>
            <a:pPr eaLnBrk="1" hangingPunct="1">
              <a:buFontTx/>
              <a:buNone/>
            </a:pPr>
            <a:endParaRPr lang="tr-TR" sz="2800" b="1" i="1" smtClean="0"/>
          </a:p>
          <a:p>
            <a:pPr eaLnBrk="1" hangingPunct="1">
              <a:buFontTx/>
              <a:buNone/>
            </a:pPr>
            <a:r>
              <a:rPr lang="pt-BR" sz="2800" i="1" smtClean="0"/>
              <a:t>Alternaria sp. </a:t>
            </a:r>
            <a:r>
              <a:rPr lang="tr-TR" sz="2800" i="1" smtClean="0"/>
              <a:t>                             </a:t>
            </a:r>
            <a:r>
              <a:rPr lang="pt-BR" sz="2800" i="1" smtClean="0"/>
              <a:t>Fusarium moniliforme</a:t>
            </a:r>
          </a:p>
          <a:p>
            <a:pPr eaLnBrk="1" hangingPunct="1">
              <a:buFontTx/>
              <a:buNone/>
            </a:pPr>
            <a:r>
              <a:rPr lang="pt-BR" sz="2800" i="1" smtClean="0"/>
              <a:t>Ascochyta gossypii </a:t>
            </a:r>
            <a:r>
              <a:rPr lang="tr-TR" sz="2800" i="1" smtClean="0"/>
              <a:t>                   </a:t>
            </a:r>
            <a:r>
              <a:rPr lang="pt-BR" sz="2800" i="1" smtClean="0"/>
              <a:t>Nematospora gossypina</a:t>
            </a:r>
          </a:p>
          <a:p>
            <a:pPr eaLnBrk="1" hangingPunct="1">
              <a:buFontTx/>
              <a:buNone/>
            </a:pPr>
            <a:r>
              <a:rPr lang="pt-BR" sz="2800" i="1" smtClean="0"/>
              <a:t>Rhizopus nigricans </a:t>
            </a:r>
            <a:r>
              <a:rPr lang="tr-TR" sz="2800" i="1" smtClean="0"/>
              <a:t>                   </a:t>
            </a:r>
            <a:r>
              <a:rPr lang="pt-BR" sz="2800" i="1" smtClean="0"/>
              <a:t>Nigrospora gossypina</a:t>
            </a:r>
          </a:p>
          <a:p>
            <a:pPr eaLnBrk="1" hangingPunct="1">
              <a:buFontTx/>
              <a:buNone/>
            </a:pPr>
            <a:r>
              <a:rPr lang="pt-BR" sz="2800" i="1" smtClean="0"/>
              <a:t>Colletotrichum capsici </a:t>
            </a:r>
            <a:r>
              <a:rPr lang="tr-TR" sz="2800" i="1" smtClean="0"/>
              <a:t>              </a:t>
            </a:r>
            <a:r>
              <a:rPr lang="pt-BR" sz="2800" i="1" smtClean="0"/>
              <a:t>Trichothecium roseum</a:t>
            </a:r>
          </a:p>
          <a:p>
            <a:pPr eaLnBrk="1" hangingPunct="1">
              <a:buFontTx/>
              <a:buNone/>
            </a:pPr>
            <a:r>
              <a:rPr lang="pt-BR" sz="2800" i="1" smtClean="0"/>
              <a:t>Colletotrichum gleosporoides </a:t>
            </a:r>
            <a:r>
              <a:rPr lang="tr-TR" sz="2800" i="1" smtClean="0"/>
              <a:t> </a:t>
            </a:r>
            <a:r>
              <a:rPr lang="pt-BR" sz="2800" i="1" smtClean="0"/>
              <a:t> </a:t>
            </a:r>
            <a:r>
              <a:rPr lang="tr-TR" sz="2800" i="1" smtClean="0"/>
              <a:t> </a:t>
            </a:r>
            <a:r>
              <a:rPr lang="pt-BR" sz="2800" i="1" smtClean="0"/>
              <a:t>Aspergillus sp</a:t>
            </a:r>
          </a:p>
          <a:p>
            <a:pPr eaLnBrk="1" hangingPunct="1">
              <a:buFontTx/>
              <a:buNone/>
            </a:pPr>
            <a:r>
              <a:rPr lang="pt-BR" sz="2800" i="1" smtClean="0"/>
              <a:t>Diplodia gossypina </a:t>
            </a:r>
            <a:r>
              <a:rPr lang="tr-TR" sz="2800" i="1" smtClean="0"/>
              <a:t>                   </a:t>
            </a:r>
            <a:r>
              <a:rPr lang="pt-BR" sz="2800" i="1" smtClean="0"/>
              <a:t>Cladosporium sp </a:t>
            </a:r>
            <a:endParaRPr lang="tr-TR" sz="2800" i="1"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3"/>
          <p:cNvSpPr>
            <a:spLocks noGrp="1" noChangeArrowheads="1"/>
          </p:cNvSpPr>
          <p:nvPr>
            <p:ph type="body" idx="1"/>
          </p:nvPr>
        </p:nvSpPr>
        <p:spPr>
          <a:xfrm>
            <a:off x="250825" y="549275"/>
            <a:ext cx="8435975" cy="5576888"/>
          </a:xfrm>
          <a:solidFill>
            <a:srgbClr val="FFC000"/>
          </a:solidFill>
        </p:spPr>
        <p:txBody>
          <a:bodyPr/>
          <a:lstStyle/>
          <a:p>
            <a:pPr marL="609600" indent="-609600" algn="just" eaLnBrk="1" hangingPunct="1">
              <a:lnSpc>
                <a:spcPct val="90000"/>
              </a:lnSpc>
              <a:buFontTx/>
              <a:buNone/>
            </a:pPr>
            <a:r>
              <a:rPr lang="tr-TR" smtClean="0"/>
              <a:t>     </a:t>
            </a:r>
            <a:r>
              <a:rPr lang="en-US" smtClean="0"/>
              <a:t>Gerçekte çoğu saprofit olan yukarıdaki etmenler çeşitli nedenlerle kozayı enfekte etme olanağı bularak çürümeyi oluştururlar. Kozalardaki enfeksiyonu şu 3 yoldan biri ile gerçekleştirirler:</a:t>
            </a:r>
          </a:p>
          <a:p>
            <a:pPr marL="609600" indent="-609600" algn="just" eaLnBrk="1" hangingPunct="1">
              <a:lnSpc>
                <a:spcPct val="90000"/>
              </a:lnSpc>
              <a:buFontTx/>
              <a:buNone/>
            </a:pPr>
            <a:r>
              <a:rPr lang="tr-TR" smtClean="0"/>
              <a:t>   1.</a:t>
            </a:r>
            <a:r>
              <a:rPr lang="en-US" smtClean="0"/>
              <a:t>Bozulmamış kozaların direkt penetrasyonu ( </a:t>
            </a:r>
            <a:r>
              <a:rPr lang="en-US" i="1" smtClean="0"/>
              <a:t>Diplodia gossypina</a:t>
            </a:r>
            <a:r>
              <a:rPr lang="en-US" smtClean="0"/>
              <a:t>)</a:t>
            </a:r>
            <a:endParaRPr lang="tr-TR" smtClean="0"/>
          </a:p>
          <a:p>
            <a:pPr marL="609600" indent="-609600" algn="just" eaLnBrk="1" hangingPunct="1">
              <a:lnSpc>
                <a:spcPct val="90000"/>
              </a:lnSpc>
              <a:buFontTx/>
              <a:buNone/>
            </a:pPr>
            <a:r>
              <a:rPr lang="tr-TR" smtClean="0"/>
              <a:t>   2.</a:t>
            </a:r>
            <a:r>
              <a:rPr lang="en-US" smtClean="0"/>
              <a:t>Böcekler üzerinde bulunan bazı fungusların böceklerle beraber koza içerisine girmeleri ile ( </a:t>
            </a:r>
            <a:r>
              <a:rPr lang="en-US" i="1" smtClean="0"/>
              <a:t>Nematospora gossypina</a:t>
            </a:r>
            <a:r>
              <a:rPr lang="en-US" smtClean="0"/>
              <a:t>) taşınır. </a:t>
            </a:r>
            <a:endParaRPr lang="tr-TR"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3"/>
          <p:cNvSpPr>
            <a:spLocks noGrp="1" noChangeArrowheads="1"/>
          </p:cNvSpPr>
          <p:nvPr>
            <p:ph type="body" idx="1"/>
          </p:nvPr>
        </p:nvSpPr>
        <p:spPr>
          <a:xfrm>
            <a:off x="457200" y="549275"/>
            <a:ext cx="8229600" cy="5759450"/>
          </a:xfrm>
          <a:solidFill>
            <a:srgbClr val="FFC000"/>
          </a:solidFill>
        </p:spPr>
        <p:txBody>
          <a:bodyPr/>
          <a:lstStyle/>
          <a:p>
            <a:pPr marL="609600" indent="-609600" algn="just" eaLnBrk="1" hangingPunct="1">
              <a:buFontTx/>
              <a:buNone/>
            </a:pPr>
            <a:r>
              <a:rPr lang="tr-TR" sz="2800" smtClean="0"/>
              <a:t>    3.</a:t>
            </a:r>
            <a:r>
              <a:rPr lang="en-US" sz="2800" smtClean="0"/>
              <a:t>Kozaların dış kabuklarının böcek veya değişik etkenlerle yaralanmalarıyla fungusların enfeksiyonu gerçekleşir( </a:t>
            </a:r>
            <a:r>
              <a:rPr lang="en-US" sz="2800" i="1" smtClean="0"/>
              <a:t>Rhizopus nigricans, Aspergillus </a:t>
            </a:r>
            <a:r>
              <a:rPr lang="en-US" sz="2800" smtClean="0"/>
              <a:t>sp</a:t>
            </a:r>
            <a:r>
              <a:rPr lang="en-US" sz="2800" i="1" smtClean="0"/>
              <a:t>., Cladosporium </a:t>
            </a:r>
            <a:r>
              <a:rPr lang="en-US" sz="2800" smtClean="0"/>
              <a:t>sp</a:t>
            </a:r>
            <a:r>
              <a:rPr lang="en-US" sz="2800" i="1" smtClean="0"/>
              <a:t>. </a:t>
            </a:r>
            <a:r>
              <a:rPr lang="en-US" sz="2800" smtClean="0"/>
              <a:t>).</a:t>
            </a:r>
          </a:p>
          <a:p>
            <a:pPr marL="609600" indent="-609600" algn="just" eaLnBrk="1" hangingPunct="1">
              <a:buFontTx/>
              <a:buNone/>
            </a:pPr>
            <a:r>
              <a:rPr lang="tr-TR" sz="2800" smtClean="0"/>
              <a:t>      </a:t>
            </a:r>
            <a:r>
              <a:rPr lang="en-US" sz="2800" smtClean="0"/>
              <a:t>Koza enfeksiyonu için en önemli şartlar şunlardır: </a:t>
            </a:r>
          </a:p>
          <a:p>
            <a:pPr marL="609600" indent="-609600" algn="just" eaLnBrk="1" hangingPunct="1"/>
            <a:r>
              <a:rPr lang="en-US" sz="2800" smtClean="0"/>
              <a:t>Bitkilerde uzun s</a:t>
            </a:r>
            <a:r>
              <a:rPr lang="tr-TR" sz="2800" smtClean="0"/>
              <a:t>ü</a:t>
            </a:r>
            <a:r>
              <a:rPr lang="en-US" sz="2800" smtClean="0"/>
              <a:t>re serbest nemin h</a:t>
            </a:r>
            <a:r>
              <a:rPr lang="tr-TR" sz="2800" smtClean="0"/>
              <a:t>ü</a:t>
            </a:r>
            <a:r>
              <a:rPr lang="en-US" sz="2800" smtClean="0"/>
              <a:t>k</a:t>
            </a:r>
            <a:r>
              <a:rPr lang="tr-TR" sz="2800" smtClean="0"/>
              <a:t>ü</a:t>
            </a:r>
            <a:r>
              <a:rPr lang="en-US" sz="2800" smtClean="0"/>
              <a:t>m sürmesi</a:t>
            </a:r>
          </a:p>
          <a:p>
            <a:pPr marL="609600" indent="-609600" algn="just" eaLnBrk="1" hangingPunct="1"/>
            <a:r>
              <a:rPr lang="en-US" sz="2800" smtClean="0"/>
              <a:t>% 75 nemin üzerindeki nispi nemin uzun bir peryot devam etmesi</a:t>
            </a:r>
          </a:p>
          <a:p>
            <a:pPr marL="609600" indent="-609600" algn="just" eaLnBrk="1" hangingPunct="1"/>
            <a:r>
              <a:rPr lang="en-US" sz="2800" smtClean="0"/>
              <a:t>Düşük ışık yoğunluğu</a:t>
            </a:r>
          </a:p>
          <a:p>
            <a:pPr marL="609600" indent="-609600" algn="just" eaLnBrk="1" hangingPunct="1"/>
            <a:r>
              <a:rPr lang="en-US" sz="2800" smtClean="0"/>
              <a:t>Yüksek sıcaklık</a:t>
            </a:r>
            <a:endParaRPr lang="tr-TR" sz="280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3"/>
          <p:cNvSpPr>
            <a:spLocks noGrp="1" noChangeArrowheads="1"/>
          </p:cNvSpPr>
          <p:nvPr>
            <p:ph type="body" idx="1"/>
          </p:nvPr>
        </p:nvSpPr>
        <p:spPr>
          <a:xfrm>
            <a:off x="250825" y="476250"/>
            <a:ext cx="8569325" cy="5976938"/>
          </a:xfrm>
          <a:solidFill>
            <a:srgbClr val="FFC000"/>
          </a:solidFill>
        </p:spPr>
        <p:txBody>
          <a:bodyPr/>
          <a:lstStyle/>
          <a:p>
            <a:pPr algn="just" eaLnBrk="1" hangingPunct="1">
              <a:lnSpc>
                <a:spcPct val="90000"/>
              </a:lnSpc>
              <a:buFontTx/>
              <a:buNone/>
            </a:pPr>
            <a:r>
              <a:rPr lang="tr-TR" b="1" smtClean="0"/>
              <a:t>   </a:t>
            </a:r>
            <a:r>
              <a:rPr lang="en-US" b="1" smtClean="0">
                <a:solidFill>
                  <a:schemeClr val="accent2"/>
                </a:solidFill>
              </a:rPr>
              <a:t>Savaşımı:</a:t>
            </a:r>
            <a:r>
              <a:rPr lang="en-US" b="1" smtClean="0"/>
              <a:t> </a:t>
            </a:r>
            <a:r>
              <a:rPr lang="en-US" smtClean="0">
                <a:solidFill>
                  <a:schemeClr val="hlink"/>
                </a:solidFill>
              </a:rPr>
              <a:t>Kültürel önlemler</a:t>
            </a:r>
            <a:r>
              <a:rPr lang="en-US" smtClean="0"/>
              <a:t> olarak; Bitki örtüsündeki nemin düşürülmesine yardımcı olacak tedbirler alınmalıdır. Tohumu yüzeysel bulaşmalara karşı aside daldırma işlemide etkili olur. Bitki sıklığını azaltmak için aralıklı ekim yapılmalıdır. </a:t>
            </a:r>
            <a:r>
              <a:rPr lang="en-US" smtClean="0">
                <a:solidFill>
                  <a:schemeClr val="hlink"/>
                </a:solidFill>
              </a:rPr>
              <a:t>Kimyasal Mücadele</a:t>
            </a:r>
            <a:r>
              <a:rPr lang="en-US" smtClean="0"/>
              <a:t> de böcek zararı sonucu oluşan koza çürüklüğüne karşı böceklerle uygun bir insektisitle mücadele edilmelidir. Yüzey ilaçlamaları çok etkili  ve ekonomik değildir. </a:t>
            </a:r>
          </a:p>
          <a:p>
            <a:pPr algn="just" eaLnBrk="1" hangingPunct="1">
              <a:lnSpc>
                <a:spcPct val="90000"/>
              </a:lnSpc>
              <a:buFontTx/>
              <a:buNone/>
            </a:pPr>
            <a:r>
              <a:rPr lang="tr-TR" smtClean="0"/>
              <a:t>   </a:t>
            </a:r>
            <a:r>
              <a:rPr lang="en-US" smtClean="0"/>
              <a:t>Depolanacak  tohum veya tohum kabuğunun nem içeriği % 11’in altına düşürülmelidir.</a:t>
            </a:r>
            <a:endParaRPr lang="tr-TR"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3"/>
          <p:cNvSpPr>
            <a:spLocks noGrp="1" noChangeArrowheads="1"/>
          </p:cNvSpPr>
          <p:nvPr>
            <p:ph type="body" idx="1"/>
          </p:nvPr>
        </p:nvSpPr>
        <p:spPr>
          <a:xfrm>
            <a:off x="457200" y="476250"/>
            <a:ext cx="8229600" cy="5649913"/>
          </a:xfrm>
          <a:solidFill>
            <a:srgbClr val="FFC000"/>
          </a:solidFill>
        </p:spPr>
        <p:txBody>
          <a:bodyPr/>
          <a:lstStyle/>
          <a:p>
            <a:pPr eaLnBrk="1" hangingPunct="1">
              <a:lnSpc>
                <a:spcPct val="90000"/>
              </a:lnSpc>
              <a:buFontTx/>
              <a:buNone/>
            </a:pPr>
            <a:r>
              <a:rPr lang="tr-TR" b="1" smtClean="0"/>
              <a:t>   </a:t>
            </a:r>
            <a:r>
              <a:rPr lang="pt-BR" b="1" smtClean="0">
                <a:solidFill>
                  <a:schemeClr val="accent2"/>
                </a:solidFill>
              </a:rPr>
              <a:t> 5.  YAPRAK HASTALIKLARI</a:t>
            </a:r>
            <a:endParaRPr lang="pt-BR" smtClean="0">
              <a:solidFill>
                <a:schemeClr val="accent2"/>
              </a:solidFill>
            </a:endParaRPr>
          </a:p>
          <a:p>
            <a:pPr algn="just" eaLnBrk="1" hangingPunct="1">
              <a:lnSpc>
                <a:spcPct val="90000"/>
              </a:lnSpc>
              <a:buFontTx/>
              <a:buNone/>
            </a:pPr>
            <a:r>
              <a:rPr lang="tr-TR" smtClean="0"/>
              <a:t>   </a:t>
            </a:r>
            <a:r>
              <a:rPr lang="pt-BR" smtClean="0"/>
              <a:t>Koza olumu devresine kadar normal gelişen pamuk bitkisi bol miktarda yaprak oluşturmaktadır. Bu yaprakların geniş yüzey alanına sahip olmaları ve yoğun bir gölgeleme yapmaları bitki çevresinde nemli bir mikroklimanın oluşmasına neden olurlar. Meydana gelen bu mikroklima yaprak yüzeyinde pek çok mikroorganizmanın yaşaması için uygun bir ortam olarak kabul edilir. Bu organizmaların çoğu patojen değildir. </a:t>
            </a:r>
            <a:endParaRPr lang="tr-TR"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3"/>
          <p:cNvSpPr>
            <a:spLocks noGrp="1" noChangeArrowheads="1"/>
          </p:cNvSpPr>
          <p:nvPr>
            <p:ph type="body" idx="1"/>
          </p:nvPr>
        </p:nvSpPr>
        <p:spPr>
          <a:xfrm>
            <a:off x="457200" y="476250"/>
            <a:ext cx="8229600" cy="5649913"/>
          </a:xfrm>
          <a:solidFill>
            <a:srgbClr val="FFC000"/>
          </a:solidFill>
        </p:spPr>
        <p:txBody>
          <a:bodyPr/>
          <a:lstStyle/>
          <a:p>
            <a:pPr algn="just" eaLnBrk="1" hangingPunct="1">
              <a:buFontTx/>
              <a:buNone/>
            </a:pPr>
            <a:r>
              <a:rPr lang="tr-TR" smtClean="0"/>
              <a:t>   </a:t>
            </a:r>
            <a:r>
              <a:rPr lang="pt-BR" smtClean="0"/>
              <a:t>Enfekteli bitkiler 2-4 haftalık bu hastalık döneminde kalırlar ve sonra enfekteli epidermal ve kortikal dokuların yerine periderm dokusu üretilir. Bikaç hafta içinde de bir çok hastalıklı doku soyulur, dolayısiyle enfeksiyon belirtilerinin ispatı azalır. Siyah kök çürüklüğünün içsel yaka çürüklüğü fazı gelişme safhalarının orta ve son dönemlerinde meydana gelir. Fide enfeksiyonu devam eder.</a:t>
            </a:r>
            <a:endParaRPr lang="tr-TR"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3"/>
          <p:cNvSpPr>
            <a:spLocks noGrp="1" noChangeArrowheads="1"/>
          </p:cNvSpPr>
          <p:nvPr>
            <p:ph type="body" idx="1"/>
          </p:nvPr>
        </p:nvSpPr>
        <p:spPr>
          <a:xfrm>
            <a:off x="0" y="476250"/>
            <a:ext cx="8893175" cy="5649913"/>
          </a:xfrm>
          <a:solidFill>
            <a:srgbClr val="FFC000"/>
          </a:solidFill>
        </p:spPr>
        <p:txBody>
          <a:bodyPr/>
          <a:lstStyle/>
          <a:p>
            <a:pPr eaLnBrk="1" hangingPunct="1">
              <a:buFontTx/>
              <a:buNone/>
            </a:pPr>
            <a:r>
              <a:rPr lang="tr-TR" smtClean="0"/>
              <a:t>   </a:t>
            </a:r>
          </a:p>
          <a:p>
            <a:pPr eaLnBrk="1" hangingPunct="1">
              <a:buFontTx/>
              <a:buNone/>
            </a:pPr>
            <a:r>
              <a:rPr lang="tr-TR" smtClean="0"/>
              <a:t>   </a:t>
            </a:r>
            <a:r>
              <a:rPr lang="pt-BR" smtClean="0"/>
              <a:t>Pamukta yaprak leke hastalığına neden olan 20 ye yakın primer patojen vardır. Bunlardan bazıları</a:t>
            </a:r>
            <a:endParaRPr lang="pt-BR" i="1" smtClean="0"/>
          </a:p>
          <a:p>
            <a:pPr eaLnBrk="1" hangingPunct="1">
              <a:buFontTx/>
              <a:buNone/>
            </a:pPr>
            <a:r>
              <a:rPr lang="tr-TR" i="1" smtClean="0"/>
              <a:t> </a:t>
            </a:r>
          </a:p>
          <a:p>
            <a:pPr eaLnBrk="1" hangingPunct="1">
              <a:buFontTx/>
              <a:buNone/>
            </a:pPr>
            <a:r>
              <a:rPr lang="pt-BR" i="1" smtClean="0"/>
              <a:t>Alternaria alternata         </a:t>
            </a:r>
            <a:r>
              <a:rPr lang="tr-TR" i="1" smtClean="0"/>
              <a:t>   </a:t>
            </a:r>
            <a:r>
              <a:rPr lang="pt-BR" i="1" smtClean="0"/>
              <a:t>Ascochyta gossypii                                       </a:t>
            </a:r>
          </a:p>
          <a:p>
            <a:pPr eaLnBrk="1" hangingPunct="1">
              <a:buFontTx/>
              <a:buNone/>
            </a:pPr>
            <a:r>
              <a:rPr lang="tr-TR" i="1" smtClean="0"/>
              <a:t> </a:t>
            </a:r>
            <a:r>
              <a:rPr lang="pt-BR" i="1" smtClean="0"/>
              <a:t>Alternaria gossypina</a:t>
            </a:r>
            <a:r>
              <a:rPr lang="tr-TR" i="1" smtClean="0"/>
              <a:t>          </a:t>
            </a:r>
            <a:r>
              <a:rPr lang="pt-BR" i="1" smtClean="0"/>
              <a:t>Puccinia cacabata</a:t>
            </a:r>
          </a:p>
          <a:p>
            <a:pPr eaLnBrk="1" hangingPunct="1">
              <a:buFontTx/>
              <a:buNone/>
            </a:pPr>
            <a:r>
              <a:rPr lang="tr-TR" i="1" smtClean="0"/>
              <a:t> </a:t>
            </a:r>
            <a:r>
              <a:rPr lang="pt-BR" i="1" smtClean="0"/>
              <a:t>Alternaria macrospora      Puccinia shedonnardi                                     </a:t>
            </a:r>
          </a:p>
          <a:p>
            <a:pPr eaLnBrk="1" hangingPunct="1">
              <a:buFontTx/>
              <a:buNone/>
            </a:pPr>
            <a:r>
              <a:rPr lang="tr-TR" i="1" smtClean="0"/>
              <a:t> </a:t>
            </a:r>
            <a:r>
              <a:rPr lang="pt-BR" i="1" smtClean="0"/>
              <a:t>Cercospora gossypi          Phakopsora gossypii</a:t>
            </a:r>
            <a:endParaRPr lang="tr-TR" i="1" smtClean="0"/>
          </a:p>
          <a:p>
            <a:pPr eaLnBrk="1" hangingPunct="1">
              <a:buFontTx/>
              <a:buNone/>
            </a:pPr>
            <a:r>
              <a:rPr lang="pt-BR" i="1" smtClean="0"/>
              <a:t>                                     </a:t>
            </a:r>
            <a:endParaRPr lang="tr-TR" i="1"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3"/>
          <p:cNvSpPr>
            <a:spLocks noGrp="1" noChangeArrowheads="1"/>
          </p:cNvSpPr>
          <p:nvPr>
            <p:ph type="body" idx="1"/>
          </p:nvPr>
        </p:nvSpPr>
        <p:spPr>
          <a:xfrm>
            <a:off x="457200" y="549275"/>
            <a:ext cx="8229600" cy="5576888"/>
          </a:xfrm>
          <a:solidFill>
            <a:srgbClr val="FFC000"/>
          </a:solidFill>
        </p:spPr>
        <p:txBody>
          <a:bodyPr/>
          <a:lstStyle/>
          <a:p>
            <a:pPr algn="just" eaLnBrk="1" hangingPunct="1">
              <a:lnSpc>
                <a:spcPct val="90000"/>
              </a:lnSpc>
              <a:buFontTx/>
              <a:buNone/>
            </a:pPr>
            <a:r>
              <a:rPr lang="tr-TR" b="1" smtClean="0"/>
              <a:t>   </a:t>
            </a:r>
            <a:r>
              <a:rPr lang="pt-BR" b="1" smtClean="0">
                <a:solidFill>
                  <a:srgbClr val="FF0000"/>
                </a:solidFill>
              </a:rPr>
              <a:t>Alternaria Yaprak Lekesi</a:t>
            </a:r>
            <a:r>
              <a:rPr lang="pt-BR" b="1" smtClean="0"/>
              <a:t> : </a:t>
            </a:r>
            <a:r>
              <a:rPr lang="pt-BR" smtClean="0"/>
              <a:t>Yukarıda belirtilen 3 </a:t>
            </a:r>
            <a:r>
              <a:rPr lang="pt-BR" i="1" smtClean="0"/>
              <a:t>Alternaria </a:t>
            </a:r>
            <a:r>
              <a:rPr lang="pt-BR" smtClean="0"/>
              <a:t>türü pamuk bitkisinde teşhis edilmiştir.</a:t>
            </a:r>
          </a:p>
          <a:p>
            <a:pPr algn="just" eaLnBrk="1" hangingPunct="1">
              <a:lnSpc>
                <a:spcPct val="90000"/>
              </a:lnSpc>
              <a:buFontTx/>
              <a:buNone/>
            </a:pPr>
            <a:r>
              <a:rPr lang="tr-TR" smtClean="0"/>
              <a:t>   </a:t>
            </a:r>
            <a:r>
              <a:rPr lang="pt-BR" smtClean="0"/>
              <a:t>Hastalığın ilk belirtileri yeni toprak yüzeyine çıkan fidelerin kotiledon yapraklarında leke şeklinde görülür. Fungus kotiledon ve uç sürgünleri enfekte ettiğinde fide yanıklığına neden olur. Bu evre hastalığın en tahripkar evresidir. Kotiledonlarda küçük kahverengi dairesel lekeler oluşur. Bu lekelerin etrafı mor bir renk kuşağı ile çevrilir. </a:t>
            </a:r>
            <a:endParaRPr lang="tr-TR"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3"/>
          <p:cNvSpPr>
            <a:spLocks noGrp="1" noChangeArrowheads="1"/>
          </p:cNvSpPr>
          <p:nvPr>
            <p:ph type="body" idx="1"/>
          </p:nvPr>
        </p:nvSpPr>
        <p:spPr>
          <a:xfrm>
            <a:off x="250825" y="620713"/>
            <a:ext cx="8435975" cy="5688012"/>
          </a:xfrm>
          <a:solidFill>
            <a:srgbClr val="FFC000"/>
          </a:solidFill>
        </p:spPr>
        <p:txBody>
          <a:bodyPr/>
          <a:lstStyle/>
          <a:p>
            <a:pPr algn="just" eaLnBrk="1" hangingPunct="1">
              <a:lnSpc>
                <a:spcPct val="90000"/>
              </a:lnSpc>
              <a:buFontTx/>
              <a:buNone/>
            </a:pPr>
            <a:r>
              <a:rPr lang="tr-TR" smtClean="0"/>
              <a:t>   </a:t>
            </a:r>
            <a:r>
              <a:rPr lang="pt-BR" smtClean="0"/>
              <a:t>Uygun şartlarda lekelerin büyüklüğü 10 mm ye ulaşır. Lekelr diğer yapraklarada geçer. Daha yaşlı yapraklarda lekelerin nekrotik merkezinde konsantrik halkalar daha belirginleşir. Rutubetli şartlarda nekrotik doku fungusun sporulasyonu sonucu isimsi siyah bir renk alır. Hassas çeşitlerde yaprak dökümü de görülebilir. Hastalık etmeni fungusun Misel ve konidileri koyu renklidir. Konidiler oldukça büyük enine ve boyuna bölmelidir. </a:t>
            </a:r>
            <a:r>
              <a:rPr lang="pt-BR" i="1" smtClean="0">
                <a:solidFill>
                  <a:srgbClr val="FF0000"/>
                </a:solidFill>
              </a:rPr>
              <a:t>Alternaria alternata</a:t>
            </a:r>
            <a:r>
              <a:rPr lang="pt-BR" i="1" smtClean="0"/>
              <a:t> </a:t>
            </a:r>
            <a:r>
              <a:rPr lang="pt-BR" smtClean="0"/>
              <a:t>türü uzun konidi zincirleri oluşturu</a:t>
            </a:r>
            <a:r>
              <a:rPr lang="tr-TR" smtClean="0"/>
              <a:t>r.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3"/>
          <p:cNvSpPr>
            <a:spLocks noGrp="1" noChangeArrowheads="1"/>
          </p:cNvSpPr>
          <p:nvPr>
            <p:ph type="body" idx="1"/>
          </p:nvPr>
        </p:nvSpPr>
        <p:spPr>
          <a:xfrm>
            <a:off x="457200" y="620713"/>
            <a:ext cx="8229600" cy="5688012"/>
          </a:xfrm>
          <a:solidFill>
            <a:srgbClr val="FFC000"/>
          </a:solidFill>
        </p:spPr>
        <p:txBody>
          <a:bodyPr/>
          <a:lstStyle/>
          <a:p>
            <a:pPr algn="just" eaLnBrk="1" hangingPunct="1">
              <a:buFontTx/>
              <a:buNone/>
            </a:pPr>
            <a:r>
              <a:rPr lang="tr-TR" b="1" smtClean="0"/>
              <a:t>   </a:t>
            </a:r>
            <a:r>
              <a:rPr lang="pt-BR" b="1" smtClean="0">
                <a:solidFill>
                  <a:schemeClr val="accent2"/>
                </a:solidFill>
              </a:rPr>
              <a:t>Savaşımı</a:t>
            </a:r>
            <a:r>
              <a:rPr lang="pt-BR" b="1" smtClean="0"/>
              <a:t>: </a:t>
            </a:r>
            <a:r>
              <a:rPr lang="pt-BR" smtClean="0"/>
              <a:t>Hastalıklı bitki artıkları ve kendi gelen bitkiler imha edilmelidir. Münavebe yararlı olabilir. Enfekteli bitkilerden elde edilen tohumlar ertesi yıl kullanılmamalı. Sulamayı düzenli yapmalı. Dengeli gübreleme yapılmalı fazla N lu gübrelemeden sakınılmalı Klı gübreler ihmal edilmemeli. </a:t>
            </a:r>
            <a:r>
              <a:rPr lang="pt-BR" smtClean="0">
                <a:solidFill>
                  <a:srgbClr val="FF0000"/>
                </a:solidFill>
              </a:rPr>
              <a:t>Bakırlı ilaçlar</a:t>
            </a:r>
            <a:r>
              <a:rPr lang="pt-BR" smtClean="0"/>
              <a:t> veya </a:t>
            </a:r>
            <a:r>
              <a:rPr lang="pt-BR" smtClean="0">
                <a:solidFill>
                  <a:srgbClr val="FF0000"/>
                </a:solidFill>
              </a:rPr>
              <a:t>Zineb, Mancozeb, Captafol</a:t>
            </a:r>
            <a:r>
              <a:rPr lang="pt-BR" smtClean="0"/>
              <a:t> terkipli ilaçlarla püskürtme şeklinde 10 gün ara ile ilaçlama yapılabilir.</a:t>
            </a:r>
            <a:endParaRPr lang="tr-TR"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3"/>
          <p:cNvSpPr>
            <a:spLocks noGrp="1" noChangeArrowheads="1"/>
          </p:cNvSpPr>
          <p:nvPr>
            <p:ph type="body" idx="1"/>
          </p:nvPr>
        </p:nvSpPr>
        <p:spPr>
          <a:xfrm>
            <a:off x="457200" y="549275"/>
            <a:ext cx="8229600" cy="5576888"/>
          </a:xfrm>
          <a:solidFill>
            <a:srgbClr val="FFC000"/>
          </a:solidFill>
        </p:spPr>
        <p:txBody>
          <a:bodyPr/>
          <a:lstStyle/>
          <a:p>
            <a:pPr algn="just" eaLnBrk="1" hangingPunct="1">
              <a:buFontTx/>
              <a:buNone/>
            </a:pPr>
            <a:r>
              <a:rPr lang="tr-TR" sz="2800" b="1" smtClean="0"/>
              <a:t>   </a:t>
            </a:r>
            <a:r>
              <a:rPr lang="pt-BR" sz="2800" b="1" smtClean="0">
                <a:solidFill>
                  <a:srgbClr val="FF0000"/>
                </a:solidFill>
              </a:rPr>
              <a:t>Ascochyta Yanıklığı</a:t>
            </a:r>
            <a:r>
              <a:rPr lang="pt-BR" sz="2800" b="1" smtClean="0"/>
              <a:t>:</a:t>
            </a:r>
            <a:r>
              <a:rPr lang="pt-BR" sz="2800" smtClean="0"/>
              <a:t> </a:t>
            </a:r>
            <a:r>
              <a:rPr lang="tr-TR" sz="2800" smtClean="0"/>
              <a:t> (</a:t>
            </a:r>
            <a:r>
              <a:rPr lang="pt-BR" sz="2800" i="1" smtClean="0">
                <a:solidFill>
                  <a:schemeClr val="accent2"/>
                </a:solidFill>
              </a:rPr>
              <a:t>Ascochyta gossypii</a:t>
            </a:r>
            <a:r>
              <a:rPr lang="tr-TR" sz="2800" smtClean="0"/>
              <a:t> )</a:t>
            </a:r>
          </a:p>
          <a:p>
            <a:pPr algn="just" eaLnBrk="1" hangingPunct="1">
              <a:buFontTx/>
              <a:buNone/>
            </a:pPr>
            <a:r>
              <a:rPr lang="tr-TR" sz="2800" smtClean="0"/>
              <a:t>   </a:t>
            </a:r>
            <a:r>
              <a:rPr lang="pt-BR" sz="2800" smtClean="0"/>
              <a:t>Fungus kotiledon ve diğer yapraklarda, yaprak sapı ve kozalarda lekelere neden olur. İlk lekeler ortası beyaz- açık kahve etrafı siyah kahverengi yuvarlak lekeler şeklinde görülür. Bu lekeler yaprağın büyük bir kısmını kaplayacak şekilde büyür ve bunun sonucunda da yaprakta büyük parlak kahverengi nekrotik doku alanları meydana gelir. Petiol ve saplarda ise 6-7 cm uzunluğunda çökük yara şeklinde lekeler halinde görülür. Saplardaki bu belirtiler dolu zararına benzer. </a:t>
            </a:r>
            <a:endParaRPr lang="tr-TR" sz="280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3"/>
          <p:cNvSpPr>
            <a:spLocks noGrp="1" noChangeArrowheads="1"/>
          </p:cNvSpPr>
          <p:nvPr>
            <p:ph type="body" idx="1"/>
          </p:nvPr>
        </p:nvSpPr>
        <p:spPr>
          <a:xfrm>
            <a:off x="457200" y="404813"/>
            <a:ext cx="8229600" cy="6192837"/>
          </a:xfrm>
          <a:solidFill>
            <a:srgbClr val="FFC000"/>
          </a:solidFill>
        </p:spPr>
        <p:txBody>
          <a:bodyPr/>
          <a:lstStyle/>
          <a:p>
            <a:pPr eaLnBrk="1" hangingPunct="1">
              <a:lnSpc>
                <a:spcPct val="90000"/>
              </a:lnSpc>
              <a:buFontTx/>
              <a:buNone/>
            </a:pPr>
            <a:r>
              <a:rPr lang="pt-BR" b="1" smtClean="0">
                <a:solidFill>
                  <a:srgbClr val="FF0000"/>
                </a:solidFill>
              </a:rPr>
              <a:t>Pamukta Pas Hastalığı:</a:t>
            </a:r>
            <a:r>
              <a:rPr lang="pt-BR" smtClean="0"/>
              <a:t>  </a:t>
            </a:r>
            <a:endParaRPr lang="tr-TR" smtClean="0"/>
          </a:p>
          <a:p>
            <a:pPr algn="just" eaLnBrk="1" hangingPunct="1">
              <a:lnSpc>
                <a:spcPct val="90000"/>
              </a:lnSpc>
              <a:buFontTx/>
              <a:buNone/>
            </a:pPr>
            <a:r>
              <a:rPr lang="tr-TR" smtClean="0"/>
              <a:t>    </a:t>
            </a:r>
            <a:r>
              <a:rPr lang="pt-BR" smtClean="0"/>
              <a:t>Pamukta enyaygın görülen pas türü </a:t>
            </a:r>
            <a:r>
              <a:rPr lang="pt-BR" i="1" smtClean="0">
                <a:solidFill>
                  <a:schemeClr val="accent2"/>
                </a:solidFill>
              </a:rPr>
              <a:t>Puccinia cacabata</a:t>
            </a:r>
            <a:r>
              <a:rPr lang="pt-BR" smtClean="0"/>
              <a:t> dır. Macrocyclic bir pas türüdür. Pycnium( Spermagonium ) ve aecidial dönemleri pamuk ve pamuğun yabani türlerinde Üredial ve telial dönemleri bir çayır bitkisinde geçmektedir.</a:t>
            </a:r>
          </a:p>
          <a:p>
            <a:pPr algn="just" eaLnBrk="1" hangingPunct="1">
              <a:lnSpc>
                <a:spcPct val="90000"/>
              </a:lnSpc>
              <a:buFontTx/>
              <a:buNone/>
            </a:pPr>
            <a:r>
              <a:rPr lang="tr-TR" smtClean="0"/>
              <a:t>   </a:t>
            </a:r>
            <a:r>
              <a:rPr lang="pt-BR" smtClean="0"/>
              <a:t>Basidiosporların pamuğu enfeksiyonundan 4-6 hafta sonra yapraklarda açık yeşil lekeler görülür. Bu lekel</a:t>
            </a:r>
            <a:r>
              <a:rPr lang="tr-TR" smtClean="0"/>
              <a:t>e</a:t>
            </a:r>
            <a:r>
              <a:rPr lang="pt-BR" smtClean="0"/>
              <a:t>ri takiben parlak sarı pycnium lar oluşur. Daha sonra yaprağın alt yüzeyinden aeciumlar ve içlerinde aecidiosporlar oluşur. </a:t>
            </a:r>
            <a:endParaRPr lang="tr-TR"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6802" name="Picture 5" descr="cotrust1a.jpg (52504 bytes)"/>
          <p:cNvPicPr>
            <a:picLocks noChangeAspect="1" noChangeArrowheads="1"/>
          </p:cNvPicPr>
          <p:nvPr/>
        </p:nvPicPr>
        <p:blipFill>
          <a:blip r:embed="rId3"/>
          <a:srcRect/>
          <a:stretch>
            <a:fillRect/>
          </a:stretch>
        </p:blipFill>
        <p:spPr bwMode="auto">
          <a:xfrm>
            <a:off x="155575" y="260350"/>
            <a:ext cx="4487863" cy="2952750"/>
          </a:xfrm>
          <a:prstGeom prst="rect">
            <a:avLst/>
          </a:prstGeom>
          <a:noFill/>
          <a:ln w="9525">
            <a:noFill/>
            <a:miter lim="800000"/>
            <a:headEnd/>
            <a:tailEnd/>
          </a:ln>
        </p:spPr>
      </p:pic>
      <p:pic>
        <p:nvPicPr>
          <p:cNvPr id="76803" name="Picture 7" descr="rust5"/>
          <p:cNvPicPr>
            <a:picLocks noChangeAspect="1" noChangeArrowheads="1"/>
          </p:cNvPicPr>
          <p:nvPr/>
        </p:nvPicPr>
        <p:blipFill>
          <a:blip r:embed="rId4"/>
          <a:srcRect/>
          <a:stretch>
            <a:fillRect/>
          </a:stretch>
        </p:blipFill>
        <p:spPr bwMode="auto">
          <a:xfrm>
            <a:off x="4643438" y="260350"/>
            <a:ext cx="4321175" cy="2952750"/>
          </a:xfrm>
          <a:prstGeom prst="rect">
            <a:avLst/>
          </a:prstGeom>
          <a:noFill/>
          <a:ln w="9525">
            <a:noFill/>
            <a:miter lim="800000"/>
            <a:headEnd/>
            <a:tailEnd/>
          </a:ln>
        </p:spPr>
      </p:pic>
      <p:sp>
        <p:nvSpPr>
          <p:cNvPr id="76804" name="Rectangle 8"/>
          <p:cNvSpPr>
            <a:spLocks noChangeArrowheads="1"/>
          </p:cNvSpPr>
          <p:nvPr/>
        </p:nvSpPr>
        <p:spPr bwMode="auto">
          <a:xfrm>
            <a:off x="3489325" y="3246438"/>
            <a:ext cx="2165350" cy="366712"/>
          </a:xfrm>
          <a:prstGeom prst="rect">
            <a:avLst/>
          </a:prstGeom>
          <a:noFill/>
          <a:ln w="9525">
            <a:noFill/>
            <a:miter lim="800000"/>
            <a:headEnd/>
            <a:tailEnd/>
          </a:ln>
        </p:spPr>
        <p:txBody>
          <a:bodyPr wrap="none">
            <a:spAutoFit/>
          </a:bodyPr>
          <a:lstStyle/>
          <a:p>
            <a:r>
              <a:rPr lang="tr-TR" b="1"/>
              <a:t>Puccinia cacabata</a:t>
            </a:r>
          </a:p>
        </p:txBody>
      </p:sp>
      <p:sp>
        <p:nvSpPr>
          <p:cNvPr id="76805" name="Rectangle 10"/>
          <p:cNvSpPr>
            <a:spLocks noChangeArrowheads="1"/>
          </p:cNvSpPr>
          <p:nvPr/>
        </p:nvSpPr>
        <p:spPr bwMode="auto">
          <a:xfrm>
            <a:off x="395288" y="3800475"/>
            <a:ext cx="8497887" cy="2647950"/>
          </a:xfrm>
          <a:prstGeom prst="rect">
            <a:avLst/>
          </a:prstGeom>
          <a:solidFill>
            <a:srgbClr val="FFC000"/>
          </a:solidFill>
          <a:ln w="9525">
            <a:noFill/>
            <a:miter lim="800000"/>
            <a:headEnd/>
            <a:tailEnd/>
          </a:ln>
        </p:spPr>
        <p:txBody>
          <a:bodyPr anchor="ctr">
            <a:spAutoFit/>
          </a:bodyPr>
          <a:lstStyle/>
          <a:p>
            <a:pPr algn="just"/>
            <a:r>
              <a:rPr lang="pt-BR" sz="2400"/>
              <a:t>Bu yapılar yaprak altında çıkıntılar oluşturur. Enfeksiyon şiddetli olduğunda yapraklar kıvrılır ve dökülür.</a:t>
            </a:r>
            <a:endParaRPr lang="tr-TR" sz="2400"/>
          </a:p>
          <a:p>
            <a:pPr algn="just"/>
            <a:r>
              <a:rPr lang="pt-BR" sz="2400" b="1">
                <a:solidFill>
                  <a:srgbClr val="FF0000"/>
                </a:solidFill>
              </a:rPr>
              <a:t>Savaşımı:</a:t>
            </a:r>
            <a:r>
              <a:rPr lang="pt-BR" sz="2400" b="1"/>
              <a:t> </a:t>
            </a:r>
            <a:r>
              <a:rPr lang="pt-BR" sz="2400"/>
              <a:t>Kimyasal mücadele olarak enfeksiyon başlamadan önce koruyucu fungisitlerden </a:t>
            </a:r>
            <a:r>
              <a:rPr lang="pt-BR" sz="2400">
                <a:solidFill>
                  <a:schemeClr val="hlink"/>
                </a:solidFill>
              </a:rPr>
              <a:t>Zineb, Maneb</a:t>
            </a:r>
            <a:r>
              <a:rPr lang="pt-BR" sz="2400"/>
              <a:t> veya </a:t>
            </a:r>
            <a:r>
              <a:rPr lang="pt-BR" sz="2400">
                <a:solidFill>
                  <a:schemeClr val="hlink"/>
                </a:solidFill>
              </a:rPr>
              <a:t>Mancozeb </a:t>
            </a:r>
            <a:r>
              <a:rPr lang="pt-BR" sz="2400"/>
              <a:t> biri ile 14 gün aralıklarla ilaçlama yapılabilir. Dayanıklı çeşit kullanmalı, biyolojik mücadelede </a:t>
            </a:r>
            <a:r>
              <a:rPr lang="pt-BR" sz="2400" i="1">
                <a:solidFill>
                  <a:schemeClr val="accent2"/>
                </a:solidFill>
              </a:rPr>
              <a:t>Tuberculina persicina</a:t>
            </a:r>
            <a:r>
              <a:rPr lang="pt-BR" sz="2400" i="1"/>
              <a:t> </a:t>
            </a:r>
            <a:r>
              <a:rPr lang="pt-BR" sz="2400"/>
              <a:t>nın etkili olduğu bildirilmektedir.</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7826" name="Picture 4" descr="ayçiçeği17"/>
          <p:cNvPicPr>
            <a:picLocks noChangeAspect="1" noChangeArrowheads="1"/>
          </p:cNvPicPr>
          <p:nvPr>
            <p:ph idx="1"/>
          </p:nvPr>
        </p:nvPicPr>
        <p:blipFill>
          <a:blip r:embed="rId3"/>
          <a:srcRect/>
          <a:stretch>
            <a:fillRect/>
          </a:stretch>
        </p:blipFill>
        <p:spPr>
          <a:xfrm>
            <a:off x="539750" y="476250"/>
            <a:ext cx="8280400" cy="5905500"/>
          </a:xfrm>
          <a:noFill/>
        </p:spPr>
      </p:pic>
      <p:sp>
        <p:nvSpPr>
          <p:cNvPr id="77827" name="Rectangle 7"/>
          <p:cNvSpPr>
            <a:spLocks noChangeArrowheads="1"/>
          </p:cNvSpPr>
          <p:nvPr/>
        </p:nvSpPr>
        <p:spPr bwMode="auto">
          <a:xfrm>
            <a:off x="1979613" y="857250"/>
            <a:ext cx="5637212" cy="579438"/>
          </a:xfrm>
          <a:prstGeom prst="rect">
            <a:avLst/>
          </a:prstGeom>
          <a:noFill/>
          <a:ln w="9525">
            <a:noFill/>
            <a:miter lim="800000"/>
            <a:headEnd/>
            <a:tailEnd/>
          </a:ln>
        </p:spPr>
        <p:txBody>
          <a:bodyPr>
            <a:spAutoFit/>
          </a:bodyPr>
          <a:lstStyle/>
          <a:p>
            <a:pPr eaLnBrk="0" hangingPunct="0"/>
            <a:r>
              <a:rPr lang="tr-TR" sz="3200" b="1"/>
              <a:t>AYÇİÇEĞİ HASTALIKLARI</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3"/>
          <p:cNvSpPr>
            <a:spLocks noGrp="1" noChangeArrowheads="1"/>
          </p:cNvSpPr>
          <p:nvPr>
            <p:ph type="body" idx="1"/>
          </p:nvPr>
        </p:nvSpPr>
        <p:spPr>
          <a:xfrm>
            <a:off x="250825" y="476250"/>
            <a:ext cx="8642350" cy="5905500"/>
          </a:xfrm>
          <a:solidFill>
            <a:srgbClr val="FFC000"/>
          </a:solidFill>
        </p:spPr>
        <p:txBody>
          <a:bodyPr/>
          <a:lstStyle/>
          <a:p>
            <a:pPr eaLnBrk="1" hangingPunct="1">
              <a:buFontTx/>
              <a:buNone/>
            </a:pPr>
            <a:r>
              <a:rPr lang="tr-TR" smtClean="0"/>
              <a:t>  </a:t>
            </a:r>
            <a:r>
              <a:rPr lang="en-US" smtClean="0"/>
              <a:t>Ayçiçeği </a:t>
            </a:r>
            <a:r>
              <a:rPr lang="en-US" i="1" smtClean="0"/>
              <a:t>(Helianthus annuus</a:t>
            </a:r>
            <a:r>
              <a:rPr lang="en-US" smtClean="0"/>
              <a:t> L.), günümüzün en önemli yağ bitkilerinden biridir. Ayçiçeği yağı yemeklik kalitesi yönünden tercih edilen bitkisel yağlar arasında ilk sırayı almaktadır. Dolayısıyla Dünya’ da birçok ülkede ekonomik düzeyde tarımı yapılmaktadır. Yurdumuzda da yıllara göre değişmekle beraber yaklaşık 575.000 ha alanda ayçiçeği ekilişi yapılmakta, üretim 900.000 ton ve ortalama verimde 156.5 kg/da civarındadır. </a:t>
            </a:r>
            <a:endParaRPr lang="tr-TR"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3"/>
          <p:cNvSpPr>
            <a:spLocks noGrp="1" noChangeArrowheads="1"/>
          </p:cNvSpPr>
          <p:nvPr>
            <p:ph type="body" idx="1"/>
          </p:nvPr>
        </p:nvSpPr>
        <p:spPr>
          <a:xfrm>
            <a:off x="0" y="333375"/>
            <a:ext cx="8820150" cy="6524625"/>
          </a:xfrm>
          <a:solidFill>
            <a:srgbClr val="FFC000"/>
          </a:solidFill>
        </p:spPr>
        <p:txBody>
          <a:bodyPr/>
          <a:lstStyle/>
          <a:p>
            <a:pPr algn="just" eaLnBrk="1" hangingPunct="1">
              <a:lnSpc>
                <a:spcPct val="90000"/>
              </a:lnSpc>
              <a:buFontTx/>
              <a:buNone/>
            </a:pPr>
            <a:r>
              <a:rPr lang="tr-TR" smtClean="0"/>
              <a:t>  </a:t>
            </a:r>
            <a:r>
              <a:rPr lang="en-US" smtClean="0"/>
              <a:t>Türkiye’ deki ayçiçeği ekiliş alanlarının %73’ ü Trakya-Marmara, %13’ ü İç Anadolu, %19’u Karadeniz, %3’ ü Ege ve %1’i Doğu ve Güneydoğu Anadolu Bölgelerindedir. Ülkemizde kişi başına yaklaşık 12 kg civarında bitkisel sıvı yağ tüketimi vardır. Oysa AET ülkelerinde kişi başına yıllık yağ tüketimi 24 kg civarındadır. Ülkemizdeki kişi başına yağ tüketimi AET ülkelerine göre az olmasına rağmen, yinede yağ bitkileri üretimi yetersizliğinden her yıl 200 bin tonun üzerinde bitkisel yağ ithalatı yapılmaktadır. </a:t>
            </a:r>
            <a:br>
              <a:rPr lang="en-US" smtClean="0"/>
            </a:br>
            <a:r>
              <a:rPr lang="en-US" smtClean="0"/>
              <a:t/>
            </a:r>
            <a:br>
              <a:rPr lang="en-US" smtClean="0"/>
            </a:br>
            <a:endParaRPr lang="tr-TR"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3"/>
          <p:cNvSpPr>
            <a:spLocks noGrp="1" noChangeArrowheads="1"/>
          </p:cNvSpPr>
          <p:nvPr>
            <p:ph type="body" idx="1"/>
          </p:nvPr>
        </p:nvSpPr>
        <p:spPr>
          <a:xfrm>
            <a:off x="457200" y="549275"/>
            <a:ext cx="8229600" cy="5576888"/>
          </a:xfrm>
          <a:solidFill>
            <a:srgbClr val="FFC000"/>
          </a:solidFill>
        </p:spPr>
        <p:txBody>
          <a:bodyPr/>
          <a:lstStyle/>
          <a:p>
            <a:pPr algn="just" eaLnBrk="1" hangingPunct="1">
              <a:buFontTx/>
              <a:buNone/>
            </a:pPr>
            <a:r>
              <a:rPr lang="tr-TR" smtClean="0"/>
              <a:t>   </a:t>
            </a:r>
            <a:r>
              <a:rPr lang="pt-BR" smtClean="0"/>
              <a:t>Hastalık etmeni fungus 2 tip spor üretir. Bunlar endokonidiler ve klamidosporlardır. Endokonidiler konidioforlardan içsel olarak üretilirler. Silindirik şekilde olup, uçl</a:t>
            </a:r>
            <a:r>
              <a:rPr lang="tr-TR" smtClean="0"/>
              <a:t>a</a:t>
            </a:r>
            <a:r>
              <a:rPr lang="pt-BR" smtClean="0"/>
              <a:t>rı yuvarlaklaşmıştır. Renksiz ve bölmesizdirler. Bazen zincir oluştururlar. Klamidosporlar kalın duvarlı, koyu renkli disk şeklindedirler ve zincir oluştururlar. Her bir zincirde 5-8 adet klamidospor bulunur.</a:t>
            </a:r>
            <a:endParaRPr lang="tr-TR"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3"/>
          <p:cNvSpPr>
            <a:spLocks noGrp="1" noChangeArrowheads="1"/>
          </p:cNvSpPr>
          <p:nvPr>
            <p:ph type="body" idx="1"/>
          </p:nvPr>
        </p:nvSpPr>
        <p:spPr>
          <a:xfrm>
            <a:off x="457200" y="260350"/>
            <a:ext cx="8229600" cy="5976938"/>
          </a:xfrm>
          <a:solidFill>
            <a:srgbClr val="FFC000"/>
          </a:solidFill>
        </p:spPr>
        <p:txBody>
          <a:bodyPr/>
          <a:lstStyle/>
          <a:p>
            <a:pPr algn="just" eaLnBrk="1" hangingPunct="1">
              <a:buFontTx/>
              <a:buNone/>
            </a:pPr>
            <a:r>
              <a:rPr lang="tr-TR" smtClean="0"/>
              <a:t>   </a:t>
            </a:r>
            <a:r>
              <a:rPr lang="en-US" smtClean="0"/>
              <a:t>Ayçiçeğinde üretim alanları hemen hemen en yüksek sınıra dayanmıştır. Bu nedenle ayçiçeği üretiminde hedeflenen miktarlara ulaşabilmenin yolu önemli oranda birim alandan alınan tane ve yağ verimlerinin artırılmasıdır. Ayçiçeği tarımında verimliliğin artırılması yüksek verimli ve kaliteli tohumluk kullanımının yaygınlaştırılması ile birlikte, yetiştirme tekniklerinin eniyi şekilde yapılması, hastalık ve zararlılarla gereği gibi mücadele edilmesine bağlıdır. </a:t>
            </a:r>
            <a:endParaRPr lang="tr-TR"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3"/>
          <p:cNvSpPr>
            <a:spLocks noGrp="1" noChangeArrowheads="1"/>
          </p:cNvSpPr>
          <p:nvPr>
            <p:ph type="body" idx="1"/>
          </p:nvPr>
        </p:nvSpPr>
        <p:spPr>
          <a:xfrm>
            <a:off x="323850" y="476250"/>
            <a:ext cx="8362950" cy="5905500"/>
          </a:xfrm>
          <a:solidFill>
            <a:srgbClr val="FFC000"/>
          </a:solidFill>
        </p:spPr>
        <p:txBody>
          <a:bodyPr/>
          <a:lstStyle/>
          <a:p>
            <a:pPr algn="just" eaLnBrk="1" hangingPunct="1">
              <a:lnSpc>
                <a:spcPct val="90000"/>
              </a:lnSpc>
              <a:buFontTx/>
              <a:buNone/>
            </a:pPr>
            <a:r>
              <a:rPr lang="tr-TR" smtClean="0"/>
              <a:t>   </a:t>
            </a:r>
            <a:r>
              <a:rPr lang="en-US" smtClean="0"/>
              <a:t>Ayçiçeği bitkisi kazık kök yapısı ile kurağa toleranslı bir bitki kabul edilse de yazlık bir bitki olması ve bu mevsimde de yeterince yağış düşmemesi sonucu oluşan kuraklık dekardan alınan verimi oldukça düşürmektedir. </a:t>
            </a:r>
            <a:br>
              <a:rPr lang="en-US" smtClean="0"/>
            </a:br>
            <a:r>
              <a:rPr lang="en-US" smtClean="0"/>
              <a:t>Ortalama yıllık yağışı 500 mm ve daha çok olan yerlerde sulamaya gerek duyulmadan da ayçiçeği tarımında bitkisel üretim yapılabilmektedir. Bitkinin yetişme döneminde toprakta belli miktarda suya ihtiyaç vardır. Bu su toprağa genellikle yağışlarla düşmektedir. </a:t>
            </a:r>
            <a:endParaRPr lang="tr-TR"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3"/>
          <p:cNvSpPr>
            <a:spLocks noGrp="1" noChangeArrowheads="1"/>
          </p:cNvSpPr>
          <p:nvPr>
            <p:ph type="body" sz="half" idx="1"/>
          </p:nvPr>
        </p:nvSpPr>
        <p:spPr>
          <a:xfrm>
            <a:off x="250825" y="692150"/>
            <a:ext cx="4249738" cy="5434013"/>
          </a:xfrm>
          <a:solidFill>
            <a:srgbClr val="FFC000"/>
          </a:solidFill>
        </p:spPr>
        <p:txBody>
          <a:bodyPr/>
          <a:lstStyle/>
          <a:p>
            <a:pPr algn="just" eaLnBrk="1" hangingPunct="1">
              <a:buFontTx/>
              <a:buNone/>
            </a:pPr>
            <a:r>
              <a:rPr lang="tr-TR" sz="2800" smtClean="0"/>
              <a:t>   </a:t>
            </a:r>
            <a:r>
              <a:rPr lang="en-US" sz="2800" smtClean="0"/>
              <a:t>Yağışlarla toprağa düşen su yeterli olduğu sürece sulamaya gerek yoktur. Fakat ayçiçeği yetişme döneminde toprakta su yetersiz olursa, hedeflenen yüksek verimin alınabilmesi için su ihtiyacının sulama yolu ile karşılanması gerekmektedir. </a:t>
            </a:r>
            <a:endParaRPr lang="tr-TR" sz="2800" smtClean="0"/>
          </a:p>
        </p:txBody>
      </p:sp>
      <p:pic>
        <p:nvPicPr>
          <p:cNvPr id="82947" name="Picture 4" descr="sunflfld"/>
          <p:cNvPicPr>
            <a:picLocks noChangeAspect="1" noChangeArrowheads="1"/>
          </p:cNvPicPr>
          <p:nvPr>
            <p:ph sz="half" idx="2"/>
          </p:nvPr>
        </p:nvPicPr>
        <p:blipFill>
          <a:blip r:embed="rId3"/>
          <a:srcRect/>
          <a:stretch>
            <a:fillRect/>
          </a:stretch>
        </p:blipFill>
        <p:spPr>
          <a:xfrm>
            <a:off x="4572000" y="692150"/>
            <a:ext cx="4176713" cy="5400675"/>
          </a:xfrm>
          <a:noFill/>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6"/>
          <p:cNvSpPr>
            <a:spLocks noChangeArrowheads="1"/>
          </p:cNvSpPr>
          <p:nvPr/>
        </p:nvSpPr>
        <p:spPr bwMode="auto">
          <a:xfrm>
            <a:off x="0" y="1970088"/>
            <a:ext cx="9144000" cy="0"/>
          </a:xfrm>
          <a:prstGeom prst="rect">
            <a:avLst/>
          </a:prstGeom>
          <a:solidFill>
            <a:srgbClr val="F9F9F9"/>
          </a:solidFill>
          <a:ln w="9525">
            <a:noFill/>
            <a:miter lim="800000"/>
            <a:headEnd/>
            <a:tailEnd/>
          </a:ln>
        </p:spPr>
        <p:txBody>
          <a:bodyPr wrap="none" anchor="ctr">
            <a:spAutoFit/>
          </a:bodyPr>
          <a:lstStyle/>
          <a:p>
            <a:endParaRPr lang="tr-TR"/>
          </a:p>
        </p:txBody>
      </p:sp>
      <p:graphicFrame>
        <p:nvGraphicFramePr>
          <p:cNvPr id="155716" name="Group 68"/>
          <p:cNvGraphicFramePr>
            <a:graphicFrameLocks noGrp="1"/>
          </p:cNvGraphicFramePr>
          <p:nvPr/>
        </p:nvGraphicFramePr>
        <p:xfrm>
          <a:off x="0" y="0"/>
          <a:ext cx="9144000" cy="6913563"/>
        </p:xfrm>
        <a:graphic>
          <a:graphicData uri="http://schemas.openxmlformats.org/drawingml/2006/table">
            <a:tbl>
              <a:tblPr/>
              <a:tblGrid>
                <a:gridCol w="3654425"/>
                <a:gridCol w="5489575"/>
              </a:tblGrid>
              <a:tr h="793750">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cs typeface="Times New Roman" pitchFamily="18" charset="0"/>
                        </a:rPr>
                        <a:t>Fungal hastalıklar</a:t>
                      </a:r>
                      <a:endParaRPr kumimoji="0" lang="en-US" sz="2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2F2F2"/>
                    </a:solidFill>
                  </a:tcPr>
                </a:tc>
                <a:tc hMerge="1">
                  <a:txBody>
                    <a:bodyPr/>
                    <a:lstStyle/>
                    <a:p>
                      <a:endParaRPr lang="tr-TR"/>
                    </a:p>
                  </a:txBody>
                  <a:tcPr/>
                </a:tc>
              </a:tr>
              <a:tr h="34290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800" b="0" i="0" u="none" strike="noStrike" cap="none" normalizeH="0" baseline="0" dirty="0" smtClean="0">
                          <a:ln>
                            <a:noFill/>
                          </a:ln>
                          <a:solidFill>
                            <a:schemeClr val="tx1"/>
                          </a:solidFill>
                          <a:effectLst/>
                          <a:latin typeface="Times New Roman" pitchFamily="18" charset="0"/>
                          <a:cs typeface="Times New Roman" pitchFamily="18" charset="0"/>
                        </a:rPr>
                        <a:t>Alternaria yaprak yanıklığı, gövde lekesi, tabla </a:t>
                      </a:r>
                      <a: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800" b="0" i="0" u="none" strike="noStrike" cap="none" normalizeH="0" baseline="0" dirty="0" smtClean="0">
                          <a:ln>
                            <a:noFill/>
                          </a:ln>
                          <a:solidFill>
                            <a:schemeClr val="tx1"/>
                          </a:solidFill>
                          <a:effectLst/>
                          <a:latin typeface="Times New Roman" pitchFamily="18" charset="0"/>
                          <a:cs typeface="Times New Roman" pitchFamily="18" charset="0"/>
                        </a:rPr>
                        <a:t>çürüklüğü</a:t>
                      </a:r>
                      <a:endParaRPr kumimoji="0" lang="en-US" sz="2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BR" sz="2800" b="0" i="1" u="none" strike="noStrike" cap="none" normalizeH="0" baseline="0" dirty="0" smtClean="0">
                          <a:ln>
                            <a:noFill/>
                          </a:ln>
                          <a:solidFill>
                            <a:schemeClr val="tx1"/>
                          </a:solidFill>
                          <a:effectLst/>
                          <a:latin typeface="Times New Roman" pitchFamily="18" charset="0"/>
                          <a:cs typeface="Times New Roman" pitchFamily="18" charset="0"/>
                        </a:rPr>
                        <a:t>Alternaria alternata</a:t>
                      </a:r>
                      <a:r>
                        <a:rPr kumimoji="0" lang="pt-BR" sz="2800" b="0" i="0" u="none" strike="noStrike" cap="none" normalizeH="0" baseline="0" dirty="0" smtClean="0">
                          <a:ln>
                            <a:noFill/>
                          </a:ln>
                          <a:solidFill>
                            <a:schemeClr val="tx1"/>
                          </a:solidFill>
                          <a:effectLst/>
                          <a:latin typeface="Times New Roman" pitchFamily="18" charset="0"/>
                          <a:cs typeface="Times New Roman" pitchFamily="18" charset="0"/>
                        </a:rPr>
                        <a:t> = </a:t>
                      </a:r>
                      <a:r>
                        <a:rPr kumimoji="0" lang="pt-BR" sz="2800" b="0" i="1" u="none" strike="noStrike" cap="none" normalizeH="0" baseline="0" dirty="0" smtClean="0">
                          <a:ln>
                            <a:noFill/>
                          </a:ln>
                          <a:solidFill>
                            <a:schemeClr val="tx1"/>
                          </a:solidFill>
                          <a:effectLst/>
                          <a:latin typeface="Times New Roman" pitchFamily="18" charset="0"/>
                          <a:cs typeface="Times New Roman" pitchFamily="18" charset="0"/>
                        </a:rPr>
                        <a:t>A. tenuis</a:t>
                      </a:r>
                      <a:endParaRPr kumimoji="0" lang="tr-TR"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800" b="0" i="1" u="none" strike="noStrike" cap="none" normalizeH="0" baseline="0" dirty="0" smtClean="0">
                          <a:ln>
                            <a:noFill/>
                          </a:ln>
                          <a:solidFill>
                            <a:schemeClr val="tx1"/>
                          </a:solidFill>
                          <a:effectLst/>
                          <a:latin typeface="Times New Roman" pitchFamily="18" charset="0"/>
                          <a:cs typeface="Times New Roman" pitchFamily="18" charset="0"/>
                        </a:rPr>
                        <a:t>A. helianthi</a:t>
                      </a:r>
                      <a: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t> = </a:t>
                      </a:r>
                      <a:r>
                        <a:rPr kumimoji="0" lang="tr-TR" sz="2800" b="0" i="1" u="none" strike="noStrike" cap="none" normalizeH="0" baseline="0" dirty="0" smtClean="0">
                          <a:ln>
                            <a:noFill/>
                          </a:ln>
                          <a:solidFill>
                            <a:schemeClr val="tx1"/>
                          </a:solidFill>
                          <a:effectLst/>
                          <a:latin typeface="Times New Roman" pitchFamily="18" charset="0"/>
                          <a:cs typeface="Times New Roman" pitchFamily="18" charset="0"/>
                        </a:rPr>
                        <a:t>Helminthosporium helianthi</a:t>
                      </a:r>
                      <a: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t/>
                      </a:r>
                      <a:b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br>
                      <a:r>
                        <a:rPr kumimoji="0" lang="tr-TR" sz="2800" b="0" i="1" u="none" strike="noStrike" cap="none" normalizeH="0" baseline="0" dirty="0" smtClean="0">
                          <a:ln>
                            <a:noFill/>
                          </a:ln>
                          <a:solidFill>
                            <a:schemeClr val="tx1"/>
                          </a:solidFill>
                          <a:effectLst/>
                          <a:latin typeface="Times New Roman" pitchFamily="18" charset="0"/>
                          <a:cs typeface="Times New Roman" pitchFamily="18" charset="0"/>
                        </a:rPr>
                        <a:t>A. helianthicola</a:t>
                      </a:r>
                      <a: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t/>
                      </a:r>
                      <a:b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br>
                      <a:r>
                        <a:rPr kumimoji="0" lang="tr-TR" sz="2800" b="0" i="1" u="none" strike="noStrike" cap="none" normalizeH="0" baseline="0" dirty="0" smtClean="0">
                          <a:ln>
                            <a:noFill/>
                          </a:ln>
                          <a:solidFill>
                            <a:schemeClr val="tx1"/>
                          </a:solidFill>
                          <a:effectLst/>
                          <a:latin typeface="Times New Roman" pitchFamily="18" charset="0"/>
                          <a:cs typeface="Times New Roman" pitchFamily="18" charset="0"/>
                        </a:rPr>
                        <a:t>A. leucanthemi</a:t>
                      </a:r>
                      <a: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t/>
                      </a:r>
                      <a:b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br>
                      <a:r>
                        <a:rPr kumimoji="0" lang="tr-TR" sz="2800" b="0" i="1" u="none" strike="noStrike" cap="none" normalizeH="0" baseline="0" dirty="0" smtClean="0">
                          <a:ln>
                            <a:noFill/>
                          </a:ln>
                          <a:solidFill>
                            <a:schemeClr val="tx1"/>
                          </a:solidFill>
                          <a:effectLst/>
                          <a:latin typeface="Times New Roman" pitchFamily="18" charset="0"/>
                          <a:cs typeface="Times New Roman" pitchFamily="18" charset="0"/>
                        </a:rPr>
                        <a:t>A. tenuissima</a:t>
                      </a:r>
                      <a: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t/>
                      </a:r>
                      <a:b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br>
                      <a:r>
                        <a:rPr kumimoji="0" lang="tr-TR" sz="2800" b="0" i="1" u="none" strike="noStrike" cap="none" normalizeH="0" baseline="0" dirty="0" smtClean="0">
                          <a:ln>
                            <a:noFill/>
                          </a:ln>
                          <a:solidFill>
                            <a:schemeClr val="tx1"/>
                          </a:solidFill>
                          <a:effectLst/>
                          <a:latin typeface="Times New Roman" pitchFamily="18" charset="0"/>
                          <a:cs typeface="Times New Roman" pitchFamily="18" charset="0"/>
                        </a:rPr>
                        <a:t>A. zinniae</a:t>
                      </a:r>
                      <a:endParaRPr kumimoji="0" lang="tr-TR" sz="2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r>
              <a:tr h="13192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BR" sz="2800" b="0" i="0" u="none" strike="noStrike" cap="none" normalizeH="0" baseline="0" smtClean="0">
                          <a:ln>
                            <a:noFill/>
                          </a:ln>
                          <a:solidFill>
                            <a:schemeClr val="tx1"/>
                          </a:solidFill>
                          <a:effectLst/>
                          <a:latin typeface="Times New Roman" pitchFamily="18" charset="0"/>
                          <a:cs typeface="Times New Roman" pitchFamily="18" charset="0"/>
                        </a:rPr>
                        <a:t>Botrytis tabla çürüklüğü( gri küf)</a:t>
                      </a:r>
                      <a:endParaRPr kumimoji="0" lang="pt-BR" sz="2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1" u="none" strike="noStrike" cap="none" normalizeH="0" baseline="0" dirty="0" smtClean="0">
                          <a:ln>
                            <a:noFill/>
                          </a:ln>
                          <a:solidFill>
                            <a:schemeClr val="tx1"/>
                          </a:solidFill>
                          <a:effectLst/>
                          <a:latin typeface="Times New Roman" pitchFamily="18" charset="0"/>
                          <a:cs typeface="Times New Roman" pitchFamily="18" charset="0"/>
                        </a:rPr>
                        <a:t>Botrytis cinerea</a:t>
                      </a:r>
                      <a:endParaRPr kumimoji="0" lang="tr-TR"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800" b="0" i="1" u="none" strike="noStrike" cap="none" normalizeH="0" baseline="0" dirty="0" smtClean="0">
                          <a:ln>
                            <a:noFill/>
                          </a:ln>
                          <a:solidFill>
                            <a:schemeClr val="tx1"/>
                          </a:solidFill>
                          <a:effectLst/>
                          <a:latin typeface="Times New Roman" pitchFamily="18" charset="0"/>
                          <a:cs typeface="Times New Roman" pitchFamily="18" charset="0"/>
                        </a:rPr>
                        <a:t>Botryotinia fuckeliania</a:t>
                      </a:r>
                      <a: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t> [teleomorph]</a:t>
                      </a:r>
                      <a:endParaRPr kumimoji="0" lang="tr-TR" sz="2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r>
              <a:tr h="13160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 </a:t>
                      </a:r>
                      <a:r>
                        <a:rPr kumimoji="0" lang="en-US" sz="2800" b="0" i="0" u="none" strike="noStrike" cap="none" normalizeH="0" baseline="0" smtClean="0">
                          <a:ln>
                            <a:noFill/>
                          </a:ln>
                          <a:solidFill>
                            <a:schemeClr val="tx1"/>
                          </a:solidFill>
                          <a:effectLst/>
                          <a:latin typeface="Times New Roman" pitchFamily="18" charset="0"/>
                          <a:cs typeface="Times New Roman" pitchFamily="18" charset="0"/>
                        </a:rPr>
                        <a:t>Kömür çürüklüğü</a:t>
                      </a:r>
                      <a:endParaRPr kumimoji="0" lang="en-US" sz="2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BR" sz="2800" b="0" i="1" u="none" strike="noStrike" cap="none" normalizeH="0" baseline="0" dirty="0" smtClean="0">
                          <a:ln>
                            <a:noFill/>
                          </a:ln>
                          <a:solidFill>
                            <a:schemeClr val="tx1"/>
                          </a:solidFill>
                          <a:effectLst/>
                          <a:latin typeface="Times New Roman" pitchFamily="18" charset="0"/>
                          <a:cs typeface="Times New Roman" pitchFamily="18" charset="0"/>
                        </a:rPr>
                        <a:t>Macrophomina phaseolina</a:t>
                      </a:r>
                      <a:r>
                        <a:rPr kumimoji="0" lang="pt-BR" sz="2800" b="0" i="0" u="none" strike="noStrike" cap="none" normalizeH="0" baseline="0" dirty="0" smtClean="0">
                          <a:ln>
                            <a:noFill/>
                          </a:ln>
                          <a:solidFill>
                            <a:schemeClr val="tx1"/>
                          </a:solidFill>
                          <a:effectLst/>
                          <a:latin typeface="Times New Roman" pitchFamily="18" charset="0"/>
                          <a:cs typeface="Times New Roman" pitchFamily="18" charset="0"/>
                        </a:rPr>
                        <a:t> = </a:t>
                      </a:r>
                      <a:r>
                        <a:rPr kumimoji="0" lang="pt-BR" sz="2800" b="0" i="1" u="none" strike="noStrike" cap="none" normalizeH="0" baseline="0" dirty="0" smtClean="0">
                          <a:ln>
                            <a:noFill/>
                          </a:ln>
                          <a:solidFill>
                            <a:schemeClr val="tx1"/>
                          </a:solidFill>
                          <a:effectLst/>
                          <a:latin typeface="Times New Roman" pitchFamily="18" charset="0"/>
                          <a:cs typeface="Times New Roman" pitchFamily="18" charset="0"/>
                        </a:rPr>
                        <a:t>Sclerotium bataticola</a:t>
                      </a:r>
                      <a:r>
                        <a:rPr kumimoji="0" lang="pt-BR" sz="2800" b="0" i="0" u="none" strike="noStrike" cap="none" normalizeH="0" baseline="0" dirty="0" smtClean="0">
                          <a:ln>
                            <a:noFill/>
                          </a:ln>
                          <a:solidFill>
                            <a:schemeClr val="tx1"/>
                          </a:solidFill>
                          <a:effectLst/>
                          <a:latin typeface="Times New Roman" pitchFamily="18" charset="0"/>
                          <a:cs typeface="Times New Roman" pitchFamily="18" charset="0"/>
                        </a:rPr>
                        <a:t> = </a:t>
                      </a:r>
                      <a:r>
                        <a:rPr kumimoji="0" lang="pt-BR" sz="2800" b="0" i="1" u="none" strike="noStrike" cap="none" normalizeH="0" baseline="0" dirty="0" smtClean="0">
                          <a:ln>
                            <a:noFill/>
                          </a:ln>
                          <a:solidFill>
                            <a:schemeClr val="tx1"/>
                          </a:solidFill>
                          <a:effectLst/>
                          <a:latin typeface="Times New Roman" pitchFamily="18" charset="0"/>
                          <a:cs typeface="Times New Roman" pitchFamily="18" charset="0"/>
                        </a:rPr>
                        <a:t>Rhizoctonia bataticola</a:t>
                      </a:r>
                      <a:endParaRPr kumimoji="0" lang="pt-BR" sz="2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r>
            </a:tbl>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6"/>
          <p:cNvSpPr>
            <a:spLocks noChangeArrowheads="1"/>
          </p:cNvSpPr>
          <p:nvPr/>
        </p:nvSpPr>
        <p:spPr bwMode="auto">
          <a:xfrm>
            <a:off x="0" y="2014538"/>
            <a:ext cx="9144000" cy="0"/>
          </a:xfrm>
          <a:prstGeom prst="rect">
            <a:avLst/>
          </a:prstGeom>
          <a:solidFill>
            <a:srgbClr val="F9F9F9"/>
          </a:solidFill>
          <a:ln w="9525">
            <a:noFill/>
            <a:miter lim="800000"/>
            <a:headEnd/>
            <a:tailEnd/>
          </a:ln>
        </p:spPr>
        <p:txBody>
          <a:bodyPr wrap="none" anchor="ctr">
            <a:spAutoFit/>
          </a:bodyPr>
          <a:lstStyle/>
          <a:p>
            <a:endParaRPr lang="tr-TR"/>
          </a:p>
        </p:txBody>
      </p:sp>
      <p:graphicFrame>
        <p:nvGraphicFramePr>
          <p:cNvPr id="157743" name="Group 47"/>
          <p:cNvGraphicFramePr>
            <a:graphicFrameLocks noGrp="1"/>
          </p:cNvGraphicFramePr>
          <p:nvPr/>
        </p:nvGraphicFramePr>
        <p:xfrm>
          <a:off x="323850" y="476250"/>
          <a:ext cx="8424863" cy="6279833"/>
        </p:xfrm>
        <a:graphic>
          <a:graphicData uri="http://schemas.openxmlformats.org/drawingml/2006/table">
            <a:tbl>
              <a:tblPr/>
              <a:tblGrid>
                <a:gridCol w="3379788"/>
                <a:gridCol w="5045075"/>
              </a:tblGrid>
              <a:tr h="9763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800" b="0" i="0" u="none" strike="noStrike" cap="none" normalizeH="0" baseline="0" dirty="0" smtClean="0">
                          <a:ln>
                            <a:noFill/>
                          </a:ln>
                          <a:solidFill>
                            <a:schemeClr val="tx1"/>
                          </a:solidFill>
                          <a:effectLst/>
                          <a:latin typeface="Times New Roman" pitchFamily="18" charset="0"/>
                          <a:cs typeface="Times New Roman" pitchFamily="18" charset="0"/>
                        </a:rPr>
                        <a:t>Mildiyö</a:t>
                      </a:r>
                      <a:endParaRPr kumimoji="0" lang="en-US" sz="2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1" u="none" strike="noStrike" cap="none" normalizeH="0" baseline="0" smtClean="0">
                          <a:ln>
                            <a:noFill/>
                          </a:ln>
                          <a:solidFill>
                            <a:schemeClr val="tx1"/>
                          </a:solidFill>
                          <a:effectLst/>
                          <a:latin typeface="Times New Roman" pitchFamily="18" charset="0"/>
                          <a:cs typeface="Times New Roman" pitchFamily="18" charset="0"/>
                        </a:rPr>
                        <a:t>Plasmopara halstedii</a:t>
                      </a:r>
                      <a:endParaRPr kumimoji="0" lang="tr-TR" sz="2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800" b="0" i="1" u="none" strike="noStrike" cap="none" normalizeH="0" baseline="0" smtClean="0">
                          <a:ln>
                            <a:noFill/>
                          </a:ln>
                          <a:solidFill>
                            <a:schemeClr val="tx1"/>
                          </a:solidFill>
                          <a:effectLst/>
                          <a:latin typeface="Times New Roman" pitchFamily="18" charset="0"/>
                          <a:cs typeface="Times New Roman" pitchFamily="18" charset="0"/>
                        </a:rPr>
                        <a:t>P. helianthi</a:t>
                      </a:r>
                      <a:r>
                        <a:rPr kumimoji="0" lang="tr-TR" sz="2800" b="0" i="0" u="none" strike="noStrike" cap="none" normalizeH="0" baseline="0" smtClean="0">
                          <a:ln>
                            <a:noFill/>
                          </a:ln>
                          <a:solidFill>
                            <a:schemeClr val="tx1"/>
                          </a:solidFill>
                          <a:effectLst/>
                          <a:latin typeface="Times New Roman" pitchFamily="18" charset="0"/>
                          <a:cs typeface="Times New Roman" pitchFamily="18" charset="0"/>
                        </a:rPr>
                        <a:t> f. </a:t>
                      </a:r>
                      <a:r>
                        <a:rPr kumimoji="0" lang="tr-TR" sz="2800" b="0" i="1" u="none" strike="noStrike" cap="none" normalizeH="0" baseline="0" smtClean="0">
                          <a:ln>
                            <a:noFill/>
                          </a:ln>
                          <a:solidFill>
                            <a:schemeClr val="tx1"/>
                          </a:solidFill>
                          <a:effectLst/>
                          <a:latin typeface="Times New Roman" pitchFamily="18" charset="0"/>
                          <a:cs typeface="Times New Roman" pitchFamily="18" charset="0"/>
                        </a:rPr>
                        <a:t>helianthi</a:t>
                      </a:r>
                      <a:endParaRPr kumimoji="0" lang="tr-TR" sz="2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r>
              <a:tr h="37052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cs typeface="Times New Roman" pitchFamily="18" charset="0"/>
                        </a:rPr>
                        <a:t>Fusarium sap çürüklüğü</a:t>
                      </a:r>
                      <a:endParaRPr kumimoji="0" lang="en-US" sz="2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1" u="none" strike="noStrike" cap="none" normalizeH="0" baseline="0" dirty="0" smtClean="0">
                          <a:ln>
                            <a:noFill/>
                          </a:ln>
                          <a:solidFill>
                            <a:schemeClr val="tx1"/>
                          </a:solidFill>
                          <a:effectLst/>
                          <a:latin typeface="Times New Roman" pitchFamily="18" charset="0"/>
                          <a:cs typeface="Times New Roman" pitchFamily="18" charset="0"/>
                        </a:rPr>
                        <a:t>Fusarium equiseti</a:t>
                      </a:r>
                      <a:endParaRPr kumimoji="0" lang="tr-TR"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800" b="0" i="1" u="none" strike="noStrike" cap="none" normalizeH="0" baseline="0" dirty="0" smtClean="0">
                          <a:ln>
                            <a:noFill/>
                          </a:ln>
                          <a:solidFill>
                            <a:schemeClr val="tx1"/>
                          </a:solidFill>
                          <a:effectLst/>
                          <a:latin typeface="Times New Roman" pitchFamily="18" charset="0"/>
                          <a:cs typeface="Times New Roman" pitchFamily="18" charset="0"/>
                        </a:rPr>
                        <a:t>Gibberella intricans</a:t>
                      </a:r>
                      <a: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t> [teleomorph]</a:t>
                      </a:r>
                      <a:b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br>
                      <a:r>
                        <a:rPr kumimoji="0" lang="tr-TR" sz="2800" b="0" i="1" u="none" strike="noStrike" cap="none" normalizeH="0" baseline="0" dirty="0" smtClean="0">
                          <a:ln>
                            <a:noFill/>
                          </a:ln>
                          <a:solidFill>
                            <a:schemeClr val="tx1"/>
                          </a:solidFill>
                          <a:effectLst/>
                          <a:latin typeface="Times New Roman" pitchFamily="18" charset="0"/>
                          <a:cs typeface="Times New Roman" pitchFamily="18" charset="0"/>
                        </a:rPr>
                        <a:t>F. solani</a:t>
                      </a:r>
                      <a: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t/>
                      </a:r>
                      <a:b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br>
                      <a:r>
                        <a:rPr kumimoji="0" lang="tr-TR" sz="2800" b="0" i="1" u="none" strike="noStrike" cap="none" normalizeH="0" baseline="0" dirty="0" smtClean="0">
                          <a:ln>
                            <a:noFill/>
                          </a:ln>
                          <a:solidFill>
                            <a:schemeClr val="tx1"/>
                          </a:solidFill>
                          <a:effectLst/>
                          <a:latin typeface="Times New Roman" pitchFamily="18" charset="0"/>
                          <a:cs typeface="Times New Roman" pitchFamily="18" charset="0"/>
                        </a:rPr>
                        <a:t>Nectria haematococca</a:t>
                      </a:r>
                      <a: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t> [teleomorph]</a:t>
                      </a:r>
                      <a:b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br>
                      <a:r>
                        <a:rPr kumimoji="0" lang="tr-TR" sz="2800" b="0" i="1" u="none" strike="noStrike" cap="none" normalizeH="0" baseline="0" dirty="0" smtClean="0">
                          <a:ln>
                            <a:noFill/>
                          </a:ln>
                          <a:solidFill>
                            <a:schemeClr val="tx1"/>
                          </a:solidFill>
                          <a:effectLst/>
                          <a:latin typeface="Times New Roman" pitchFamily="18" charset="0"/>
                          <a:cs typeface="Times New Roman" pitchFamily="18" charset="0"/>
                        </a:rPr>
                        <a:t>Microdochium tabacinum</a:t>
                      </a:r>
                      <a: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t> = </a:t>
                      </a:r>
                      <a:r>
                        <a:rPr kumimoji="0" lang="tr-TR" sz="2800" b="0" i="1" u="none" strike="noStrike" cap="none" normalizeH="0" baseline="0" dirty="0" smtClean="0">
                          <a:ln>
                            <a:noFill/>
                          </a:ln>
                          <a:solidFill>
                            <a:schemeClr val="tx1"/>
                          </a:solidFill>
                          <a:effectLst/>
                          <a:latin typeface="Times New Roman" pitchFamily="18" charset="0"/>
                          <a:cs typeface="Times New Roman" pitchFamily="18" charset="0"/>
                        </a:rPr>
                        <a:t>Fusarium tabacinum</a:t>
                      </a:r>
                      <a: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t/>
                      </a:r>
                      <a:b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br>
                      <a:r>
                        <a:rPr kumimoji="0" lang="tr-TR" sz="2800" b="0" i="1" u="none" strike="noStrike" cap="none" normalizeH="0" baseline="0" dirty="0" smtClean="0">
                          <a:ln>
                            <a:noFill/>
                          </a:ln>
                          <a:solidFill>
                            <a:schemeClr val="tx1"/>
                          </a:solidFill>
                          <a:effectLst/>
                          <a:latin typeface="Times New Roman" pitchFamily="18" charset="0"/>
                          <a:cs typeface="Times New Roman" pitchFamily="18" charset="0"/>
                        </a:rPr>
                        <a:t>Monographella cucumerina</a:t>
                      </a:r>
                      <a: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t> [teleomorph]</a:t>
                      </a:r>
                      <a:endParaRPr kumimoji="0" lang="tr-TR" sz="2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r>
              <a:tr h="13668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cs typeface="Times New Roman" pitchFamily="18" charset="0"/>
                        </a:rPr>
                        <a:t>Fusarium solgunluğu</a:t>
                      </a:r>
                      <a:endParaRPr kumimoji="0" lang="en-US" sz="2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1" u="none" strike="noStrike" cap="none" normalizeH="0" baseline="0" dirty="0" smtClean="0">
                          <a:ln>
                            <a:noFill/>
                          </a:ln>
                          <a:solidFill>
                            <a:schemeClr val="tx1"/>
                          </a:solidFill>
                          <a:effectLst/>
                          <a:latin typeface="Times New Roman" pitchFamily="18" charset="0"/>
                          <a:cs typeface="Times New Roman" pitchFamily="18" charset="0"/>
                        </a:rPr>
                        <a:t>Fusarium moniliforme</a:t>
                      </a:r>
                      <a:endParaRPr kumimoji="0" lang="tr-TR"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800" b="0" i="1" u="none" strike="noStrike" cap="none" normalizeH="0" baseline="0" dirty="0" smtClean="0">
                          <a:ln>
                            <a:noFill/>
                          </a:ln>
                          <a:solidFill>
                            <a:schemeClr val="tx1"/>
                          </a:solidFill>
                          <a:effectLst/>
                          <a:latin typeface="Times New Roman" pitchFamily="18" charset="0"/>
                          <a:cs typeface="Times New Roman" pitchFamily="18" charset="0"/>
                        </a:rPr>
                        <a:t>Gibberella fujikuroi</a:t>
                      </a:r>
                      <a: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t> [teleomorph]</a:t>
                      </a:r>
                      <a:b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br>
                      <a:r>
                        <a:rPr kumimoji="0" lang="tr-TR" sz="2800" b="0" i="1" u="none" strike="noStrike" cap="none" normalizeH="0" baseline="0" dirty="0" smtClean="0">
                          <a:ln>
                            <a:noFill/>
                          </a:ln>
                          <a:solidFill>
                            <a:schemeClr val="tx1"/>
                          </a:solidFill>
                          <a:effectLst/>
                          <a:latin typeface="Times New Roman" pitchFamily="18" charset="0"/>
                          <a:cs typeface="Times New Roman" pitchFamily="18" charset="0"/>
                        </a:rPr>
                        <a:t>F. oxysporum</a:t>
                      </a:r>
                      <a:endParaRPr kumimoji="0" lang="tr-TR" sz="2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r>
            </a:tbl>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6"/>
          <p:cNvSpPr>
            <a:spLocks noChangeArrowheads="1"/>
          </p:cNvSpPr>
          <p:nvPr/>
        </p:nvSpPr>
        <p:spPr bwMode="auto">
          <a:xfrm>
            <a:off x="0" y="2333625"/>
            <a:ext cx="9144000" cy="0"/>
          </a:xfrm>
          <a:prstGeom prst="rect">
            <a:avLst/>
          </a:prstGeom>
          <a:solidFill>
            <a:srgbClr val="F9F9F9"/>
          </a:solidFill>
          <a:ln w="9525">
            <a:noFill/>
            <a:miter lim="800000"/>
            <a:headEnd/>
            <a:tailEnd/>
          </a:ln>
        </p:spPr>
        <p:txBody>
          <a:bodyPr wrap="none" anchor="ctr">
            <a:spAutoFit/>
          </a:bodyPr>
          <a:lstStyle/>
          <a:p>
            <a:endParaRPr lang="tr-TR"/>
          </a:p>
        </p:txBody>
      </p:sp>
      <p:graphicFrame>
        <p:nvGraphicFramePr>
          <p:cNvPr id="159801" name="Group 57"/>
          <p:cNvGraphicFramePr>
            <a:graphicFrameLocks noGrp="1"/>
          </p:cNvGraphicFramePr>
          <p:nvPr/>
        </p:nvGraphicFramePr>
        <p:xfrm>
          <a:off x="323850" y="0"/>
          <a:ext cx="8424863" cy="6381751"/>
        </p:xfrm>
        <a:graphic>
          <a:graphicData uri="http://schemas.openxmlformats.org/drawingml/2006/table">
            <a:tbl>
              <a:tblPr/>
              <a:tblGrid>
                <a:gridCol w="3379788"/>
                <a:gridCol w="5045075"/>
              </a:tblGrid>
              <a:tr h="13303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cs typeface="Times New Roman" pitchFamily="18" charset="0"/>
                        </a:rPr>
                        <a:t>Myrothecium yaprak ve gövde lekesi</a:t>
                      </a:r>
                      <a:endParaRPr kumimoji="0" lang="en-US" sz="2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1" u="none" strike="noStrike" cap="none" normalizeH="0" baseline="0" smtClean="0">
                          <a:ln>
                            <a:noFill/>
                          </a:ln>
                          <a:solidFill>
                            <a:schemeClr val="tx1"/>
                          </a:solidFill>
                          <a:effectLst/>
                          <a:latin typeface="Times New Roman" pitchFamily="18" charset="0"/>
                          <a:cs typeface="Times New Roman" pitchFamily="18" charset="0"/>
                        </a:rPr>
                        <a:t>Myrothecium roridum</a:t>
                      </a:r>
                      <a:endParaRPr kumimoji="0" lang="tr-TR" sz="2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800" b="0" i="1" u="none" strike="noStrike" cap="none" normalizeH="0" baseline="0" smtClean="0">
                          <a:ln>
                            <a:noFill/>
                          </a:ln>
                          <a:solidFill>
                            <a:schemeClr val="tx1"/>
                          </a:solidFill>
                          <a:effectLst/>
                          <a:latin typeface="Times New Roman" pitchFamily="18" charset="0"/>
                          <a:cs typeface="Times New Roman" pitchFamily="18" charset="0"/>
                        </a:rPr>
                        <a:t>M. verrucaria</a:t>
                      </a:r>
                      <a:endParaRPr kumimoji="0" lang="tr-TR" sz="2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r>
              <a:tr h="8001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cs typeface="Times New Roman" pitchFamily="18" charset="0"/>
                        </a:rPr>
                        <a:t>Phialophora sarılığı</a:t>
                      </a:r>
                      <a:endParaRPr kumimoji="0" lang="en-US" sz="2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1" u="none" strike="noStrike" cap="none" normalizeH="0" baseline="0" smtClean="0">
                          <a:ln>
                            <a:noFill/>
                          </a:ln>
                          <a:solidFill>
                            <a:schemeClr val="tx1"/>
                          </a:solidFill>
                          <a:effectLst/>
                          <a:latin typeface="Times New Roman" pitchFamily="18" charset="0"/>
                          <a:cs typeface="Times New Roman" pitchFamily="18" charset="0"/>
                        </a:rPr>
                        <a:t>Phialophora asteris</a:t>
                      </a:r>
                      <a:endParaRPr kumimoji="0" lang="en-US" sz="2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r>
              <a:tr h="23891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cs typeface="Times New Roman" pitchFamily="18" charset="0"/>
                        </a:rPr>
                        <a:t>Phoma siyah gövde hastalığı</a:t>
                      </a:r>
                      <a:endParaRPr kumimoji="0" lang="en-US" sz="2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BR" sz="2800" b="0" i="1" u="none" strike="noStrike" cap="none" normalizeH="0" baseline="0" dirty="0" smtClean="0">
                          <a:ln>
                            <a:noFill/>
                          </a:ln>
                          <a:solidFill>
                            <a:schemeClr val="tx1"/>
                          </a:solidFill>
                          <a:effectLst/>
                          <a:latin typeface="Times New Roman" pitchFamily="18" charset="0"/>
                          <a:cs typeface="Times New Roman" pitchFamily="18" charset="0"/>
                        </a:rPr>
                        <a:t>Phoma macdonaldii</a:t>
                      </a:r>
                      <a:endParaRPr kumimoji="0" lang="tr-TR"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800" b="0" i="1" u="none" strike="noStrike" cap="none" normalizeH="0" baseline="0" dirty="0" smtClean="0">
                          <a:ln>
                            <a:noFill/>
                          </a:ln>
                          <a:solidFill>
                            <a:schemeClr val="tx1"/>
                          </a:solidFill>
                          <a:effectLst/>
                          <a:latin typeface="Times New Roman" pitchFamily="18" charset="0"/>
                          <a:cs typeface="Times New Roman" pitchFamily="18" charset="0"/>
                        </a:rPr>
                        <a:t>Leptosphaeria lindquistii</a:t>
                      </a:r>
                      <a: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t> =        </a:t>
                      </a:r>
                      <a:r>
                        <a:rPr kumimoji="0" lang="tr-TR" sz="2800" b="0" i="1" u="none" strike="noStrike" cap="none" normalizeH="0" baseline="0" dirty="0" smtClean="0">
                          <a:ln>
                            <a:noFill/>
                          </a:ln>
                          <a:solidFill>
                            <a:schemeClr val="tx1"/>
                          </a:solidFill>
                          <a:effectLst/>
                          <a:latin typeface="Times New Roman" pitchFamily="18" charset="0"/>
                          <a:cs typeface="Times New Roman" pitchFamily="18" charset="0"/>
                        </a:rPr>
                        <a:t>P. oleracea</a:t>
                      </a:r>
                      <a: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t> var. </a:t>
                      </a:r>
                      <a:r>
                        <a:rPr kumimoji="0" lang="tr-TR" sz="2800" b="0" i="1" u="none" strike="noStrike" cap="none" normalizeH="0" baseline="0" dirty="0" smtClean="0">
                          <a:ln>
                            <a:noFill/>
                          </a:ln>
                          <a:solidFill>
                            <a:schemeClr val="tx1"/>
                          </a:solidFill>
                          <a:effectLst/>
                          <a:latin typeface="Times New Roman" pitchFamily="18" charset="0"/>
                          <a:cs typeface="Times New Roman" pitchFamily="18" charset="0"/>
                        </a:rPr>
                        <a:t>helianthi-tuberosi</a:t>
                      </a:r>
                      <a: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t> [teleomorph]</a:t>
                      </a:r>
                      <a:endParaRPr kumimoji="0" lang="tr-TR" sz="2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r>
              <a:tr h="18621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cs typeface="Times New Roman" pitchFamily="18" charset="0"/>
                        </a:rPr>
                        <a:t>Phomopsis kahverengi gövde kanseri</a:t>
                      </a:r>
                      <a:endParaRPr kumimoji="0" lang="en-US" sz="2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1" u="none" strike="noStrike" cap="none" normalizeH="0" baseline="0" dirty="0" smtClean="0">
                          <a:ln>
                            <a:noFill/>
                          </a:ln>
                          <a:solidFill>
                            <a:schemeClr val="tx1"/>
                          </a:solidFill>
                          <a:effectLst/>
                          <a:latin typeface="Times New Roman" pitchFamily="18" charset="0"/>
                          <a:cs typeface="Times New Roman" pitchFamily="18" charset="0"/>
                        </a:rPr>
                        <a:t>Phomopsis</a:t>
                      </a:r>
                      <a:r>
                        <a:rPr kumimoji="0" lang="en-US" sz="2800" b="0" i="0" u="none" strike="noStrike" cap="none" normalizeH="0" baseline="0" dirty="0" smtClean="0">
                          <a:ln>
                            <a:noFill/>
                          </a:ln>
                          <a:solidFill>
                            <a:schemeClr val="tx1"/>
                          </a:solidFill>
                          <a:effectLst/>
                          <a:latin typeface="Times New Roman" pitchFamily="18" charset="0"/>
                          <a:cs typeface="Times New Roman" pitchFamily="18" charset="0"/>
                        </a:rPr>
                        <a:t> spp.</a:t>
                      </a:r>
                      <a:endParaRPr kumimoji="0" lang="tr-TR"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800" b="0" i="1" u="none" strike="noStrike" cap="none" normalizeH="0" baseline="0" dirty="0" smtClean="0">
                          <a:ln>
                            <a:noFill/>
                          </a:ln>
                          <a:solidFill>
                            <a:schemeClr val="tx1"/>
                          </a:solidFill>
                          <a:effectLst/>
                          <a:latin typeface="Times New Roman" pitchFamily="18" charset="0"/>
                          <a:cs typeface="Times New Roman" pitchFamily="18" charset="0"/>
                        </a:rPr>
                        <a:t>P. helianthi</a:t>
                      </a:r>
                      <a: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t/>
                      </a:r>
                      <a:b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br>
                      <a:r>
                        <a:rPr kumimoji="0" lang="tr-TR" sz="2800" b="0" i="1" u="none" strike="noStrike" cap="none" normalizeH="0" baseline="0" dirty="0" smtClean="0">
                          <a:ln>
                            <a:noFill/>
                          </a:ln>
                          <a:solidFill>
                            <a:schemeClr val="tx1"/>
                          </a:solidFill>
                          <a:effectLst/>
                          <a:latin typeface="Times New Roman" pitchFamily="18" charset="0"/>
                          <a:cs typeface="Times New Roman" pitchFamily="18" charset="0"/>
                        </a:rPr>
                        <a:t>Diaporthe helianthi</a:t>
                      </a:r>
                      <a: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t> [teleomorph]</a:t>
                      </a:r>
                      <a:endParaRPr kumimoji="0" lang="tr-TR" sz="2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r>
            </a:tbl>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6"/>
          <p:cNvSpPr>
            <a:spLocks noChangeArrowheads="1"/>
          </p:cNvSpPr>
          <p:nvPr/>
        </p:nvSpPr>
        <p:spPr bwMode="auto">
          <a:xfrm>
            <a:off x="0" y="2106613"/>
            <a:ext cx="9144000" cy="0"/>
          </a:xfrm>
          <a:prstGeom prst="rect">
            <a:avLst/>
          </a:prstGeom>
          <a:solidFill>
            <a:srgbClr val="F9F9F9"/>
          </a:solidFill>
          <a:ln w="9525">
            <a:noFill/>
            <a:miter lim="800000"/>
            <a:headEnd/>
            <a:tailEnd/>
          </a:ln>
        </p:spPr>
        <p:txBody>
          <a:bodyPr wrap="none" anchor="ctr">
            <a:spAutoFit/>
          </a:bodyPr>
          <a:lstStyle/>
          <a:p>
            <a:endParaRPr lang="tr-TR"/>
          </a:p>
        </p:txBody>
      </p:sp>
      <p:graphicFrame>
        <p:nvGraphicFramePr>
          <p:cNvPr id="161840" name="Group 48"/>
          <p:cNvGraphicFramePr>
            <a:graphicFrameLocks noGrp="1"/>
          </p:cNvGraphicFramePr>
          <p:nvPr/>
        </p:nvGraphicFramePr>
        <p:xfrm>
          <a:off x="250825" y="0"/>
          <a:ext cx="8893175" cy="6932613"/>
        </p:xfrm>
        <a:graphic>
          <a:graphicData uri="http://schemas.openxmlformats.org/drawingml/2006/table">
            <a:tbl>
              <a:tblPr/>
              <a:tblGrid>
                <a:gridCol w="3752850"/>
                <a:gridCol w="5140325"/>
              </a:tblGrid>
              <a:tr h="11763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cs typeface="Times New Roman" pitchFamily="18" charset="0"/>
                        </a:rPr>
                        <a:t>Phymatotrichum kök çürüklüğü</a:t>
                      </a:r>
                      <a:endParaRPr kumimoji="0" lang="en-US" sz="2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1" u="none" strike="noStrike" cap="none" normalizeH="0" baseline="0" smtClean="0">
                          <a:ln>
                            <a:noFill/>
                          </a:ln>
                          <a:solidFill>
                            <a:schemeClr val="tx1"/>
                          </a:solidFill>
                          <a:effectLst/>
                          <a:latin typeface="Times New Roman" pitchFamily="18" charset="0"/>
                          <a:cs typeface="Times New Roman" pitchFamily="18" charset="0"/>
                        </a:rPr>
                        <a:t>Phymatotrichopsis omnivora</a:t>
                      </a:r>
                      <a:r>
                        <a:rPr kumimoji="0" lang="en-US" sz="2800" b="0" i="0" u="none" strike="noStrike" cap="none" normalizeH="0" baseline="0" smtClean="0">
                          <a:ln>
                            <a:noFill/>
                          </a:ln>
                          <a:solidFill>
                            <a:schemeClr val="tx1"/>
                          </a:solidFill>
                          <a:effectLst/>
                          <a:latin typeface="Times New Roman" pitchFamily="18" charset="0"/>
                          <a:cs typeface="Times New Roman" pitchFamily="18" charset="0"/>
                        </a:rPr>
                        <a:t> = </a:t>
                      </a:r>
                      <a:r>
                        <a:rPr kumimoji="0" lang="en-US" sz="2800" b="0" i="1" u="none" strike="noStrike" cap="none" normalizeH="0" baseline="0" smtClean="0">
                          <a:ln>
                            <a:noFill/>
                          </a:ln>
                          <a:solidFill>
                            <a:schemeClr val="tx1"/>
                          </a:solidFill>
                          <a:effectLst/>
                          <a:latin typeface="Times New Roman" pitchFamily="18" charset="0"/>
                          <a:cs typeface="Times New Roman" pitchFamily="18" charset="0"/>
                        </a:rPr>
                        <a:t>Phymatotrichum omnivorum</a:t>
                      </a:r>
                      <a:endParaRPr kumimoji="0" lang="en-US" sz="2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r>
              <a:tr h="11747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cs typeface="Times New Roman" pitchFamily="18" charset="0"/>
                        </a:rPr>
                        <a:t>Phytophthora  gövde çürüklüğü</a:t>
                      </a:r>
                      <a:endParaRPr kumimoji="0" lang="en-US" sz="2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1" u="none" strike="noStrike" cap="none" normalizeH="0" baseline="0" smtClean="0">
                          <a:ln>
                            <a:noFill/>
                          </a:ln>
                          <a:solidFill>
                            <a:schemeClr val="tx1"/>
                          </a:solidFill>
                          <a:effectLst/>
                          <a:latin typeface="Times New Roman" pitchFamily="18" charset="0"/>
                          <a:cs typeface="Times New Roman" pitchFamily="18" charset="0"/>
                        </a:rPr>
                        <a:t>Phytophthora</a:t>
                      </a:r>
                      <a:r>
                        <a:rPr kumimoji="0" lang="en-US" sz="2800" b="0" i="0" u="none" strike="noStrike" cap="none" normalizeH="0" baseline="0" smtClean="0">
                          <a:ln>
                            <a:noFill/>
                          </a:ln>
                          <a:solidFill>
                            <a:schemeClr val="tx1"/>
                          </a:solidFill>
                          <a:effectLst/>
                          <a:latin typeface="Times New Roman" pitchFamily="18" charset="0"/>
                          <a:cs typeface="Times New Roman" pitchFamily="18" charset="0"/>
                        </a:rPr>
                        <a:t> spp.</a:t>
                      </a:r>
                      <a:endParaRPr kumimoji="0" lang="tr-TR" sz="2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800" b="0" i="1" u="none" strike="noStrike" cap="none" normalizeH="0" baseline="0" smtClean="0">
                          <a:ln>
                            <a:noFill/>
                          </a:ln>
                          <a:solidFill>
                            <a:schemeClr val="tx1"/>
                          </a:solidFill>
                          <a:effectLst/>
                          <a:latin typeface="Times New Roman" pitchFamily="18" charset="0"/>
                          <a:cs typeface="Times New Roman" pitchFamily="18" charset="0"/>
                        </a:rPr>
                        <a:t>P. drechsleri</a:t>
                      </a:r>
                      <a:endParaRPr kumimoji="0" lang="tr-TR" sz="2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r>
              <a:tr h="4581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800" b="0" i="0" u="none" strike="noStrike" cap="none" normalizeH="0" baseline="0" dirty="0" smtClean="0">
                          <a:ln>
                            <a:noFill/>
                          </a:ln>
                          <a:solidFill>
                            <a:schemeClr val="tx1"/>
                          </a:solidFill>
                          <a:effectLst/>
                          <a:latin typeface="Times New Roman" pitchFamily="18" charset="0"/>
                          <a:cs typeface="Times New Roman" pitchFamily="18" charset="0"/>
                        </a:rPr>
                        <a:t>Külleme</a:t>
                      </a:r>
                      <a:endParaRPr kumimoji="0" lang="en-US" sz="2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1" u="none" strike="noStrike" cap="none" normalizeH="0" baseline="0" dirty="0" smtClean="0">
                          <a:ln>
                            <a:noFill/>
                          </a:ln>
                          <a:solidFill>
                            <a:schemeClr val="tx1"/>
                          </a:solidFill>
                          <a:effectLst/>
                          <a:latin typeface="Times New Roman" pitchFamily="18" charset="0"/>
                          <a:cs typeface="Times New Roman" pitchFamily="18" charset="0"/>
                        </a:rPr>
                        <a:t>Erysiphe cichoracearum</a:t>
                      </a:r>
                      <a:endParaRPr kumimoji="0" lang="tr-TR"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800" b="0" i="1" u="none" strike="noStrike" cap="none" normalizeH="0" baseline="0" dirty="0" smtClean="0">
                          <a:ln>
                            <a:noFill/>
                          </a:ln>
                          <a:solidFill>
                            <a:schemeClr val="tx1"/>
                          </a:solidFill>
                          <a:effectLst/>
                          <a:latin typeface="Times New Roman" pitchFamily="18" charset="0"/>
                          <a:cs typeface="Times New Roman" pitchFamily="18" charset="0"/>
                        </a:rPr>
                        <a:t>Oidium asteris-punicei</a:t>
                      </a:r>
                      <a: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t> [anamorph]</a:t>
                      </a:r>
                      <a:b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br>
                      <a:r>
                        <a:rPr kumimoji="0" lang="tr-TR" sz="2800" b="0" i="1" u="none" strike="noStrike" cap="none" normalizeH="0" baseline="0" dirty="0" smtClean="0">
                          <a:ln>
                            <a:noFill/>
                          </a:ln>
                          <a:solidFill>
                            <a:schemeClr val="tx1"/>
                          </a:solidFill>
                          <a:effectLst/>
                          <a:latin typeface="Times New Roman" pitchFamily="18" charset="0"/>
                          <a:cs typeface="Times New Roman" pitchFamily="18" charset="0"/>
                        </a:rPr>
                        <a:t>E. cichoracearum</a:t>
                      </a:r>
                      <a: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t> var. </a:t>
                      </a:r>
                      <a:r>
                        <a:rPr kumimoji="0" lang="tr-TR" sz="2800" b="0" i="1" u="none" strike="noStrike" cap="none" normalizeH="0" baseline="0" dirty="0" smtClean="0">
                          <a:ln>
                            <a:noFill/>
                          </a:ln>
                          <a:solidFill>
                            <a:schemeClr val="tx1"/>
                          </a:solidFill>
                          <a:effectLst/>
                          <a:latin typeface="Times New Roman" pitchFamily="18" charset="0"/>
                          <a:cs typeface="Times New Roman" pitchFamily="18" charset="0"/>
                        </a:rPr>
                        <a:t>latispora</a:t>
                      </a:r>
                      <a: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t/>
                      </a:r>
                      <a:b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br>
                      <a:r>
                        <a:rPr kumimoji="0" lang="tr-TR" sz="2800" b="0" i="1" u="none" strike="noStrike" cap="none" normalizeH="0" baseline="0" dirty="0" smtClean="0">
                          <a:ln>
                            <a:noFill/>
                          </a:ln>
                          <a:solidFill>
                            <a:schemeClr val="tx1"/>
                          </a:solidFill>
                          <a:effectLst/>
                          <a:latin typeface="Times New Roman" pitchFamily="18" charset="0"/>
                          <a:cs typeface="Times New Roman" pitchFamily="18" charset="0"/>
                        </a:rPr>
                        <a:t>Oidium latisporum</a:t>
                      </a:r>
                      <a: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t>[anamorph]</a:t>
                      </a:r>
                      <a:b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br>
                      <a:r>
                        <a:rPr kumimoji="0" lang="tr-TR" sz="2800" b="0" i="1" u="none" strike="noStrike" cap="none" normalizeH="0" baseline="0" dirty="0" smtClean="0">
                          <a:ln>
                            <a:noFill/>
                          </a:ln>
                          <a:solidFill>
                            <a:schemeClr val="tx1"/>
                          </a:solidFill>
                          <a:effectLst/>
                          <a:latin typeface="Times New Roman" pitchFamily="18" charset="0"/>
                          <a:cs typeface="Times New Roman" pitchFamily="18" charset="0"/>
                        </a:rPr>
                        <a:t>Leveillula compositarum</a:t>
                      </a:r>
                      <a: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t> f. </a:t>
                      </a:r>
                      <a:r>
                        <a:rPr kumimoji="0" lang="tr-TR" sz="2800" b="0" i="1" u="none" strike="noStrike" cap="none" normalizeH="0" baseline="0" dirty="0" smtClean="0">
                          <a:ln>
                            <a:noFill/>
                          </a:ln>
                          <a:solidFill>
                            <a:schemeClr val="tx1"/>
                          </a:solidFill>
                          <a:effectLst/>
                          <a:latin typeface="Times New Roman" pitchFamily="18" charset="0"/>
                          <a:cs typeface="Times New Roman" pitchFamily="18" charset="0"/>
                        </a:rPr>
                        <a:t>helianthi</a:t>
                      </a:r>
                      <a: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t/>
                      </a:r>
                      <a:b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br>
                      <a:r>
                        <a:rPr kumimoji="0" lang="tr-TR" sz="2800" b="0" i="1" u="none" strike="noStrike" cap="none" normalizeH="0" baseline="0" dirty="0" smtClean="0">
                          <a:ln>
                            <a:noFill/>
                          </a:ln>
                          <a:solidFill>
                            <a:schemeClr val="tx1"/>
                          </a:solidFill>
                          <a:effectLst/>
                          <a:latin typeface="Times New Roman" pitchFamily="18" charset="0"/>
                          <a:cs typeface="Times New Roman" pitchFamily="18" charset="0"/>
                        </a:rPr>
                        <a:t>L. taurica</a:t>
                      </a:r>
                      <a: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t/>
                      </a:r>
                      <a:b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br>
                      <a:r>
                        <a:rPr kumimoji="0" lang="tr-TR" sz="2800" b="0" i="1" u="none" strike="noStrike" cap="none" normalizeH="0" baseline="0" dirty="0" smtClean="0">
                          <a:ln>
                            <a:noFill/>
                          </a:ln>
                          <a:solidFill>
                            <a:schemeClr val="tx1"/>
                          </a:solidFill>
                          <a:effectLst/>
                          <a:latin typeface="Times New Roman" pitchFamily="18" charset="0"/>
                          <a:cs typeface="Times New Roman" pitchFamily="18" charset="0"/>
                        </a:rPr>
                        <a:t>Oidiopsis sicula</a:t>
                      </a:r>
                      <a: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t> [anamorph]</a:t>
                      </a:r>
                      <a:b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br>
                      <a:r>
                        <a:rPr kumimoji="0" lang="tr-TR" sz="2800" b="0" i="1" u="none" strike="noStrike" cap="none" normalizeH="0" baseline="0" dirty="0" smtClean="0">
                          <a:ln>
                            <a:noFill/>
                          </a:ln>
                          <a:solidFill>
                            <a:schemeClr val="tx1"/>
                          </a:solidFill>
                          <a:effectLst/>
                          <a:latin typeface="Times New Roman" pitchFamily="18" charset="0"/>
                          <a:cs typeface="Times New Roman" pitchFamily="18" charset="0"/>
                        </a:rPr>
                        <a:t>Sphaerotheca fuliginea</a:t>
                      </a:r>
                      <a:endParaRPr kumimoji="0" lang="tr-TR" sz="2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r>
            </a:tbl>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6"/>
          <p:cNvSpPr>
            <a:spLocks noChangeArrowheads="1"/>
          </p:cNvSpPr>
          <p:nvPr/>
        </p:nvSpPr>
        <p:spPr bwMode="auto">
          <a:xfrm>
            <a:off x="0" y="2379663"/>
            <a:ext cx="9144000" cy="0"/>
          </a:xfrm>
          <a:prstGeom prst="rect">
            <a:avLst/>
          </a:prstGeom>
          <a:solidFill>
            <a:srgbClr val="F9F9F9"/>
          </a:solidFill>
          <a:ln w="9525">
            <a:noFill/>
            <a:miter lim="800000"/>
            <a:headEnd/>
            <a:tailEnd/>
          </a:ln>
        </p:spPr>
        <p:txBody>
          <a:bodyPr wrap="none" anchor="ctr">
            <a:spAutoFit/>
          </a:bodyPr>
          <a:lstStyle/>
          <a:p>
            <a:endParaRPr lang="tr-TR"/>
          </a:p>
        </p:txBody>
      </p:sp>
      <p:graphicFrame>
        <p:nvGraphicFramePr>
          <p:cNvPr id="163885" name="Group 45"/>
          <p:cNvGraphicFramePr>
            <a:graphicFrameLocks noGrp="1"/>
          </p:cNvGraphicFramePr>
          <p:nvPr/>
        </p:nvGraphicFramePr>
        <p:xfrm>
          <a:off x="395288" y="333375"/>
          <a:ext cx="8353425" cy="5903913"/>
        </p:xfrm>
        <a:graphic>
          <a:graphicData uri="http://schemas.openxmlformats.org/drawingml/2006/table">
            <a:tbl>
              <a:tblPr/>
              <a:tblGrid>
                <a:gridCol w="3351212"/>
                <a:gridCol w="5002213"/>
              </a:tblGrid>
              <a:tr h="2311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cs typeface="Times New Roman" pitchFamily="18" charset="0"/>
                        </a:rPr>
                        <a:t>Pythium fide yanıklığı ve kök çürüklüğü</a:t>
                      </a:r>
                      <a:endParaRPr kumimoji="0" lang="en-US" sz="2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1" u="none" strike="noStrike" cap="none" normalizeH="0" baseline="0" dirty="0" smtClean="0">
                          <a:ln>
                            <a:noFill/>
                          </a:ln>
                          <a:solidFill>
                            <a:schemeClr val="tx1"/>
                          </a:solidFill>
                          <a:effectLst/>
                          <a:latin typeface="Times New Roman" pitchFamily="18" charset="0"/>
                          <a:cs typeface="Times New Roman" pitchFamily="18" charset="0"/>
                        </a:rPr>
                        <a:t>Pythium</a:t>
                      </a:r>
                      <a:r>
                        <a:rPr kumimoji="0" lang="en-US" sz="2800" b="0" i="0" u="none" strike="noStrike" cap="none" normalizeH="0" baseline="0" dirty="0" smtClean="0">
                          <a:ln>
                            <a:noFill/>
                          </a:ln>
                          <a:solidFill>
                            <a:schemeClr val="tx1"/>
                          </a:solidFill>
                          <a:effectLst/>
                          <a:latin typeface="Times New Roman" pitchFamily="18" charset="0"/>
                          <a:cs typeface="Times New Roman" pitchFamily="18" charset="0"/>
                        </a:rPr>
                        <a:t> spp.</a:t>
                      </a:r>
                      <a:endParaRPr kumimoji="0" lang="tr-TR"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800" b="0" i="1" u="none" strike="noStrike" cap="none" normalizeH="0" baseline="0" dirty="0" smtClean="0">
                          <a:ln>
                            <a:noFill/>
                          </a:ln>
                          <a:solidFill>
                            <a:schemeClr val="tx1"/>
                          </a:solidFill>
                          <a:effectLst/>
                          <a:latin typeface="Times New Roman" pitchFamily="18" charset="0"/>
                          <a:cs typeface="Times New Roman" pitchFamily="18" charset="0"/>
                        </a:rPr>
                        <a:t>P. aphanidermatum</a:t>
                      </a:r>
                      <a: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t/>
                      </a:r>
                      <a:b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br>
                      <a:r>
                        <a:rPr kumimoji="0" lang="tr-TR" sz="2800" b="0" i="1" u="none" strike="noStrike" cap="none" normalizeH="0" baseline="0" dirty="0" smtClean="0">
                          <a:ln>
                            <a:noFill/>
                          </a:ln>
                          <a:solidFill>
                            <a:schemeClr val="tx1"/>
                          </a:solidFill>
                          <a:effectLst/>
                          <a:latin typeface="Times New Roman" pitchFamily="18" charset="0"/>
                          <a:cs typeface="Times New Roman" pitchFamily="18" charset="0"/>
                        </a:rPr>
                        <a:t>P. debaryanum</a:t>
                      </a:r>
                      <a: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t/>
                      </a:r>
                      <a:b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br>
                      <a:r>
                        <a:rPr kumimoji="0" lang="tr-TR" sz="2800" b="0" i="1" u="none" strike="noStrike" cap="none" normalizeH="0" baseline="0" dirty="0" smtClean="0">
                          <a:ln>
                            <a:noFill/>
                          </a:ln>
                          <a:solidFill>
                            <a:schemeClr val="tx1"/>
                          </a:solidFill>
                          <a:effectLst/>
                          <a:latin typeface="Times New Roman" pitchFamily="18" charset="0"/>
                          <a:cs typeface="Times New Roman" pitchFamily="18" charset="0"/>
                        </a:rPr>
                        <a:t>P. irregulare</a:t>
                      </a:r>
                      <a:endParaRPr kumimoji="0" lang="tr-TR" sz="2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r>
              <a:tr h="17938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cs typeface="Times New Roman" pitchFamily="18" charset="0"/>
                        </a:rPr>
                        <a:t>Rhizoctonia fide yanıklığı</a:t>
                      </a:r>
                      <a:endParaRPr kumimoji="0" lang="en-US" sz="2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1" u="none" strike="noStrike" cap="none" normalizeH="0" baseline="0" dirty="0" smtClean="0">
                          <a:ln>
                            <a:noFill/>
                          </a:ln>
                          <a:solidFill>
                            <a:schemeClr val="tx1"/>
                          </a:solidFill>
                          <a:effectLst/>
                          <a:latin typeface="Times New Roman" pitchFamily="18" charset="0"/>
                          <a:cs typeface="Times New Roman" pitchFamily="18" charset="0"/>
                        </a:rPr>
                        <a:t>Rhizoctonia solani</a:t>
                      </a:r>
                      <a:endParaRPr kumimoji="0" lang="tr-TR"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800" b="0" i="1" u="none" strike="noStrike" cap="none" normalizeH="0" baseline="0" dirty="0" smtClean="0">
                          <a:ln>
                            <a:noFill/>
                          </a:ln>
                          <a:solidFill>
                            <a:schemeClr val="tx1"/>
                          </a:solidFill>
                          <a:effectLst/>
                          <a:latin typeface="Times New Roman" pitchFamily="18" charset="0"/>
                          <a:cs typeface="Times New Roman" pitchFamily="18" charset="0"/>
                        </a:rPr>
                        <a:t>Thanatephorus cucumeris</a:t>
                      </a:r>
                      <a: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t> [teleomorph]</a:t>
                      </a:r>
                      <a:endParaRPr kumimoji="0" lang="tr-TR" sz="2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r>
              <a:tr h="17986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cs typeface="Times New Roman" pitchFamily="18" charset="0"/>
                        </a:rPr>
                        <a:t>Rhizopus tabla çürüklüğü</a:t>
                      </a:r>
                      <a:endParaRPr kumimoji="0" lang="en-US" sz="2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1" u="none" strike="noStrike" cap="none" normalizeH="0" baseline="0" dirty="0" smtClean="0">
                          <a:ln>
                            <a:noFill/>
                          </a:ln>
                          <a:solidFill>
                            <a:schemeClr val="tx1"/>
                          </a:solidFill>
                          <a:effectLst/>
                          <a:latin typeface="Times New Roman" pitchFamily="18" charset="0"/>
                          <a:cs typeface="Times New Roman" pitchFamily="18" charset="0"/>
                        </a:rPr>
                        <a:t>Rhizopus arrhizus</a:t>
                      </a:r>
                      <a:r>
                        <a:rPr kumimoji="0" lang="en-US" sz="2800" b="0" i="0" u="none" strike="noStrike" cap="none" normalizeH="0" baseline="0" dirty="0" smtClean="0">
                          <a:ln>
                            <a:noFill/>
                          </a:ln>
                          <a:solidFill>
                            <a:schemeClr val="tx1"/>
                          </a:solidFill>
                          <a:effectLst/>
                          <a:latin typeface="Times New Roman" pitchFamily="18" charset="0"/>
                          <a:cs typeface="Times New Roman" pitchFamily="18" charset="0"/>
                        </a:rPr>
                        <a:t> = </a:t>
                      </a:r>
                      <a:r>
                        <a:rPr kumimoji="0" lang="en-US" sz="2800" b="0" i="1" u="none" strike="noStrike" cap="none" normalizeH="0" baseline="0" dirty="0" smtClean="0">
                          <a:ln>
                            <a:noFill/>
                          </a:ln>
                          <a:solidFill>
                            <a:schemeClr val="tx1"/>
                          </a:solidFill>
                          <a:effectLst/>
                          <a:latin typeface="Times New Roman" pitchFamily="18" charset="0"/>
                          <a:cs typeface="Times New Roman" pitchFamily="18" charset="0"/>
                        </a:rPr>
                        <a:t>R. nodosus</a:t>
                      </a:r>
                      <a:endParaRPr kumimoji="0" lang="tr-TR"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800" b="0" i="1" u="none" strike="noStrike" cap="none" normalizeH="0" baseline="0" dirty="0" smtClean="0">
                          <a:ln>
                            <a:noFill/>
                          </a:ln>
                          <a:solidFill>
                            <a:schemeClr val="tx1"/>
                          </a:solidFill>
                          <a:effectLst/>
                          <a:latin typeface="Times New Roman" pitchFamily="18" charset="0"/>
                          <a:cs typeface="Times New Roman" pitchFamily="18" charset="0"/>
                        </a:rPr>
                        <a:t>R. microsporus</a:t>
                      </a:r>
                      <a: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t/>
                      </a:r>
                      <a:b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br>
                      <a:r>
                        <a:rPr kumimoji="0" lang="tr-TR" sz="2800" b="0" i="1" u="none" strike="noStrike" cap="none" normalizeH="0" baseline="0" dirty="0" smtClean="0">
                          <a:ln>
                            <a:noFill/>
                          </a:ln>
                          <a:solidFill>
                            <a:schemeClr val="tx1"/>
                          </a:solidFill>
                          <a:effectLst/>
                          <a:latin typeface="Times New Roman" pitchFamily="18" charset="0"/>
                          <a:cs typeface="Times New Roman" pitchFamily="18" charset="0"/>
                        </a:rPr>
                        <a:t>R. stolonifer</a:t>
                      </a:r>
                      <a: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t> = </a:t>
                      </a:r>
                      <a:r>
                        <a:rPr kumimoji="0" lang="tr-TR" sz="2800" b="0" i="1" u="none" strike="noStrike" cap="none" normalizeH="0" baseline="0" dirty="0" smtClean="0">
                          <a:ln>
                            <a:noFill/>
                          </a:ln>
                          <a:solidFill>
                            <a:schemeClr val="tx1"/>
                          </a:solidFill>
                          <a:effectLst/>
                          <a:latin typeface="Times New Roman" pitchFamily="18" charset="0"/>
                          <a:cs typeface="Times New Roman" pitchFamily="18" charset="0"/>
                        </a:rPr>
                        <a:t>R. nigricans</a:t>
                      </a:r>
                      <a:endParaRPr kumimoji="0" lang="tr-TR" sz="2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r>
            </a:tbl>
          </a:graphicData>
        </a:graphic>
      </p:graphicFrame>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6"/>
          <p:cNvSpPr>
            <a:spLocks noChangeArrowheads="1"/>
          </p:cNvSpPr>
          <p:nvPr/>
        </p:nvSpPr>
        <p:spPr bwMode="auto">
          <a:xfrm>
            <a:off x="0" y="2060575"/>
            <a:ext cx="9144000" cy="0"/>
          </a:xfrm>
          <a:prstGeom prst="rect">
            <a:avLst/>
          </a:prstGeom>
          <a:solidFill>
            <a:srgbClr val="F9F9F9"/>
          </a:solidFill>
          <a:ln w="9525">
            <a:noFill/>
            <a:miter lim="800000"/>
            <a:headEnd/>
            <a:tailEnd/>
          </a:ln>
        </p:spPr>
        <p:txBody>
          <a:bodyPr wrap="none" anchor="ctr">
            <a:spAutoFit/>
          </a:bodyPr>
          <a:lstStyle/>
          <a:p>
            <a:endParaRPr lang="tr-TR"/>
          </a:p>
        </p:txBody>
      </p:sp>
      <p:graphicFrame>
        <p:nvGraphicFramePr>
          <p:cNvPr id="165945" name="Group 57"/>
          <p:cNvGraphicFramePr>
            <a:graphicFrameLocks noGrp="1"/>
          </p:cNvGraphicFramePr>
          <p:nvPr/>
        </p:nvGraphicFramePr>
        <p:xfrm>
          <a:off x="539750" y="260350"/>
          <a:ext cx="8135938" cy="6048376"/>
        </p:xfrm>
        <a:graphic>
          <a:graphicData uri="http://schemas.openxmlformats.org/drawingml/2006/table">
            <a:tbl>
              <a:tblPr/>
              <a:tblGrid>
                <a:gridCol w="3263900"/>
                <a:gridCol w="4872038"/>
              </a:tblGrid>
              <a:tr h="14144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800" b="0" i="0" u="none" strike="noStrike" cap="none" normalizeH="0" baseline="0" dirty="0" smtClean="0">
                          <a:ln>
                            <a:noFill/>
                          </a:ln>
                          <a:solidFill>
                            <a:schemeClr val="tx1"/>
                          </a:solidFill>
                          <a:effectLst/>
                          <a:latin typeface="Times New Roman" pitchFamily="18" charset="0"/>
                          <a:cs typeface="Times New Roman" pitchFamily="18" charset="0"/>
                        </a:rPr>
                        <a:t>Pas</a:t>
                      </a:r>
                      <a:endParaRPr kumimoji="0" lang="en-US" sz="2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1" u="none" strike="noStrike" cap="none" normalizeH="0" baseline="0" dirty="0" smtClean="0">
                          <a:ln>
                            <a:noFill/>
                          </a:ln>
                          <a:solidFill>
                            <a:schemeClr val="tx1"/>
                          </a:solidFill>
                          <a:effectLst/>
                          <a:latin typeface="Times New Roman" pitchFamily="18" charset="0"/>
                          <a:cs typeface="Times New Roman" pitchFamily="18" charset="0"/>
                        </a:rPr>
                        <a:t>Puccinia helianthi</a:t>
                      </a:r>
                      <a:endParaRPr kumimoji="0" lang="tr-TR"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800" b="0" i="1" u="none" strike="noStrike" cap="none" normalizeH="0" baseline="0" dirty="0" smtClean="0">
                          <a:ln>
                            <a:noFill/>
                          </a:ln>
                          <a:solidFill>
                            <a:schemeClr val="tx1"/>
                          </a:solidFill>
                          <a:effectLst/>
                          <a:latin typeface="Times New Roman" pitchFamily="18" charset="0"/>
                          <a:cs typeface="Times New Roman" pitchFamily="18" charset="0"/>
                        </a:rPr>
                        <a:t>P. xanthii</a:t>
                      </a:r>
                      <a: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t/>
                      </a:r>
                      <a:b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br>
                      <a:r>
                        <a:rPr kumimoji="0" lang="tr-TR" sz="2800" b="0" i="1" u="none" strike="noStrike" cap="none" normalizeH="0" baseline="0" dirty="0" smtClean="0">
                          <a:ln>
                            <a:noFill/>
                          </a:ln>
                          <a:solidFill>
                            <a:schemeClr val="tx1"/>
                          </a:solidFill>
                          <a:effectLst/>
                          <a:latin typeface="Times New Roman" pitchFamily="18" charset="0"/>
                          <a:cs typeface="Times New Roman" pitchFamily="18" charset="0"/>
                        </a:rPr>
                        <a:t>Uromyces junci</a:t>
                      </a:r>
                      <a:endParaRPr kumimoji="0" lang="tr-TR" sz="2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r>
              <a:tr h="14097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BR" sz="2800" b="0" i="0" u="none" strike="noStrike" cap="none" normalizeH="0" baseline="0" smtClean="0">
                          <a:ln>
                            <a:noFill/>
                          </a:ln>
                          <a:solidFill>
                            <a:schemeClr val="tx1"/>
                          </a:solidFill>
                          <a:effectLst/>
                          <a:latin typeface="Times New Roman" pitchFamily="18" charset="0"/>
                          <a:cs typeface="Times New Roman" pitchFamily="18" charset="0"/>
                        </a:rPr>
                        <a:t>Sclerotinia sap dibi, sap ve tabla çürüklüğü, solgunluk </a:t>
                      </a:r>
                      <a:endParaRPr kumimoji="0" lang="pt-BR" sz="2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1" u="none" strike="noStrike" cap="none" normalizeH="0" baseline="0" dirty="0" smtClean="0">
                          <a:ln>
                            <a:noFill/>
                          </a:ln>
                          <a:solidFill>
                            <a:schemeClr val="tx1"/>
                          </a:solidFill>
                          <a:effectLst/>
                          <a:latin typeface="Times New Roman" pitchFamily="18" charset="0"/>
                          <a:cs typeface="Times New Roman" pitchFamily="18" charset="0"/>
                        </a:rPr>
                        <a:t>Sclerotinia sclerotiorum</a:t>
                      </a:r>
                      <a:r>
                        <a:rPr kumimoji="0" lang="en-US" sz="2800" b="0" i="0" u="none" strike="noStrike" cap="none" normalizeH="0" baseline="0" dirty="0" smtClean="0">
                          <a:ln>
                            <a:noFill/>
                          </a:ln>
                          <a:solidFill>
                            <a:schemeClr val="tx1"/>
                          </a:solidFill>
                          <a:effectLst/>
                          <a:latin typeface="Times New Roman" pitchFamily="18" charset="0"/>
                          <a:cs typeface="Times New Roman" pitchFamily="18" charset="0"/>
                        </a:rPr>
                        <a:t> = </a:t>
                      </a:r>
                      <a:r>
                        <a:rPr kumimoji="0" lang="en-US" sz="2800" b="0" i="1" u="none" strike="noStrike" cap="none" normalizeH="0" baseline="0" dirty="0" smtClean="0">
                          <a:ln>
                            <a:noFill/>
                          </a:ln>
                          <a:solidFill>
                            <a:schemeClr val="tx1"/>
                          </a:solidFill>
                          <a:effectLst/>
                          <a:latin typeface="Times New Roman" pitchFamily="18" charset="0"/>
                          <a:cs typeface="Times New Roman" pitchFamily="18" charset="0"/>
                        </a:rPr>
                        <a:t>S. libertiana</a:t>
                      </a:r>
                      <a:r>
                        <a:rPr kumimoji="0" lang="en-US" sz="2800" b="0" i="0" u="none" strike="noStrike" cap="none" normalizeH="0" baseline="0" dirty="0" smtClean="0">
                          <a:ln>
                            <a:noFill/>
                          </a:ln>
                          <a:solidFill>
                            <a:schemeClr val="tx1"/>
                          </a:solidFill>
                          <a:effectLst/>
                          <a:latin typeface="Times New Roman" pitchFamily="18" charset="0"/>
                          <a:cs typeface="Times New Roman" pitchFamily="18" charset="0"/>
                        </a:rPr>
                        <a:t> = </a:t>
                      </a:r>
                      <a:r>
                        <a:rPr kumimoji="0" lang="en-US" sz="2800" b="0" i="1" u="none" strike="noStrike" cap="none" normalizeH="0" baseline="0" dirty="0" smtClean="0">
                          <a:ln>
                            <a:noFill/>
                          </a:ln>
                          <a:solidFill>
                            <a:schemeClr val="tx1"/>
                          </a:solidFill>
                          <a:effectLst/>
                          <a:latin typeface="Times New Roman" pitchFamily="18" charset="0"/>
                          <a:cs typeface="Times New Roman" pitchFamily="18" charset="0"/>
                        </a:rPr>
                        <a:t>Whetzelinia sclerotiorum</a:t>
                      </a:r>
                      <a:endParaRPr kumimoji="0" lang="en-US" sz="2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r>
              <a:tr h="14097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BR" sz="2800" b="0" i="0" u="none" strike="noStrike" cap="none" normalizeH="0" baseline="0" smtClean="0">
                          <a:ln>
                            <a:noFill/>
                          </a:ln>
                          <a:solidFill>
                            <a:schemeClr val="tx1"/>
                          </a:solidFill>
                          <a:effectLst/>
                          <a:latin typeface="Times New Roman" pitchFamily="18" charset="0"/>
                          <a:cs typeface="Times New Roman" pitchFamily="18" charset="0"/>
                        </a:rPr>
                        <a:t>Sclerotinia sap dibi çürüklüğü ve solgunluk</a:t>
                      </a:r>
                      <a:endParaRPr kumimoji="0" lang="pt-BR" sz="2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1" u="none" strike="noStrike" cap="none" normalizeH="0" baseline="0" dirty="0" smtClean="0">
                          <a:ln>
                            <a:noFill/>
                          </a:ln>
                          <a:solidFill>
                            <a:schemeClr val="tx1"/>
                          </a:solidFill>
                          <a:effectLst/>
                          <a:latin typeface="Times New Roman" pitchFamily="18" charset="0"/>
                          <a:cs typeface="Times New Roman" pitchFamily="18" charset="0"/>
                        </a:rPr>
                        <a:t>Sclerotinia minor</a:t>
                      </a:r>
                      <a:endParaRPr kumimoji="0" lang="en-US" sz="2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r>
              <a:tr h="18145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cs typeface="Times New Roman" pitchFamily="18" charset="0"/>
                        </a:rPr>
                        <a:t>Sclerotium sap dibi çürüklüğü ve solgunluk ( Güneysel yanıklık)</a:t>
                      </a:r>
                      <a:endParaRPr kumimoji="0" lang="en-US" sz="2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1" u="none" strike="noStrike" cap="none" normalizeH="0" baseline="0" dirty="0" smtClean="0">
                          <a:ln>
                            <a:noFill/>
                          </a:ln>
                          <a:solidFill>
                            <a:schemeClr val="tx1"/>
                          </a:solidFill>
                          <a:effectLst/>
                          <a:latin typeface="Times New Roman" pitchFamily="18" charset="0"/>
                          <a:cs typeface="Times New Roman" pitchFamily="18" charset="0"/>
                        </a:rPr>
                        <a:t>Sclerotium rolfsii</a:t>
                      </a:r>
                      <a:endParaRPr kumimoji="0" lang="tr-TR"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800" b="0" i="1" u="none" strike="noStrike" cap="none" normalizeH="0" baseline="0" dirty="0" smtClean="0">
                          <a:ln>
                            <a:noFill/>
                          </a:ln>
                          <a:solidFill>
                            <a:schemeClr val="tx1"/>
                          </a:solidFill>
                          <a:effectLst/>
                          <a:latin typeface="Times New Roman" pitchFamily="18" charset="0"/>
                          <a:cs typeface="Times New Roman" pitchFamily="18" charset="0"/>
                        </a:rPr>
                        <a:t>Athelia rolfsii</a:t>
                      </a:r>
                      <a: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t> [teleomorph]</a:t>
                      </a:r>
                      <a:endParaRPr kumimoji="0" lang="tr-TR" sz="2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r>
            </a:tbl>
          </a:graphicData>
        </a:graphic>
      </p:graphicFrame>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6"/>
          <p:cNvSpPr>
            <a:spLocks noChangeArrowheads="1"/>
          </p:cNvSpPr>
          <p:nvPr/>
        </p:nvSpPr>
        <p:spPr bwMode="auto">
          <a:xfrm>
            <a:off x="0" y="2425700"/>
            <a:ext cx="9144000" cy="0"/>
          </a:xfrm>
          <a:prstGeom prst="rect">
            <a:avLst/>
          </a:prstGeom>
          <a:solidFill>
            <a:srgbClr val="F9F9F9"/>
          </a:solidFill>
          <a:ln w="9525">
            <a:noFill/>
            <a:miter lim="800000"/>
            <a:headEnd/>
            <a:tailEnd/>
          </a:ln>
        </p:spPr>
        <p:txBody>
          <a:bodyPr wrap="none" anchor="ctr">
            <a:spAutoFit/>
          </a:bodyPr>
          <a:lstStyle/>
          <a:p>
            <a:endParaRPr lang="tr-TR"/>
          </a:p>
        </p:txBody>
      </p:sp>
      <p:graphicFrame>
        <p:nvGraphicFramePr>
          <p:cNvPr id="167995" name="Group 59"/>
          <p:cNvGraphicFramePr>
            <a:graphicFrameLocks noGrp="1"/>
          </p:cNvGraphicFramePr>
          <p:nvPr/>
        </p:nvGraphicFramePr>
        <p:xfrm>
          <a:off x="323850" y="404813"/>
          <a:ext cx="8496300" cy="5918519"/>
        </p:xfrm>
        <a:graphic>
          <a:graphicData uri="http://schemas.openxmlformats.org/drawingml/2006/table">
            <a:tbl>
              <a:tblPr/>
              <a:tblGrid>
                <a:gridCol w="3363913"/>
                <a:gridCol w="5132387"/>
              </a:tblGrid>
              <a:tr h="787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cs typeface="Times New Roman" pitchFamily="18" charset="0"/>
                        </a:rPr>
                        <a:t>Septoria  yaprak lekesi</a:t>
                      </a:r>
                      <a:endParaRPr kumimoji="0" lang="en-US" sz="2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1" u="none" strike="noStrike" cap="none" normalizeH="0" baseline="0" smtClean="0">
                          <a:ln>
                            <a:noFill/>
                          </a:ln>
                          <a:solidFill>
                            <a:schemeClr val="tx1"/>
                          </a:solidFill>
                          <a:effectLst/>
                          <a:latin typeface="Times New Roman" pitchFamily="18" charset="0"/>
                          <a:cs typeface="Times New Roman" pitchFamily="18" charset="0"/>
                        </a:rPr>
                        <a:t>Septoria helianthi</a:t>
                      </a:r>
                      <a:endParaRPr kumimoji="0" lang="en-US" sz="2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r>
              <a:tr h="13128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cs typeface="Times New Roman" pitchFamily="18" charset="0"/>
                        </a:rPr>
                        <a:t>Verticillium solgunluğu</a:t>
                      </a:r>
                      <a:endParaRPr kumimoji="0" lang="en-US" sz="2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BR" sz="2800" b="0" i="1" u="none" strike="noStrike" cap="none" normalizeH="0" baseline="0" smtClean="0">
                          <a:ln>
                            <a:noFill/>
                          </a:ln>
                          <a:solidFill>
                            <a:schemeClr val="tx1"/>
                          </a:solidFill>
                          <a:effectLst/>
                          <a:latin typeface="Times New Roman" pitchFamily="18" charset="0"/>
                          <a:cs typeface="Times New Roman" pitchFamily="18" charset="0"/>
                        </a:rPr>
                        <a:t>Verticillium albo-atrum</a:t>
                      </a:r>
                      <a:endParaRPr kumimoji="0" lang="tr-TR" sz="2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800" b="0" i="1" u="none" strike="noStrike" cap="none" normalizeH="0" baseline="0" smtClean="0">
                          <a:ln>
                            <a:noFill/>
                          </a:ln>
                          <a:solidFill>
                            <a:schemeClr val="tx1"/>
                          </a:solidFill>
                          <a:effectLst/>
                          <a:latin typeface="Times New Roman" pitchFamily="18" charset="0"/>
                          <a:cs typeface="Times New Roman" pitchFamily="18" charset="0"/>
                        </a:rPr>
                        <a:t>V. dahliae</a:t>
                      </a:r>
                      <a:endParaRPr kumimoji="0" lang="tr-TR" sz="2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r>
              <a:tr h="13065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 </a:t>
                      </a:r>
                      <a:r>
                        <a:rPr kumimoji="0" lang="en-US" sz="2800" b="0" i="0" u="none" strike="noStrike" cap="none" normalizeH="0" baseline="0" smtClean="0">
                          <a:ln>
                            <a:noFill/>
                          </a:ln>
                          <a:solidFill>
                            <a:schemeClr val="tx1"/>
                          </a:solidFill>
                          <a:effectLst/>
                          <a:latin typeface="Times New Roman" pitchFamily="18" charset="0"/>
                          <a:cs typeface="Times New Roman" pitchFamily="18" charset="0"/>
                        </a:rPr>
                        <a:t>Beyaz pas</a:t>
                      </a:r>
                      <a:endParaRPr kumimoji="0" lang="en-US" sz="2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1" u="none" strike="noStrike" cap="none" normalizeH="0" baseline="0" dirty="0" smtClean="0">
                          <a:ln>
                            <a:noFill/>
                          </a:ln>
                          <a:solidFill>
                            <a:schemeClr val="tx1"/>
                          </a:solidFill>
                          <a:effectLst/>
                          <a:latin typeface="Times New Roman" pitchFamily="18" charset="0"/>
                          <a:cs typeface="Times New Roman" pitchFamily="18" charset="0"/>
                        </a:rPr>
                        <a:t>Albugo tragopogonis</a:t>
                      </a:r>
                      <a:r>
                        <a:rPr kumimoji="0" lang="en-US" sz="2800" b="0" i="0" u="none" strike="noStrike" cap="none" normalizeH="0" baseline="0" dirty="0" smtClean="0">
                          <a:ln>
                            <a:noFill/>
                          </a:ln>
                          <a:solidFill>
                            <a:schemeClr val="tx1"/>
                          </a:solidFill>
                          <a:effectLst/>
                          <a:latin typeface="Times New Roman" pitchFamily="18" charset="0"/>
                          <a:cs typeface="Times New Roman" pitchFamily="18" charset="0"/>
                        </a:rPr>
                        <a:t> = </a:t>
                      </a:r>
                      <a:r>
                        <a:rPr kumimoji="0" lang="en-US" sz="2800" b="0" i="1" u="none" strike="noStrike" cap="none" normalizeH="0" baseline="0" dirty="0" smtClean="0">
                          <a:ln>
                            <a:noFill/>
                          </a:ln>
                          <a:solidFill>
                            <a:schemeClr val="tx1"/>
                          </a:solidFill>
                          <a:effectLst/>
                          <a:latin typeface="Times New Roman" pitchFamily="18" charset="0"/>
                          <a:cs typeface="Times New Roman" pitchFamily="18" charset="0"/>
                        </a:rPr>
                        <a:t>Cystopus tragopogonis</a:t>
                      </a:r>
                      <a:endParaRPr kumimoji="0" lang="en-US" sz="2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r>
              <a:tr h="23542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 </a:t>
                      </a:r>
                      <a:r>
                        <a:rPr kumimoji="0" lang="en-US" sz="2800" b="0" i="0" u="none" strike="noStrike" cap="none" normalizeH="0" baseline="0" smtClean="0">
                          <a:ln>
                            <a:noFill/>
                          </a:ln>
                          <a:solidFill>
                            <a:schemeClr val="tx1"/>
                          </a:solidFill>
                          <a:effectLst/>
                          <a:latin typeface="Times New Roman" pitchFamily="18" charset="0"/>
                          <a:cs typeface="Times New Roman" pitchFamily="18" charset="0"/>
                        </a:rPr>
                        <a:t>Sarı pas</a:t>
                      </a:r>
                      <a:endParaRPr kumimoji="0" lang="en-US" sz="2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BR" sz="2800" b="0" i="1" u="none" strike="noStrike" cap="none" normalizeH="0" baseline="0" dirty="0" smtClean="0">
                          <a:ln>
                            <a:noFill/>
                          </a:ln>
                          <a:solidFill>
                            <a:schemeClr val="tx1"/>
                          </a:solidFill>
                          <a:effectLst/>
                          <a:latin typeface="Times New Roman" pitchFamily="18" charset="0"/>
                          <a:cs typeface="Times New Roman" pitchFamily="18" charset="0"/>
                        </a:rPr>
                        <a:t>Coleosporium helianthi</a:t>
                      </a:r>
                      <a:endParaRPr kumimoji="0" lang="tr-TR"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800" b="0" i="1" u="none" strike="noStrike" cap="none" normalizeH="0" baseline="0" dirty="0" smtClean="0">
                          <a:ln>
                            <a:noFill/>
                          </a:ln>
                          <a:solidFill>
                            <a:schemeClr val="tx1"/>
                          </a:solidFill>
                          <a:effectLst/>
                          <a:latin typeface="Times New Roman" pitchFamily="18" charset="0"/>
                          <a:cs typeface="Times New Roman" pitchFamily="18" charset="0"/>
                        </a:rPr>
                        <a:t>C. pacificum</a:t>
                      </a:r>
                      <a: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t> = </a:t>
                      </a:r>
                      <a:r>
                        <a:rPr kumimoji="0" lang="tr-TR" sz="2800" b="0" i="1" u="none" strike="noStrike" cap="none" normalizeH="0" baseline="0" dirty="0" smtClean="0">
                          <a:ln>
                            <a:noFill/>
                          </a:ln>
                          <a:solidFill>
                            <a:schemeClr val="tx1"/>
                          </a:solidFill>
                          <a:effectLst/>
                          <a:latin typeface="Times New Roman" pitchFamily="18" charset="0"/>
                          <a:cs typeface="Times New Roman" pitchFamily="18" charset="0"/>
                        </a:rPr>
                        <a:t>C. madiae</a:t>
                      </a:r>
                      <a: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t/>
                      </a:r>
                      <a:b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br>
                      <a:r>
                        <a:rPr kumimoji="0" lang="tr-TR" sz="2800" b="0" i="1" u="none" strike="noStrike" cap="none" normalizeH="0" baseline="0" dirty="0" smtClean="0">
                          <a:ln>
                            <a:noFill/>
                          </a:ln>
                          <a:solidFill>
                            <a:schemeClr val="tx1"/>
                          </a:solidFill>
                          <a:effectLst/>
                          <a:latin typeface="Times New Roman" pitchFamily="18" charset="0"/>
                          <a:cs typeface="Times New Roman" pitchFamily="18" charset="0"/>
                        </a:rPr>
                        <a:t>Peridermium californicum</a:t>
                      </a:r>
                      <a: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t> [anamorph]</a:t>
                      </a:r>
                      <a:endParaRPr kumimoji="0" lang="tr-TR" sz="2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000"/>
                    </a:solidFill>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3"/>
          <p:cNvSpPr>
            <a:spLocks noGrp="1" noChangeArrowheads="1"/>
          </p:cNvSpPr>
          <p:nvPr>
            <p:ph type="body" idx="1"/>
          </p:nvPr>
        </p:nvSpPr>
        <p:spPr>
          <a:xfrm>
            <a:off x="457200" y="476250"/>
            <a:ext cx="8229600" cy="5649913"/>
          </a:xfrm>
          <a:solidFill>
            <a:srgbClr val="FFC000"/>
          </a:solidFill>
        </p:spPr>
        <p:txBody>
          <a:bodyPr/>
          <a:lstStyle/>
          <a:p>
            <a:pPr eaLnBrk="1" hangingPunct="1">
              <a:buFontTx/>
              <a:buNone/>
            </a:pPr>
            <a:r>
              <a:rPr lang="tr-TR" sz="2800" b="1" smtClean="0"/>
              <a:t>   </a:t>
            </a:r>
            <a:r>
              <a:rPr lang="pt-BR" sz="2800" b="1" smtClean="0">
                <a:solidFill>
                  <a:srgbClr val="FF0000"/>
                </a:solidFill>
              </a:rPr>
              <a:t>Hastalığın Biyolojisi: </a:t>
            </a:r>
            <a:endParaRPr lang="tr-TR" sz="2800" b="1" smtClean="0">
              <a:solidFill>
                <a:srgbClr val="FF0000"/>
              </a:solidFill>
            </a:endParaRPr>
          </a:p>
          <a:p>
            <a:pPr algn="just" eaLnBrk="1" hangingPunct="1">
              <a:buFontTx/>
              <a:buNone/>
            </a:pPr>
            <a:r>
              <a:rPr lang="tr-TR" sz="2800" i="1" smtClean="0"/>
              <a:t>  </a:t>
            </a:r>
            <a:r>
              <a:rPr lang="pt-BR" sz="2800" i="1" smtClean="0"/>
              <a:t>T. basicola</a:t>
            </a:r>
            <a:r>
              <a:rPr lang="pt-BR" sz="2800" smtClean="0"/>
              <a:t>  klamidosporları ile uzun süre toprakta canlı kalabilir. Endo konidiler ise bir kaç ay canlı kalabilir. Bu nedenle esas etmenin devamlılığını klamidosporlar sağlar. Pamuk bitkileri ilkbahar süresince fide döneminde enfekte edilebilirler. Enfeksiyon için optimal toprak sıcaklığı 15-20 </a:t>
            </a:r>
            <a:r>
              <a:rPr lang="pt-BR" sz="2800" baseline="30000" smtClean="0"/>
              <a:t>0</a:t>
            </a:r>
            <a:r>
              <a:rPr lang="pt-BR" sz="2800" smtClean="0"/>
              <a:t>C dir. Fungus hifleri genellikle kök kıllarından penetre olur ve endodermise doğru ilerler ve kökdeki yayılma durur. Enfeksiyondan bir kaç gün sonra endokonidiler ve klamidosporlar kök yüzeyinde oluşurlar. </a:t>
            </a:r>
            <a:endParaRPr lang="tr-TR" sz="280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3"/>
          <p:cNvSpPr>
            <a:spLocks noGrp="1" noChangeArrowheads="1"/>
          </p:cNvSpPr>
          <p:nvPr>
            <p:ph type="body" idx="1"/>
          </p:nvPr>
        </p:nvSpPr>
        <p:spPr>
          <a:xfrm>
            <a:off x="457200" y="476250"/>
            <a:ext cx="8229600" cy="5649913"/>
          </a:xfrm>
          <a:solidFill>
            <a:srgbClr val="FFC000"/>
          </a:solidFill>
        </p:spPr>
        <p:txBody>
          <a:bodyPr/>
          <a:lstStyle/>
          <a:p>
            <a:pPr algn="just" eaLnBrk="1" hangingPunct="1">
              <a:lnSpc>
                <a:spcPct val="90000"/>
              </a:lnSpc>
              <a:buFontTx/>
              <a:buNone/>
            </a:pPr>
            <a:r>
              <a:rPr lang="tr-TR" smtClean="0"/>
              <a:t>   </a:t>
            </a:r>
            <a:r>
              <a:rPr lang="pt-BR" smtClean="0"/>
              <a:t>Fungus serin, ıslak ve alkali topraklarda yaygınlaşır. Böyle alanlarda her 1g toprakta 50- 750 propagül gibi yüksek bir inokulum yoğunluğuna ulaşılır.</a:t>
            </a:r>
            <a:endParaRPr lang="pt-BR" b="1" smtClean="0"/>
          </a:p>
          <a:p>
            <a:pPr algn="just" eaLnBrk="1" hangingPunct="1">
              <a:lnSpc>
                <a:spcPct val="90000"/>
              </a:lnSpc>
              <a:buFontTx/>
              <a:buNone/>
            </a:pPr>
            <a:r>
              <a:rPr lang="tr-TR" b="1" smtClean="0"/>
              <a:t>   </a:t>
            </a:r>
            <a:r>
              <a:rPr lang="pt-BR" b="1" smtClean="0">
                <a:solidFill>
                  <a:srgbClr val="FF0000"/>
                </a:solidFill>
              </a:rPr>
              <a:t>Savaşımı:</a:t>
            </a:r>
            <a:r>
              <a:rPr lang="pt-BR" b="1" smtClean="0"/>
              <a:t> </a:t>
            </a:r>
            <a:r>
              <a:rPr lang="pt-BR" smtClean="0"/>
              <a:t>Pamuk ekimi toprak sıcaklığının 16 </a:t>
            </a:r>
            <a:r>
              <a:rPr lang="pt-BR" baseline="30000" smtClean="0"/>
              <a:t>0</a:t>
            </a:r>
            <a:r>
              <a:rPr lang="pt-BR" smtClean="0"/>
              <a:t>C ye ulaştığı zamanda yapılmalıdır. Düşük toprak sıcaklığında şiddetli hastalık oluşur. Dayanıklı çeşit etkili değil, tohum ve toprak ilaçlaması da ekonomik olmamaktadır. Monokotil bitkilerle ekim nöbeti en uygun mücadele yöntemidir.</a:t>
            </a:r>
            <a:endParaRPr lang="tr-TR"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3"/>
          <p:cNvSpPr>
            <a:spLocks noGrp="1" noChangeArrowheads="1"/>
          </p:cNvSpPr>
          <p:nvPr>
            <p:ph type="body" idx="1"/>
          </p:nvPr>
        </p:nvSpPr>
        <p:spPr>
          <a:xfrm>
            <a:off x="457200" y="260350"/>
            <a:ext cx="8229600" cy="5865813"/>
          </a:xfrm>
          <a:solidFill>
            <a:srgbClr val="FFC000"/>
          </a:solidFill>
        </p:spPr>
        <p:txBody>
          <a:bodyPr/>
          <a:lstStyle/>
          <a:p>
            <a:pPr algn="just" eaLnBrk="1" hangingPunct="1">
              <a:buFontTx/>
              <a:buNone/>
            </a:pPr>
            <a:r>
              <a:rPr lang="tr-TR" sz="2800" b="1" smtClean="0"/>
              <a:t>   </a:t>
            </a:r>
            <a:r>
              <a:rPr lang="tr-TR" sz="2800" b="1" smtClean="0">
                <a:solidFill>
                  <a:schemeClr val="accent2"/>
                </a:solidFill>
              </a:rPr>
              <a:t>3.2. </a:t>
            </a:r>
            <a:r>
              <a:rPr lang="pt-BR" sz="2800" b="1" smtClean="0">
                <a:solidFill>
                  <a:schemeClr val="accent2"/>
                </a:solidFill>
              </a:rPr>
              <a:t>Sclerotium Gövde ve Kök çürüklüğü</a:t>
            </a:r>
            <a:r>
              <a:rPr lang="pt-BR" sz="2800" b="1" smtClean="0"/>
              <a:t>: </a:t>
            </a:r>
            <a:endParaRPr lang="tr-TR" sz="2800" b="1" smtClean="0"/>
          </a:p>
          <a:p>
            <a:pPr algn="just" eaLnBrk="1" hangingPunct="1">
              <a:buFontTx/>
              <a:buNone/>
            </a:pPr>
            <a:r>
              <a:rPr lang="tr-TR" sz="2800" smtClean="0"/>
              <a:t>   </a:t>
            </a:r>
            <a:r>
              <a:rPr lang="pt-BR" sz="2800" smtClean="0"/>
              <a:t>Etmen </a:t>
            </a:r>
            <a:r>
              <a:rPr lang="pt-BR" sz="2800" i="1" smtClean="0">
                <a:solidFill>
                  <a:schemeClr val="hlink"/>
                </a:solidFill>
              </a:rPr>
              <a:t>Sclerotium rolfsii</a:t>
            </a:r>
            <a:r>
              <a:rPr lang="pt-BR" sz="2800" i="1" smtClean="0"/>
              <a:t> </a:t>
            </a:r>
            <a:r>
              <a:rPr lang="pt-BR" sz="2800" smtClean="0"/>
              <a:t>tropik ve subtropik bölgelerin en önemli patojenlerindendir. Arasıra pamukta da zarara neden olmaktadır. Esas zararı  Domates, Fasulye, biber, yerfıstığı, şeker pancarı ve kabakgillerde görülür. Etmen fungus çoğunlukla kumlu veya kumlu killi, nötr veya hafif asit karaterli topraklarda görülür. Toprak nemi yüksek olduğuında toprakla temas eden bitki kısımlarında veya toprak seviyesinin üstünde toprağa yakın kısımda bol miktarda misel gelişmesi görülür. </a:t>
            </a:r>
            <a:endParaRPr lang="tr-TR" sz="280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3"/>
          <p:cNvSpPr>
            <a:spLocks noGrp="1" noChangeArrowheads="1"/>
          </p:cNvSpPr>
          <p:nvPr>
            <p:ph type="body" idx="1"/>
          </p:nvPr>
        </p:nvSpPr>
        <p:spPr>
          <a:xfrm>
            <a:off x="457200" y="549275"/>
            <a:ext cx="8229600" cy="5576888"/>
          </a:xfrm>
          <a:solidFill>
            <a:srgbClr val="FFC000"/>
          </a:solidFill>
        </p:spPr>
        <p:txBody>
          <a:bodyPr/>
          <a:lstStyle/>
          <a:p>
            <a:pPr algn="just" eaLnBrk="1" hangingPunct="1">
              <a:lnSpc>
                <a:spcPct val="90000"/>
              </a:lnSpc>
              <a:buFontTx/>
              <a:buNone/>
            </a:pPr>
            <a:r>
              <a:rPr lang="tr-TR" sz="2800" smtClean="0"/>
              <a:t>    </a:t>
            </a:r>
            <a:r>
              <a:rPr lang="pt-BR" sz="2800" smtClean="0"/>
              <a:t>Miselyum biyokimyasal olarak oldukça aktiftir. Yüksek bitkiler için toksik olan oksalik asit, poligalakturase ve sellulozik enzimler üreterek konukçu hücre duvarını ayrıştırır.Dokuyu yumuşatır ve öldürür. Ölü hücrelerle  ve zayıflatılmış erimiş dokular kanser veya çürümüş zonlar meydana getirir. Genellikle bu zon gövde kök boğazını kuşatır. Konukçu bitki aniden solar ve ölür. Ölü bitkilerin tabanı etrafında kalıcı bir ıslaklık ve gölgeyle fungus gövdenin yukarı kısmına doğru ilerler.Buralarda pamuğumsu beyaz renkli miselyum yüzeysel bir şekilde çepe çevre gövdeyi sarar.</a:t>
            </a:r>
            <a:r>
              <a:rPr lang="tr-TR" sz="2800" smtClean="0"/>
              <a:t>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3"/>
          <p:cNvSpPr>
            <a:spLocks noGrp="1" noChangeArrowheads="1"/>
          </p:cNvSpPr>
          <p:nvPr>
            <p:ph type="body" idx="1"/>
          </p:nvPr>
        </p:nvSpPr>
        <p:spPr>
          <a:xfrm>
            <a:off x="457200" y="549275"/>
            <a:ext cx="8229600" cy="5576888"/>
          </a:xfrm>
          <a:solidFill>
            <a:srgbClr val="FFC000"/>
          </a:solidFill>
        </p:spPr>
        <p:txBody>
          <a:bodyPr/>
          <a:lstStyle/>
          <a:p>
            <a:pPr algn="just" eaLnBrk="1" hangingPunct="1">
              <a:lnSpc>
                <a:spcPct val="90000"/>
              </a:lnSpc>
              <a:buFontTx/>
              <a:buNone/>
            </a:pPr>
            <a:r>
              <a:rPr lang="tr-TR" sz="2800" b="1" smtClean="0"/>
              <a:t>   </a:t>
            </a:r>
            <a:r>
              <a:rPr lang="pt-BR" sz="2800" b="1" smtClean="0">
                <a:solidFill>
                  <a:schemeClr val="accent2"/>
                </a:solidFill>
              </a:rPr>
              <a:t>3.3 Kömür Çürüklüğü:</a:t>
            </a:r>
            <a:endParaRPr lang="tr-TR" sz="2800" b="1" smtClean="0">
              <a:solidFill>
                <a:schemeClr val="accent2"/>
              </a:solidFill>
            </a:endParaRPr>
          </a:p>
          <a:p>
            <a:pPr algn="just" eaLnBrk="1" hangingPunct="1">
              <a:lnSpc>
                <a:spcPct val="90000"/>
              </a:lnSpc>
              <a:buFontTx/>
              <a:buNone/>
            </a:pPr>
            <a:r>
              <a:rPr lang="tr-TR" sz="2800" b="1" smtClean="0"/>
              <a:t>  </a:t>
            </a:r>
            <a:r>
              <a:rPr lang="pt-BR" sz="2800" b="1" smtClean="0"/>
              <a:t> </a:t>
            </a:r>
            <a:r>
              <a:rPr lang="pt-BR" sz="2800" smtClean="0"/>
              <a:t>Etmen </a:t>
            </a:r>
            <a:r>
              <a:rPr lang="pt-BR" sz="2800" i="1" smtClean="0">
                <a:solidFill>
                  <a:schemeClr val="hlink"/>
                </a:solidFill>
              </a:rPr>
              <a:t>Macrophomina phaseolina</a:t>
            </a:r>
            <a:r>
              <a:rPr lang="pt-BR" sz="2800" smtClean="0"/>
              <a:t>  sıcak ve ılık iklim bölgelerini seven bir fungusdur. Oldukça geniş alana yayılmıştır. Hastalık daha çok olgun bitkilerde görülmekle birlikte fidelerde de hastalığa rastlanır. O halde bu hastalık bir bitkinin fide devresinde başlayıp ölümüne kadar sürüp giden bir hastalık olarak nitelendirilebilir. Ancak hastalığı her bitkinin fide devresinde mutlaka görmek gerekmez. Bazen hasta bitki hiç bir belirti vermeden çicek dönemine kadar gelir ve hastalığın ilk belirtileri o zaman meydana çıkar. Ergin bitkilerde hastalık köklerle birlikte kök boğazında ve gövde de görülür.</a:t>
            </a:r>
            <a:endParaRPr lang="tr-TR" sz="280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3"/>
          <p:cNvSpPr>
            <a:spLocks noGrp="1" noChangeArrowheads="1"/>
          </p:cNvSpPr>
          <p:nvPr>
            <p:ph type="body" idx="1"/>
          </p:nvPr>
        </p:nvSpPr>
        <p:spPr>
          <a:xfrm>
            <a:off x="457200" y="404813"/>
            <a:ext cx="8229600" cy="5721350"/>
          </a:xfrm>
          <a:solidFill>
            <a:srgbClr val="FFC000"/>
          </a:solidFill>
        </p:spPr>
        <p:txBody>
          <a:bodyPr/>
          <a:lstStyle/>
          <a:p>
            <a:pPr algn="just" eaLnBrk="1" hangingPunct="1">
              <a:lnSpc>
                <a:spcPct val="90000"/>
              </a:lnSpc>
              <a:buFontTx/>
              <a:buNone/>
            </a:pPr>
            <a:r>
              <a:rPr lang="tr-TR" b="1" smtClean="0"/>
              <a:t>   </a:t>
            </a:r>
            <a:r>
              <a:rPr lang="pt-BR" b="1" smtClean="0">
                <a:solidFill>
                  <a:srgbClr val="FF0000"/>
                </a:solidFill>
              </a:rPr>
              <a:t>Belirtileri ve Biyolojisi:</a:t>
            </a:r>
            <a:r>
              <a:rPr lang="pt-BR" smtClean="0">
                <a:solidFill>
                  <a:srgbClr val="FF0000"/>
                </a:solidFill>
              </a:rPr>
              <a:t> </a:t>
            </a:r>
            <a:endParaRPr lang="tr-TR" smtClean="0">
              <a:solidFill>
                <a:srgbClr val="FF0000"/>
              </a:solidFill>
            </a:endParaRPr>
          </a:p>
          <a:p>
            <a:pPr algn="just" eaLnBrk="1" hangingPunct="1">
              <a:lnSpc>
                <a:spcPct val="90000"/>
              </a:lnSpc>
              <a:buFontTx/>
              <a:buNone/>
            </a:pPr>
            <a:r>
              <a:rPr lang="tr-TR" smtClean="0"/>
              <a:t>   </a:t>
            </a:r>
            <a:r>
              <a:rPr lang="pt-BR" smtClean="0"/>
              <a:t>Hastalıklı kökler önce kahverengileşir, sonra siyahlaşarak çürürler. Esas köklerin çürümeye başlaması ile sekonder kökler gelişmeye başlar. Çürüklük bitkinin kökboğazından gövdeye geçer ve gövde içerisinde yukarı doğru devam eder. Bu bir kuru çürüklüktür ve sapın öz kısmını kaplar. Bu belirtiden dolayı hastalığa özü kuru hastalığı denir. Kök ve gövdedeki zararlanmaya bağlı olarak bitkide genel bir solgunluk görülür. </a:t>
            </a:r>
            <a:endParaRPr lang="tr-TR"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2289</Words>
  <PresentationFormat>Ekran Gösterisi (4:3)</PresentationFormat>
  <Paragraphs>167</Paragraphs>
  <Slides>39</Slides>
  <Notes>39</Notes>
  <HiddenSlides>0</HiddenSlides>
  <MMClips>0</MMClips>
  <ScaleCrop>false</ScaleCrop>
  <HeadingPairs>
    <vt:vector size="4" baseType="variant">
      <vt:variant>
        <vt:lpstr>Tema</vt:lpstr>
      </vt:variant>
      <vt:variant>
        <vt:i4>1</vt:i4>
      </vt:variant>
      <vt:variant>
        <vt:lpstr>Slayt Başlıkları</vt:lpstr>
      </vt:variant>
      <vt:variant>
        <vt:i4>39</vt:i4>
      </vt:variant>
    </vt:vector>
  </HeadingPairs>
  <TitlesOfParts>
    <vt:vector size="40" baseType="lpstr">
      <vt:lpstr>Ofis Teması</vt:lpstr>
      <vt:lpstr>Slayt 1</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Slayt 21</vt:lpstr>
      <vt:lpstr>Slayt 22</vt:lpstr>
      <vt:lpstr>Slayt 23</vt:lpstr>
      <vt:lpstr>Slayt 24</vt:lpstr>
      <vt:lpstr>Slayt 25</vt:lpstr>
      <vt:lpstr>Slayt 26</vt:lpstr>
      <vt:lpstr>Slayt 27</vt:lpstr>
      <vt:lpstr>Slayt 28</vt:lpstr>
      <vt:lpstr>Slayt 29</vt:lpstr>
      <vt:lpstr>Slayt 30</vt:lpstr>
      <vt:lpstr>Slayt 31</vt:lpstr>
      <vt:lpstr>Slayt 32</vt:lpstr>
      <vt:lpstr>Slayt 33</vt:lpstr>
      <vt:lpstr>Slayt 34</vt:lpstr>
      <vt:lpstr>Slayt 35</vt:lpstr>
      <vt:lpstr>Slayt 36</vt:lpstr>
      <vt:lpstr>Slayt 37</vt:lpstr>
      <vt:lpstr>Slayt 38</vt:lpstr>
      <vt:lpstr>Slayt 39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pc</dc:creator>
  <cp:lastModifiedBy>pc</cp:lastModifiedBy>
  <cp:revision>1</cp:revision>
  <dcterms:created xsi:type="dcterms:W3CDTF">2017-02-02T11:37:17Z</dcterms:created>
  <dcterms:modified xsi:type="dcterms:W3CDTF">2017-02-02T11:39:14Z</dcterms:modified>
</cp:coreProperties>
</file>