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2" r:id="rId2"/>
    <p:sldId id="330" r:id="rId3"/>
    <p:sldId id="331" r:id="rId4"/>
    <p:sldId id="335" r:id="rId5"/>
    <p:sldId id="332" r:id="rId6"/>
    <p:sldId id="334" r:id="rId7"/>
    <p:sldId id="33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1E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3ECA84-4511-415C-9E61-0418509832AD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9104B-C564-486C-B57A-065B194FAD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FC055-5FD9-4C9A-899F-F2F232D73700}" type="datetimeFigureOut">
              <a:rPr lang="en-US" smtClean="0"/>
              <a:pPr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0EE35-8236-4FCC-904E-29D6740B82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400" dirty="0"/>
              <a:t>25X-27X basım ve yayım bildirimi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704513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250 </a:t>
            </a:r>
            <a:r>
              <a:rPr lang="tr-TR" dirty="0"/>
              <a:t>basım </a:t>
            </a:r>
            <a:r>
              <a:rPr lang="tr-TR" dirty="0" smtClean="0"/>
              <a:t>bildirimi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$a Basım bildirimi</a:t>
            </a:r>
          </a:p>
          <a:p>
            <a:pPr marL="0" indent="0">
              <a:buNone/>
            </a:pPr>
            <a:r>
              <a:rPr lang="tr-TR" dirty="0"/>
              <a:t>$b Basıma bağlı sorumluluk </a:t>
            </a:r>
            <a:r>
              <a:rPr lang="tr-TR" dirty="0" smtClean="0"/>
              <a:t>bildirim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Bilginin ana kaynağında basıma ilişkin bilgi varsa basım bildirimi bilgileri oluşturulur.</a:t>
            </a:r>
            <a:endParaRPr lang="tr-TR" dirty="0"/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565744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250 </a:t>
            </a:r>
            <a:r>
              <a:rPr lang="tr-TR" dirty="0"/>
              <a:t>basım </a:t>
            </a:r>
            <a:r>
              <a:rPr lang="tr-TR" dirty="0" smtClean="0"/>
              <a:t>bildirimi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	250 </a:t>
            </a:r>
            <a:r>
              <a:rPr lang="tr-TR" dirty="0"/>
              <a:t>## a 1st ed. </a:t>
            </a:r>
            <a:r>
              <a:rPr lang="tr-TR" b="1" dirty="0" smtClean="0"/>
              <a:t>(iç kapakta yer alıyor)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 smtClean="0"/>
              <a:t>	250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3. </a:t>
            </a:r>
            <a:r>
              <a:rPr lang="tr-TR" dirty="0" err="1"/>
              <a:t>bsk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smtClean="0"/>
              <a:t>	250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 err="1" smtClean="0"/>
              <a:t>Gnşl</a:t>
            </a:r>
            <a:r>
              <a:rPr lang="tr-TR" dirty="0" smtClean="0"/>
              <a:t>. 15</a:t>
            </a:r>
            <a:r>
              <a:rPr lang="tr-TR" dirty="0"/>
              <a:t>. bs.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250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2nd ed.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250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5. bs. </a:t>
            </a:r>
            <a:r>
              <a:rPr lang="tr-TR" dirty="0" smtClean="0"/>
              <a:t>/ $b </a:t>
            </a:r>
            <a:r>
              <a:rPr lang="tr-TR" dirty="0"/>
              <a:t>basıma hazırlayan: </a:t>
            </a:r>
            <a:r>
              <a:rPr lang="tr-TR" dirty="0" smtClean="0"/>
              <a:t>Ahmet Küflü.</a:t>
            </a:r>
            <a:endParaRPr lang="tr-TR" dirty="0"/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620089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260 yayım bildirimi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1. ve 2. Gösterge: #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$a Yayın yeri</a:t>
            </a:r>
          </a:p>
          <a:p>
            <a:pPr marL="0" indent="0">
              <a:buNone/>
            </a:pPr>
            <a:r>
              <a:rPr lang="tr-TR" dirty="0"/>
              <a:t>$b Yayın evi</a:t>
            </a:r>
          </a:p>
          <a:p>
            <a:pPr marL="0" indent="0">
              <a:buNone/>
            </a:pPr>
            <a:r>
              <a:rPr lang="tr-TR" dirty="0"/>
              <a:t>$c Yayın tarihi</a:t>
            </a:r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126296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260 yayım bildirimi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dirty="0"/>
              <a:t>ÖRNEK:		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260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Ankara </a:t>
            </a:r>
            <a:r>
              <a:rPr lang="tr-TR" dirty="0" smtClean="0"/>
              <a:t>: $b </a:t>
            </a:r>
            <a:r>
              <a:rPr lang="tr-TR" dirty="0"/>
              <a:t>Ankara Üniversitesi</a:t>
            </a:r>
            <a:r>
              <a:rPr lang="tr-TR" dirty="0" smtClean="0"/>
              <a:t>, $c </a:t>
            </a:r>
            <a:r>
              <a:rPr lang="tr-TR" dirty="0"/>
              <a:t>2015.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260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[</a:t>
            </a:r>
            <a:r>
              <a:rPr lang="tr-TR" dirty="0" err="1"/>
              <a:t>Y.y</a:t>
            </a:r>
            <a:r>
              <a:rPr lang="tr-TR" dirty="0"/>
              <a:t>. </a:t>
            </a:r>
            <a:r>
              <a:rPr lang="tr-TR" dirty="0" smtClean="0"/>
              <a:t>: $b </a:t>
            </a:r>
            <a:r>
              <a:rPr lang="tr-TR" dirty="0" err="1"/>
              <a:t>yayl.y</a:t>
            </a:r>
            <a:r>
              <a:rPr lang="tr-TR" dirty="0" smtClean="0"/>
              <a:t>., $c </a:t>
            </a:r>
            <a:r>
              <a:rPr lang="tr-TR" dirty="0"/>
              <a:t>2015?].</a:t>
            </a:r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260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[</a:t>
            </a:r>
            <a:r>
              <a:rPr lang="tr-TR" dirty="0" err="1"/>
              <a:t>S.l</a:t>
            </a:r>
            <a:r>
              <a:rPr lang="tr-TR" dirty="0"/>
              <a:t>. </a:t>
            </a:r>
            <a:r>
              <a:rPr lang="tr-TR" dirty="0" smtClean="0"/>
              <a:t>: $b </a:t>
            </a:r>
            <a:r>
              <a:rPr lang="tr-TR" dirty="0"/>
              <a:t>s.n</a:t>
            </a:r>
            <a:r>
              <a:rPr lang="tr-TR" dirty="0" smtClean="0"/>
              <a:t>., $c 201-?].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 </a:t>
            </a:r>
            <a:r>
              <a:rPr lang="tr-TR" dirty="0" smtClean="0"/>
              <a:t>	260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Ankara </a:t>
            </a:r>
            <a:r>
              <a:rPr lang="tr-TR" dirty="0" smtClean="0"/>
              <a:t>: $b Bilgi, $c </a:t>
            </a:r>
            <a:r>
              <a:rPr lang="tr-TR" dirty="0"/>
              <a:t>[20--?].</a:t>
            </a:r>
          </a:p>
          <a:p>
            <a:pPr marL="0" indent="0">
              <a:buNone/>
            </a:pPr>
            <a:r>
              <a:rPr lang="tr-TR" dirty="0"/>
              <a:t> 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260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/>
              <a:t>[</a:t>
            </a:r>
            <a:r>
              <a:rPr lang="tr-TR" dirty="0" err="1"/>
              <a:t>S.l</a:t>
            </a:r>
            <a:r>
              <a:rPr lang="tr-TR" dirty="0" smtClean="0"/>
              <a:t>.] :  $b </a:t>
            </a:r>
            <a:r>
              <a:rPr lang="tr-TR" dirty="0" err="1" smtClean="0"/>
              <a:t>hachette</a:t>
            </a:r>
            <a:r>
              <a:rPr lang="tr-TR" dirty="0" smtClean="0"/>
              <a:t>, $c 1968</a:t>
            </a:r>
          </a:p>
          <a:p>
            <a:pPr marL="0" indent="0">
              <a:buNone/>
            </a:pPr>
            <a:r>
              <a:rPr lang="tr-TR" dirty="0"/>
              <a:t> 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260 </a:t>
            </a:r>
            <a:r>
              <a:rPr lang="tr-TR" dirty="0"/>
              <a:t>## </a:t>
            </a:r>
            <a:r>
              <a:rPr lang="tr-TR" dirty="0" smtClean="0"/>
              <a:t>$a </a:t>
            </a:r>
            <a:r>
              <a:rPr lang="tr-TR" dirty="0" err="1"/>
              <a:t>Dersaadet</a:t>
            </a:r>
            <a:r>
              <a:rPr lang="tr-TR" dirty="0"/>
              <a:t> </a:t>
            </a:r>
            <a:r>
              <a:rPr lang="tr-TR" dirty="0" smtClean="0"/>
              <a:t>: $b </a:t>
            </a:r>
            <a:r>
              <a:rPr lang="tr-TR" dirty="0"/>
              <a:t>[</a:t>
            </a:r>
            <a:r>
              <a:rPr lang="tr-TR" dirty="0" err="1"/>
              <a:t>yayl.y</a:t>
            </a:r>
            <a:r>
              <a:rPr lang="tr-TR" dirty="0" smtClean="0"/>
              <a:t>.], $c </a:t>
            </a:r>
            <a:r>
              <a:rPr lang="tr-TR" dirty="0"/>
              <a:t>1918</a:t>
            </a:r>
          </a:p>
          <a:p>
            <a:pPr marL="0" indent="0">
              <a:buNone/>
            </a:pPr>
            <a:r>
              <a:rPr lang="tr-TR" dirty="0"/>
              <a:t>		   f(Maarif Matbaası).</a:t>
            </a:r>
          </a:p>
          <a:p>
            <a:pPr marL="0" indent="0" algn="ctr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4181068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270 </a:t>
            </a:r>
            <a:r>
              <a:rPr lang="tr-TR" dirty="0" smtClean="0"/>
              <a:t>Adres Bilgileri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tr-TR" sz="4400" dirty="0" smtClean="0"/>
              <a:t>Eserin sağlanması ve abonelik yapılmasına ilişkin bilgiler isteğe bağlı olarak kayıt edilir.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dirty="0"/>
              <a:t>1. Gösterge: </a:t>
            </a:r>
            <a:r>
              <a:rPr lang="tr-TR" dirty="0" smtClean="0"/>
              <a:t>#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2. Gösterge: </a:t>
            </a:r>
            <a:r>
              <a:rPr lang="tr-TR" dirty="0" smtClean="0"/>
              <a:t># adres tipi belliği değilse</a:t>
            </a:r>
            <a:r>
              <a:rPr lang="tr-TR" dirty="0"/>
              <a:t> 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       0 posta adresi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 </a:t>
            </a:r>
          </a:p>
          <a:p>
            <a:pPr marL="0" indent="0">
              <a:buNone/>
            </a:pPr>
            <a:r>
              <a:rPr lang="tr-TR" u="sng" dirty="0"/>
              <a:t>Alt alanlar: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$a </a:t>
            </a:r>
            <a:r>
              <a:rPr lang="tr-TR" dirty="0"/>
              <a:t>Adres</a:t>
            </a:r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b </a:t>
            </a:r>
            <a:r>
              <a:rPr lang="tr-TR" dirty="0"/>
              <a:t>Şehir</a:t>
            </a:r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c </a:t>
            </a:r>
            <a:r>
              <a:rPr lang="tr-TR" dirty="0"/>
              <a:t>Eyalet</a:t>
            </a:r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d </a:t>
            </a:r>
            <a:r>
              <a:rPr lang="tr-TR" dirty="0"/>
              <a:t>Ülke</a:t>
            </a:r>
          </a:p>
          <a:p>
            <a:pPr marL="0" indent="0">
              <a:buNone/>
            </a:pPr>
            <a:r>
              <a:rPr lang="tr-TR" dirty="0" smtClean="0"/>
              <a:t>$e </a:t>
            </a:r>
            <a:r>
              <a:rPr lang="tr-TR" dirty="0"/>
              <a:t>Posta kodu</a:t>
            </a:r>
          </a:p>
          <a:p>
            <a:pPr marL="0" indent="0">
              <a:buNone/>
            </a:pPr>
            <a:r>
              <a:rPr lang="tr-TR" dirty="0"/>
              <a:t>$</a:t>
            </a:r>
            <a:r>
              <a:rPr lang="tr-TR" dirty="0" smtClean="0"/>
              <a:t>k Telefon</a:t>
            </a:r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4969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/>
              <a:t>270 </a:t>
            </a:r>
            <a:r>
              <a:rPr lang="tr-TR" dirty="0" smtClean="0"/>
              <a:t>Adres Bilgileri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800" b="1" dirty="0" smtClean="0"/>
          </a:p>
          <a:p>
            <a:pPr marL="0" indent="0">
              <a:buNone/>
            </a:pPr>
            <a:r>
              <a:rPr lang="tr-TR" sz="2800" b="1" dirty="0" smtClean="0"/>
              <a:t>			Örnek</a:t>
            </a:r>
          </a:p>
          <a:p>
            <a:pPr marL="0" indent="0">
              <a:buNone/>
            </a:pPr>
            <a:r>
              <a:rPr lang="tr-TR" sz="2800" b="1" dirty="0" smtClean="0"/>
              <a:t>270 ##$a PK 170 $b </a:t>
            </a:r>
            <a:r>
              <a:rPr lang="tr-TR" sz="2800" b="1" dirty="0" err="1" smtClean="0"/>
              <a:t>Yenişehir,Ankara</a:t>
            </a:r>
            <a:endParaRPr lang="tr-TR" sz="2800" b="1" dirty="0"/>
          </a:p>
          <a:p>
            <a:pPr marL="0" indent="0">
              <a:buNone/>
            </a:pPr>
            <a:r>
              <a:rPr lang="tr-TR" sz="2800" b="1" dirty="0" smtClean="0"/>
              <a:t>270 ## $</a:t>
            </a:r>
            <a:r>
              <a:rPr lang="tr-TR" sz="2800" b="1" dirty="0" err="1"/>
              <a:t>aP.O</a:t>
            </a:r>
            <a:r>
              <a:rPr lang="tr-TR" sz="2800" b="1" dirty="0"/>
              <a:t>. </a:t>
            </a:r>
            <a:r>
              <a:rPr lang="tr-TR" sz="2800" b="1" dirty="0" smtClean="0"/>
              <a:t>Box 50007$bPasadena$cCA$</a:t>
            </a:r>
          </a:p>
          <a:p>
            <a:pPr marL="0" indent="0">
              <a:buNone/>
            </a:pPr>
            <a:r>
              <a:rPr lang="tr-TR" sz="2400" b="1" dirty="0" smtClean="0"/>
              <a:t>270  </a:t>
            </a:r>
            <a:r>
              <a:rPr lang="en-US" sz="2400" b="1" dirty="0" smtClean="0"/>
              <a:t>##$</a:t>
            </a:r>
            <a:r>
              <a:rPr lang="en-US" sz="2400" b="1" dirty="0" err="1"/>
              <a:t>aJohn</a:t>
            </a:r>
            <a:r>
              <a:rPr lang="en-US" sz="2400" b="1" dirty="0"/>
              <a:t> Hopkins University$a5457 Twin Knolls </a:t>
            </a:r>
            <a:r>
              <a:rPr lang="tr-TR" sz="2400" b="1" dirty="0" smtClean="0"/>
              <a:t>	</a:t>
            </a:r>
            <a:r>
              <a:rPr lang="en-US" sz="2400" b="1" dirty="0" err="1" smtClean="0"/>
              <a:t>Road$bColumbia</a:t>
            </a:r>
            <a:endParaRPr lang="tr-TR" sz="2400" b="1" dirty="0"/>
          </a:p>
          <a:p>
            <a:pPr marL="0" indent="0">
              <a:buNone/>
            </a:pP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164586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3123</TotalTime>
  <Words>354</Words>
  <Application>Microsoft Office PowerPoint</Application>
  <PresentationFormat>Ekran Gösterisi (4:3)</PresentationFormat>
  <Paragraphs>60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 </vt:lpstr>
      <vt:lpstr> 250 basım bildirimi </vt:lpstr>
      <vt:lpstr> 250 basım bildirimi </vt:lpstr>
      <vt:lpstr> 260 yayım bildirimi </vt:lpstr>
      <vt:lpstr> 260 yayım bildirimi </vt:lpstr>
      <vt:lpstr> 270 Adres Bilgileri </vt:lpstr>
      <vt:lpstr> 270 Adres Bilgileri </vt:lpstr>
    </vt:vector>
  </TitlesOfParts>
  <Company>Nebraska Library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Cataloging with RDA:  An Overview</dc:title>
  <dc:creator>Emily Nimsakont</dc:creator>
  <cp:lastModifiedBy>Doğan ATILGAN</cp:lastModifiedBy>
  <cp:revision>280</cp:revision>
  <dcterms:created xsi:type="dcterms:W3CDTF">2010-04-19T20:51:29Z</dcterms:created>
  <dcterms:modified xsi:type="dcterms:W3CDTF">2020-05-26T07:15:33Z</dcterms:modified>
</cp:coreProperties>
</file>