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9" r:id="rId2"/>
    <p:sldId id="290" r:id="rId3"/>
    <p:sldId id="291" r:id="rId4"/>
    <p:sldId id="292" r:id="rId5"/>
    <p:sldId id="293" r:id="rId6"/>
    <p:sldId id="294" r:id="rId7"/>
    <p:sldId id="311" r:id="rId8"/>
    <p:sldId id="295" r:id="rId9"/>
    <p:sldId id="296" r:id="rId10"/>
    <p:sldId id="297" r:id="rId11"/>
    <p:sldId id="298" r:id="rId12"/>
    <p:sldId id="299"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6418" autoAdjust="0"/>
    <p:restoredTop sz="94624" autoAdjust="0"/>
  </p:normalViewPr>
  <p:slideViewPr>
    <p:cSldViewPr>
      <p:cViewPr varScale="1">
        <p:scale>
          <a:sx n="70" d="100"/>
          <a:sy n="70" d="100"/>
        </p:scale>
        <p:origin x="1350" y="72"/>
      </p:cViewPr>
      <p:guideLst>
        <p:guide orient="horz" pos="2160"/>
        <p:guide pos="2880"/>
      </p:guideLst>
    </p:cSldViewPr>
  </p:slideViewPr>
  <p:outlineViewPr>
    <p:cViewPr>
      <p:scale>
        <a:sx n="33" d="100"/>
        <a:sy n="33" d="100"/>
      </p:scale>
      <p:origin x="0" y="3516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1D918216-7EA2-4A21-AB87-697C14975AAF}" type="datetimeFigureOut">
              <a:rPr lang="tr-TR" smtClean="0"/>
              <a:pPr/>
              <a:t>29.10.2017</a:t>
            </a:fld>
            <a:endParaRPr lang="tr-TR" dirty="0"/>
          </a:p>
        </p:txBody>
      </p:sp>
      <p:sp>
        <p:nvSpPr>
          <p:cNvPr id="17" name="16 Altbilgi Yer Tutucusu"/>
          <p:cNvSpPr>
            <a:spLocks noGrp="1"/>
          </p:cNvSpPr>
          <p:nvPr>
            <p:ph type="ftr" sz="quarter" idx="11"/>
          </p:nvPr>
        </p:nvSpPr>
        <p:spPr/>
        <p:txBody>
          <a:bodyPr/>
          <a:lstStyle/>
          <a:p>
            <a:endParaRPr lang="tr-TR" dirty="0"/>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D8A218FC-6D0A-4940-8C06-42975E1EB48F}" type="slidenum">
              <a:rPr lang="tr-TR" smtClean="0"/>
              <a:pPr/>
              <a:t>‹#›</a:t>
            </a:fld>
            <a:endParaRPr lang="tr-TR" dirty="0"/>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1D918216-7EA2-4A21-AB87-697C14975AAF}" type="datetimeFigureOut">
              <a:rPr lang="tr-TR" smtClean="0"/>
              <a:pPr/>
              <a:t>29.10.2017</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D8A218FC-6D0A-4940-8C06-42975E1EB48F}"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1D918216-7EA2-4A21-AB87-697C14975AAF}" type="datetimeFigureOut">
              <a:rPr lang="tr-TR" smtClean="0"/>
              <a:pPr/>
              <a:t>29.10.2017</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D8A218FC-6D0A-4940-8C06-42975E1EB48F}"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1D918216-7EA2-4A21-AB87-697C14975AAF}" type="datetimeFigureOut">
              <a:rPr lang="tr-TR" smtClean="0"/>
              <a:pPr/>
              <a:t>29.10.2017</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D8A218FC-6D0A-4940-8C06-42975E1EB48F}" type="slidenum">
              <a:rPr lang="tr-TR" smtClean="0"/>
              <a:pPr/>
              <a:t>‹#›</a:t>
            </a:fld>
            <a:endParaRPr lang="tr-TR" dirty="0"/>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1D918216-7EA2-4A21-AB87-697C14975AAF}" type="datetimeFigureOut">
              <a:rPr lang="tr-TR" smtClean="0"/>
              <a:pPr/>
              <a:t>29.10.2017</a:t>
            </a:fld>
            <a:endParaRPr lang="tr-TR" dirty="0"/>
          </a:p>
        </p:txBody>
      </p:sp>
      <p:sp>
        <p:nvSpPr>
          <p:cNvPr id="5" name="4 Altbilgi Yer Tutucusu"/>
          <p:cNvSpPr>
            <a:spLocks noGrp="1"/>
          </p:cNvSpPr>
          <p:nvPr>
            <p:ph type="ftr" sz="quarter" idx="11"/>
          </p:nvPr>
        </p:nvSpPr>
        <p:spPr>
          <a:xfrm>
            <a:off x="800100" y="6172200"/>
            <a:ext cx="4000500" cy="457200"/>
          </a:xfrm>
        </p:spPr>
        <p:txBody>
          <a:bodyPr/>
          <a:lstStyle/>
          <a:p>
            <a:endParaRPr lang="tr-TR" dirty="0"/>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5 Slayt Numarası Yer Tutucusu"/>
          <p:cNvSpPr>
            <a:spLocks noGrp="1"/>
          </p:cNvSpPr>
          <p:nvPr>
            <p:ph type="sldNum" sz="quarter" idx="12"/>
          </p:nvPr>
        </p:nvSpPr>
        <p:spPr>
          <a:xfrm>
            <a:off x="146304" y="6208776"/>
            <a:ext cx="457200" cy="457200"/>
          </a:xfrm>
        </p:spPr>
        <p:txBody>
          <a:bodyPr/>
          <a:lstStyle/>
          <a:p>
            <a:fld id="{D8A218FC-6D0A-4940-8C06-42975E1EB48F}" type="slidenum">
              <a:rPr lang="tr-TR" smtClean="0"/>
              <a:pPr/>
              <a:t>‹#›</a:t>
            </a:fld>
            <a:endParaRPr lang="tr-TR"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1D918216-7EA2-4A21-AB87-697C14975AAF}" type="datetimeFigureOut">
              <a:rPr lang="tr-TR" smtClean="0"/>
              <a:pPr/>
              <a:t>29.10.2017</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D8A218FC-6D0A-4940-8C06-42975E1EB48F}" type="slidenum">
              <a:rPr lang="tr-TR" smtClean="0"/>
              <a:pPr/>
              <a:t>‹#›</a:t>
            </a:fld>
            <a:endParaRPr lang="tr-TR" dirty="0"/>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1D918216-7EA2-4A21-AB87-697C14975AAF}" type="datetimeFigureOut">
              <a:rPr lang="tr-TR" smtClean="0"/>
              <a:pPr/>
              <a:t>29.10.2017</a:t>
            </a:fld>
            <a:endParaRPr lang="tr-TR" dirty="0"/>
          </a:p>
        </p:txBody>
      </p:sp>
      <p:sp>
        <p:nvSpPr>
          <p:cNvPr id="8" name="7 Altbilgi Yer Tutucusu"/>
          <p:cNvSpPr>
            <a:spLocks noGrp="1"/>
          </p:cNvSpPr>
          <p:nvPr>
            <p:ph type="ftr" sz="quarter" idx="11"/>
          </p:nvPr>
        </p:nvSpPr>
        <p:spPr/>
        <p:txBody>
          <a:bodyPr/>
          <a:lstStyle/>
          <a:p>
            <a:endParaRPr lang="tr-TR" dirty="0"/>
          </a:p>
        </p:txBody>
      </p:sp>
      <p:sp>
        <p:nvSpPr>
          <p:cNvPr id="9" name="8 Slayt Numarası Yer Tutucusu"/>
          <p:cNvSpPr>
            <a:spLocks noGrp="1"/>
          </p:cNvSpPr>
          <p:nvPr>
            <p:ph type="sldNum" sz="quarter" idx="12"/>
          </p:nvPr>
        </p:nvSpPr>
        <p:spPr/>
        <p:txBody>
          <a:bodyPr/>
          <a:lstStyle/>
          <a:p>
            <a:fld id="{D8A218FC-6D0A-4940-8C06-42975E1EB48F}" type="slidenum">
              <a:rPr lang="tr-TR" smtClean="0"/>
              <a:pPr/>
              <a:t>‹#›</a:t>
            </a:fld>
            <a:endParaRPr lang="tr-TR" dirty="0"/>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1D918216-7EA2-4A21-AB87-697C14975AAF}" type="datetimeFigureOut">
              <a:rPr lang="tr-TR" smtClean="0"/>
              <a:pPr/>
              <a:t>29.10.2017</a:t>
            </a:fld>
            <a:endParaRPr lang="tr-TR" dirty="0"/>
          </a:p>
        </p:txBody>
      </p:sp>
      <p:sp>
        <p:nvSpPr>
          <p:cNvPr id="4" name="3 Altbilgi Yer Tutucusu"/>
          <p:cNvSpPr>
            <a:spLocks noGrp="1"/>
          </p:cNvSpPr>
          <p:nvPr>
            <p:ph type="ftr" sz="quarter" idx="11"/>
          </p:nvPr>
        </p:nvSpPr>
        <p:spPr/>
        <p:txBody>
          <a:bodyPr/>
          <a:lstStyle/>
          <a:p>
            <a:endParaRPr lang="tr-TR" dirty="0"/>
          </a:p>
        </p:txBody>
      </p:sp>
      <p:sp>
        <p:nvSpPr>
          <p:cNvPr id="5" name="4 Slayt Numarası Yer Tutucusu"/>
          <p:cNvSpPr>
            <a:spLocks noGrp="1"/>
          </p:cNvSpPr>
          <p:nvPr>
            <p:ph type="sldNum" sz="quarter" idx="12"/>
          </p:nvPr>
        </p:nvSpPr>
        <p:spPr/>
        <p:txBody>
          <a:bodyPr/>
          <a:lstStyle/>
          <a:p>
            <a:fld id="{D8A218FC-6D0A-4940-8C06-42975E1EB48F}"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1D918216-7EA2-4A21-AB87-697C14975AAF}" type="datetimeFigureOut">
              <a:rPr lang="tr-TR" smtClean="0"/>
              <a:pPr/>
              <a:t>29.10.2017</a:t>
            </a:fld>
            <a:endParaRPr lang="tr-TR" dirty="0"/>
          </a:p>
        </p:txBody>
      </p:sp>
      <p:sp>
        <p:nvSpPr>
          <p:cNvPr id="3" name="2 Altbilgi Yer Tutucusu"/>
          <p:cNvSpPr>
            <a:spLocks noGrp="1"/>
          </p:cNvSpPr>
          <p:nvPr>
            <p:ph type="ftr" sz="quarter" idx="11"/>
          </p:nvPr>
        </p:nvSpPr>
        <p:spPr/>
        <p:txBody>
          <a:bodyPr/>
          <a:lstStyle/>
          <a:p>
            <a:endParaRPr lang="tr-TR" dirty="0"/>
          </a:p>
        </p:txBody>
      </p:sp>
      <p:sp>
        <p:nvSpPr>
          <p:cNvPr id="4" name="3 Slayt Numarası Yer Tutucusu"/>
          <p:cNvSpPr>
            <a:spLocks noGrp="1"/>
          </p:cNvSpPr>
          <p:nvPr>
            <p:ph type="sldNum" sz="quarter" idx="12"/>
          </p:nvPr>
        </p:nvSpPr>
        <p:spPr/>
        <p:txBody>
          <a:bodyPr/>
          <a:lstStyle/>
          <a:p>
            <a:fld id="{D8A218FC-6D0A-4940-8C06-42975E1EB48F}" type="slidenum">
              <a:rPr lang="tr-TR" smtClean="0"/>
              <a:pPr/>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1D918216-7EA2-4A21-AB87-697C14975AAF}" type="datetimeFigureOut">
              <a:rPr lang="tr-TR" smtClean="0"/>
              <a:pPr/>
              <a:t>29.10.2017</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D8A218FC-6D0A-4940-8C06-42975E1EB48F}" type="slidenum">
              <a:rPr lang="tr-TR" smtClean="0"/>
              <a:pPr/>
              <a:t>‹#›</a:t>
            </a:fld>
            <a:endParaRPr lang="tr-TR" dirty="0"/>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1D918216-7EA2-4A21-AB87-697C14975AAF}" type="datetimeFigureOut">
              <a:rPr lang="tr-TR" smtClean="0"/>
              <a:pPr/>
              <a:t>29.10.2017</a:t>
            </a:fld>
            <a:endParaRPr lang="tr-TR" dirty="0"/>
          </a:p>
        </p:txBody>
      </p:sp>
      <p:sp>
        <p:nvSpPr>
          <p:cNvPr id="6" name="5 Altbilgi Yer Tutucusu"/>
          <p:cNvSpPr>
            <a:spLocks noGrp="1"/>
          </p:cNvSpPr>
          <p:nvPr>
            <p:ph type="ftr" sz="quarter" idx="11"/>
          </p:nvPr>
        </p:nvSpPr>
        <p:spPr>
          <a:xfrm>
            <a:off x="914400" y="6172200"/>
            <a:ext cx="3886200" cy="457200"/>
          </a:xfrm>
        </p:spPr>
        <p:txBody>
          <a:bodyPr/>
          <a:lstStyle/>
          <a:p>
            <a:endParaRPr lang="tr-TR" dirty="0"/>
          </a:p>
        </p:txBody>
      </p:sp>
      <p:sp>
        <p:nvSpPr>
          <p:cNvPr id="7" name="6 Slayt Numarası Yer Tutucusu"/>
          <p:cNvSpPr>
            <a:spLocks noGrp="1"/>
          </p:cNvSpPr>
          <p:nvPr>
            <p:ph type="sldNum" sz="quarter" idx="12"/>
          </p:nvPr>
        </p:nvSpPr>
        <p:spPr>
          <a:xfrm>
            <a:off x="146304" y="6208776"/>
            <a:ext cx="457200" cy="457200"/>
          </a:xfrm>
        </p:spPr>
        <p:txBody>
          <a:bodyPr/>
          <a:lstStyle/>
          <a:p>
            <a:fld id="{D8A218FC-6D0A-4940-8C06-42975E1EB48F}" type="slidenum">
              <a:rPr lang="tr-TR" smtClean="0"/>
              <a:pPr/>
              <a:t>‹#›</a:t>
            </a:fld>
            <a:endParaRPr lang="tr-TR" dirty="0"/>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dirty="0"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D918216-7EA2-4A21-AB87-697C14975AAF}" type="datetimeFigureOut">
              <a:rPr lang="tr-TR" smtClean="0"/>
              <a:pPr/>
              <a:t>29.10.2017</a:t>
            </a:fld>
            <a:endParaRPr lang="tr-TR" dirty="0"/>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dirty="0"/>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8A218FC-6D0A-4940-8C06-42975E1EB48F}" type="slidenum">
              <a:rPr lang="tr-TR" smtClean="0"/>
              <a:pPr/>
              <a:t>‹#›</a:t>
            </a:fld>
            <a:endParaRPr lang="tr-T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latin typeface="Book Antiqua" pitchFamily="18" charset="0"/>
            </a:endParaRPr>
          </a:p>
        </p:txBody>
      </p:sp>
      <p:sp>
        <p:nvSpPr>
          <p:cNvPr id="3" name="2 İçerik Yer Tutucusu"/>
          <p:cNvSpPr>
            <a:spLocks noGrp="1"/>
          </p:cNvSpPr>
          <p:nvPr>
            <p:ph sz="quarter" idx="1"/>
          </p:nvPr>
        </p:nvSpPr>
        <p:spPr>
          <a:xfrm>
            <a:off x="251520" y="4581128"/>
            <a:ext cx="8435280" cy="2088232"/>
          </a:xfrm>
        </p:spPr>
        <p:txBody>
          <a:bodyPr>
            <a:normAutofit fontScale="92500"/>
          </a:bodyPr>
          <a:lstStyle/>
          <a:p>
            <a:pPr algn="just"/>
            <a:r>
              <a:rPr lang="tr-TR" dirty="0" smtClean="0">
                <a:latin typeface="Book Antiqua" pitchFamily="18" charset="0"/>
              </a:rPr>
              <a:t>Yiyeceklerin soğuk ve sıcak kalmalarını sağlamak amacı ile özel saklama araçları (</a:t>
            </a:r>
            <a:r>
              <a:rPr lang="tr-TR" dirty="0" err="1" smtClean="0">
                <a:latin typeface="Book Antiqua" pitchFamily="18" charset="0"/>
              </a:rPr>
              <a:t>reşolar</a:t>
            </a:r>
            <a:r>
              <a:rPr lang="tr-TR" dirty="0" smtClean="0">
                <a:latin typeface="Book Antiqua" pitchFamily="18" charset="0"/>
              </a:rPr>
              <a:t> vb) kullanılmalıdır. Servis masaları üzerine konan yiyeceklerin en az beklemeyi ön gören ve hızlı servis imkanı sağlayacak şekilde düzenlenmesi gerekmektedir.</a:t>
            </a:r>
            <a:endParaRPr lang="tr-TR" dirty="0">
              <a:latin typeface="Book Antiqua" pitchFamily="18" charset="0"/>
            </a:endParaRPr>
          </a:p>
        </p:txBody>
      </p:sp>
      <p:pic>
        <p:nvPicPr>
          <p:cNvPr id="18434" name="Picture 2" descr="C:\Users\fransız mutfağı\Desktop\resimler\servis türleri\wedding-reception-buffet-food-ideas-catering_2.jpg"/>
          <p:cNvPicPr>
            <a:picLocks noChangeAspect="1" noChangeArrowheads="1"/>
          </p:cNvPicPr>
          <p:nvPr/>
        </p:nvPicPr>
        <p:blipFill>
          <a:blip r:embed="rId2" cstate="print"/>
          <a:srcRect/>
          <a:stretch>
            <a:fillRect/>
          </a:stretch>
        </p:blipFill>
        <p:spPr bwMode="auto">
          <a:xfrm>
            <a:off x="755576" y="188640"/>
            <a:ext cx="7620000" cy="432048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latin typeface="Book Antiqua" pitchFamily="18" charset="0"/>
            </a:endParaRPr>
          </a:p>
        </p:txBody>
      </p:sp>
      <p:sp>
        <p:nvSpPr>
          <p:cNvPr id="3" name="2 İçerik Yer Tutucusu"/>
          <p:cNvSpPr>
            <a:spLocks noGrp="1"/>
          </p:cNvSpPr>
          <p:nvPr>
            <p:ph sz="quarter" idx="1"/>
          </p:nvPr>
        </p:nvSpPr>
        <p:spPr/>
        <p:txBody>
          <a:bodyPr>
            <a:normAutofit lnSpcReduction="10000"/>
          </a:bodyPr>
          <a:lstStyle/>
          <a:p>
            <a:pPr lvl="0" algn="just"/>
            <a:r>
              <a:rPr lang="tr-TR" dirty="0" smtClean="0">
                <a:latin typeface="Book Antiqua" pitchFamily="18" charset="0"/>
              </a:rPr>
              <a:t>Oda kapısında, oda numarası ile çek üzerindeki numara karşılaştırılmalı, doğruluğundan emin olmadan kapı çalınmamalıdır. </a:t>
            </a:r>
          </a:p>
          <a:p>
            <a:pPr lvl="0" algn="just"/>
            <a:r>
              <a:rPr lang="tr-TR" dirty="0" smtClean="0">
                <a:latin typeface="Book Antiqua" pitchFamily="18" charset="0"/>
              </a:rPr>
              <a:t>Kapı çalındığı zaman içeriden ses duyulmadan açılmamalıdır. Ancak üçüncü çalıştan sonrada ses gelmezse kapı açılmalıdır. </a:t>
            </a:r>
          </a:p>
          <a:p>
            <a:pPr lvl="0" algn="just"/>
            <a:r>
              <a:rPr lang="tr-TR" dirty="0" smtClean="0">
                <a:latin typeface="Book Antiqua" pitchFamily="18" charset="0"/>
              </a:rPr>
              <a:t>İçeriye girildiği zaman ilk iş olarak misafir selamlanmalıdır.</a:t>
            </a:r>
          </a:p>
          <a:p>
            <a:pPr lvl="0" algn="just"/>
            <a:r>
              <a:rPr lang="tr-TR" dirty="0" smtClean="0">
                <a:latin typeface="Book Antiqua" pitchFamily="18" charset="0"/>
              </a:rPr>
              <a:t> Yiyecek ve içeceğin nereye bırakılmasının istendiği sorulmalı ve ona göre hareket edilmelidir.</a:t>
            </a:r>
            <a:endParaRPr lang="tr-TR" dirty="0">
              <a:latin typeface="Book Antiqua"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latin typeface="Book Antiqua" pitchFamily="18" charset="0"/>
            </a:endParaRPr>
          </a:p>
        </p:txBody>
      </p:sp>
      <p:sp>
        <p:nvSpPr>
          <p:cNvPr id="3" name="2 İçerik Yer Tutucusu"/>
          <p:cNvSpPr>
            <a:spLocks noGrp="1"/>
          </p:cNvSpPr>
          <p:nvPr>
            <p:ph sz="quarter" idx="1"/>
          </p:nvPr>
        </p:nvSpPr>
        <p:spPr/>
        <p:txBody>
          <a:bodyPr>
            <a:normAutofit fontScale="92500"/>
          </a:bodyPr>
          <a:lstStyle/>
          <a:p>
            <a:pPr lvl="0" algn="just"/>
            <a:r>
              <a:rPr lang="tr-TR" dirty="0" smtClean="0">
                <a:latin typeface="Book Antiqua" pitchFamily="18" charset="0"/>
              </a:rPr>
              <a:t>Çek imzalatılmadan odadan çıkılmamalıdır. Çek ile birlikte kalem mutlaka misafire verilmelidir</a:t>
            </a:r>
          </a:p>
          <a:p>
            <a:pPr lvl="0" algn="just"/>
            <a:r>
              <a:rPr lang="tr-TR" dirty="0" smtClean="0">
                <a:latin typeface="Book Antiqua" pitchFamily="18" charset="0"/>
              </a:rPr>
              <a:t>Odada çalışıldığı zaman içinde güler yüzlü olunmalı ve sadece servisle meşgul olunmalıdır. </a:t>
            </a:r>
          </a:p>
          <a:p>
            <a:pPr lvl="0" algn="just"/>
            <a:r>
              <a:rPr lang="tr-TR" dirty="0" smtClean="0">
                <a:latin typeface="Book Antiqua" pitchFamily="18" charset="0"/>
              </a:rPr>
              <a:t>Gereksiz konuşmalardan, kontrol eder gözlerle etrafa bakmaktan kaçınılmalıdır. </a:t>
            </a:r>
          </a:p>
          <a:p>
            <a:pPr lvl="0" algn="just"/>
            <a:r>
              <a:rPr lang="tr-TR" dirty="0" smtClean="0">
                <a:latin typeface="Book Antiqua" pitchFamily="18" charset="0"/>
              </a:rPr>
              <a:t>Kral dairesi, </a:t>
            </a:r>
            <a:r>
              <a:rPr lang="tr-TR" dirty="0" err="1" smtClean="0">
                <a:latin typeface="Book Antiqua" pitchFamily="18" charset="0"/>
              </a:rPr>
              <a:t>suit</a:t>
            </a:r>
            <a:r>
              <a:rPr lang="tr-TR" dirty="0" smtClean="0">
                <a:latin typeface="Book Antiqua" pitchFamily="18" charset="0"/>
              </a:rPr>
              <a:t> gibi yerlerde masa hazırlandığı zaman misafirin yatak odası kapısı çalınıp masanın hazır olduğu bildirilmelidir. (Kahvaltı servisinde). </a:t>
            </a:r>
          </a:p>
          <a:p>
            <a:pPr lvl="0" algn="just"/>
            <a:r>
              <a:rPr lang="tr-TR" dirty="0" smtClean="0">
                <a:latin typeface="Book Antiqua" pitchFamily="18" charset="0"/>
              </a:rPr>
              <a:t>Servis dönüşü, koridorlarda bulunan boşlar aşağıya götürülmelidir.</a:t>
            </a:r>
          </a:p>
          <a:p>
            <a:pPr algn="just"/>
            <a:endParaRPr lang="tr-TR" dirty="0">
              <a:latin typeface="Book Antiqua"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latin typeface="Book Antiqua" pitchFamily="18" charset="0"/>
            </a:endParaRPr>
          </a:p>
        </p:txBody>
      </p:sp>
      <p:sp>
        <p:nvSpPr>
          <p:cNvPr id="3" name="2 İçerik Yer Tutucusu"/>
          <p:cNvSpPr>
            <a:spLocks noGrp="1"/>
          </p:cNvSpPr>
          <p:nvPr>
            <p:ph sz="quarter" idx="1"/>
          </p:nvPr>
        </p:nvSpPr>
        <p:spPr>
          <a:xfrm>
            <a:off x="611560" y="1447800"/>
            <a:ext cx="8075240" cy="4572000"/>
          </a:xfrm>
        </p:spPr>
        <p:txBody>
          <a:bodyPr>
            <a:normAutofit fontScale="92500"/>
          </a:bodyPr>
          <a:lstStyle/>
          <a:p>
            <a:pPr lvl="0" algn="just"/>
            <a:r>
              <a:rPr lang="tr-TR" dirty="0" smtClean="0">
                <a:latin typeface="Book Antiqua" pitchFamily="18" charset="0"/>
              </a:rPr>
              <a:t>Misafirler yatakta iseler, kahvaltıyı yatakta isteyip istemedikleri sorulmalıdır. </a:t>
            </a:r>
            <a:r>
              <a:rPr lang="tr-TR" i="1" dirty="0" smtClean="0">
                <a:latin typeface="Book Antiqua" pitchFamily="18" charset="0"/>
              </a:rPr>
              <a:t>(Tepsi ile serviste) kahvaltıyı yatakta almak isterlerse şöyle hareket edilmelidir:</a:t>
            </a:r>
            <a:r>
              <a:rPr lang="tr-TR" dirty="0" smtClean="0">
                <a:latin typeface="Book Antiqua" pitchFamily="18" charset="0"/>
              </a:rPr>
              <a:t> </a:t>
            </a:r>
          </a:p>
          <a:p>
            <a:pPr algn="just">
              <a:buNone/>
            </a:pPr>
            <a:r>
              <a:rPr lang="tr-TR" dirty="0" smtClean="0">
                <a:latin typeface="Book Antiqua" pitchFamily="18" charset="0"/>
              </a:rPr>
              <a:t>	</a:t>
            </a:r>
            <a:r>
              <a:rPr lang="tr-TR" b="1" dirty="0" smtClean="0">
                <a:latin typeface="Book Antiqua" pitchFamily="18" charset="0"/>
              </a:rPr>
              <a:t>a.</a:t>
            </a:r>
            <a:r>
              <a:rPr lang="tr-TR" dirty="0" smtClean="0">
                <a:latin typeface="Book Antiqua" pitchFamily="18" charset="0"/>
              </a:rPr>
              <a:t> Varsa bu iş için kullanılan araba yatağa yanaştırılmalıdır,</a:t>
            </a:r>
          </a:p>
          <a:p>
            <a:pPr algn="just">
              <a:buNone/>
            </a:pPr>
            <a:r>
              <a:rPr lang="tr-TR" dirty="0" smtClean="0">
                <a:latin typeface="Book Antiqua" pitchFamily="18" charset="0"/>
              </a:rPr>
              <a:t>	</a:t>
            </a:r>
            <a:r>
              <a:rPr lang="tr-TR" b="1" dirty="0" smtClean="0">
                <a:latin typeface="Book Antiqua" pitchFamily="18" charset="0"/>
              </a:rPr>
              <a:t>b.</a:t>
            </a:r>
            <a:r>
              <a:rPr lang="tr-TR" dirty="0" smtClean="0">
                <a:latin typeface="Book Antiqua" pitchFamily="18" charset="0"/>
              </a:rPr>
              <a:t> Yoksa yatağın yan tarafından çalışılmalıdır,</a:t>
            </a:r>
          </a:p>
          <a:p>
            <a:pPr algn="just">
              <a:buNone/>
            </a:pPr>
            <a:r>
              <a:rPr lang="tr-TR" dirty="0" smtClean="0">
                <a:latin typeface="Book Antiqua" pitchFamily="18" charset="0"/>
              </a:rPr>
              <a:t>	</a:t>
            </a:r>
            <a:r>
              <a:rPr lang="tr-TR" b="1" dirty="0" smtClean="0">
                <a:latin typeface="Book Antiqua" pitchFamily="18" charset="0"/>
              </a:rPr>
              <a:t>c.</a:t>
            </a:r>
            <a:r>
              <a:rPr lang="tr-TR" dirty="0" smtClean="0">
                <a:latin typeface="Book Antiqua" pitchFamily="18" charset="0"/>
              </a:rPr>
              <a:t> Bayan personel bayan misafir, erkek personel de erkek misafirin yattığı taraftan servis yapmalıdır.</a:t>
            </a:r>
          </a:p>
          <a:p>
            <a:pPr algn="just">
              <a:buNone/>
            </a:pPr>
            <a:r>
              <a:rPr lang="tr-TR" dirty="0" smtClean="0">
                <a:latin typeface="Book Antiqua" pitchFamily="18" charset="0"/>
              </a:rPr>
              <a:t>	</a:t>
            </a:r>
            <a:r>
              <a:rPr lang="tr-TR" b="1" dirty="0" smtClean="0">
                <a:latin typeface="Book Antiqua" pitchFamily="18" charset="0"/>
              </a:rPr>
              <a:t>d.</a:t>
            </a:r>
            <a:r>
              <a:rPr lang="tr-TR" dirty="0" smtClean="0">
                <a:latin typeface="Book Antiqua" pitchFamily="18" charset="0"/>
              </a:rPr>
              <a:t> Karşı cinslerin (bayan personel erkek misafir veya tersi) bulunması halinde personel ayak ucundan servis yapmalıdır.</a:t>
            </a:r>
          </a:p>
          <a:p>
            <a:pPr algn="just"/>
            <a:endParaRPr lang="tr-TR" dirty="0">
              <a:latin typeface="Book Antiqua"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tx1"/>
                </a:solidFill>
                <a:latin typeface="Book Antiqua" pitchFamily="18" charset="0"/>
              </a:rPr>
              <a:t>Büfe Servisi</a:t>
            </a:r>
            <a:endParaRPr lang="tr-TR" dirty="0">
              <a:solidFill>
                <a:schemeClr val="tx1"/>
              </a:solidFill>
              <a:latin typeface="Book Antiqua" pitchFamily="18" charset="0"/>
            </a:endParaRPr>
          </a:p>
        </p:txBody>
      </p:sp>
      <p:sp>
        <p:nvSpPr>
          <p:cNvPr id="3" name="2 İçerik Yer Tutucusu"/>
          <p:cNvSpPr>
            <a:spLocks noGrp="1"/>
          </p:cNvSpPr>
          <p:nvPr>
            <p:ph sz="quarter" idx="1"/>
          </p:nvPr>
        </p:nvSpPr>
        <p:spPr>
          <a:xfrm>
            <a:off x="179512" y="1879848"/>
            <a:ext cx="8640960" cy="5221560"/>
          </a:xfrm>
        </p:spPr>
        <p:txBody>
          <a:bodyPr>
            <a:normAutofit/>
          </a:bodyPr>
          <a:lstStyle/>
          <a:p>
            <a:pPr algn="just"/>
            <a:r>
              <a:rPr lang="tr-TR" dirty="0" smtClean="0">
                <a:latin typeface="Book Antiqua" pitchFamily="18" charset="0"/>
              </a:rPr>
              <a:t>Günümüzde büfe servisi yapmak oldukça yaygın bir yemek sunuş şeklidir. Özellikle konaklama işletmelerinde her şey dâhil sistem adı altında verilen yiyecek ve içecek hizmetleri, genellikle açık büfe servisi şeklinde sunulmaktadır. Yiyecek içecek işletmelerine geniş çalışma zamanı tanıyan ve büyük oranda servis personeli açısından az personelle daha fazla iş yapma imkânı sağlayan bir yöntemdir. Konuklara ise geniş seçme imkânı rahat hareket edebilme imkânı sağlamaktadır.</a:t>
            </a:r>
            <a:endParaRPr lang="tr-TR" dirty="0">
              <a:latin typeface="Book Antiqua"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latin typeface="Book Antiqua" pitchFamily="18" charset="0"/>
            </a:endParaRPr>
          </a:p>
        </p:txBody>
      </p:sp>
      <p:sp>
        <p:nvSpPr>
          <p:cNvPr id="3" name="2 İçerik Yer Tutucusu"/>
          <p:cNvSpPr>
            <a:spLocks noGrp="1"/>
          </p:cNvSpPr>
          <p:nvPr>
            <p:ph sz="quarter" idx="1"/>
          </p:nvPr>
        </p:nvSpPr>
        <p:spPr>
          <a:xfrm>
            <a:off x="914400" y="1916832"/>
            <a:ext cx="7772400" cy="4102968"/>
          </a:xfrm>
        </p:spPr>
        <p:txBody>
          <a:bodyPr/>
          <a:lstStyle/>
          <a:p>
            <a:pPr>
              <a:buNone/>
            </a:pPr>
            <a:r>
              <a:rPr lang="tr-TR" dirty="0" smtClean="0">
                <a:latin typeface="Book Antiqua" pitchFamily="18" charset="0"/>
              </a:rPr>
              <a:t>	</a:t>
            </a:r>
            <a:r>
              <a:rPr lang="tr-TR" b="1" dirty="0" smtClean="0">
                <a:latin typeface="Book Antiqua" pitchFamily="18" charset="0"/>
              </a:rPr>
              <a:t>Sunulan Yiyeceklere Göre:</a:t>
            </a:r>
          </a:p>
          <a:p>
            <a:r>
              <a:rPr lang="tr-TR" dirty="0" smtClean="0">
                <a:latin typeface="Book Antiqua" pitchFamily="18" charset="0"/>
              </a:rPr>
              <a:t>1. Soğuk Büfe</a:t>
            </a:r>
          </a:p>
          <a:p>
            <a:r>
              <a:rPr lang="tr-TR" dirty="0" smtClean="0">
                <a:latin typeface="Book Antiqua" pitchFamily="18" charset="0"/>
              </a:rPr>
              <a:t>2. Sıcak Büfe</a:t>
            </a:r>
          </a:p>
          <a:p>
            <a:r>
              <a:rPr lang="tr-TR" dirty="0" smtClean="0">
                <a:latin typeface="Book Antiqua" pitchFamily="18" charset="0"/>
              </a:rPr>
              <a:t>3. Tatlı ve Meyve Büfesi</a:t>
            </a:r>
          </a:p>
          <a:p>
            <a:r>
              <a:rPr lang="tr-TR" dirty="0" smtClean="0">
                <a:latin typeface="Book Antiqua" pitchFamily="18" charset="0"/>
              </a:rPr>
              <a:t>4. İçki Büfesi</a:t>
            </a:r>
            <a:endParaRPr lang="tr-TR" dirty="0">
              <a:latin typeface="Book Antiqua"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latin typeface="Book Antiqua" pitchFamily="18" charset="0"/>
            </a:endParaRPr>
          </a:p>
        </p:txBody>
      </p:sp>
      <p:sp>
        <p:nvSpPr>
          <p:cNvPr id="3" name="2 İçerik Yer Tutucusu"/>
          <p:cNvSpPr>
            <a:spLocks noGrp="1"/>
          </p:cNvSpPr>
          <p:nvPr>
            <p:ph sz="quarter" idx="1"/>
          </p:nvPr>
        </p:nvSpPr>
        <p:spPr/>
        <p:txBody>
          <a:bodyPr/>
          <a:lstStyle/>
          <a:p>
            <a:pPr>
              <a:buNone/>
            </a:pPr>
            <a:r>
              <a:rPr lang="tr-TR" b="1" dirty="0" smtClean="0">
                <a:latin typeface="Book Antiqua" pitchFamily="18" charset="0"/>
              </a:rPr>
              <a:t>	Öğünlere Göre</a:t>
            </a:r>
            <a:r>
              <a:rPr lang="tr-TR" dirty="0" smtClean="0">
                <a:latin typeface="Book Antiqua" pitchFamily="18" charset="0"/>
              </a:rPr>
              <a:t>:</a:t>
            </a:r>
          </a:p>
          <a:p>
            <a:r>
              <a:rPr lang="tr-TR" dirty="0" smtClean="0">
                <a:latin typeface="Book Antiqua" pitchFamily="18" charset="0"/>
              </a:rPr>
              <a:t>1. Kahvaltı büfesi</a:t>
            </a:r>
          </a:p>
          <a:p>
            <a:r>
              <a:rPr lang="tr-TR" dirty="0" smtClean="0">
                <a:latin typeface="Book Antiqua" pitchFamily="18" charset="0"/>
              </a:rPr>
              <a:t>2. Brunch Büfesi</a:t>
            </a:r>
          </a:p>
          <a:p>
            <a:r>
              <a:rPr lang="tr-TR" dirty="0" smtClean="0">
                <a:latin typeface="Book Antiqua" pitchFamily="18" charset="0"/>
              </a:rPr>
              <a:t>3. Öğle Yemeği Büfesi</a:t>
            </a:r>
          </a:p>
          <a:p>
            <a:r>
              <a:rPr lang="tr-TR" dirty="0" smtClean="0">
                <a:latin typeface="Book Antiqua" pitchFamily="18" charset="0"/>
              </a:rPr>
              <a:t>4. Beş çayı büfesi</a:t>
            </a:r>
          </a:p>
          <a:p>
            <a:r>
              <a:rPr lang="tr-TR" dirty="0" smtClean="0">
                <a:latin typeface="Book Antiqua" pitchFamily="18" charset="0"/>
              </a:rPr>
              <a:t>5. Akşam Yemeği Büfesi</a:t>
            </a:r>
            <a:endParaRPr lang="tr-TR" dirty="0">
              <a:latin typeface="Book Antiqua"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latin typeface="Book Antiqua" pitchFamily="18" charset="0"/>
            </a:endParaRPr>
          </a:p>
        </p:txBody>
      </p:sp>
      <p:sp>
        <p:nvSpPr>
          <p:cNvPr id="3" name="2 İçerik Yer Tutucusu"/>
          <p:cNvSpPr>
            <a:spLocks noGrp="1"/>
          </p:cNvSpPr>
          <p:nvPr>
            <p:ph sz="quarter" idx="1"/>
          </p:nvPr>
        </p:nvSpPr>
        <p:spPr>
          <a:xfrm>
            <a:off x="251520" y="1447800"/>
            <a:ext cx="8435280" cy="5149552"/>
          </a:xfrm>
        </p:spPr>
        <p:txBody>
          <a:bodyPr>
            <a:normAutofit/>
          </a:bodyPr>
          <a:lstStyle/>
          <a:p>
            <a:pPr>
              <a:buNone/>
            </a:pPr>
            <a:r>
              <a:rPr lang="tr-TR" dirty="0" smtClean="0">
                <a:latin typeface="Book Antiqua" pitchFamily="18" charset="0"/>
              </a:rPr>
              <a:t>	</a:t>
            </a:r>
            <a:r>
              <a:rPr lang="tr-TR" b="1" dirty="0" smtClean="0">
                <a:latin typeface="Book Antiqua" pitchFamily="18" charset="0"/>
              </a:rPr>
              <a:t>Fiyatlandırmaya Göre:</a:t>
            </a:r>
          </a:p>
          <a:p>
            <a:pPr>
              <a:buNone/>
            </a:pPr>
            <a:r>
              <a:rPr lang="tr-TR" b="1" dirty="0" smtClean="0">
                <a:latin typeface="Book Antiqua" pitchFamily="18" charset="0"/>
              </a:rPr>
              <a:t>	1. Açık/</a:t>
            </a:r>
            <a:r>
              <a:rPr lang="tr-TR" b="1" dirty="0" err="1" smtClean="0">
                <a:latin typeface="Book Antiqua" pitchFamily="18" charset="0"/>
              </a:rPr>
              <a:t>Smörgasboard</a:t>
            </a:r>
            <a:r>
              <a:rPr lang="tr-TR" b="1" dirty="0" smtClean="0">
                <a:latin typeface="Book Antiqua" pitchFamily="18" charset="0"/>
              </a:rPr>
              <a:t> büfe:</a:t>
            </a:r>
          </a:p>
          <a:p>
            <a:pPr algn="just"/>
            <a:r>
              <a:rPr lang="tr-TR" dirty="0" smtClean="0">
                <a:latin typeface="Book Antiqua" pitchFamily="18" charset="0"/>
              </a:rPr>
              <a:t>İsveç büfesi olarak da bilinen bu büfe çeşidi İsveç’ten dünyaya yayılmıştır. Bu büfede konuklar ne yerlerse yesinler ya da hangi yiyecekten ne kadar alırlarsa alsınlar sabit bir ücret ödemektedirler.</a:t>
            </a:r>
          </a:p>
          <a:p>
            <a:pPr algn="just">
              <a:buNone/>
            </a:pPr>
            <a:r>
              <a:rPr lang="tr-TR" dirty="0" smtClean="0">
                <a:latin typeface="Book Antiqua" pitchFamily="18" charset="0"/>
              </a:rPr>
              <a:t>	</a:t>
            </a:r>
            <a:r>
              <a:rPr lang="tr-TR" b="1" dirty="0" smtClean="0">
                <a:latin typeface="Book Antiqua" pitchFamily="18" charset="0"/>
              </a:rPr>
              <a:t>2. Gala Büfe:</a:t>
            </a:r>
          </a:p>
          <a:p>
            <a:pPr algn="just"/>
            <a:r>
              <a:rPr lang="tr-TR" dirty="0" smtClean="0">
                <a:latin typeface="Book Antiqua" pitchFamily="18" charset="0"/>
              </a:rPr>
              <a:t>Bu büfenin en önemli özelliği, büfe ücretini ev sahibi konumunda ki kişi ya da şirketler ödemektedir. Konuklardan ücret alınmaz.</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latin typeface="Book Antiqua" pitchFamily="18" charset="0"/>
            </a:endParaRPr>
          </a:p>
        </p:txBody>
      </p:sp>
      <p:sp>
        <p:nvSpPr>
          <p:cNvPr id="3" name="2 İçerik Yer Tutucusu"/>
          <p:cNvSpPr>
            <a:spLocks noGrp="1"/>
          </p:cNvSpPr>
          <p:nvPr>
            <p:ph sz="quarter" idx="1"/>
          </p:nvPr>
        </p:nvSpPr>
        <p:spPr>
          <a:xfrm>
            <a:off x="0" y="1447800"/>
            <a:ext cx="8686800" cy="4572000"/>
          </a:xfrm>
        </p:spPr>
        <p:txBody>
          <a:bodyPr/>
          <a:lstStyle/>
          <a:p>
            <a:pPr>
              <a:buNone/>
            </a:pPr>
            <a:r>
              <a:rPr lang="tr-TR" b="1" dirty="0" smtClean="0">
                <a:latin typeface="Book Antiqua" pitchFamily="18" charset="0"/>
              </a:rPr>
              <a:t>	3. Konsomasyon Büfe:</a:t>
            </a:r>
          </a:p>
          <a:p>
            <a:pPr algn="just"/>
            <a:r>
              <a:rPr lang="tr-TR" dirty="0" smtClean="0">
                <a:latin typeface="Book Antiqua" pitchFamily="18" charset="0"/>
              </a:rPr>
              <a:t>Konsomasyon büfede yiyecekler küçük parçalar ve porsiyonlar halindedir. Her konuk dilediği yiyecekten dilediği kadar alır ve aldığı yiyeceğin fiyatını büfe sonunda bulunan kasadaki görevliye öder. Alakart servis yapılan restoranlarda düzenlenen ve belli saatlerde herkese açık olan bir büfedir. Bu büfenin diğer büfelerden farkı konuk ücreti yiyeceğin cins ve miktarına göre ödenmesidir.</a:t>
            </a:r>
            <a:endParaRPr lang="tr-TR" dirty="0">
              <a:latin typeface="Book Antiqua"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chemeClr val="tx1"/>
                </a:solidFill>
              </a:rPr>
              <a:t>FAST-FOOD SERVİS </a:t>
            </a:r>
            <a:br>
              <a:rPr lang="tr-TR" b="1" dirty="0" smtClean="0">
                <a:solidFill>
                  <a:schemeClr val="tx1"/>
                </a:solidFill>
              </a:rPr>
            </a:br>
            <a:r>
              <a:rPr lang="tr-TR" b="1" dirty="0" smtClean="0">
                <a:solidFill>
                  <a:schemeClr val="tx1"/>
                </a:solidFill>
              </a:rPr>
              <a:t>(SELF-SERVİS)</a:t>
            </a:r>
            <a:endParaRPr lang="tr-TR" dirty="0">
              <a:solidFill>
                <a:schemeClr val="tx1"/>
              </a:solidFill>
            </a:endParaRPr>
          </a:p>
        </p:txBody>
      </p:sp>
      <p:sp>
        <p:nvSpPr>
          <p:cNvPr id="3" name="2 İçerik Yer Tutucusu"/>
          <p:cNvSpPr>
            <a:spLocks noGrp="1"/>
          </p:cNvSpPr>
          <p:nvPr>
            <p:ph sz="quarter" idx="1"/>
          </p:nvPr>
        </p:nvSpPr>
        <p:spPr>
          <a:xfrm>
            <a:off x="323528" y="1447800"/>
            <a:ext cx="8363272" cy="5410200"/>
          </a:xfrm>
        </p:spPr>
        <p:txBody>
          <a:bodyPr>
            <a:normAutofit lnSpcReduction="10000"/>
          </a:bodyPr>
          <a:lstStyle/>
          <a:p>
            <a:pPr>
              <a:buNone/>
            </a:pPr>
            <a:endParaRPr lang="tr-TR" dirty="0" smtClean="0"/>
          </a:p>
          <a:p>
            <a:pPr>
              <a:buNone/>
            </a:pPr>
            <a:r>
              <a:rPr lang="tr-TR" dirty="0" smtClean="0"/>
              <a:t> </a:t>
            </a:r>
          </a:p>
          <a:p>
            <a:pPr algn="just">
              <a:buNone/>
            </a:pPr>
            <a:r>
              <a:rPr lang="tr-TR" dirty="0" smtClean="0">
                <a:latin typeface="Book Antiqua" pitchFamily="18" charset="0"/>
              </a:rPr>
              <a:t>	Self servis de denilmekle birlikte kavramsal açıdan yeterli olmamaktadır. </a:t>
            </a:r>
            <a:r>
              <a:rPr lang="tr-TR" dirty="0" err="1" smtClean="0">
                <a:latin typeface="Book Antiqua" pitchFamily="18" charset="0"/>
              </a:rPr>
              <a:t>Kafe</a:t>
            </a:r>
            <a:r>
              <a:rPr lang="tr-TR" dirty="0" smtClean="0">
                <a:latin typeface="Book Antiqua" pitchFamily="18" charset="0"/>
              </a:rPr>
              <a:t> ve kafeterya türü işletmelerde kullanılır. </a:t>
            </a:r>
            <a:r>
              <a:rPr lang="tr-TR" i="1" u="sng" dirty="0" smtClean="0">
                <a:latin typeface="Book Antiqua" pitchFamily="18" charset="0"/>
              </a:rPr>
              <a:t>Özellikle</a:t>
            </a:r>
            <a:r>
              <a:rPr lang="tr-TR" dirty="0" smtClean="0">
                <a:latin typeface="Book Antiqua" pitchFamily="18" charset="0"/>
              </a:rPr>
              <a:t> sınırlı menülerin olduğu işletmelerde uygulanır. Konuk ya da servis elemanı tarafından yiyecekler tepsiye konulur. Konuk buradan masaya ya da diğer istasyona geçer.</a:t>
            </a:r>
          </a:p>
          <a:p>
            <a:pPr algn="just">
              <a:buNone/>
            </a:pPr>
            <a:r>
              <a:rPr lang="tr-TR" dirty="0" smtClean="0"/>
              <a:t>	</a:t>
            </a:r>
            <a:r>
              <a:rPr lang="tr-TR" dirty="0" smtClean="0">
                <a:latin typeface="Book Antiqua" pitchFamily="18" charset="0"/>
              </a:rPr>
              <a:t>Bu servis türünün uygulandığı işletmelerin </a:t>
            </a:r>
            <a:r>
              <a:rPr lang="tr-TR" i="1" u="sng" dirty="0" smtClean="0">
                <a:latin typeface="Book Antiqua" pitchFamily="18" charset="0"/>
              </a:rPr>
              <a:t>ortak özelliği</a:t>
            </a:r>
            <a:r>
              <a:rPr lang="tr-TR" dirty="0" smtClean="0">
                <a:latin typeface="Book Antiqua" pitchFamily="18" charset="0"/>
              </a:rPr>
              <a:t>, konuk devir hızının yüksek olmasıdır. Bu tür servisin uygulandığı restoranlara, </a:t>
            </a:r>
            <a:r>
              <a:rPr lang="tr-TR" dirty="0" err="1" smtClean="0">
                <a:latin typeface="Book Antiqua" pitchFamily="18" charset="0"/>
              </a:rPr>
              <a:t>fast</a:t>
            </a:r>
            <a:r>
              <a:rPr lang="tr-TR" dirty="0" smtClean="0">
                <a:latin typeface="Book Antiqua" pitchFamily="18" charset="0"/>
              </a:rPr>
              <a:t>-</a:t>
            </a:r>
            <a:r>
              <a:rPr lang="tr-TR" dirty="0" err="1" smtClean="0">
                <a:latin typeface="Book Antiqua" pitchFamily="18" charset="0"/>
              </a:rPr>
              <a:t>food</a:t>
            </a:r>
            <a:r>
              <a:rPr lang="tr-TR" dirty="0" smtClean="0">
                <a:latin typeface="Book Antiqua" pitchFamily="18" charset="0"/>
              </a:rPr>
              <a:t> restoran veya </a:t>
            </a:r>
            <a:r>
              <a:rPr lang="tr-TR" dirty="0" err="1" smtClean="0">
                <a:latin typeface="Book Antiqua" pitchFamily="18" charset="0"/>
              </a:rPr>
              <a:t>quick</a:t>
            </a:r>
            <a:r>
              <a:rPr lang="tr-TR" dirty="0" smtClean="0">
                <a:latin typeface="Book Antiqua" pitchFamily="18" charset="0"/>
              </a:rPr>
              <a:t> service restoran denilmektedir. Personelden oldukça tasarruf sağlar.</a:t>
            </a:r>
          </a:p>
          <a:p>
            <a:pPr algn="just">
              <a:buNone/>
            </a:pPr>
            <a:endParaRPr lang="tr-TR" dirty="0" smtClean="0">
              <a:latin typeface="Book Antiqua" pitchFamily="18" charset="0"/>
            </a:endParaRP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latin typeface="Book Antiqua" pitchFamily="18" charset="0"/>
            </a:endParaRPr>
          </a:p>
        </p:txBody>
      </p:sp>
      <p:sp>
        <p:nvSpPr>
          <p:cNvPr id="3" name="2 İçerik Yer Tutucusu"/>
          <p:cNvSpPr>
            <a:spLocks noGrp="1"/>
          </p:cNvSpPr>
          <p:nvPr>
            <p:ph sz="quarter" idx="1"/>
          </p:nvPr>
        </p:nvSpPr>
        <p:spPr>
          <a:xfrm>
            <a:off x="251520" y="1556792"/>
            <a:ext cx="8435280" cy="5301208"/>
          </a:xfrm>
        </p:spPr>
        <p:txBody>
          <a:bodyPr>
            <a:normAutofit/>
          </a:bodyPr>
          <a:lstStyle/>
          <a:p>
            <a:pPr>
              <a:buNone/>
            </a:pPr>
            <a:r>
              <a:rPr lang="tr-TR" dirty="0" smtClean="0">
                <a:latin typeface="Book Antiqua" pitchFamily="18" charset="0"/>
              </a:rPr>
              <a:t>	</a:t>
            </a:r>
            <a:r>
              <a:rPr lang="tr-TR" b="1" dirty="0" smtClean="0">
                <a:latin typeface="Book Antiqua" pitchFamily="18" charset="0"/>
              </a:rPr>
              <a:t>Oda Servisi:</a:t>
            </a:r>
          </a:p>
          <a:p>
            <a:pPr algn="just"/>
            <a:r>
              <a:rPr lang="tr-TR" dirty="0" smtClean="0">
                <a:latin typeface="Book Antiqua" pitchFamily="18" charset="0"/>
              </a:rPr>
              <a:t>Konukların odalarına yapılan yiyecek ve içecek servisidir. Oda servisi sabah erken saatlerde sipariş edilen kahvaltıların servisiyle başlar ve aralıksız 24 saat devam eder. </a:t>
            </a:r>
          </a:p>
          <a:p>
            <a:endParaRPr lang="tr-TR" dirty="0">
              <a:latin typeface="Book Antiqua"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latin typeface="Book Antiqua" pitchFamily="18" charset="0"/>
            </a:endParaRPr>
          </a:p>
        </p:txBody>
      </p:sp>
      <p:sp>
        <p:nvSpPr>
          <p:cNvPr id="3" name="2 İçerik Yer Tutucusu"/>
          <p:cNvSpPr>
            <a:spLocks noGrp="1"/>
          </p:cNvSpPr>
          <p:nvPr>
            <p:ph sz="quarter" idx="1"/>
          </p:nvPr>
        </p:nvSpPr>
        <p:spPr/>
        <p:txBody>
          <a:bodyPr>
            <a:normAutofit fontScale="92500" lnSpcReduction="10000"/>
          </a:bodyPr>
          <a:lstStyle/>
          <a:p>
            <a:pPr>
              <a:buNone/>
            </a:pPr>
            <a:r>
              <a:rPr lang="tr-TR" b="1" dirty="0" smtClean="0">
                <a:latin typeface="Book Antiqua" pitchFamily="18" charset="0"/>
              </a:rPr>
              <a:t>	Oda Servisinde Dikkat Edilmesi Gereken Noktalar:</a:t>
            </a:r>
          </a:p>
          <a:p>
            <a:pPr lvl="0" algn="just"/>
            <a:r>
              <a:rPr lang="tr-TR" dirty="0" smtClean="0">
                <a:latin typeface="Book Antiqua" pitchFamily="18" charset="0"/>
              </a:rPr>
              <a:t> Araba veya tepsi hazırlandıktan sonra mutlaka iyice kontrol edilmelidir.</a:t>
            </a:r>
          </a:p>
          <a:p>
            <a:pPr lvl="0" algn="just"/>
            <a:r>
              <a:rPr lang="tr-TR" dirty="0" smtClean="0">
                <a:latin typeface="Book Antiqua" pitchFamily="18" charset="0"/>
              </a:rPr>
              <a:t>Çek (adisyon) tabaklardan birinin altına sıkıştırılmalıdır. </a:t>
            </a:r>
          </a:p>
          <a:p>
            <a:pPr lvl="0" algn="just"/>
            <a:r>
              <a:rPr lang="tr-TR" dirty="0" smtClean="0">
                <a:latin typeface="Book Antiqua" pitchFamily="18" charset="0"/>
              </a:rPr>
              <a:t> Tepsiyi koyarken ve arabayı hareket ettirirken dikkatli davranmalı, herhangi bir şeyin dökülüp devrilmesine meydan verilmemelidir.</a:t>
            </a:r>
          </a:p>
          <a:p>
            <a:pPr lvl="0" algn="just"/>
            <a:r>
              <a:rPr lang="tr-TR" dirty="0" smtClean="0">
                <a:latin typeface="Book Antiqua" pitchFamily="18" charset="0"/>
              </a:rPr>
              <a:t> Servis malzemelerinin tepsi veya araba kenarlarından dışa taşmamasına, pot ve sürahi ağızlarının tepsi içine dönük olmasına dikkat edilmelidir.</a:t>
            </a:r>
          </a:p>
          <a:p>
            <a:pPr lvl="0" algn="just"/>
            <a:endParaRPr lang="tr-TR" dirty="0">
              <a:latin typeface="Book Antiqua"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1899</TotalTime>
  <Words>255</Words>
  <Application>Microsoft Office PowerPoint</Application>
  <PresentationFormat>Ekran Gösterisi (4:3)</PresentationFormat>
  <Paragraphs>47</Paragraphs>
  <Slides>12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Book Antiqua</vt:lpstr>
      <vt:lpstr>Franklin Gothic Book</vt:lpstr>
      <vt:lpstr>Perpetua</vt:lpstr>
      <vt:lpstr>Wingdings 2</vt:lpstr>
      <vt:lpstr>Hisse Senedi</vt:lpstr>
      <vt:lpstr>PowerPoint Sunusu</vt:lpstr>
      <vt:lpstr>Büfe Servisi</vt:lpstr>
      <vt:lpstr>PowerPoint Sunusu</vt:lpstr>
      <vt:lpstr>PowerPoint Sunusu</vt:lpstr>
      <vt:lpstr>PowerPoint Sunusu</vt:lpstr>
      <vt:lpstr>PowerPoint Sunusu</vt:lpstr>
      <vt:lpstr>FAST-FOOD SERVİS  (SELF-SERVİS)</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fransız mutfağı</dc:creator>
  <cp:lastModifiedBy>emir üner</cp:lastModifiedBy>
  <cp:revision>148</cp:revision>
  <dcterms:created xsi:type="dcterms:W3CDTF">2015-09-29T13:47:53Z</dcterms:created>
  <dcterms:modified xsi:type="dcterms:W3CDTF">2017-10-29T10:17:03Z</dcterms:modified>
</cp:coreProperties>
</file>