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8" r:id="rId7"/>
    <p:sldId id="270" r:id="rId8"/>
    <p:sldId id="266" r:id="rId9"/>
    <p:sldId id="265" r:id="rId10"/>
    <p:sldId id="267" r:id="rId11"/>
    <p:sldId id="269" r:id="rId12"/>
    <p:sldId id="262"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564926-B698-4CCD-A32C-1D9F7C8EA9E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DD8A9DB-58B3-45D2-AA79-7F0019244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F4972FA-8F4B-4F1D-B0AF-BAD47BA794E2}"/>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E5C44513-DBB0-4A91-9CB2-2A1350D50BE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E8AB2F-511F-445D-AFAB-BA66C86D0280}"/>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41433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550D4EA-901B-425E-B117-72DCAB51061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BDA6D3A-7C9D-4639-8FE2-597719551ED8}"/>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94601CA-B91F-4C5E-877F-468A03EC40B6}"/>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146B76CF-D1E2-4589-BD42-8F402CA79E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7461BC8-53E0-4AF3-82DC-D32357D27B41}"/>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53906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74C06F9-819E-453E-926D-AE588BD90E6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B5DE8A1-E329-4EB0-B033-673F20F742EA}"/>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49BE1CC-47F3-482A-918F-634C8E4F1AC4}"/>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A2AD4C42-5ED6-4624-A2D6-DF4EBB989E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F4B72A-DDAB-4DBE-B9F7-2BE52DC63AEE}"/>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68395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6065CC-6576-421D-B068-39A4B1B69AB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71BFBAF-B8A3-4088-B654-161617B4AA98}"/>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69B3949-BBE7-45E1-A979-D64BD241D329}"/>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CDB7DD0C-6D89-4990-99F2-171A806785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1C2BE6C-AA40-49B7-83C3-032B413116A5}"/>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49826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7A36BD1-602A-4E03-8A54-85D048E2612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1E40850-6B45-4556-9E06-C492AAA9A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8498DA85-682D-4CB3-9F7B-64401A53E12A}"/>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1C897C1E-36C5-45BF-8352-4E0FA0529BA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AC1A3A-FEF2-444D-90FC-F6121EEDEF4F}"/>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209775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6F2A6BF-A043-4FCB-802D-17C598EB58B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D1AEDC4-778E-47A5-87E1-643705E9DC7B}"/>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C133F58-50DD-499F-9730-15936704133E}"/>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316FD37-B4A2-4DCF-ADAA-960A17A9E6FA}"/>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6" name="Alt Bilgi Yer Tutucusu 5">
            <a:extLst>
              <a:ext uri="{FF2B5EF4-FFF2-40B4-BE49-F238E27FC236}">
                <a16:creationId xmlns:a16="http://schemas.microsoft.com/office/drawing/2014/main" id="{75A48401-FE7B-451E-987B-0BB0050044A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F6E1299-96F3-46E4-A6BC-179142D09459}"/>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143683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9B3E92-56E8-4B20-BBA9-94088E186D9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1AE3B06-0B23-4211-9B82-A1354049E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2E47941-6E62-42D4-8642-47B93669408D}"/>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76F9871-CB48-47E8-A64F-E6FB2FD43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989EDF9-70C2-46E8-88C0-204C16A9468B}"/>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8AA903C-8503-4C4B-A99F-D1FC8E375BB2}"/>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8" name="Alt Bilgi Yer Tutucusu 7">
            <a:extLst>
              <a:ext uri="{FF2B5EF4-FFF2-40B4-BE49-F238E27FC236}">
                <a16:creationId xmlns:a16="http://schemas.microsoft.com/office/drawing/2014/main" id="{D777D919-CE41-4D64-A69F-E2AF3F4C033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535C495-1865-433A-A2DE-6902EB0510D7}"/>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56396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A677667-5308-4084-88C9-02D28B69084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5D8A171-CD56-463C-A5D5-607282E00AC6}"/>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4" name="Alt Bilgi Yer Tutucusu 3">
            <a:extLst>
              <a:ext uri="{FF2B5EF4-FFF2-40B4-BE49-F238E27FC236}">
                <a16:creationId xmlns:a16="http://schemas.microsoft.com/office/drawing/2014/main" id="{919F278B-340B-44BC-9B62-61E38104209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DBCF793-1C52-4AD5-899B-E74E61B6BB67}"/>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3954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4218D30-AB62-452F-B0FB-A03A11791C93}"/>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3" name="Alt Bilgi Yer Tutucusu 2">
            <a:extLst>
              <a:ext uri="{FF2B5EF4-FFF2-40B4-BE49-F238E27FC236}">
                <a16:creationId xmlns:a16="http://schemas.microsoft.com/office/drawing/2014/main" id="{FB716B68-840E-4D4F-8AAB-21F751BC570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26FD14E-0EFD-48F0-A16B-67BA0495EE34}"/>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79402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9C0ECDD-087C-4B75-ABAD-01DE1A99685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7EBA5E9-7929-4424-B360-EA43E7235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C873BC7-342E-47E0-BFF3-7A1A5CE9F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CBFFC62-189D-41F6-82BE-AFAF5E0129FE}"/>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6" name="Alt Bilgi Yer Tutucusu 5">
            <a:extLst>
              <a:ext uri="{FF2B5EF4-FFF2-40B4-BE49-F238E27FC236}">
                <a16:creationId xmlns:a16="http://schemas.microsoft.com/office/drawing/2014/main" id="{ECB0B6CF-B8C2-425A-8772-12CE906DF2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BFC501D-C954-41C4-9985-19E2672DD488}"/>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26291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6432326-459B-404A-A6EF-2EB7B46AFDA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07A9514-629C-4B97-9BD3-648D568230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49BF11B-2456-4CE8-8F47-40154A70D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D0A853AA-1FE2-4607-BFF2-BFE94273DC8E}"/>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6" name="Alt Bilgi Yer Tutucusu 5">
            <a:extLst>
              <a:ext uri="{FF2B5EF4-FFF2-40B4-BE49-F238E27FC236}">
                <a16:creationId xmlns:a16="http://schemas.microsoft.com/office/drawing/2014/main" id="{500C9C99-64C8-452B-8320-FAECAA2D06D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DC6149-9530-400D-84BF-9347C9F571C2}"/>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156578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3B64D03-3882-480F-B666-5110F3877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C6010C5-ACE5-439D-BF12-8994468879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D40E7D4-C8D4-4922-8515-82C4ABD96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4191EC6C-8F45-4156-B784-29E383C47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5F5C6EC-6673-4F2E-9492-51347A354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FC1E6-D8A8-499E-9AEB-40A0B979CF03}" type="slidenum">
              <a:rPr lang="tr-TR" smtClean="0"/>
              <a:t>‹#›</a:t>
            </a:fld>
            <a:endParaRPr lang="tr-TR"/>
          </a:p>
        </p:txBody>
      </p:sp>
    </p:spTree>
    <p:extLst>
      <p:ext uri="{BB962C8B-B14F-4D97-AF65-F5344CB8AC3E}">
        <p14:creationId xmlns:p14="http://schemas.microsoft.com/office/powerpoint/2010/main" val="378427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3C5D3825-888C-4E98-81A1-15911E4B5C7B}"/>
              </a:ext>
            </a:extLst>
          </p:cNvPr>
          <p:cNvSpPr>
            <a:spLocks noGrp="1"/>
          </p:cNvSpPr>
          <p:nvPr>
            <p:ph type="ctrTitle"/>
          </p:nvPr>
        </p:nvSpPr>
        <p:spPr>
          <a:xfrm>
            <a:off x="5445299" y="4592325"/>
            <a:ext cx="5946579" cy="1514185"/>
          </a:xfrm>
        </p:spPr>
        <p:txBody>
          <a:bodyPr anchor="t">
            <a:normAutofit fontScale="90000"/>
          </a:bodyPr>
          <a:lstStyle/>
          <a:p>
            <a:pPr algn="r"/>
            <a:r>
              <a:rPr lang="tr-TR" sz="3700" dirty="0">
                <a:solidFill>
                  <a:srgbClr val="000000"/>
                </a:solidFill>
                <a:latin typeface="Calibri" panose="020F0502020204030204" pitchFamily="34" charset="0"/>
                <a:cs typeface="Calibri" panose="020F0502020204030204" pitchFamily="34" charset="0"/>
              </a:rPr>
              <a:t>Havuzda Yapılan Su Sporlarının </a:t>
            </a:r>
            <a:r>
              <a:rPr lang="tr-TR" sz="3700">
                <a:solidFill>
                  <a:srgbClr val="000000"/>
                </a:solidFill>
                <a:latin typeface="Calibri" panose="020F0502020204030204" pitchFamily="34" charset="0"/>
                <a:cs typeface="Calibri" panose="020F0502020204030204" pitchFamily="34" charset="0"/>
              </a:rPr>
              <a:t>İçeriklerinin Tanıtılması-2</a:t>
            </a:r>
            <a:endParaRPr lang="tr-TR" sz="3700" dirty="0">
              <a:solidFill>
                <a:srgbClr val="000000"/>
              </a:solidFill>
              <a:latin typeface="Calibri" panose="020F0502020204030204" pitchFamily="34" charset="0"/>
              <a:cs typeface="Calibri" panose="020F0502020204030204" pitchFamily="34" charset="0"/>
            </a:endParaRPr>
          </a:p>
        </p:txBody>
      </p:sp>
      <p:sp>
        <p:nvSpPr>
          <p:cNvPr id="14"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ankara Ã¼niversitesi ile ilgili gÃ¶rsel sonucu">
            <a:extLst>
              <a:ext uri="{FF2B5EF4-FFF2-40B4-BE49-F238E27FC236}">
                <a16:creationId xmlns:a16="http://schemas.microsoft.com/office/drawing/2014/main" id="{884C9DFF-9625-4B33-9D8F-3A937CCDE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181" y="2839031"/>
            <a:ext cx="3163437" cy="3163437"/>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descr="Ä°lgili resim">
            <a:extLst>
              <a:ext uri="{FF2B5EF4-FFF2-40B4-BE49-F238E27FC236}">
                <a16:creationId xmlns:a16="http://schemas.microsoft.com/office/drawing/2014/main" id="{89480AAB-79AE-4D9F-B3D6-A436AA77267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8595" y="573467"/>
            <a:ext cx="2754249" cy="137712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58CD3878-A67F-41A5-AF9B-073DAB05E710}"/>
              </a:ext>
            </a:extLst>
          </p:cNvPr>
          <p:cNvSpPr/>
          <p:nvPr/>
        </p:nvSpPr>
        <p:spPr>
          <a:xfrm>
            <a:off x="5418595" y="4451684"/>
            <a:ext cx="6131721" cy="1696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65747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04997" y="316292"/>
            <a:ext cx="4803636" cy="1311664"/>
          </a:xfrm>
        </p:spPr>
        <p:txBody>
          <a:bodyPr>
            <a:normAutofit/>
          </a:bodyPr>
          <a:lstStyle/>
          <a:p>
            <a:r>
              <a:rPr lang="tr-TR" sz="3600" b="1" dirty="0">
                <a:solidFill>
                  <a:schemeClr val="accent1">
                    <a:lumMod val="75000"/>
                  </a:schemeClr>
                </a:solidFill>
                <a:latin typeface="Calibri" panose="020F0502020204030204" pitchFamily="34" charset="0"/>
                <a:cs typeface="Calibri" panose="020F0502020204030204" pitchFamily="34" charset="0"/>
              </a:rPr>
              <a:t>Sualtı Hokeyi</a:t>
            </a: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4997" y="2272143"/>
            <a:ext cx="4706803" cy="3788830"/>
          </a:xfrm>
        </p:spPr>
        <p:txBody>
          <a:bodyPr anchor="ctr">
            <a:noAutofit/>
          </a:bodyPr>
          <a:lstStyle/>
          <a:p>
            <a:pPr algn="just"/>
            <a:r>
              <a:rPr lang="tr-TR" sz="2000" b="1" dirty="0">
                <a:solidFill>
                  <a:srgbClr val="000000"/>
                </a:solidFill>
              </a:rPr>
              <a:t>Dört oyuncu her an oyuna girecek şekilde yedekte bekler. Oyuncu değişimi sınırsız ve serbesttir. Çok yorucu ve oldukça efor harcanması gereken bir spor olduğu için sürekli oyuncu değişikliği yapılır.</a:t>
            </a:r>
          </a:p>
          <a:p>
            <a:pPr algn="just"/>
            <a:endParaRPr lang="tr-TR" sz="2000" b="1" dirty="0">
              <a:solidFill>
                <a:srgbClr val="000000"/>
              </a:solidFill>
            </a:endParaRPr>
          </a:p>
          <a:p>
            <a:pPr algn="just"/>
            <a:r>
              <a:rPr lang="tr-TR" sz="2000" b="1" dirty="0">
                <a:solidFill>
                  <a:srgbClr val="000000"/>
                </a:solidFill>
              </a:rPr>
              <a:t>Hokey sopasını tutmayan serbest elin, kural dışı kullanılması, </a:t>
            </a:r>
            <a:r>
              <a:rPr lang="tr-TR" sz="2000" b="1" dirty="0" err="1">
                <a:solidFill>
                  <a:srgbClr val="000000"/>
                </a:solidFill>
              </a:rPr>
              <a:t>pak’ı</a:t>
            </a:r>
            <a:r>
              <a:rPr lang="tr-TR" sz="2000" b="1" dirty="0">
                <a:solidFill>
                  <a:srgbClr val="000000"/>
                </a:solidFill>
              </a:rPr>
              <a:t> elle veya sopayı yanlış bir şekilde kullanarak ilerletme, rakip oyuncuya kasıtlı yapılan engelleme, çarpma ve önünü kesme, yedek veya cezalı oyuncunun kural dışı havuza girmesi (rakibin üzerine doğru atlama, balıklama atlama) gibi durumlar ise faul sayılır.</a:t>
            </a:r>
          </a:p>
        </p:txBody>
      </p:sp>
      <p:sp>
        <p:nvSpPr>
          <p:cNvPr id="139"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18" name="Picture 2" descr="Sualtı Hokeyi | Tarihi Olaylar">
            <a:extLst>
              <a:ext uri="{FF2B5EF4-FFF2-40B4-BE49-F238E27FC236}">
                <a16:creationId xmlns:a16="http://schemas.microsoft.com/office/drawing/2014/main" id="{35964A52-5A2C-4821-BE28-B418864690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62" r="30473" b="-1"/>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41D4265F-4871-473D-A745-5C371FFD2DDB}"/>
              </a:ext>
            </a:extLst>
          </p:cNvPr>
          <p:cNvSpPr/>
          <p:nvPr/>
        </p:nvSpPr>
        <p:spPr>
          <a:xfrm>
            <a:off x="620975" y="307056"/>
            <a:ext cx="3976529" cy="1205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7242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01340" y="802955"/>
            <a:ext cx="4766330" cy="1454051"/>
          </a:xfrm>
        </p:spPr>
        <p:txBody>
          <a:bodyPr>
            <a:normAutofit/>
          </a:bodyPr>
          <a:lstStyle/>
          <a:p>
            <a:r>
              <a:rPr lang="tr-TR" sz="3600" b="1" dirty="0">
                <a:solidFill>
                  <a:schemeClr val="accent1">
                    <a:lumMod val="75000"/>
                  </a:schemeClr>
                </a:solidFill>
                <a:latin typeface="Calibri" panose="020F0502020204030204" pitchFamily="34" charset="0"/>
                <a:cs typeface="Calibri" panose="020F0502020204030204" pitchFamily="34" charset="0"/>
              </a:rPr>
              <a:t>Kullanılan Malzemeler</a:t>
            </a: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4672" y="2421683"/>
            <a:ext cx="4765949" cy="3353476"/>
          </a:xfrm>
        </p:spPr>
        <p:txBody>
          <a:bodyPr anchor="t">
            <a:normAutofit/>
          </a:bodyPr>
          <a:lstStyle/>
          <a:p>
            <a:r>
              <a:rPr lang="tr-TR" sz="1800" b="1">
                <a:solidFill>
                  <a:srgbClr val="000000"/>
                </a:solidFill>
              </a:rPr>
              <a:t>Palet</a:t>
            </a:r>
          </a:p>
          <a:p>
            <a:r>
              <a:rPr lang="tr-TR" sz="1800" b="1">
                <a:solidFill>
                  <a:srgbClr val="000000"/>
                </a:solidFill>
              </a:rPr>
              <a:t>Maske</a:t>
            </a:r>
          </a:p>
          <a:p>
            <a:r>
              <a:rPr lang="tr-TR" sz="1800" b="1">
                <a:solidFill>
                  <a:srgbClr val="000000"/>
                </a:solidFill>
              </a:rPr>
              <a:t>Şnorkel</a:t>
            </a:r>
          </a:p>
          <a:p>
            <a:r>
              <a:rPr lang="tr-TR" sz="1800" b="1">
                <a:solidFill>
                  <a:srgbClr val="000000"/>
                </a:solidFill>
              </a:rPr>
              <a:t>Eldiven</a:t>
            </a:r>
          </a:p>
          <a:p>
            <a:r>
              <a:rPr lang="tr-TR" sz="1800" b="1">
                <a:solidFill>
                  <a:srgbClr val="000000"/>
                </a:solidFill>
              </a:rPr>
              <a:t>Başlık</a:t>
            </a:r>
          </a:p>
          <a:p>
            <a:r>
              <a:rPr lang="tr-TR" sz="1800" b="1">
                <a:solidFill>
                  <a:srgbClr val="000000"/>
                </a:solidFill>
              </a:rPr>
              <a:t>Hokey Sopası</a:t>
            </a:r>
          </a:p>
          <a:p>
            <a:r>
              <a:rPr lang="tr-TR" sz="1800" b="1">
                <a:solidFill>
                  <a:srgbClr val="000000"/>
                </a:solidFill>
              </a:rPr>
              <a:t>Hokey Topu</a:t>
            </a:r>
          </a:p>
          <a:p>
            <a:r>
              <a:rPr lang="tr-TR" sz="1800" b="1">
                <a:solidFill>
                  <a:srgbClr val="000000"/>
                </a:solidFill>
              </a:rPr>
              <a:t>Sualtı Kaleleri</a:t>
            </a:r>
          </a:p>
        </p:txBody>
      </p:sp>
      <p:sp>
        <p:nvSpPr>
          <p:cNvPr id="139"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por, su, adam, oynama içeren bir resim&#10;&#10;Açıklama otomatik olarak oluşturuldu">
            <a:extLst>
              <a:ext uri="{FF2B5EF4-FFF2-40B4-BE49-F238E27FC236}">
                <a16:creationId xmlns:a16="http://schemas.microsoft.com/office/drawing/2014/main" id="{5970D3CD-8042-4EE9-9196-7DFC072896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8392" y="2824147"/>
            <a:ext cx="4142232" cy="213324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41D4265F-4871-473D-A745-5C371FFD2DDB}"/>
              </a:ext>
            </a:extLst>
          </p:cNvPr>
          <p:cNvSpPr/>
          <p:nvPr/>
        </p:nvSpPr>
        <p:spPr>
          <a:xfrm>
            <a:off x="637674" y="900332"/>
            <a:ext cx="5458326" cy="1205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949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nkara Ã¼niversitesi ile ilgili gÃ¶rsel sonucu">
            <a:extLst>
              <a:ext uri="{FF2B5EF4-FFF2-40B4-BE49-F238E27FC236}">
                <a16:creationId xmlns:a16="http://schemas.microsoft.com/office/drawing/2014/main" id="{F6CA7370-59CC-4AFA-97C7-28FA3AF35D1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6818" r="-2" b="20378"/>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5" name="Picture 2" descr="Ä°lgili resim">
            <a:extLst>
              <a:ext uri="{FF2B5EF4-FFF2-40B4-BE49-F238E27FC236}">
                <a16:creationId xmlns:a16="http://schemas.microsoft.com/office/drawing/2014/main" id="{863F934B-B48A-463F-A59F-E2CCBDC8A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96" r="12809"/>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a:extLst>
              <a:ext uri="{FF2B5EF4-FFF2-40B4-BE49-F238E27FC236}">
                <a16:creationId xmlns:a16="http://schemas.microsoft.com/office/drawing/2014/main" id="{8C601D89-B26C-4130-A3C6-A868253BB378}"/>
              </a:ext>
            </a:extLst>
          </p:cNvPr>
          <p:cNvSpPr>
            <a:spLocks noGrp="1"/>
          </p:cNvSpPr>
          <p:nvPr>
            <p:ph idx="1"/>
          </p:nvPr>
        </p:nvSpPr>
        <p:spPr>
          <a:xfrm>
            <a:off x="804997" y="2272143"/>
            <a:ext cx="4803637" cy="3788830"/>
          </a:xfrm>
        </p:spPr>
        <p:txBody>
          <a:bodyPr anchor="ctr">
            <a:normAutofit/>
          </a:bodyPr>
          <a:lstStyle/>
          <a:p>
            <a:r>
              <a:rPr lang="tr-TR" sz="3200" dirty="0">
                <a:solidFill>
                  <a:srgbClr val="000000"/>
                </a:solidFill>
                <a:latin typeface="Calibri" panose="020F0502020204030204" pitchFamily="34" charset="0"/>
                <a:cs typeface="Calibri" panose="020F0502020204030204" pitchFamily="34" charset="0"/>
              </a:rPr>
              <a:t>Teşekkürler</a:t>
            </a:r>
          </a:p>
        </p:txBody>
      </p:sp>
    </p:spTree>
    <p:extLst>
      <p:ext uri="{BB962C8B-B14F-4D97-AF65-F5344CB8AC3E}">
        <p14:creationId xmlns:p14="http://schemas.microsoft.com/office/powerpoint/2010/main" val="318423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su topu ile ilgili gÃ¶rsel sonucu">
            <a:extLst>
              <a:ext uri="{FF2B5EF4-FFF2-40B4-BE49-F238E27FC236}">
                <a16:creationId xmlns:a16="http://schemas.microsoft.com/office/drawing/2014/main" id="{03D941B8-C3CA-4DC6-A09D-641394B6AF5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51" r="27248" b="-1"/>
          <a:stretch/>
        </p:blipFill>
        <p:spPr bwMode="auto">
          <a:xfrm>
            <a:off x="5491133" y="286529"/>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 name="Picture 4" descr="su voleybolu ile ilgili gÃ¶rsel sonucu">
            <a:extLst>
              <a:ext uri="{FF2B5EF4-FFF2-40B4-BE49-F238E27FC236}">
                <a16:creationId xmlns:a16="http://schemas.microsoft.com/office/drawing/2014/main" id="{A7AEB1E9-9407-449A-9187-818FF5866B2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a:stretch/>
        </p:blipFill>
        <p:spPr bwMode="auto">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6" name="Picture 6" descr="su basketbolu ile ilgili gÃ¶rsel sonucu">
            <a:extLst>
              <a:ext uri="{FF2B5EF4-FFF2-40B4-BE49-F238E27FC236}">
                <a16:creationId xmlns:a16="http://schemas.microsoft.com/office/drawing/2014/main" id="{2DD2C1DF-FEEE-4DED-86E5-2BF15D12769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1" b="14265"/>
          <a:stretch/>
        </p:blipFill>
        <p:spPr bwMode="auto">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8" name="Picture 8" descr="havuzda kano ile ilgili gÃ¶rsel sonucu">
            <a:extLst>
              <a:ext uri="{FF2B5EF4-FFF2-40B4-BE49-F238E27FC236}">
                <a16:creationId xmlns:a16="http://schemas.microsoft.com/office/drawing/2014/main" id="{9D4692EA-D1E6-42AC-9969-1A25A4F9B7E2}"/>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6564" r="15197" b="-1"/>
          <a:stretch/>
        </p:blipFill>
        <p:spPr bwMode="auto">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310EE21A-596D-459C-9631-02D8B096B462}"/>
              </a:ext>
            </a:extLst>
          </p:cNvPr>
          <p:cNvSpPr>
            <a:spLocks noGrp="1"/>
          </p:cNvSpPr>
          <p:nvPr>
            <p:ph type="title"/>
          </p:nvPr>
        </p:nvSpPr>
        <p:spPr>
          <a:xfrm>
            <a:off x="811845" y="802955"/>
            <a:ext cx="4283082" cy="1454051"/>
          </a:xfrm>
        </p:spPr>
        <p:txBody>
          <a:bodyPr>
            <a:normAutofit/>
          </a:bodyPr>
          <a:lstStyle/>
          <a:p>
            <a:r>
              <a:rPr lang="tr-TR" sz="3600" b="1" dirty="0">
                <a:solidFill>
                  <a:schemeClr val="accent1">
                    <a:lumMod val="75000"/>
                  </a:schemeClr>
                </a:solidFill>
                <a:latin typeface="Calibri" panose="020F0502020204030204" pitchFamily="34" charset="0"/>
                <a:cs typeface="Calibri" panose="020F0502020204030204" pitchFamily="34" charset="0"/>
              </a:rPr>
              <a:t>Ders İçeriği</a:t>
            </a:r>
          </a:p>
        </p:txBody>
      </p:sp>
      <p:sp>
        <p:nvSpPr>
          <p:cNvPr id="3" name="İçerik Yer Tutucusu 2">
            <a:extLst>
              <a:ext uri="{FF2B5EF4-FFF2-40B4-BE49-F238E27FC236}">
                <a16:creationId xmlns:a16="http://schemas.microsoft.com/office/drawing/2014/main" id="{0581A459-A892-49D7-83F4-F5B2BD6EBBB0}"/>
              </a:ext>
            </a:extLst>
          </p:cNvPr>
          <p:cNvSpPr>
            <a:spLocks noGrp="1"/>
          </p:cNvSpPr>
          <p:nvPr>
            <p:ph idx="1"/>
          </p:nvPr>
        </p:nvSpPr>
        <p:spPr>
          <a:xfrm>
            <a:off x="808232" y="2421682"/>
            <a:ext cx="4282740" cy="3639289"/>
          </a:xfrm>
        </p:spPr>
        <p:txBody>
          <a:bodyPr anchor="ctr">
            <a:normAutofit/>
          </a:bodyPr>
          <a:lstStyle/>
          <a:p>
            <a:r>
              <a:rPr lang="es-ES" sz="2400" b="1" dirty="0">
                <a:solidFill>
                  <a:srgbClr val="000000"/>
                </a:solidFill>
                <a:latin typeface="Calibri" panose="020F0502020204030204" pitchFamily="34" charset="0"/>
                <a:cs typeface="Calibri" panose="020F0502020204030204" pitchFamily="34" charset="0"/>
              </a:rPr>
              <a:t>Su</a:t>
            </a:r>
            <a:r>
              <a:rPr lang="tr-TR" sz="2400" b="1" dirty="0">
                <a:solidFill>
                  <a:srgbClr val="000000"/>
                </a:solidFill>
                <a:latin typeface="Calibri" panose="020F0502020204030204" pitchFamily="34" charset="0"/>
                <a:cs typeface="Calibri" panose="020F0502020204030204" pitchFamily="34" charset="0"/>
              </a:rPr>
              <a:t>altı </a:t>
            </a:r>
            <a:r>
              <a:rPr lang="tr-TR" sz="2400" b="1" dirty="0" err="1">
                <a:solidFill>
                  <a:srgbClr val="000000"/>
                </a:solidFill>
                <a:latin typeface="Calibri" panose="020F0502020204030204" pitchFamily="34" charset="0"/>
                <a:cs typeface="Calibri" panose="020F0502020204030204" pitchFamily="34" charset="0"/>
              </a:rPr>
              <a:t>Ragbisi</a:t>
            </a:r>
            <a:endParaRPr lang="es-ES" sz="2400" b="1" dirty="0">
              <a:solidFill>
                <a:srgbClr val="000000"/>
              </a:solidFill>
              <a:latin typeface="Calibri" panose="020F0502020204030204" pitchFamily="34" charset="0"/>
              <a:cs typeface="Calibri" panose="020F0502020204030204" pitchFamily="34" charset="0"/>
            </a:endParaRPr>
          </a:p>
          <a:p>
            <a:r>
              <a:rPr lang="tr-TR" sz="2400" b="1" dirty="0">
                <a:solidFill>
                  <a:srgbClr val="000000"/>
                </a:solidFill>
                <a:latin typeface="Calibri" panose="020F0502020204030204" pitchFamily="34" charset="0"/>
                <a:cs typeface="Calibri" panose="020F0502020204030204" pitchFamily="34" charset="0"/>
              </a:rPr>
              <a:t>Sualtı Hokeyi</a:t>
            </a:r>
            <a:endParaRPr lang="es-ES" sz="2400" b="1" dirty="0">
              <a:solidFill>
                <a:srgbClr val="000000"/>
              </a:solidFill>
              <a:latin typeface="Calibri" panose="020F0502020204030204" pitchFamily="34" charset="0"/>
              <a:cs typeface="Calibri" panose="020F0502020204030204" pitchFamily="34" charset="0"/>
            </a:endParaRPr>
          </a:p>
          <a:p>
            <a:r>
              <a:rPr lang="tr-TR" sz="2400" b="1" dirty="0">
                <a:solidFill>
                  <a:srgbClr val="000000"/>
                </a:solidFill>
                <a:latin typeface="Calibri" panose="020F0502020204030204" pitchFamily="34" charset="0"/>
                <a:cs typeface="Calibri" panose="020F0502020204030204" pitchFamily="34" charset="0"/>
              </a:rPr>
              <a:t>Kullanılan Malzemeler</a:t>
            </a:r>
            <a:endParaRPr lang="es-ES" sz="24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398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13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13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6094105" y="802955"/>
            <a:ext cx="4977976" cy="1454051"/>
          </a:xfrm>
        </p:spPr>
        <p:txBody>
          <a:bodyPr>
            <a:normAutofit/>
          </a:bodyPr>
          <a:lstStyle/>
          <a:p>
            <a:r>
              <a:rPr lang="tr-TR" sz="3600" b="1" dirty="0">
                <a:solidFill>
                  <a:schemeClr val="accent1">
                    <a:lumMod val="75000"/>
                  </a:schemeClr>
                </a:solidFill>
                <a:latin typeface="Calibri" panose="020F0502020204030204" pitchFamily="34" charset="0"/>
                <a:cs typeface="Calibri" panose="020F0502020204030204" pitchFamily="34" charset="0"/>
              </a:rPr>
              <a:t>Sualtı </a:t>
            </a:r>
            <a:r>
              <a:rPr lang="tr-TR" sz="3600" b="1" dirty="0" err="1">
                <a:solidFill>
                  <a:schemeClr val="accent1">
                    <a:lumMod val="75000"/>
                  </a:schemeClr>
                </a:solidFill>
                <a:latin typeface="Calibri" panose="020F0502020204030204" pitchFamily="34" charset="0"/>
                <a:cs typeface="Calibri" panose="020F0502020204030204" pitchFamily="34" charset="0"/>
              </a:rPr>
              <a:t>Ragbisi</a:t>
            </a:r>
            <a:endParaRPr lang="tr-TR" sz="3600" b="1" dirty="0">
              <a:solidFill>
                <a:schemeClr val="accent1">
                  <a:lumMod val="75000"/>
                </a:schemeClr>
              </a:solidFill>
              <a:latin typeface="Calibri" panose="020F0502020204030204" pitchFamily="34" charset="0"/>
              <a:cs typeface="Calibri" panose="020F0502020204030204" pitchFamily="34" charset="0"/>
            </a:endParaRPr>
          </a:p>
        </p:txBody>
      </p:sp>
      <p:sp>
        <p:nvSpPr>
          <p:cNvPr id="307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2016 Sualtı Ragbisi Federasyon Kupası – Türkiye Sualtı Sporları ...">
            <a:extLst>
              <a:ext uri="{FF2B5EF4-FFF2-40B4-BE49-F238E27FC236}">
                <a16:creationId xmlns:a16="http://schemas.microsoft.com/office/drawing/2014/main" id="{5B6CA8AE-DC7D-4914-A076-153F1420FB7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8696" r="10188"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6090574" y="2421682"/>
            <a:ext cx="4977578" cy="3639289"/>
          </a:xfrm>
        </p:spPr>
        <p:txBody>
          <a:bodyPr anchor="ctr">
            <a:normAutofit/>
          </a:bodyPr>
          <a:lstStyle/>
          <a:p>
            <a:pPr algn="just"/>
            <a:r>
              <a:rPr lang="tr-TR" sz="2000" b="1" dirty="0">
                <a:solidFill>
                  <a:srgbClr val="000000"/>
                </a:solidFill>
              </a:rPr>
              <a:t>Sualtı </a:t>
            </a:r>
            <a:r>
              <a:rPr lang="tr-TR" sz="2000" b="1" dirty="0" err="1">
                <a:solidFill>
                  <a:srgbClr val="000000"/>
                </a:solidFill>
              </a:rPr>
              <a:t>Ragbisi</a:t>
            </a:r>
            <a:r>
              <a:rPr lang="tr-TR" sz="2000" b="1" dirty="0">
                <a:solidFill>
                  <a:srgbClr val="000000"/>
                </a:solidFill>
              </a:rPr>
              <a:t>, 1960’lı yıllarda Fransız Deniz Komandolarının Kenya sahillerinde </a:t>
            </a:r>
            <a:r>
              <a:rPr lang="tr-TR" sz="2000" b="1" dirty="0" err="1">
                <a:solidFill>
                  <a:srgbClr val="000000"/>
                </a:solidFill>
              </a:rPr>
              <a:t>hindistan</a:t>
            </a:r>
            <a:r>
              <a:rPr lang="tr-TR" sz="2000" b="1" dirty="0">
                <a:solidFill>
                  <a:srgbClr val="000000"/>
                </a:solidFill>
              </a:rPr>
              <a:t> cevizinin içine kum doldurarak, göğüs göğse muharebeye dayalı oynadıkları eğitsel bir oyun şeklinde başlamıştır. </a:t>
            </a:r>
          </a:p>
          <a:p>
            <a:pPr algn="just"/>
            <a:endParaRPr lang="tr-TR" sz="2000" b="1" dirty="0">
              <a:solidFill>
                <a:srgbClr val="000000"/>
              </a:solidFill>
            </a:endParaRPr>
          </a:p>
          <a:p>
            <a:pPr algn="just"/>
            <a:r>
              <a:rPr lang="tr-TR" sz="2000" b="1" dirty="0">
                <a:solidFill>
                  <a:srgbClr val="000000"/>
                </a:solidFill>
              </a:rPr>
              <a:t>Fransızlar tarafından Avrupa’ya taşınan bu oyun, Almanya’da bir sualtı kulübüne üye olan </a:t>
            </a:r>
            <a:r>
              <a:rPr lang="tr-TR" sz="2000" b="1" dirty="0" err="1">
                <a:solidFill>
                  <a:srgbClr val="000000"/>
                </a:solidFill>
              </a:rPr>
              <a:t>Ludwing</a:t>
            </a:r>
            <a:r>
              <a:rPr lang="tr-TR" sz="2000" b="1" dirty="0">
                <a:solidFill>
                  <a:srgbClr val="000000"/>
                </a:solidFill>
              </a:rPr>
              <a:t> </a:t>
            </a:r>
            <a:r>
              <a:rPr lang="tr-TR" sz="2000" b="1" dirty="0" err="1">
                <a:solidFill>
                  <a:srgbClr val="000000"/>
                </a:solidFill>
              </a:rPr>
              <a:t>Von</a:t>
            </a:r>
            <a:r>
              <a:rPr lang="tr-TR" sz="2000" b="1" dirty="0">
                <a:solidFill>
                  <a:srgbClr val="000000"/>
                </a:solidFill>
              </a:rPr>
              <a:t> BERSUDA tarafından sualtı topu oyunu fikrini ortaya atmasıyla başlanmıştır.</a:t>
            </a:r>
          </a:p>
        </p:txBody>
      </p:sp>
      <p:sp>
        <p:nvSpPr>
          <p:cNvPr id="4" name="Dikdörtgen 3">
            <a:extLst>
              <a:ext uri="{FF2B5EF4-FFF2-40B4-BE49-F238E27FC236}">
                <a16:creationId xmlns:a16="http://schemas.microsoft.com/office/drawing/2014/main" id="{41D4265F-4871-473D-A745-5C371FFD2DDB}"/>
              </a:ext>
            </a:extLst>
          </p:cNvPr>
          <p:cNvSpPr/>
          <p:nvPr/>
        </p:nvSpPr>
        <p:spPr>
          <a:xfrm>
            <a:off x="5842720" y="927383"/>
            <a:ext cx="3976529" cy="1205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7949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6094105" y="802955"/>
            <a:ext cx="4977976" cy="1454051"/>
          </a:xfrm>
        </p:spPr>
        <p:txBody>
          <a:bodyPr>
            <a:normAutofit/>
          </a:bodyPr>
          <a:lstStyle/>
          <a:p>
            <a:r>
              <a:rPr lang="tr-TR" sz="3600" b="1" dirty="0">
                <a:solidFill>
                  <a:schemeClr val="accent1">
                    <a:lumMod val="75000"/>
                  </a:schemeClr>
                </a:solidFill>
                <a:latin typeface="Calibri" panose="020F0502020204030204" pitchFamily="34" charset="0"/>
                <a:cs typeface="Calibri" panose="020F0502020204030204" pitchFamily="34" charset="0"/>
              </a:rPr>
              <a:t>Sualtı </a:t>
            </a:r>
            <a:r>
              <a:rPr lang="tr-TR" sz="3600" b="1" dirty="0" err="1">
                <a:solidFill>
                  <a:schemeClr val="accent1">
                    <a:lumMod val="75000"/>
                  </a:schemeClr>
                </a:solidFill>
                <a:latin typeface="Calibri" panose="020F0502020204030204" pitchFamily="34" charset="0"/>
                <a:cs typeface="Calibri" panose="020F0502020204030204" pitchFamily="34" charset="0"/>
              </a:rPr>
              <a:t>Ragbisi</a:t>
            </a:r>
            <a:endParaRPr lang="tr-TR" sz="3600" b="1" dirty="0">
              <a:solidFill>
                <a:schemeClr val="accent1">
                  <a:lumMod val="75000"/>
                </a:schemeClr>
              </a:solidFill>
              <a:latin typeface="Calibri" panose="020F0502020204030204" pitchFamily="34" charset="0"/>
              <a:cs typeface="Calibri" panose="020F0502020204030204" pitchFamily="34" charset="0"/>
            </a:endParaRPr>
          </a:p>
        </p:txBody>
      </p:sp>
      <p:sp>
        <p:nvSpPr>
          <p:cNvPr id="13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DF719F98-FC33-492F-82E1-9DC122D9861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4370" r="21889"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6090574" y="2421682"/>
            <a:ext cx="4977578" cy="3639289"/>
          </a:xfrm>
        </p:spPr>
        <p:txBody>
          <a:bodyPr anchor="ctr">
            <a:normAutofit/>
          </a:bodyPr>
          <a:lstStyle/>
          <a:p>
            <a:pPr algn="just"/>
            <a:r>
              <a:rPr lang="tr-TR" sz="2000" b="1" dirty="0">
                <a:solidFill>
                  <a:srgbClr val="000000"/>
                </a:solidFill>
              </a:rPr>
              <a:t>3,5m – 5m derinliğe sahip havuzlarda oynanan Sualtı </a:t>
            </a:r>
            <a:r>
              <a:rPr lang="tr-TR" sz="2000" b="1" dirty="0" err="1">
                <a:solidFill>
                  <a:srgbClr val="000000"/>
                </a:solidFill>
              </a:rPr>
              <a:t>Ragbisinde</a:t>
            </a:r>
            <a:r>
              <a:rPr lang="tr-TR" sz="2000" b="1" dirty="0">
                <a:solidFill>
                  <a:srgbClr val="000000"/>
                </a:solidFill>
              </a:rPr>
              <a:t> oyunun amacı, içinde tuzlusu konsantresi bulunan topun, oyun alanının karşılıklı dip kenar köşelerinde bulunan kaleler içine sokarak sayı elde etmektir.</a:t>
            </a:r>
          </a:p>
          <a:p>
            <a:endParaRPr lang="tr-TR" sz="2000" b="1" dirty="0">
              <a:solidFill>
                <a:srgbClr val="000000"/>
              </a:solidFill>
            </a:endParaRPr>
          </a:p>
          <a:p>
            <a:endParaRPr lang="tr-TR" sz="2000" b="1" dirty="0">
              <a:solidFill>
                <a:srgbClr val="000000"/>
              </a:solidFill>
            </a:endParaRPr>
          </a:p>
        </p:txBody>
      </p:sp>
      <p:sp>
        <p:nvSpPr>
          <p:cNvPr id="4" name="Dikdörtgen 3">
            <a:extLst>
              <a:ext uri="{FF2B5EF4-FFF2-40B4-BE49-F238E27FC236}">
                <a16:creationId xmlns:a16="http://schemas.microsoft.com/office/drawing/2014/main" id="{41D4265F-4871-473D-A745-5C371FFD2DDB}"/>
              </a:ext>
            </a:extLst>
          </p:cNvPr>
          <p:cNvSpPr/>
          <p:nvPr/>
        </p:nvSpPr>
        <p:spPr>
          <a:xfrm>
            <a:off x="5856788" y="848496"/>
            <a:ext cx="3976529" cy="1205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4496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zmirli sualtı ragbiciler Avrupa'da - TRT Spor - Türkiye`nin ...">
            <a:extLst>
              <a:ext uri="{FF2B5EF4-FFF2-40B4-BE49-F238E27FC236}">
                <a16:creationId xmlns:a16="http://schemas.microsoft.com/office/drawing/2014/main" id="{349E7F9E-5DAB-4071-878C-E5FB883F74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26" b="15458"/>
          <a:stretch/>
        </p:blipFill>
        <p:spPr bwMode="auto">
          <a:xfrm>
            <a:off x="-1" y="-26501"/>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137" name="Oval 136">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04998" y="4551037"/>
            <a:ext cx="5021782" cy="1509931"/>
          </a:xfrm>
        </p:spPr>
        <p:txBody>
          <a:bodyPr>
            <a:normAutofit/>
          </a:bodyPr>
          <a:lstStyle/>
          <a:p>
            <a:r>
              <a:rPr lang="tr-TR" sz="3600" b="1" dirty="0">
                <a:solidFill>
                  <a:schemeClr val="accent1">
                    <a:lumMod val="75000"/>
                  </a:schemeClr>
                </a:solidFill>
                <a:latin typeface="Calibri" panose="020F0502020204030204" pitchFamily="34" charset="0"/>
                <a:cs typeface="Calibri" panose="020F0502020204030204" pitchFamily="34" charset="0"/>
              </a:rPr>
              <a:t>Sualtı </a:t>
            </a:r>
            <a:r>
              <a:rPr lang="tr-TR" sz="3600" b="1" dirty="0" err="1">
                <a:solidFill>
                  <a:schemeClr val="accent1">
                    <a:lumMod val="75000"/>
                  </a:schemeClr>
                </a:solidFill>
                <a:latin typeface="Calibri" panose="020F0502020204030204" pitchFamily="34" charset="0"/>
                <a:cs typeface="Calibri" panose="020F0502020204030204" pitchFamily="34" charset="0"/>
              </a:rPr>
              <a:t>Ragbisi</a:t>
            </a:r>
            <a:endParaRPr lang="tr-TR" sz="3600" b="1" dirty="0">
              <a:solidFill>
                <a:schemeClr val="accent1">
                  <a:lumMod val="75000"/>
                </a:schemeClr>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6470247" y="4551037"/>
            <a:ext cx="4926411" cy="2306963"/>
          </a:xfrm>
        </p:spPr>
        <p:txBody>
          <a:bodyPr anchor="ctr">
            <a:normAutofit fontScale="92500" lnSpcReduction="20000"/>
          </a:bodyPr>
          <a:lstStyle/>
          <a:p>
            <a:pPr algn="just"/>
            <a:r>
              <a:rPr lang="tr-TR" sz="2000" b="1" dirty="0">
                <a:solidFill>
                  <a:srgbClr val="000000"/>
                </a:solidFill>
              </a:rPr>
              <a:t>Sualtı </a:t>
            </a:r>
            <a:r>
              <a:rPr lang="tr-TR" sz="2000" b="1" dirty="0" err="1">
                <a:solidFill>
                  <a:srgbClr val="000000"/>
                </a:solidFill>
              </a:rPr>
              <a:t>Ragbisi</a:t>
            </a:r>
            <a:r>
              <a:rPr lang="tr-TR" sz="2000" b="1" dirty="0">
                <a:solidFill>
                  <a:srgbClr val="000000"/>
                </a:solidFill>
              </a:rPr>
              <a:t> bir kontak sporu olup basit kurallarla çerçevelenmiş göğüs göğse muharebeye dayalı bir üstün performans sporudur. </a:t>
            </a:r>
          </a:p>
          <a:p>
            <a:pPr algn="just"/>
            <a:endParaRPr lang="tr-TR" sz="2000" b="1" dirty="0">
              <a:solidFill>
                <a:srgbClr val="000000"/>
              </a:solidFill>
            </a:endParaRPr>
          </a:p>
          <a:p>
            <a:pPr algn="just"/>
            <a:r>
              <a:rPr lang="tr-TR" sz="2000" b="1" dirty="0">
                <a:solidFill>
                  <a:srgbClr val="000000"/>
                </a:solidFill>
              </a:rPr>
              <a:t>Kontak sporları arasında dünyanın en zor branşı olarak gösterilen Sualtı </a:t>
            </a:r>
            <a:r>
              <a:rPr lang="tr-TR" sz="2000" b="1" dirty="0" err="1">
                <a:solidFill>
                  <a:srgbClr val="000000"/>
                </a:solidFill>
              </a:rPr>
              <a:t>Ragbisinin</a:t>
            </a:r>
            <a:r>
              <a:rPr lang="tr-TR" sz="2000" b="1" dirty="0">
                <a:solidFill>
                  <a:srgbClr val="000000"/>
                </a:solidFill>
              </a:rPr>
              <a:t> en büyük özelliği dünyanın tek üç boyutlu sporu olmasıdır. </a:t>
            </a:r>
          </a:p>
          <a:p>
            <a:endParaRPr lang="tr-TR" sz="1300" b="1" dirty="0">
              <a:solidFill>
                <a:srgbClr val="000000"/>
              </a:solidFill>
            </a:endParaRPr>
          </a:p>
          <a:p>
            <a:endParaRPr lang="tr-TR" sz="1300" b="1" dirty="0">
              <a:solidFill>
                <a:srgbClr val="000000"/>
              </a:solidFill>
            </a:endParaRPr>
          </a:p>
        </p:txBody>
      </p:sp>
      <p:sp>
        <p:nvSpPr>
          <p:cNvPr id="4" name="Dikdörtgen 3">
            <a:extLst>
              <a:ext uri="{FF2B5EF4-FFF2-40B4-BE49-F238E27FC236}">
                <a16:creationId xmlns:a16="http://schemas.microsoft.com/office/drawing/2014/main" id="{41D4265F-4871-473D-A745-5C371FFD2DDB}"/>
              </a:ext>
            </a:extLst>
          </p:cNvPr>
          <p:cNvSpPr/>
          <p:nvPr/>
        </p:nvSpPr>
        <p:spPr>
          <a:xfrm>
            <a:off x="534435" y="4651693"/>
            <a:ext cx="3976529" cy="1205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2851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Sualtı Ragbisi Türkiye Şampiyonası Tamamlandı">
            <a:extLst>
              <a:ext uri="{FF2B5EF4-FFF2-40B4-BE49-F238E27FC236}">
                <a16:creationId xmlns:a16="http://schemas.microsoft.com/office/drawing/2014/main" id="{0A725A7D-1DB2-44D8-8A13-2F5ABF19302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504" r="34260"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04998" y="798445"/>
            <a:ext cx="4803636" cy="1311664"/>
          </a:xfrm>
        </p:spPr>
        <p:txBody>
          <a:bodyPr>
            <a:normAutofit/>
          </a:bodyPr>
          <a:lstStyle/>
          <a:p>
            <a:r>
              <a:rPr lang="tr-TR" sz="3600" b="1" dirty="0">
                <a:solidFill>
                  <a:schemeClr val="accent1">
                    <a:lumMod val="75000"/>
                  </a:schemeClr>
                </a:solidFill>
                <a:latin typeface="Calibri" panose="020F0502020204030204" pitchFamily="34" charset="0"/>
                <a:cs typeface="Calibri" panose="020F0502020204030204" pitchFamily="34" charset="0"/>
              </a:rPr>
              <a:t>Sualtı </a:t>
            </a:r>
            <a:r>
              <a:rPr lang="tr-TR" sz="3600" b="1" dirty="0" err="1">
                <a:solidFill>
                  <a:schemeClr val="accent1">
                    <a:lumMod val="75000"/>
                  </a:schemeClr>
                </a:solidFill>
                <a:latin typeface="Calibri" panose="020F0502020204030204" pitchFamily="34" charset="0"/>
                <a:cs typeface="Calibri" panose="020F0502020204030204" pitchFamily="34" charset="0"/>
              </a:rPr>
              <a:t>Ragbisi</a:t>
            </a:r>
            <a:endParaRPr lang="tr-TR" sz="3600" b="1" dirty="0">
              <a:solidFill>
                <a:schemeClr val="accent1">
                  <a:lumMod val="75000"/>
                </a:schemeClr>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4997" y="2272143"/>
            <a:ext cx="4706803" cy="3788830"/>
          </a:xfrm>
        </p:spPr>
        <p:txBody>
          <a:bodyPr anchor="ctr">
            <a:normAutofit/>
          </a:bodyPr>
          <a:lstStyle/>
          <a:p>
            <a:pPr algn="just"/>
            <a:r>
              <a:rPr lang="tr-TR" sz="2000" b="1" dirty="0">
                <a:solidFill>
                  <a:srgbClr val="000000"/>
                </a:solidFill>
              </a:rPr>
              <a:t>Sualtı </a:t>
            </a:r>
            <a:r>
              <a:rPr lang="tr-TR" sz="2000" b="1" dirty="0" err="1">
                <a:solidFill>
                  <a:srgbClr val="000000"/>
                </a:solidFill>
              </a:rPr>
              <a:t>Ragbisi</a:t>
            </a:r>
            <a:r>
              <a:rPr lang="tr-TR" sz="2000" b="1" dirty="0">
                <a:solidFill>
                  <a:srgbClr val="000000"/>
                </a:solidFill>
              </a:rPr>
              <a:t> bir kontak sporu olup basit kurallarla çerçevelenmiş göğüs göğse muharebeye dayalı bir üstün performans sporudur. </a:t>
            </a:r>
          </a:p>
          <a:p>
            <a:pPr algn="just"/>
            <a:endParaRPr lang="tr-TR" sz="2000" b="1" dirty="0">
              <a:solidFill>
                <a:srgbClr val="000000"/>
              </a:solidFill>
            </a:endParaRPr>
          </a:p>
          <a:p>
            <a:pPr algn="just"/>
            <a:r>
              <a:rPr lang="tr-TR" sz="2000" b="1" dirty="0">
                <a:solidFill>
                  <a:srgbClr val="000000"/>
                </a:solidFill>
              </a:rPr>
              <a:t>Kontak sporları arasında dünyanın en zor branşı olarak gösterilen Sualtı </a:t>
            </a:r>
            <a:r>
              <a:rPr lang="tr-TR" sz="2000" b="1" dirty="0" err="1">
                <a:solidFill>
                  <a:srgbClr val="000000"/>
                </a:solidFill>
              </a:rPr>
              <a:t>Ragbisinin</a:t>
            </a:r>
            <a:r>
              <a:rPr lang="tr-TR" sz="2000" b="1" dirty="0">
                <a:solidFill>
                  <a:srgbClr val="000000"/>
                </a:solidFill>
              </a:rPr>
              <a:t> en büyük özelliği dünyanın tek üç boyutlu sporu olmasıdır. </a:t>
            </a:r>
          </a:p>
          <a:p>
            <a:endParaRPr lang="tr-TR" sz="2000" b="1" dirty="0">
              <a:solidFill>
                <a:srgbClr val="000000"/>
              </a:solidFill>
            </a:endParaRPr>
          </a:p>
          <a:p>
            <a:endParaRPr lang="tr-TR" sz="2000" b="1" dirty="0">
              <a:solidFill>
                <a:srgbClr val="000000"/>
              </a:solidFill>
            </a:endParaRPr>
          </a:p>
        </p:txBody>
      </p:sp>
      <p:sp>
        <p:nvSpPr>
          <p:cNvPr id="4" name="Dikdörtgen 3">
            <a:extLst>
              <a:ext uri="{FF2B5EF4-FFF2-40B4-BE49-F238E27FC236}">
                <a16:creationId xmlns:a16="http://schemas.microsoft.com/office/drawing/2014/main" id="{41D4265F-4871-473D-A745-5C371FFD2DDB}"/>
              </a:ext>
            </a:extLst>
          </p:cNvPr>
          <p:cNvSpPr/>
          <p:nvPr/>
        </p:nvSpPr>
        <p:spPr>
          <a:xfrm>
            <a:off x="637674" y="900332"/>
            <a:ext cx="3976529" cy="1205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9529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04998" y="798445"/>
            <a:ext cx="4006821" cy="1311664"/>
          </a:xfrm>
        </p:spPr>
        <p:txBody>
          <a:bodyPr>
            <a:normAutofit/>
          </a:bodyPr>
          <a:lstStyle/>
          <a:p>
            <a:r>
              <a:rPr lang="tr-TR" sz="3600" b="1" dirty="0">
                <a:solidFill>
                  <a:schemeClr val="accent1">
                    <a:lumMod val="75000"/>
                  </a:schemeClr>
                </a:solidFill>
                <a:latin typeface="Calibri" panose="020F0502020204030204" pitchFamily="34" charset="0"/>
                <a:cs typeface="Calibri" panose="020F0502020204030204" pitchFamily="34" charset="0"/>
              </a:rPr>
              <a:t>Kullanılan Malzemeler</a:t>
            </a: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4997" y="2272143"/>
            <a:ext cx="4706803" cy="3788830"/>
          </a:xfrm>
        </p:spPr>
        <p:txBody>
          <a:bodyPr anchor="ctr">
            <a:normAutofit/>
          </a:bodyPr>
          <a:lstStyle/>
          <a:p>
            <a:r>
              <a:rPr lang="tr-TR" sz="2000" b="1" dirty="0">
                <a:solidFill>
                  <a:srgbClr val="000000"/>
                </a:solidFill>
              </a:rPr>
              <a:t>Maske,</a:t>
            </a:r>
            <a:endParaRPr lang="tr-TR" sz="2000" b="1">
              <a:solidFill>
                <a:srgbClr val="000000"/>
              </a:solidFill>
            </a:endParaRPr>
          </a:p>
          <a:p>
            <a:r>
              <a:rPr lang="tr-TR" sz="2000" b="1" dirty="0">
                <a:solidFill>
                  <a:srgbClr val="000000"/>
                </a:solidFill>
              </a:rPr>
              <a:t>Palet,</a:t>
            </a:r>
            <a:endParaRPr lang="tr-TR" sz="2000" b="1">
              <a:solidFill>
                <a:srgbClr val="000000"/>
              </a:solidFill>
            </a:endParaRPr>
          </a:p>
          <a:p>
            <a:r>
              <a:rPr lang="tr-TR" sz="2000" b="1" dirty="0">
                <a:solidFill>
                  <a:srgbClr val="000000"/>
                </a:solidFill>
              </a:rPr>
              <a:t>Şnorkel,</a:t>
            </a:r>
            <a:endParaRPr lang="tr-TR" sz="2000" b="1">
              <a:solidFill>
                <a:srgbClr val="000000"/>
              </a:solidFill>
            </a:endParaRPr>
          </a:p>
          <a:p>
            <a:r>
              <a:rPr lang="tr-TR" sz="2000" b="1" dirty="0">
                <a:solidFill>
                  <a:srgbClr val="000000"/>
                </a:solidFill>
              </a:rPr>
              <a:t>Başlık,</a:t>
            </a:r>
            <a:endParaRPr lang="tr-TR" sz="2000" b="1">
              <a:solidFill>
                <a:srgbClr val="000000"/>
              </a:solidFill>
            </a:endParaRPr>
          </a:p>
          <a:p>
            <a:r>
              <a:rPr lang="tr-TR" sz="2000" b="1" dirty="0">
                <a:solidFill>
                  <a:srgbClr val="000000"/>
                </a:solidFill>
              </a:rPr>
              <a:t>Sualtı </a:t>
            </a:r>
            <a:r>
              <a:rPr lang="tr-TR" sz="2000" b="1">
                <a:solidFill>
                  <a:srgbClr val="000000"/>
                </a:solidFill>
              </a:rPr>
              <a:t>Ragbi</a:t>
            </a:r>
            <a:r>
              <a:rPr lang="tr-TR" sz="2000" b="1" dirty="0">
                <a:solidFill>
                  <a:srgbClr val="000000"/>
                </a:solidFill>
              </a:rPr>
              <a:t> Topu </a:t>
            </a:r>
            <a:endParaRPr lang="tr-TR" sz="2000" b="1">
              <a:solidFill>
                <a:srgbClr val="000000"/>
              </a:solidFill>
            </a:endParaRPr>
          </a:p>
          <a:p>
            <a:r>
              <a:rPr lang="tr-TR" sz="2000" b="1" dirty="0">
                <a:solidFill>
                  <a:srgbClr val="000000"/>
                </a:solidFill>
              </a:rPr>
              <a:t>Sualtı </a:t>
            </a:r>
            <a:r>
              <a:rPr lang="tr-TR" sz="2000" b="1">
                <a:solidFill>
                  <a:srgbClr val="000000"/>
                </a:solidFill>
              </a:rPr>
              <a:t>Ragbi</a:t>
            </a:r>
            <a:r>
              <a:rPr lang="tr-TR" sz="2000" b="1" dirty="0">
                <a:solidFill>
                  <a:srgbClr val="000000"/>
                </a:solidFill>
              </a:rPr>
              <a:t> Kalesinden</a:t>
            </a:r>
            <a:endParaRPr lang="tr-TR" sz="2000" b="1">
              <a:solidFill>
                <a:srgbClr val="000000"/>
              </a:solidFill>
            </a:endParaRPr>
          </a:p>
        </p:txBody>
      </p:sp>
      <p:sp>
        <p:nvSpPr>
          <p:cNvPr id="139"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Sualtı ragbisinde 13 sezonda 13 kupa başarısı">
            <a:extLst>
              <a:ext uri="{FF2B5EF4-FFF2-40B4-BE49-F238E27FC236}">
                <a16:creationId xmlns:a16="http://schemas.microsoft.com/office/drawing/2014/main" id="{32B62BB3-6016-4ACC-A46D-FE3F328539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78" r="31528" b="1"/>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41D4265F-4871-473D-A745-5C371FFD2DDB}"/>
              </a:ext>
            </a:extLst>
          </p:cNvPr>
          <p:cNvSpPr/>
          <p:nvPr/>
        </p:nvSpPr>
        <p:spPr>
          <a:xfrm>
            <a:off x="100170" y="770037"/>
            <a:ext cx="4303018" cy="1308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4AA192E8-6170-4AE0-A3E4-F2593FF347F2}"/>
              </a:ext>
            </a:extLst>
          </p:cNvPr>
          <p:cNvSpPr txBox="1">
            <a:spLocks/>
          </p:cNvSpPr>
          <p:nvPr/>
        </p:nvSpPr>
        <p:spPr>
          <a:xfrm>
            <a:off x="960631" y="2574082"/>
            <a:ext cx="6844593" cy="363928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sz="2000" b="1" dirty="0">
              <a:solidFill>
                <a:srgbClr val="000000"/>
              </a:solidFill>
            </a:endParaRPr>
          </a:p>
          <a:p>
            <a:pPr algn="just"/>
            <a:endParaRPr lang="tr-TR" sz="2000" b="1" dirty="0">
              <a:solidFill>
                <a:srgbClr val="000000"/>
              </a:solidFill>
            </a:endParaRPr>
          </a:p>
        </p:txBody>
      </p:sp>
    </p:spTree>
    <p:extLst>
      <p:ext uri="{BB962C8B-B14F-4D97-AF65-F5344CB8AC3E}">
        <p14:creationId xmlns:p14="http://schemas.microsoft.com/office/powerpoint/2010/main" val="86386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01340" y="802955"/>
            <a:ext cx="4766330" cy="1454051"/>
          </a:xfrm>
        </p:spPr>
        <p:txBody>
          <a:bodyPr>
            <a:normAutofit/>
          </a:bodyPr>
          <a:lstStyle/>
          <a:p>
            <a:r>
              <a:rPr lang="tr-TR" sz="3600" b="1" dirty="0">
                <a:solidFill>
                  <a:schemeClr val="accent1">
                    <a:lumMod val="75000"/>
                  </a:schemeClr>
                </a:solidFill>
                <a:latin typeface="Calibri" panose="020F0502020204030204" pitchFamily="34" charset="0"/>
                <a:cs typeface="Calibri" panose="020F0502020204030204" pitchFamily="34" charset="0"/>
              </a:rPr>
              <a:t>Sualtı Hokeyi</a:t>
            </a: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4672" y="2421683"/>
            <a:ext cx="4765949" cy="3353476"/>
          </a:xfrm>
        </p:spPr>
        <p:txBody>
          <a:bodyPr anchor="t">
            <a:normAutofit/>
          </a:bodyPr>
          <a:lstStyle/>
          <a:p>
            <a:pPr algn="just"/>
            <a:r>
              <a:rPr lang="tr-TR" sz="1800" b="1" dirty="0">
                <a:solidFill>
                  <a:srgbClr val="000000"/>
                </a:solidFill>
              </a:rPr>
              <a:t>Sualtı hokeyi, </a:t>
            </a:r>
            <a:r>
              <a:rPr lang="tr-TR" sz="1800" b="1" dirty="0" err="1">
                <a:solidFill>
                  <a:srgbClr val="000000"/>
                </a:solidFill>
              </a:rPr>
              <a:t>Southsea</a:t>
            </a:r>
            <a:r>
              <a:rPr lang="tr-TR" sz="1800" b="1" dirty="0">
                <a:solidFill>
                  <a:srgbClr val="000000"/>
                </a:solidFill>
              </a:rPr>
              <a:t> </a:t>
            </a:r>
            <a:r>
              <a:rPr lang="tr-TR" sz="1800" b="1" dirty="0" err="1">
                <a:solidFill>
                  <a:srgbClr val="000000"/>
                </a:solidFill>
              </a:rPr>
              <a:t>Sub-Agua</a:t>
            </a:r>
            <a:r>
              <a:rPr lang="tr-TR" sz="1800" b="1" dirty="0">
                <a:solidFill>
                  <a:srgbClr val="000000"/>
                </a:solidFill>
              </a:rPr>
              <a:t> isimli kulübe üye olan Alan </a:t>
            </a:r>
            <a:r>
              <a:rPr lang="tr-TR" sz="1800" b="1" dirty="0" err="1">
                <a:solidFill>
                  <a:srgbClr val="000000"/>
                </a:solidFill>
              </a:rPr>
              <a:t>Blake</a:t>
            </a:r>
            <a:r>
              <a:rPr lang="tr-TR" sz="1800" b="1" dirty="0">
                <a:solidFill>
                  <a:srgbClr val="000000"/>
                </a:solidFill>
              </a:rPr>
              <a:t> adlı İngiliz dalgıç tarafından 1954 yılında keşfedilmiş. </a:t>
            </a:r>
            <a:r>
              <a:rPr lang="tr-TR" sz="1800" b="1" dirty="0" err="1">
                <a:solidFill>
                  <a:srgbClr val="000000"/>
                </a:solidFill>
              </a:rPr>
              <a:t>Blake</a:t>
            </a:r>
            <a:r>
              <a:rPr lang="tr-TR" sz="1800" b="1" dirty="0">
                <a:solidFill>
                  <a:srgbClr val="000000"/>
                </a:solidFill>
              </a:rPr>
              <a:t>, kış aylarında dalış gerçekleştiremedikleri için bu oyunu geliştirmiş. </a:t>
            </a:r>
          </a:p>
          <a:p>
            <a:pPr algn="just"/>
            <a:endParaRPr lang="tr-TR" sz="1800" b="1" dirty="0">
              <a:solidFill>
                <a:srgbClr val="000000"/>
              </a:solidFill>
            </a:endParaRPr>
          </a:p>
          <a:p>
            <a:pPr algn="just"/>
            <a:r>
              <a:rPr lang="tr-TR" sz="1800" b="1" dirty="0">
                <a:solidFill>
                  <a:srgbClr val="000000"/>
                </a:solidFill>
              </a:rPr>
              <a:t>Sonra uluslararası bir oyun olarak ilk defa Kanada, Güney Afrika, Avustralya, Hollanda ve Yeni Zelanda’da oynanmaya başlanmış.</a:t>
            </a:r>
          </a:p>
          <a:p>
            <a:endParaRPr lang="tr-TR" sz="1800" b="1" dirty="0">
              <a:solidFill>
                <a:srgbClr val="000000"/>
              </a:solidFill>
            </a:endParaRPr>
          </a:p>
        </p:txBody>
      </p:sp>
      <p:sp>
        <p:nvSpPr>
          <p:cNvPr id="76"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su-altı-hokeyi">
            <a:extLst>
              <a:ext uri="{FF2B5EF4-FFF2-40B4-BE49-F238E27FC236}">
                <a16:creationId xmlns:a16="http://schemas.microsoft.com/office/drawing/2014/main" id="{42FE7A02-E5BA-4580-8ECF-F507C4ED0A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8392" y="2756836"/>
            <a:ext cx="4142232" cy="226787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41D4265F-4871-473D-A745-5C371FFD2DDB}"/>
              </a:ext>
            </a:extLst>
          </p:cNvPr>
          <p:cNvSpPr/>
          <p:nvPr/>
        </p:nvSpPr>
        <p:spPr>
          <a:xfrm>
            <a:off x="637674" y="900332"/>
            <a:ext cx="3976529" cy="1205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5725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3" name="Picture 136">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a:extLst>
              <a:ext uri="{FF2B5EF4-FFF2-40B4-BE49-F238E27FC236}">
                <a16:creationId xmlns:a16="http://schemas.microsoft.com/office/drawing/2014/main" id="{D96FB7C1-D3E6-4E9F-8DA3-D96417FEA9A6}"/>
              </a:ext>
            </a:extLst>
          </p:cNvPr>
          <p:cNvSpPr>
            <a:spLocks noGrp="1"/>
          </p:cNvSpPr>
          <p:nvPr>
            <p:ph type="title"/>
          </p:nvPr>
        </p:nvSpPr>
        <p:spPr>
          <a:xfrm>
            <a:off x="801340" y="802955"/>
            <a:ext cx="4766330" cy="1454051"/>
          </a:xfrm>
        </p:spPr>
        <p:txBody>
          <a:bodyPr>
            <a:normAutofit/>
          </a:bodyPr>
          <a:lstStyle/>
          <a:p>
            <a:r>
              <a:rPr lang="tr-TR" sz="3600" b="1" dirty="0">
                <a:solidFill>
                  <a:schemeClr val="accent1">
                    <a:lumMod val="75000"/>
                  </a:schemeClr>
                </a:solidFill>
                <a:latin typeface="Calibri" panose="020F0502020204030204" pitchFamily="34" charset="0"/>
                <a:cs typeface="Calibri" panose="020F0502020204030204" pitchFamily="34" charset="0"/>
              </a:rPr>
              <a:t>Sualtı Hokeyi</a:t>
            </a:r>
          </a:p>
        </p:txBody>
      </p:sp>
      <p:sp>
        <p:nvSpPr>
          <p:cNvPr id="3" name="İçerik Yer Tutucusu 2">
            <a:extLst>
              <a:ext uri="{FF2B5EF4-FFF2-40B4-BE49-F238E27FC236}">
                <a16:creationId xmlns:a16="http://schemas.microsoft.com/office/drawing/2014/main" id="{A7DC5DC1-355F-469C-B736-809E2B7CABC4}"/>
              </a:ext>
            </a:extLst>
          </p:cNvPr>
          <p:cNvSpPr>
            <a:spLocks noGrp="1"/>
          </p:cNvSpPr>
          <p:nvPr>
            <p:ph idx="1"/>
          </p:nvPr>
        </p:nvSpPr>
        <p:spPr>
          <a:xfrm>
            <a:off x="804672" y="2421683"/>
            <a:ext cx="4765949" cy="3353476"/>
          </a:xfrm>
        </p:spPr>
        <p:txBody>
          <a:bodyPr anchor="t">
            <a:normAutofit/>
          </a:bodyPr>
          <a:lstStyle/>
          <a:p>
            <a:r>
              <a:rPr lang="tr-TR" sz="1800" b="1">
                <a:solidFill>
                  <a:srgbClr val="000000"/>
                </a:solidFill>
              </a:rPr>
              <a:t>Sualtı hokeyi 6’şar kişiden oluşan iki takım oyuncuları arasında ve yüzme havuzu dibinde oynanan bir spordur.</a:t>
            </a:r>
          </a:p>
          <a:p>
            <a:endParaRPr lang="tr-TR" sz="1800" b="1">
              <a:solidFill>
                <a:srgbClr val="000000"/>
              </a:solidFill>
            </a:endParaRPr>
          </a:p>
          <a:p>
            <a:r>
              <a:rPr lang="tr-TR" sz="1800" b="1">
                <a:solidFill>
                  <a:srgbClr val="000000"/>
                </a:solidFill>
              </a:rPr>
              <a:t>Oyunun amacı havuz dibinde bir sualtı hokey sopası yardımıyla kurşun üzerine kauçuk kaplamadan üretilen pak dediğimiz topun sürülerek ve paslaşarak karşı takımın kalesine gol atmaktır. </a:t>
            </a:r>
          </a:p>
        </p:txBody>
      </p:sp>
      <p:sp>
        <p:nvSpPr>
          <p:cNvPr id="139"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Sualtı Hokeyi nedir? | Marmara Spor Kulübü">
            <a:extLst>
              <a:ext uri="{FF2B5EF4-FFF2-40B4-BE49-F238E27FC236}">
                <a16:creationId xmlns:a16="http://schemas.microsoft.com/office/drawing/2014/main" id="{19456019-A135-4A36-86D9-8332DF6290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8392" y="2798258"/>
            <a:ext cx="4142232" cy="21850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41D4265F-4871-473D-A745-5C371FFD2DDB}"/>
              </a:ext>
            </a:extLst>
          </p:cNvPr>
          <p:cNvSpPr/>
          <p:nvPr/>
        </p:nvSpPr>
        <p:spPr>
          <a:xfrm>
            <a:off x="637674" y="900332"/>
            <a:ext cx="3976529" cy="1205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8146284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401</Words>
  <Application>Microsoft Office PowerPoint</Application>
  <PresentationFormat>Geniş ekran</PresentationFormat>
  <Paragraphs>48</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Calibri</vt:lpstr>
      <vt:lpstr>Calibri Light</vt:lpstr>
      <vt:lpstr>Office Teması</vt:lpstr>
      <vt:lpstr>Havuzda Yapılan Su Sporlarının İçeriklerinin Tanıtılması-2</vt:lpstr>
      <vt:lpstr>Ders İçeriği</vt:lpstr>
      <vt:lpstr>Sualtı Ragbisi</vt:lpstr>
      <vt:lpstr>Sualtı Ragbisi</vt:lpstr>
      <vt:lpstr>Sualtı Ragbisi</vt:lpstr>
      <vt:lpstr>Sualtı Ragbisi</vt:lpstr>
      <vt:lpstr>Kullanılan Malzemeler</vt:lpstr>
      <vt:lpstr>Sualtı Hokeyi</vt:lpstr>
      <vt:lpstr>Sualtı Hokeyi</vt:lpstr>
      <vt:lpstr>Sualtı Hokeyi</vt:lpstr>
      <vt:lpstr>Kullanılan Malzemeler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Havuzda Yapılan Su Sporlarının İçeriklerinin Tanıtılması</dc:title>
  <dc:creator>Nurettin Göksu Çini-Akademik</dc:creator>
  <cp:lastModifiedBy>Nurettin Göksu Çini-Akademik</cp:lastModifiedBy>
  <cp:revision>3</cp:revision>
  <dcterms:created xsi:type="dcterms:W3CDTF">2020-05-03T17:41:11Z</dcterms:created>
  <dcterms:modified xsi:type="dcterms:W3CDTF">2020-05-03T18:56:06Z</dcterms:modified>
</cp:coreProperties>
</file>