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90" r:id="rId2"/>
    <p:sldId id="292" r:id="rId3"/>
    <p:sldId id="293" r:id="rId4"/>
    <p:sldId id="281" r:id="rId5"/>
    <p:sldId id="283" r:id="rId6"/>
    <p:sldId id="295" r:id="rId7"/>
    <p:sldId id="296" r:id="rId8"/>
    <p:sldId id="297" r:id="rId9"/>
    <p:sldId id="286" r:id="rId10"/>
    <p:sldId id="288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22" r:id="rId21"/>
    <p:sldId id="323" r:id="rId22"/>
    <p:sldId id="324" r:id="rId23"/>
    <p:sldId id="325" r:id="rId24"/>
    <p:sldId id="307" r:id="rId25"/>
    <p:sldId id="326" r:id="rId26"/>
    <p:sldId id="329" r:id="rId27"/>
    <p:sldId id="328" r:id="rId28"/>
    <p:sldId id="331" r:id="rId29"/>
    <p:sldId id="330" r:id="rId30"/>
    <p:sldId id="332" r:id="rId31"/>
    <p:sldId id="333" r:id="rId32"/>
    <p:sldId id="334" r:id="rId33"/>
    <p:sldId id="327" r:id="rId34"/>
    <p:sldId id="335" r:id="rId35"/>
    <p:sldId id="308" r:id="rId36"/>
    <p:sldId id="310" r:id="rId37"/>
    <p:sldId id="311" r:id="rId38"/>
    <p:sldId id="313" r:id="rId39"/>
    <p:sldId id="309" r:id="rId40"/>
    <p:sldId id="314" r:id="rId41"/>
    <p:sldId id="315" r:id="rId42"/>
    <p:sldId id="316" r:id="rId43"/>
    <p:sldId id="317" r:id="rId44"/>
    <p:sldId id="319" r:id="rId45"/>
    <p:sldId id="318" r:id="rId46"/>
    <p:sldId id="321" r:id="rId47"/>
    <p:sldId id="320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C3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1E9E8-DF85-4A71-9F29-FA8C9ADC7210}" type="datetimeFigureOut">
              <a:rPr lang="en-US" smtClean="0"/>
              <a:t>17-Oct-18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5CA3B-C812-41B3-9F30-A4E2A0D87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1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E0A61-35E6-4829-A771-5AE8E9DE46D5}" type="slidenum">
              <a:rPr lang="en-US"/>
              <a:pPr/>
              <a:t>18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6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E0A61-35E6-4829-A771-5AE8E9DE46D5}" type="slidenum">
              <a:rPr lang="en-US"/>
              <a:pPr/>
              <a:t>19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1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3303" y="806148"/>
            <a:ext cx="7772400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3303" y="3035127"/>
            <a:ext cx="7772400" cy="1463040"/>
          </a:xfrm>
        </p:spPr>
        <p:txBody>
          <a:bodyPr lIns="91440" rIns="91440" anchor="ctr">
            <a:norm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dirty="0" smtClean="0"/>
              <a:t>Doç. Dr. yasemin G. İŞGÖR </a:t>
            </a:r>
            <a:r>
              <a:rPr lang="tr-TR" dirty="0" smtClean="0"/>
              <a:t>/</a:t>
            </a:r>
            <a:r>
              <a:rPr lang="en-US" dirty="0" smtClean="0"/>
              <a:t>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</a:t>
            </a:r>
            <a:r>
              <a:rPr lang="en-US" dirty="0" smtClean="0">
                <a:hlinkClick r:id="rId2"/>
              </a:rPr>
              <a:t>http://80.251.40.59/ankara.edu.tr/isgor/index.html</a:t>
            </a:r>
            <a:r>
              <a:rPr lang="tr-TR" dirty="0" smtClean="0"/>
              <a:t>   </a:t>
            </a:r>
            <a:endParaRPr lang="en-US" dirty="0" smtClean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B206EEF1-E64E-4D59-862F-5092CF2671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</a:t>
            </a:r>
            <a:r>
              <a:rPr lang="en-US" dirty="0" err="1" smtClean="0"/>
              <a:t>st</a:t>
            </a:r>
            <a:r>
              <a:rPr lang="tr-TR" dirty="0" err="1" smtClean="0"/>
              <a:t>şçöü</a:t>
            </a:r>
            <a:r>
              <a:rPr lang="en-US" dirty="0" err="1" smtClean="0"/>
              <a:t>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10343"/>
            <a:ext cx="9720073" cy="5199017"/>
          </a:xfrm>
        </p:spPr>
        <p:txBody>
          <a:bodyPr/>
          <a:lstStyle>
            <a:lvl1pPr marL="234950" indent="-234950">
              <a:buClrTx/>
              <a:buFont typeface="Wingdings" panose="05000000000000000000" pitchFamily="2" charset="2"/>
              <a:buChar char=""/>
              <a:defRPr/>
            </a:lvl1pPr>
            <a:lvl2pPr marL="457200" indent="-222250">
              <a:buClrTx/>
              <a:buFont typeface="Wingdings" panose="05000000000000000000" pitchFamily="2" charset="2"/>
              <a:buChar char="§"/>
              <a:defRPr/>
            </a:lvl2pPr>
            <a:lvl3pPr marL="692150" indent="-234950">
              <a:buClrTx/>
              <a:buFont typeface="Wingdings" panose="05000000000000000000" pitchFamily="2" charset="2"/>
              <a:buChar char=""/>
              <a:defRPr/>
            </a:lvl3pPr>
            <a:lvl4pPr marL="914400" indent="-222250">
              <a:buClrTx/>
              <a:buFont typeface="Marlett" pitchFamily="2" charset="2"/>
              <a:buChar char=""/>
              <a:defRPr/>
            </a:lvl4pPr>
            <a:lvl5pPr marL="1149350" indent="-234950">
              <a:buClrTx/>
              <a:buFont typeface="Marlett" pitchFamily="2" charset="2"/>
              <a:buChar char="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99" y="715409"/>
            <a:ext cx="9259390" cy="2315174"/>
          </a:xfrm>
          <a:solidFill>
            <a:schemeClr val="bg1"/>
          </a:solidFill>
          <a:ln>
            <a:noFill/>
          </a:ln>
          <a:effectLst/>
        </p:spPr>
        <p:txBody>
          <a:bodyPr anchor="ctr">
            <a:normAutofit/>
          </a:bodyPr>
          <a:lstStyle>
            <a:lvl1pPr algn="l">
              <a:defRPr sz="4000" b="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1165" y="3618923"/>
            <a:ext cx="9218024" cy="1268287"/>
          </a:xfrm>
          <a:solidFill>
            <a:schemeClr val="bg1"/>
          </a:solidFill>
          <a:ln>
            <a:noFill/>
          </a:ln>
          <a:effectLst/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972491" y="715409"/>
            <a:ext cx="10069" cy="231517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9" y="715409"/>
            <a:ext cx="1584960" cy="2315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Doç.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noFill/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80.251.40.59/ankara.edu.tr/isgor/index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2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8272" y="6470704"/>
            <a:ext cx="756611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13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kern="1200" cap="none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80.251.40.59/ankara.edu.tr/isgor/index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80.251.40.59/ankara.edu.tr/isgor/index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80.251.40.59/ankara.edu.tr/isgor/index.html" TargetMode="Externa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80.251.40.59/ankara.edu.tr/isgor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80.251.40.59/ankara.edu.tr/isgor/index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Bölüm </a:t>
            </a:r>
            <a:r>
              <a:rPr lang="tr-TR" altLang="en-US" dirty="0" smtClean="0"/>
              <a:t>2. Atomlar ve Atom Kuramı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altLang="en-US" dirty="0">
                <a:solidFill>
                  <a:schemeClr val="tx1"/>
                </a:solidFill>
              </a:rPr>
              <a:t>Doç. Dr. Yasemin G. İŞGÖR</a:t>
            </a:r>
          </a:p>
          <a:p>
            <a:pPr algn="ctr"/>
            <a:r>
              <a:rPr lang="tr-TR" altLang="en-US" dirty="0">
                <a:solidFill>
                  <a:schemeClr val="tx1"/>
                </a:solidFill>
              </a:rPr>
              <a:t>Ankara Üniversitesi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Doç</a:t>
            </a:r>
            <a:r>
              <a:rPr lang="en-US" dirty="0" smtClean="0"/>
              <a:t>. Dr. yasemin G. İŞGÖR </a:t>
            </a:r>
            <a:r>
              <a:rPr lang="tr-TR" dirty="0" smtClean="0"/>
              <a:t>/</a:t>
            </a:r>
            <a:r>
              <a:rPr lang="en-US" dirty="0" smtClean="0"/>
              <a:t>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</a:t>
            </a:r>
            <a:r>
              <a:rPr lang="en-US" dirty="0" smtClean="0">
                <a:hlinkClick r:id="rId2"/>
              </a:rPr>
              <a:t>http://80.251.40.59/ankara.edu.tr/isgor/index.html</a:t>
            </a:r>
            <a:r>
              <a:rPr lang="tr-TR" dirty="0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82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948" y="288553"/>
            <a:ext cx="10102385" cy="63338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3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40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14" y="304800"/>
            <a:ext cx="9065986" cy="3968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685800">
              <a:lnSpc>
                <a:spcPct val="90000"/>
              </a:lnSpc>
            </a:pPr>
            <a:r>
              <a:rPr lang="tr-TR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Formül ve molekül  ağırlığı arasındaki ilişki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3" y="1066800"/>
            <a:ext cx="11321143" cy="548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 err="1"/>
              <a:t>Formul</a:t>
            </a:r>
            <a:r>
              <a:rPr lang="tr-TR" altLang="en-US" sz="2000" b="1" dirty="0"/>
              <a:t> Ağırlığı (FA) </a:t>
            </a:r>
            <a:r>
              <a:rPr lang="tr-TR" altLang="en-US" sz="2000" dirty="0"/>
              <a:t>bir kimyasal formüldeki atomların ağırlıkları (AA) toplamıdır.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tr-TR" altLang="en-US" sz="2000" dirty="0"/>
              <a:t>FA</a:t>
            </a:r>
            <a:r>
              <a:rPr lang="en-US" altLang="en-US" sz="2000" dirty="0"/>
              <a:t> (H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SO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) = 2</a:t>
            </a:r>
            <a:r>
              <a:rPr lang="tr-TR" altLang="en-US" sz="2000" dirty="0"/>
              <a:t>AA</a:t>
            </a:r>
            <a:r>
              <a:rPr lang="en-US" altLang="en-US" sz="2000" dirty="0"/>
              <a:t>(H) + </a:t>
            </a:r>
            <a:r>
              <a:rPr lang="tr-TR" altLang="en-US" sz="2000" dirty="0"/>
              <a:t>AA</a:t>
            </a:r>
            <a:r>
              <a:rPr lang="en-US" altLang="en-US" sz="2000" dirty="0"/>
              <a:t>(S) + 4</a:t>
            </a:r>
            <a:r>
              <a:rPr lang="tr-TR" altLang="en-US" sz="2000" dirty="0"/>
              <a:t>AA</a:t>
            </a:r>
            <a:r>
              <a:rPr lang="en-US" altLang="en-US" sz="2000" dirty="0"/>
              <a:t>(O)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	</a:t>
            </a:r>
            <a:r>
              <a:rPr lang="tr-TR" altLang="en-US" sz="2000" dirty="0"/>
              <a:t>   </a:t>
            </a:r>
            <a:r>
              <a:rPr lang="en-US" altLang="en-US" sz="2000" dirty="0"/>
              <a:t>= 2(1.0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) + 32.0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+ 4(16.0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	</a:t>
            </a:r>
            <a:r>
              <a:rPr lang="tr-TR" altLang="en-US" sz="2000" dirty="0"/>
              <a:t>   </a:t>
            </a:r>
            <a:r>
              <a:rPr lang="en-US" altLang="en-US" sz="2000" dirty="0"/>
              <a:t>= 98.0 </a:t>
            </a:r>
            <a:r>
              <a:rPr lang="tr-TR" altLang="en-US" sz="2000" dirty="0" err="1"/>
              <a:t>akb</a:t>
            </a:r>
            <a:endParaRPr lang="en-US" altLang="en-US" sz="20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tr-TR" altLang="en-US" sz="2000" b="1" dirty="0"/>
              <a:t>Molekül Ağırlığı (MA) </a:t>
            </a:r>
            <a:r>
              <a:rPr lang="tr-TR" altLang="en-US" sz="2000" dirty="0"/>
              <a:t>bir molekül formülünde verilen atomların ağırlıkları toplamıdır.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 MW (C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H</a:t>
            </a:r>
            <a:r>
              <a:rPr lang="en-US" altLang="en-US" sz="2000" baseline="-25000" dirty="0"/>
              <a:t>12</a:t>
            </a:r>
            <a:r>
              <a:rPr lang="en-US" altLang="en-US" sz="2000" dirty="0"/>
              <a:t>O</a:t>
            </a:r>
            <a:r>
              <a:rPr lang="en-US" altLang="en-US" sz="2000" baseline="-25000" dirty="0"/>
              <a:t>6</a:t>
            </a:r>
            <a:r>
              <a:rPr lang="en-US" altLang="en-US" sz="2000" dirty="0"/>
              <a:t>) </a:t>
            </a:r>
            <a:r>
              <a:rPr lang="tr-TR" altLang="en-US" sz="2000" dirty="0"/>
              <a:t>:</a:t>
            </a:r>
            <a:r>
              <a:rPr lang="en-US" altLang="en-US" sz="2000" dirty="0"/>
              <a:t>	= 6(12.0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) + 12 (1.0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) + 6 (16.0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)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		= 180.0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.</a:t>
            </a:r>
            <a:endParaRPr lang="tr-TR" altLang="en-US" sz="2000" dirty="0"/>
          </a:p>
          <a:p>
            <a:pPr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en-US" sz="2000" b="1" dirty="0" err="1"/>
              <a:t>Formul</a:t>
            </a:r>
            <a:r>
              <a:rPr lang="tr-TR" altLang="en-US" sz="2000" b="1" dirty="0"/>
              <a:t> Ağırlığı (FA) </a:t>
            </a:r>
            <a:r>
              <a:rPr lang="tr-TR" altLang="en-US" sz="2000" dirty="0"/>
              <a:t>ayrıca iyonik bileşiklerde tekrarlayan birimler (formül birimi) için de kullanılır.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FW (</a:t>
            </a:r>
            <a:r>
              <a:rPr lang="en-US" altLang="en-US" sz="2000" dirty="0" err="1"/>
              <a:t>NaCl</a:t>
            </a:r>
            <a:r>
              <a:rPr lang="en-US" altLang="en-US" sz="2000" dirty="0"/>
              <a:t>) </a:t>
            </a:r>
            <a:r>
              <a:rPr lang="tr-TR" altLang="en-US" sz="2000" dirty="0"/>
              <a:t>tuz kristalinde tekrarlayan birim iyonik bileşik olan </a:t>
            </a:r>
            <a:r>
              <a:rPr lang="tr-TR" altLang="en-US" sz="2000" dirty="0" err="1"/>
              <a:t>NaCl</a:t>
            </a:r>
            <a:r>
              <a:rPr lang="tr-TR" altLang="en-US" sz="2000" dirty="0"/>
              <a:t> </a:t>
            </a:r>
            <a:r>
              <a:rPr lang="tr-TR" altLang="en-US" sz="2000" dirty="0" err="1"/>
              <a:t>dir</a:t>
            </a:r>
            <a:r>
              <a:rPr lang="tr-TR" altLang="en-US" sz="2000" dirty="0"/>
              <a:t>.</a:t>
            </a:r>
            <a:endParaRPr lang="en-US" altLang="en-US" sz="20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		= 23.0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+ 35.5 </a:t>
            </a:r>
            <a:r>
              <a:rPr lang="tr-TR" altLang="en-US" sz="2000" dirty="0" err="1"/>
              <a:t>akb</a:t>
            </a:r>
            <a:endParaRPr lang="en-US" altLang="en-US" sz="2000" dirty="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US" altLang="en-US" sz="2000" dirty="0"/>
              <a:t>		= 58.5 </a:t>
            </a:r>
            <a:r>
              <a:rPr lang="tr-TR" altLang="en-US" sz="2000" dirty="0" err="1"/>
              <a:t>akb</a:t>
            </a:r>
            <a:r>
              <a:rPr lang="en-US" altLang="en-US" sz="2000" dirty="0"/>
              <a:t>.</a:t>
            </a:r>
            <a:r>
              <a:rPr lang="tr-TR" altLang="en-US" sz="2000" dirty="0"/>
              <a:t/>
            </a:r>
            <a:br>
              <a:rPr lang="tr-TR" altLang="en-US" sz="2000" dirty="0"/>
            </a:br>
            <a:endParaRPr lang="tr-TR" altLang="en-US" sz="20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9443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029" y="1080869"/>
            <a:ext cx="11263085" cy="547233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formül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formül</a:t>
            </a:r>
            <a:r>
              <a:rPr lang="en-US" dirty="0"/>
              <a:t> </a:t>
            </a:r>
            <a:r>
              <a:rPr lang="en-US" dirty="0" err="1"/>
              <a:t>ağırlığı</a:t>
            </a:r>
            <a:r>
              <a:rPr lang="en-US" dirty="0"/>
              <a:t> (FA)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dirty="0" err="1"/>
              <a:t>Bileşik</a:t>
            </a:r>
            <a:r>
              <a:rPr lang="en-US" dirty="0"/>
              <a:t> </a:t>
            </a:r>
            <a:r>
              <a:rPr lang="en-US" dirty="0" err="1"/>
              <a:t>Formülü</a:t>
            </a:r>
            <a:r>
              <a:rPr lang="en-US" dirty="0"/>
              <a:t> </a:t>
            </a:r>
            <a:r>
              <a:rPr lang="en-US" dirty="0" err="1"/>
              <a:t>içim</a:t>
            </a:r>
            <a:r>
              <a:rPr lang="en-US" dirty="0"/>
              <a:t> </a:t>
            </a:r>
            <a:r>
              <a:rPr lang="en-US" dirty="0" err="1"/>
              <a:t>Molekül</a:t>
            </a:r>
            <a:r>
              <a:rPr lang="en-US" dirty="0"/>
              <a:t> </a:t>
            </a:r>
            <a:r>
              <a:rPr lang="en-US" dirty="0" err="1"/>
              <a:t>Ağırlığı</a:t>
            </a:r>
            <a:r>
              <a:rPr lang="en-US" dirty="0"/>
              <a:t> (MA) </a:t>
            </a:r>
            <a:r>
              <a:rPr lang="en-US" dirty="0" err="1"/>
              <a:t>Hesaplanır</a:t>
            </a:r>
            <a:endParaRPr lang="en-US" dirty="0"/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dirty="0" err="1"/>
              <a:t>Molekül</a:t>
            </a:r>
            <a:r>
              <a:rPr lang="en-US" dirty="0"/>
              <a:t> </a:t>
            </a:r>
            <a:r>
              <a:rPr lang="en-US" dirty="0" err="1"/>
              <a:t>ağırlığı</a:t>
            </a:r>
            <a:r>
              <a:rPr lang="en-US" dirty="0"/>
              <a:t>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bileşiğin</a:t>
            </a:r>
            <a:r>
              <a:rPr lang="en-US" dirty="0"/>
              <a:t> 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formülü</a:t>
            </a:r>
            <a:r>
              <a:rPr lang="en-US" dirty="0"/>
              <a:t> </a:t>
            </a:r>
            <a:r>
              <a:rPr lang="en-US" dirty="0" err="1"/>
              <a:t>biliniyorsa</a:t>
            </a:r>
            <a:r>
              <a:rPr lang="en-US" dirty="0"/>
              <a:t> </a:t>
            </a:r>
            <a:r>
              <a:rPr lang="en-US" dirty="0" err="1"/>
              <a:t>molekülün</a:t>
            </a:r>
            <a:r>
              <a:rPr lang="en-US" dirty="0"/>
              <a:t> </a:t>
            </a:r>
            <a:r>
              <a:rPr lang="en-US" dirty="0" err="1"/>
              <a:t>bileşik</a:t>
            </a:r>
            <a:r>
              <a:rPr lang="en-US" dirty="0"/>
              <a:t> </a:t>
            </a:r>
            <a:r>
              <a:rPr lang="en-US" dirty="0" err="1"/>
              <a:t>formülü</a:t>
            </a:r>
            <a:r>
              <a:rPr lang="en-US" dirty="0"/>
              <a:t> </a:t>
            </a:r>
            <a:r>
              <a:rPr lang="en-US" dirty="0" err="1"/>
              <a:t>hesaplanabilir</a:t>
            </a:r>
            <a:r>
              <a:rPr lang="en-US" dirty="0"/>
              <a:t>: 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tr-TR" dirty="0" smtClean="0"/>
              <a:t>	</a:t>
            </a:r>
            <a:r>
              <a:rPr lang="en-US" dirty="0" smtClean="0"/>
              <a:t>(</a:t>
            </a:r>
            <a:r>
              <a:rPr lang="en-US" dirty="0"/>
              <a:t>FA)x(n)= (MA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tr-TR" b="1" dirty="0" smtClean="0"/>
              <a:t>Örnek: </a:t>
            </a:r>
            <a:r>
              <a:rPr lang="en-US" dirty="0" err="1" smtClean="0"/>
              <a:t>basit</a:t>
            </a:r>
            <a:r>
              <a:rPr lang="en-US" dirty="0" smtClean="0"/>
              <a:t> </a:t>
            </a:r>
            <a:r>
              <a:rPr lang="en-US" dirty="0" err="1" smtClean="0"/>
              <a:t>formülü</a:t>
            </a:r>
            <a:r>
              <a:rPr lang="tr-TR" dirty="0" smtClean="0"/>
              <a:t> </a:t>
            </a:r>
            <a:r>
              <a:rPr lang="tr-TR" dirty="0" err="1" smtClean="0"/>
              <a:t>Ho</a:t>
            </a:r>
            <a:r>
              <a:rPr lang="tr-TR" dirty="0" smtClean="0"/>
              <a:t> ve </a:t>
            </a:r>
            <a:r>
              <a:rPr lang="en-US" dirty="0" smtClean="0"/>
              <a:t>MA=34 </a:t>
            </a:r>
            <a:r>
              <a:rPr lang="en-US" dirty="0"/>
              <a:t>g/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r-TR" dirty="0" smtClean="0"/>
              <a:t>olan bileşiğin b</a:t>
            </a:r>
            <a:r>
              <a:rPr lang="en-US" dirty="0" err="1" smtClean="0"/>
              <a:t>ileşik</a:t>
            </a:r>
            <a:r>
              <a:rPr lang="en-US" dirty="0" smtClean="0"/>
              <a:t> </a:t>
            </a:r>
            <a:r>
              <a:rPr lang="en-US" dirty="0" err="1"/>
              <a:t>formülünü</a:t>
            </a:r>
            <a:r>
              <a:rPr lang="en-US" dirty="0"/>
              <a:t> </a:t>
            </a:r>
            <a:r>
              <a:rPr lang="en-US" dirty="0" err="1"/>
              <a:t>bulunuz</a:t>
            </a:r>
            <a:r>
              <a:rPr lang="en-US" dirty="0"/>
              <a:t>. (H:1 </a:t>
            </a:r>
            <a:r>
              <a:rPr lang="en-US" dirty="0" err="1"/>
              <a:t>ve</a:t>
            </a:r>
            <a:r>
              <a:rPr lang="en-US" dirty="0"/>
              <a:t> O:16g/mol)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b="1" dirty="0"/>
              <a:t>FA(HO)</a:t>
            </a:r>
            <a:r>
              <a:rPr lang="en-US" dirty="0"/>
              <a:t>=16+1=17 g/</a:t>
            </a:r>
            <a:r>
              <a:rPr lang="en-US" dirty="0" err="1"/>
              <a:t>mol</a:t>
            </a:r>
            <a:r>
              <a:rPr lang="en-US" dirty="0"/>
              <a:t> </a:t>
            </a:r>
            <a:endParaRPr lang="tr-TR" dirty="0" smtClean="0"/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/>
              <a:t>(FA</a:t>
            </a:r>
            <a:r>
              <a:rPr lang="en-US" dirty="0" smtClean="0"/>
              <a:t>)</a:t>
            </a:r>
            <a:r>
              <a:rPr lang="tr-TR" dirty="0" smtClean="0"/>
              <a:t>             </a:t>
            </a:r>
            <a:r>
              <a:rPr lang="en-US" dirty="0" smtClean="0"/>
              <a:t>x</a:t>
            </a:r>
            <a:r>
              <a:rPr lang="tr-TR" dirty="0" smtClean="0"/>
              <a:t>    </a:t>
            </a:r>
            <a:r>
              <a:rPr lang="en-US" dirty="0" smtClean="0"/>
              <a:t>(n)</a:t>
            </a:r>
            <a:r>
              <a:rPr lang="tr-TR" dirty="0" smtClean="0"/>
              <a:t>   </a:t>
            </a:r>
            <a:r>
              <a:rPr lang="en-US" dirty="0" smtClean="0"/>
              <a:t>= </a:t>
            </a:r>
            <a:r>
              <a:rPr lang="tr-TR" dirty="0" smtClean="0"/>
              <a:t>  </a:t>
            </a:r>
            <a:r>
              <a:rPr lang="en-US" dirty="0" smtClean="0"/>
              <a:t>(</a:t>
            </a:r>
            <a:r>
              <a:rPr lang="en-US" dirty="0"/>
              <a:t>MA</a:t>
            </a:r>
            <a:r>
              <a:rPr lang="en-US" dirty="0" smtClean="0"/>
              <a:t>)</a:t>
            </a:r>
            <a:r>
              <a:rPr lang="tr-TR" dirty="0" smtClean="0"/>
              <a:t> ise;</a:t>
            </a:r>
            <a:endParaRPr lang="en-US" dirty="0"/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en-US" dirty="0" smtClean="0"/>
              <a:t>(</a:t>
            </a:r>
            <a:r>
              <a:rPr lang="en-US" dirty="0"/>
              <a:t>17g/</a:t>
            </a:r>
            <a:r>
              <a:rPr lang="en-US" dirty="0" err="1"/>
              <a:t>mol</a:t>
            </a:r>
            <a:r>
              <a:rPr lang="en-US" dirty="0" smtClean="0"/>
              <a:t>)</a:t>
            </a:r>
            <a:r>
              <a:rPr lang="tr-TR" dirty="0" smtClean="0"/>
              <a:t>  </a:t>
            </a:r>
            <a:r>
              <a:rPr lang="en-US" dirty="0" smtClean="0"/>
              <a:t>x</a:t>
            </a:r>
            <a:r>
              <a:rPr lang="tr-TR" dirty="0" smtClean="0"/>
              <a:t>    </a:t>
            </a:r>
            <a:r>
              <a:rPr lang="en-US" dirty="0" smtClean="0"/>
              <a:t>(n)</a:t>
            </a:r>
            <a:r>
              <a:rPr lang="tr-TR" dirty="0" smtClean="0"/>
              <a:t>   </a:t>
            </a:r>
            <a:r>
              <a:rPr lang="en-US" dirty="0" smtClean="0"/>
              <a:t>=</a:t>
            </a:r>
            <a:r>
              <a:rPr lang="tr-TR" dirty="0" smtClean="0"/>
              <a:t>   </a:t>
            </a:r>
            <a:r>
              <a:rPr lang="en-US" dirty="0" smtClean="0"/>
              <a:t>(</a:t>
            </a:r>
            <a:r>
              <a:rPr lang="en-US" dirty="0"/>
              <a:t>34g/</a:t>
            </a:r>
            <a:r>
              <a:rPr lang="en-US" dirty="0" err="1"/>
              <a:t>mol</a:t>
            </a:r>
            <a:r>
              <a:rPr lang="en-US" dirty="0"/>
              <a:t>) </a:t>
            </a:r>
            <a:r>
              <a:rPr lang="tr-TR" dirty="0" smtClean="0"/>
              <a:t>; </a:t>
            </a:r>
          </a:p>
          <a:p>
            <a:pPr marL="0" indent="0">
              <a:lnSpc>
                <a:spcPct val="160000"/>
              </a:lnSpc>
              <a:spcBef>
                <a:spcPts val="600"/>
              </a:spcBef>
              <a:buNone/>
            </a:pPr>
            <a:r>
              <a:rPr lang="tr-TR" dirty="0" smtClean="0"/>
              <a:t>eşitliği çözersek:</a:t>
            </a:r>
            <a:r>
              <a:rPr lang="en-US" dirty="0" smtClean="0"/>
              <a:t> </a:t>
            </a:r>
            <a:r>
              <a:rPr lang="en-US" dirty="0"/>
              <a:t>n= 2 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r>
              <a:rPr lang="en-US" dirty="0" smtClean="0"/>
              <a:t> </a:t>
            </a:r>
            <a:r>
              <a:rPr lang="en-US" dirty="0"/>
              <a:t>(HO)</a:t>
            </a:r>
            <a:r>
              <a:rPr lang="tr-TR" baseline="-30000" dirty="0"/>
              <a:t>n</a:t>
            </a:r>
            <a:r>
              <a:rPr lang="tr-TR" dirty="0"/>
              <a:t> </a:t>
            </a:r>
            <a:r>
              <a:rPr lang="en-US" dirty="0"/>
              <a:t> (</a:t>
            </a:r>
            <a:r>
              <a:rPr lang="en-US" dirty="0" err="1"/>
              <a:t>basit</a:t>
            </a:r>
            <a:r>
              <a:rPr lang="en-US" dirty="0"/>
              <a:t> </a:t>
            </a:r>
            <a:r>
              <a:rPr lang="en-US" dirty="0" err="1"/>
              <a:t>formülü</a:t>
            </a:r>
            <a:r>
              <a:rPr lang="en-US" dirty="0"/>
              <a:t> )</a:t>
            </a:r>
            <a:r>
              <a:rPr lang="tr-TR" dirty="0"/>
              <a:t>; n=2 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(HO)</a:t>
            </a:r>
            <a:r>
              <a:rPr lang="en-US" baseline="-30000" dirty="0"/>
              <a:t>2</a:t>
            </a:r>
            <a:r>
              <a:rPr lang="en-US" dirty="0"/>
              <a:t> 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en-US" dirty="0"/>
              <a:t>H</a:t>
            </a:r>
            <a:r>
              <a:rPr lang="en-US" baseline="-30000" dirty="0"/>
              <a:t>2</a:t>
            </a:r>
            <a:r>
              <a:rPr lang="en-US" dirty="0"/>
              <a:t>O</a:t>
            </a:r>
            <a:r>
              <a:rPr lang="en-US" baseline="-30000" dirty="0"/>
              <a:t>2</a:t>
            </a:r>
            <a:r>
              <a:rPr lang="en-US" dirty="0"/>
              <a:t> (</a:t>
            </a:r>
            <a:r>
              <a:rPr lang="en-US" dirty="0" err="1"/>
              <a:t>bileşik</a:t>
            </a:r>
            <a:r>
              <a:rPr lang="en-US" dirty="0"/>
              <a:t> </a:t>
            </a:r>
            <a:r>
              <a:rPr lang="en-US" dirty="0" err="1"/>
              <a:t>formülü</a:t>
            </a:r>
            <a:r>
              <a:rPr lang="en-US" dirty="0"/>
              <a:t>)</a:t>
            </a:r>
          </a:p>
          <a:p>
            <a:pPr>
              <a:lnSpc>
                <a:spcPct val="160000"/>
              </a:lnSpc>
              <a:spcBef>
                <a:spcPts val="600"/>
              </a:spcBef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537029" y="263527"/>
            <a:ext cx="7886700" cy="70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5800"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C82E3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tr-TR" alt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Basit ve Bileşik formülü arasındaki bağıntı</a:t>
            </a:r>
            <a:endParaRPr lang="en-US" altLang="en-US" sz="24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54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34" y="336098"/>
            <a:ext cx="10994389" cy="4730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lnSpc>
                <a:spcPct val="100000"/>
              </a:lnSpc>
            </a:pPr>
            <a:r>
              <a:rPr lang="tr-TR" altLang="en-US" sz="24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Moleküllerin % bileşimi (kütlece)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19" y="2281455"/>
            <a:ext cx="11450752" cy="43951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düzine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tane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deste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10 tane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=6.022 x 10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tr-TR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tane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1mol C-12 izotopunda TAM OLARAK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12 gram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KARBON ( C ) vardır!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6.0221421 x 10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tane X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2400" spc="100" dirty="0" err="1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Avogadro</a:t>
            </a:r>
            <a:r>
              <a:rPr lang="tr-TR" altLang="en-US" sz="3200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 </a:t>
            </a:r>
            <a:r>
              <a:rPr lang="tr-TR" altLang="en-US" sz="2400" spc="1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Sayısı</a:t>
            </a:r>
            <a:r>
              <a:rPr lang="tr-TR" altLang="en-US" sz="3200" b="1" dirty="0">
                <a:solidFill>
                  <a:schemeClr val="tx2"/>
                </a:solidFill>
                <a:latin typeface="Calibri Light" panose="020F0302020204030204" pitchFamily="34" charset="0"/>
                <a:ea typeface="+mj-ea"/>
                <a:cs typeface="+mj-cs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Avogadro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Sayısı) 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6.0221421 x 10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6.022 x 1023 “</a:t>
            </a:r>
            <a:r>
              <a:rPr lang="tr-TR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Avogadro</a:t>
            </a:r>
            <a:r>
              <a:rPr lang="tr-TR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sayısı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 olarak adlandırılır </a:t>
            </a:r>
          </a:p>
          <a:p>
            <a:pPr>
              <a:lnSpc>
                <a:spcPct val="100000"/>
              </a:lnSpc>
            </a:pPr>
            <a:r>
              <a:rPr lang="tr-T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Italyan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Kimyager </a:t>
            </a:r>
            <a:r>
              <a:rPr lang="tr-T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Amadeo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Avogadro’yu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onurlandırmak için bu isim  verilmiştir </a:t>
            </a:r>
          </a:p>
          <a:p>
            <a:pPr>
              <a:lnSpc>
                <a:spcPct val="100000"/>
              </a:lnSpc>
            </a:pPr>
            <a:r>
              <a:rPr lang="tr-TR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Avogadro</a:t>
            </a:r>
            <a:r>
              <a:rPr lang="tr-TR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bulmamıştır bu rakamı, ancak onun hesaplamaları yol göstermiştir.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048096"/>
              </p:ext>
            </p:extLst>
          </p:nvPr>
        </p:nvGraphicFramePr>
        <p:xfrm>
          <a:off x="407418" y="942023"/>
          <a:ext cx="7372350" cy="785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enklem" r:id="rId3" imgW="3682800" imgH="419040" progId="Equation.3">
                  <p:embed/>
                </p:oleObj>
              </mc:Choice>
              <mc:Fallback>
                <p:oleObj name="Denklem" r:id="rId3" imgW="368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18" y="942023"/>
                        <a:ext cx="7372350" cy="785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0456" y="1690525"/>
            <a:ext cx="80498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defTabSz="685800">
              <a:spcBef>
                <a:spcPct val="0"/>
              </a:spcBef>
            </a:pPr>
            <a:r>
              <a:rPr lang="tr-TR" altLang="en-US" sz="2400" spc="10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 birimi ve kavramı</a:t>
            </a:r>
          </a:p>
        </p:txBody>
      </p:sp>
    </p:spTree>
    <p:extLst>
      <p:ext uri="{BB962C8B-B14F-4D97-AF65-F5344CB8AC3E}">
        <p14:creationId xmlns:p14="http://schemas.microsoft.com/office/powerpoint/2010/main" val="1284466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78" y="2148681"/>
            <a:ext cx="8286750" cy="3890963"/>
          </a:xfrm>
        </p:spPr>
        <p:txBody>
          <a:bodyPr>
            <a:norm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24.31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2.01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g/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+  (3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X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16.00 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=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84.32 g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MgCO</a:t>
            </a:r>
            <a:r>
              <a:rPr lang="en-US" sz="2000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000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Bileşiği 84.32 g kütleye sahiptir.</a:t>
            </a:r>
          </a:p>
          <a:p>
            <a:r>
              <a:rPr lang="tr-TR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tane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MgCO</a:t>
            </a:r>
            <a:r>
              <a:rPr lang="en-US" sz="2000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sz="2000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Bileşiği ise 84.32 </a:t>
            </a:r>
            <a:r>
              <a:rPr lang="tr-TR" sz="2000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a.k.b</a:t>
            </a:r>
            <a:r>
              <a:rPr lang="tr-TR" sz="2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kütleye sahiptir.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9565" y="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Yüzde Bileşim (kütlece) hesaplamaları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9229" y="624681"/>
            <a:ext cx="8093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MgCO</a:t>
            </a:r>
            <a:r>
              <a:rPr lang="en-US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tr-TR" baseline="-250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Bileşiğini oluşturan elementlerin kütlece % bileşimini hesaplayınız.</a:t>
            </a:r>
            <a:endParaRPr lang="en-US" baseline="-250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7331" t="32811" r="19790" b="9420"/>
          <a:stretch/>
        </p:blipFill>
        <p:spPr>
          <a:xfrm>
            <a:off x="3171599" y="3870012"/>
            <a:ext cx="3823033" cy="2634245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6893" y="3870012"/>
            <a:ext cx="27171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Kütlece % bileşiminin hesaplanması</a:t>
            </a:r>
            <a:endParaRPr lang="en-US" b="1" baseline="-25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6893" y="1047325"/>
            <a:ext cx="3371850" cy="82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828800" y="723158"/>
            <a:ext cx="807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3.50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 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Kaç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mdır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1" name="Picture 18" descr="lith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272" y="1190625"/>
            <a:ext cx="13462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46660" r="25017" b="31121"/>
          <a:stretch/>
        </p:blipFill>
        <p:spPr>
          <a:xfrm>
            <a:off x="4000500" y="3244054"/>
            <a:ext cx="5562600" cy="1236246"/>
          </a:xfrm>
          <a:prstGeom prst="rect">
            <a:avLst/>
          </a:prstGeom>
        </p:spPr>
      </p:pic>
      <p:pic>
        <p:nvPicPr>
          <p:cNvPr id="13" name="Picture 12" descr="lith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945" y="5184331"/>
            <a:ext cx="1346200" cy="127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924050" y="183894"/>
            <a:ext cx="7886700" cy="498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Hesaplamaları: Gram-Mol ilişkisi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76800" y="1441225"/>
                <a:ext cx="3810000" cy="402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3.50 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6.94 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𝐿𝑖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𝐿𝑖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45.1 g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441225"/>
                <a:ext cx="3810000" cy="402995"/>
              </a:xfrm>
              <a:prstGeom prst="rect">
                <a:avLst/>
              </a:prstGeom>
              <a:blipFill rotWithShape="0">
                <a:blip r:embed="rId4"/>
                <a:stretch>
                  <a:fillRect l="-2080" t="-4478"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28800" y="2749552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Molekül ya da atom ağırlığı çevrim faktörü olarak kullanılır. Pay ve paydaya yazılan birimlere dikkat edin.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62400" y="5184332"/>
                <a:ext cx="3810000" cy="4345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18.75  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1.0 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𝐿𝑖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6.94 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𝐿𝑖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2.70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5184332"/>
                <a:ext cx="3810000" cy="434543"/>
              </a:xfrm>
              <a:prstGeom prst="rect">
                <a:avLst/>
              </a:prstGeom>
              <a:blipFill rotWithShape="0">
                <a:blip r:embed="rId5"/>
                <a:stretch>
                  <a:fillRect l="-2080" t="-4167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828800" y="4451669"/>
            <a:ext cx="807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18.75 g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 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Kaç 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mol’dür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187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2" y="263527"/>
            <a:ext cx="10100185" cy="48758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Mol </a:t>
            </a:r>
            <a:r>
              <a:rPr lang="en-US" sz="2400" b="1" dirty="0" err="1">
                <a:solidFill>
                  <a:srgbClr val="002060"/>
                </a:solidFill>
              </a:rPr>
              <a:t>Hesaplamaları</a:t>
            </a:r>
            <a:r>
              <a:rPr lang="en-US" sz="2400" b="1" dirty="0">
                <a:solidFill>
                  <a:srgbClr val="002060"/>
                </a:solidFill>
              </a:rPr>
              <a:t>: Avogadro </a:t>
            </a:r>
            <a:r>
              <a:rPr lang="en-US" sz="2400" b="1" dirty="0" err="1">
                <a:solidFill>
                  <a:srgbClr val="002060"/>
                </a:solidFill>
              </a:rPr>
              <a:t>Sayısı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2143" y="751114"/>
            <a:ext cx="1034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3.50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 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kaç tane 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atomu vardır?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392" y="1346199"/>
                <a:ext cx="9148718" cy="7879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3.50 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𝑚𝑜𝑙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6.02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𝑡𝑎𝑛𝑒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𝑎𝑡𝑜𝑚𝑢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𝑎𝑡𝑜𝑚𝑢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21.07 x 10</a:t>
                </a:r>
                <a:r>
                  <a:rPr lang="tr-TR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tane </a:t>
                </a:r>
                <a:r>
                  <a:rPr lang="tr-T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atomu vardır</a:t>
                </a:r>
              </a:p>
              <a:p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 = 2.107 x 10</a:t>
                </a:r>
                <a:r>
                  <a:rPr lang="tr-TR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tane </a:t>
                </a:r>
                <a:r>
                  <a:rPr lang="tr-T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atomu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2" y="1346199"/>
                <a:ext cx="9148718" cy="787908"/>
              </a:xfrm>
              <a:prstGeom prst="rect">
                <a:avLst/>
              </a:prstGeom>
              <a:blipFill rotWithShape="0">
                <a:blip r:embed="rId2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67393" y="2480602"/>
            <a:ext cx="103441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18.5 gram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lithium 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 kaç tane </a:t>
            </a:r>
            <a:r>
              <a:rPr lang="tr-TR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tr-TR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atomu vardır?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7393" y="3091591"/>
                <a:ext cx="10344150" cy="822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</a:rPr>
                      <m:t>18.20 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𝑎𝑡𝑜𝑚𝑢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6.94 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𝑎𝑡𝑜𝑚𝑢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6.02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23</m:t>
                            </m:r>
                          </m:sup>
                        </m:s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𝑡𝑎𝑛𝑒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𝑎𝑡𝑜𝑚𝑢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𝐿𝑖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𝑎𝑡𝑜𝑚𝑢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16.04 x 10</a:t>
                </a:r>
                <a:r>
                  <a:rPr lang="tr-TR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tane </a:t>
                </a:r>
                <a:r>
                  <a:rPr lang="tr-T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atomu vardır</a:t>
                </a:r>
              </a:p>
              <a:p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  </a:t>
                </a: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1.604 x 10</a:t>
                </a:r>
                <a:r>
                  <a:rPr lang="tr-TR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tane </a:t>
                </a:r>
                <a:r>
                  <a:rPr lang="tr-TR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atomu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93" y="3091591"/>
                <a:ext cx="10344150" cy="822982"/>
              </a:xfrm>
              <a:prstGeom prst="rect">
                <a:avLst/>
              </a:prstGeom>
              <a:blipFill rotWithShape="0">
                <a:blip r:embed="rId3"/>
                <a:stretch>
                  <a:fillRect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10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7233710" cy="762000"/>
          </a:xfrm>
        </p:spPr>
        <p:txBody>
          <a:bodyPr>
            <a:normAutofit/>
          </a:bodyPr>
          <a:lstStyle/>
          <a:p>
            <a:r>
              <a:rPr lang="tr-TR" u="sng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İyonik bileşiklerin Formülleri: 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057400" y="1143000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chemeClr val="accent4">
                    <a:lumMod val="10000"/>
                  </a:schemeClr>
                </a:solidFill>
              </a:rPr>
              <a:t>İyonik bileşiklerin formülleri daima basit formüldür ve daima en küçük tam sayıyı içerir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09800" y="2144375"/>
            <a:ext cx="8579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NaCl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86201" y="2144375"/>
            <a:ext cx="101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MgCl</a:t>
            </a:r>
            <a:r>
              <a:rPr lang="en-US" sz="2400" baseline="-250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562600" y="2144375"/>
            <a:ext cx="15520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Al</a:t>
            </a:r>
            <a:r>
              <a:rPr lang="en-US" sz="2400" baseline="-250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(SO</a:t>
            </a:r>
            <a:r>
              <a:rPr lang="en-US" sz="2400" baseline="-250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4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)</a:t>
            </a:r>
            <a:r>
              <a:rPr lang="en-US" sz="2400" baseline="-25000" dirty="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077201" y="2144375"/>
            <a:ext cx="1053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K</a:t>
            </a:r>
            <a:r>
              <a:rPr lang="en-US" sz="2400" baseline="-250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2</a:t>
            </a:r>
            <a:r>
              <a:rPr lang="en-US" sz="24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CO</a:t>
            </a:r>
            <a:r>
              <a:rPr lang="en-US" sz="2400" baseline="-25000">
                <a:solidFill>
                  <a:schemeClr val="accent4">
                    <a:lumMod val="10000"/>
                  </a:schemeClr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812235" y="2712071"/>
            <a:ext cx="7543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u="sng" dirty="0">
                <a:solidFill>
                  <a:schemeClr val="accent4">
                    <a:lumMod val="10000"/>
                  </a:schemeClr>
                </a:solidFill>
                <a:latin typeface="Comic Sans MS" panose="030F0702030302020204" pitchFamily="66" charset="0"/>
              </a:rPr>
              <a:t>Molekül bileşiklerinin Formülleri: 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057400" y="3727927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>
                <a:solidFill>
                  <a:schemeClr val="accent4">
                    <a:lumMod val="10000"/>
                  </a:schemeClr>
                </a:solidFill>
              </a:rPr>
              <a:t>Molekül bileşiklerin formülleri basit formül olabilir yani  bir referans atoma kıyasla diğer atomlar miktarca en küçük tam sayıyı içerebilir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81200" y="4655002"/>
            <a:ext cx="1439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Mole</a:t>
            </a:r>
            <a:r>
              <a:rPr lang="tr-TR" sz="2000" dirty="0" err="1">
                <a:latin typeface="Comic Sans MS" pitchFamily="66" charset="0"/>
              </a:rPr>
              <a:t>küler</a:t>
            </a:r>
            <a:r>
              <a:rPr lang="en-US" sz="2000" dirty="0">
                <a:latin typeface="Comic Sans MS" pitchFamily="66" charset="0"/>
              </a:rPr>
              <a:t>: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22305" y="5772084"/>
            <a:ext cx="691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H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O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867401" y="4655002"/>
            <a:ext cx="11304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6</a:t>
            </a:r>
            <a:r>
              <a:rPr lang="en-US" sz="2000">
                <a:latin typeface="Comic Sans MS" pitchFamily="66" charset="0"/>
              </a:rPr>
              <a:t>H</a:t>
            </a:r>
            <a:r>
              <a:rPr lang="en-US" sz="2000" baseline="-25000">
                <a:latin typeface="Comic Sans MS" pitchFamily="66" charset="0"/>
              </a:rPr>
              <a:t>12</a:t>
            </a:r>
            <a:r>
              <a:rPr lang="en-US" sz="2000">
                <a:latin typeface="Comic Sans MS" pitchFamily="66" charset="0"/>
              </a:rPr>
              <a:t>O</a:t>
            </a:r>
            <a:r>
              <a:rPr lang="en-US" sz="2000" baseline="-25000">
                <a:latin typeface="Comic Sans MS" pitchFamily="66" charset="0"/>
              </a:rPr>
              <a:t>6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001001" y="4669290"/>
            <a:ext cx="128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12</a:t>
            </a:r>
            <a:r>
              <a:rPr lang="en-US" sz="2000">
                <a:latin typeface="Comic Sans MS" pitchFamily="66" charset="0"/>
              </a:rPr>
              <a:t>H</a:t>
            </a:r>
            <a:r>
              <a:rPr lang="en-US" sz="2000" baseline="-25000">
                <a:latin typeface="Comic Sans MS" pitchFamily="66" charset="0"/>
              </a:rPr>
              <a:t>22</a:t>
            </a:r>
            <a:r>
              <a:rPr lang="en-US" sz="2000">
                <a:latin typeface="Comic Sans MS" pitchFamily="66" charset="0"/>
              </a:rPr>
              <a:t>O</a:t>
            </a:r>
            <a:r>
              <a:rPr lang="en-US" sz="2000" baseline="-25000">
                <a:latin typeface="Comic Sans MS" pitchFamily="66" charset="0"/>
              </a:rPr>
              <a:t>11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48136" y="5763363"/>
            <a:ext cx="1633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2000" dirty="0">
                <a:latin typeface="Comic Sans MS" pitchFamily="66" charset="0"/>
              </a:rPr>
              <a:t>Kaba(Basit)</a:t>
            </a:r>
            <a:r>
              <a:rPr lang="en-US" sz="2000" dirty="0">
                <a:latin typeface="Comic Sans MS" pitchFamily="66" charset="0"/>
              </a:rPr>
              <a:t>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495801" y="4669290"/>
            <a:ext cx="6912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H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O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44773" y="5762028"/>
            <a:ext cx="845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CH</a:t>
            </a:r>
            <a:r>
              <a:rPr lang="en-US" sz="2000" baseline="-25000" dirty="0">
                <a:latin typeface="Comic Sans MS" pitchFamily="66" charset="0"/>
              </a:rPr>
              <a:t>2</a:t>
            </a:r>
            <a:r>
              <a:rPr lang="en-US" sz="2000" dirty="0">
                <a:latin typeface="Comic Sans MS" pitchFamily="66" charset="0"/>
              </a:rPr>
              <a:t>O</a:t>
            </a:r>
            <a:endParaRPr lang="en-US" sz="2000" baseline="-25000" dirty="0">
              <a:latin typeface="Comic Sans MS" pitchFamily="66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093958" y="5769297"/>
            <a:ext cx="1284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C</a:t>
            </a:r>
            <a:r>
              <a:rPr lang="en-US" sz="2000" baseline="-25000" dirty="0">
                <a:latin typeface="Comic Sans MS" pitchFamily="66" charset="0"/>
              </a:rPr>
              <a:t>12</a:t>
            </a:r>
            <a:r>
              <a:rPr lang="en-US" sz="2000" dirty="0">
                <a:latin typeface="Comic Sans MS" pitchFamily="66" charset="0"/>
              </a:rPr>
              <a:t>H</a:t>
            </a:r>
            <a:r>
              <a:rPr lang="en-US" sz="2000" baseline="-25000" dirty="0">
                <a:latin typeface="Comic Sans MS" pitchFamily="66" charset="0"/>
              </a:rPr>
              <a:t>22</a:t>
            </a:r>
            <a:r>
              <a:rPr lang="en-US" sz="2000" dirty="0">
                <a:latin typeface="Comic Sans MS" pitchFamily="66" charset="0"/>
              </a:rPr>
              <a:t>O</a:t>
            </a:r>
            <a:r>
              <a:rPr lang="en-US" sz="2000" baseline="-25000" dirty="0">
                <a:latin typeface="Comic Sans MS" pitchFamily="66" charset="0"/>
              </a:rPr>
              <a:t>11</a:t>
            </a: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800600" y="5185227"/>
            <a:ext cx="0" cy="5703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>
            <a:off x="6377609" y="5185227"/>
            <a:ext cx="0" cy="5703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8610600" y="5185227"/>
            <a:ext cx="0" cy="5703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5061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  <p:bldP spid="17414" grpId="0" autoUpdateAnimBg="0"/>
      <p:bldP spid="17415" grpId="0" autoUpdateAnimBg="0"/>
      <p:bldP spid="17416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155129"/>
            <a:ext cx="7772400" cy="762000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tr-TR" sz="2400" dirty="0">
                <a:solidFill>
                  <a:schemeClr val="accent3">
                    <a:lumMod val="10000"/>
                  </a:schemeClr>
                </a:solidFill>
                <a:latin typeface="Comic Sans MS" panose="030F0702030302020204" pitchFamily="66" charset="0"/>
              </a:rPr>
              <a:t>Basit Formülün Hesaplanması</a:t>
            </a:r>
            <a:endParaRPr lang="en-US" sz="2400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797443"/>
            <a:ext cx="11644085" cy="1600200"/>
          </a:xfrm>
          <a:noFill/>
          <a:ln/>
        </p:spPr>
        <p:txBody>
          <a:bodyPr vert="horz" lIns="90488" tIns="44450" rIns="90488" bIns="44450" rtlCol="0">
            <a:normAutofit lnSpcReduction="10000"/>
          </a:bodyPr>
          <a:lstStyle/>
          <a:p>
            <a:pPr marL="511175" indent="-511175">
              <a:buFontTx/>
              <a:buAutoNum type="arabicPeriod"/>
            </a:pP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% ifadeler kütlece verildiğinden bileşiğin tamamı 100 gram kabul edilir.</a:t>
            </a:r>
            <a:r>
              <a:rPr lang="en-US" sz="1800" dirty="0">
                <a:solidFill>
                  <a:schemeClr val="accent3">
                    <a:lumMod val="10000"/>
                  </a:schemeClr>
                </a:solidFill>
              </a:rPr>
              <a:t> </a:t>
            </a:r>
          </a:p>
          <a:p>
            <a:pPr marL="511175" indent="-511175">
              <a:buFontTx/>
              <a:buAutoNum type="arabicPeriod"/>
            </a:pP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Bileşiğin 100 gramındaki her elementin </a:t>
            </a:r>
            <a:r>
              <a:rPr lang="tr-TR" sz="1800" dirty="0" err="1">
                <a:solidFill>
                  <a:schemeClr val="accent3">
                    <a:lumMod val="10000"/>
                  </a:schemeClr>
                </a:solidFill>
              </a:rPr>
              <a:t>mol</a:t>
            </a: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 miktarı (kütlece yüzdesinden yola çıkılarak ) hesaplanır</a:t>
            </a:r>
          </a:p>
          <a:p>
            <a:pPr marL="511175" indent="-511175">
              <a:buFontTx/>
              <a:buAutoNum type="arabicPeriod"/>
            </a:pP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Elde edilen </a:t>
            </a:r>
            <a:r>
              <a:rPr lang="tr-TR" sz="1800" dirty="0" err="1">
                <a:solidFill>
                  <a:schemeClr val="accent3">
                    <a:lumMod val="10000"/>
                  </a:schemeClr>
                </a:solidFill>
              </a:rPr>
              <a:t>mol</a:t>
            </a: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 miktarları en küçük </a:t>
            </a:r>
            <a:r>
              <a:rPr lang="tr-TR" sz="1800" dirty="0" err="1">
                <a:solidFill>
                  <a:schemeClr val="accent3">
                    <a:lumMod val="10000"/>
                  </a:schemeClr>
                </a:solidFill>
              </a:rPr>
              <a:t>mol</a:t>
            </a: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 sayısına </a:t>
            </a:r>
            <a:r>
              <a:rPr lang="tr-TR" sz="1800" dirty="0" err="1">
                <a:solidFill>
                  <a:schemeClr val="accent3">
                    <a:lumMod val="10000"/>
                  </a:schemeClr>
                </a:solidFill>
              </a:rPr>
              <a:t>bölünğr</a:t>
            </a:r>
            <a:endParaRPr lang="tr-TR" sz="1800" dirty="0">
              <a:solidFill>
                <a:schemeClr val="accent3">
                  <a:lumMod val="10000"/>
                </a:schemeClr>
              </a:solidFill>
            </a:endParaRPr>
          </a:p>
          <a:p>
            <a:pPr marL="511175" indent="-511175">
              <a:buFontTx/>
              <a:buAutoNum type="arabicPeriod"/>
            </a:pPr>
            <a:r>
              <a:rPr lang="tr-TR" sz="1800" dirty="0">
                <a:solidFill>
                  <a:schemeClr val="accent3">
                    <a:lumMod val="10000"/>
                  </a:schemeClr>
                </a:solidFill>
              </a:rPr>
              <a:t>Elde edilen sayılar bir tam sayıya ulaşana dek en uygun tam sayıyla çarpılır.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4316" y="2549698"/>
            <a:ext cx="1155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Örnek: </a:t>
            </a:r>
            <a:r>
              <a:rPr lang="en-US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Adipi</a:t>
            </a:r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asit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molekülünün bileşimi kütlece %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49.32 C, </a:t>
            </a:r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%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43.84 O, </a:t>
            </a:r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ve %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6.85 H </a:t>
            </a:r>
            <a:r>
              <a:rPr lang="tr-TR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ise bileşiğin basit formülü nedir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Times New Roman" pitchFamily="18" charset="0"/>
              </a:rPr>
              <a:t>?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 </a:t>
            </a:r>
          </a:p>
        </p:txBody>
      </p:sp>
      <p:pic>
        <p:nvPicPr>
          <p:cNvPr id="5" name="Picture 4" descr="eqn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702" y="3885399"/>
            <a:ext cx="3545127" cy="791997"/>
          </a:xfrm>
          <a:prstGeom prst="rect">
            <a:avLst/>
          </a:prstGeom>
        </p:spPr>
      </p:pic>
      <p:pic>
        <p:nvPicPr>
          <p:cNvPr id="6" name="Picture 5" descr="eqn5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330" y="4876457"/>
            <a:ext cx="3545125" cy="791997"/>
          </a:xfrm>
          <a:prstGeom prst="rect">
            <a:avLst/>
          </a:prstGeom>
        </p:spPr>
      </p:pic>
      <p:pic>
        <p:nvPicPr>
          <p:cNvPr id="7" name="Picture 6" descr="eqn6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7016" y="5834385"/>
            <a:ext cx="3601698" cy="791997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57303" y="3380286"/>
            <a:ext cx="30162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En küçük </a:t>
            </a:r>
            <a:r>
              <a:rPr lang="tr-TR" sz="1600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mol</a:t>
            </a:r>
            <a:r>
              <a:rPr lang="tr-TR" sz="1600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: 2.74’e bölünür</a:t>
            </a:r>
            <a:endParaRPr lang="en-US" sz="1600" dirty="0">
              <a:solidFill>
                <a:schemeClr val="accent3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9" name="Picture 8" descr="eqn7.wm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5201" y="3885399"/>
            <a:ext cx="1983733" cy="654632"/>
          </a:xfrm>
          <a:prstGeom prst="rect">
            <a:avLst/>
          </a:prstGeom>
        </p:spPr>
      </p:pic>
      <p:pic>
        <p:nvPicPr>
          <p:cNvPr id="10" name="Picture 9" descr="eqn8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57052" y="4887927"/>
            <a:ext cx="2049419" cy="669613"/>
          </a:xfrm>
          <a:prstGeom prst="rect">
            <a:avLst/>
          </a:prstGeom>
        </p:spPr>
      </p:pic>
      <p:pic>
        <p:nvPicPr>
          <p:cNvPr id="11" name="Picture 10" descr="eqn9.wm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1779" y="5854529"/>
            <a:ext cx="1852359" cy="650297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8600" y="3366056"/>
            <a:ext cx="33710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Elementlerin </a:t>
            </a:r>
            <a:r>
              <a:rPr lang="tr-TR" sz="1600" b="1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mol’leri</a:t>
            </a:r>
            <a:r>
              <a:rPr lang="tr-TR" sz="1600" b="1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 bulunur</a:t>
            </a:r>
            <a:endParaRPr lang="en-US" sz="1600" b="1" dirty="0">
              <a:solidFill>
                <a:schemeClr val="accent3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852229" y="3426452"/>
            <a:ext cx="4020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tr-TR" sz="1600" dirty="0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Elde edilen </a:t>
            </a:r>
            <a:r>
              <a:rPr lang="tr-TR" sz="1600" dirty="0" err="1">
                <a:solidFill>
                  <a:schemeClr val="accent3">
                    <a:lumMod val="10000"/>
                  </a:schemeClr>
                </a:solidFill>
                <a:latin typeface="Comic Sans MS" pitchFamily="66" charset="0"/>
                <a:cs typeface="Arial" charset="0"/>
              </a:rPr>
              <a:t>mol</a:t>
            </a:r>
            <a:r>
              <a:rPr lang="tr-TR" sz="1600" dirty="0">
                <a:solidFill>
                  <a:schemeClr val="accent3">
                    <a:lumMod val="10000"/>
                  </a:schemeClr>
                </a:solidFill>
              </a:rPr>
              <a:t> değerleri uygun tam sayıyla çarpılır</a:t>
            </a:r>
            <a:endParaRPr lang="en-US" sz="1600" dirty="0">
              <a:solidFill>
                <a:schemeClr val="accent3">
                  <a:lumMod val="10000"/>
                </a:schemeClr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9725" y="4143629"/>
            <a:ext cx="3842960" cy="201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97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endParaRPr lang="en-US" sz="2400" dirty="0">
              <a:solidFill>
                <a:schemeClr val="accent3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48343" y="1066799"/>
            <a:ext cx="11437257" cy="5493657"/>
          </a:xfrm>
          <a:noFill/>
          <a:ln/>
        </p:spPr>
        <p:txBody>
          <a:bodyPr vert="horz" lIns="90488" tIns="44450" rIns="90488" bIns="44450" rtlCol="0">
            <a:noAutofit/>
          </a:bodyPr>
          <a:lstStyle/>
          <a:p>
            <a:pPr marL="0" indent="0" algn="just">
              <a:buNone/>
            </a:pPr>
            <a:r>
              <a:rPr lang="tr-TR" sz="1800" dirty="0" smtClean="0">
                <a:latin typeface="+mj-lt"/>
              </a:rPr>
              <a:t>Örnek: </a:t>
            </a:r>
            <a:r>
              <a:rPr lang="tr-TR" sz="1800" dirty="0" err="1" smtClean="0">
                <a:latin typeface="+mj-lt"/>
              </a:rPr>
              <a:t>Adipik</a:t>
            </a:r>
            <a:r>
              <a:rPr lang="tr-TR" sz="1800" dirty="0" smtClean="0">
                <a:latin typeface="+mj-lt"/>
              </a:rPr>
              <a:t> </a:t>
            </a:r>
            <a:r>
              <a:rPr lang="tr-TR" sz="1800" dirty="0" err="1">
                <a:latin typeface="+mj-lt"/>
              </a:rPr>
              <a:t>asitin</a:t>
            </a:r>
            <a:r>
              <a:rPr lang="tr-TR" sz="1800" dirty="0">
                <a:latin typeface="+mj-lt"/>
              </a:rPr>
              <a:t> basit formülü </a:t>
            </a:r>
            <a:r>
              <a:rPr lang="en-US" sz="1800" dirty="0">
                <a:latin typeface="+mj-lt"/>
              </a:rPr>
              <a:t>C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H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O</a:t>
            </a:r>
            <a:r>
              <a:rPr lang="en-US" sz="1800" baseline="-25000" dirty="0">
                <a:latin typeface="+mj-lt"/>
              </a:rPr>
              <a:t>2</a:t>
            </a:r>
            <a:r>
              <a:rPr lang="tr-TR" sz="1800" dirty="0">
                <a:latin typeface="+mj-lt"/>
              </a:rPr>
              <a:t> olarak belirlenmiştir. Molekül ağırlığı 146 g/</a:t>
            </a:r>
            <a:r>
              <a:rPr lang="tr-TR" sz="1800" dirty="0" err="1">
                <a:latin typeface="+mj-lt"/>
              </a:rPr>
              <a:t>mol</a:t>
            </a:r>
            <a:r>
              <a:rPr lang="tr-TR" sz="1800" dirty="0">
                <a:latin typeface="+mj-lt"/>
              </a:rPr>
              <a:t> ise Bu bileşiğin molekül formülü nedir? </a:t>
            </a:r>
          </a:p>
          <a:p>
            <a:pPr marL="0" indent="0">
              <a:buNone/>
            </a:pPr>
            <a:endParaRPr lang="tr-TR" sz="1800" dirty="0">
              <a:latin typeface="+mj-lt"/>
            </a:endParaRPr>
          </a:p>
          <a:p>
            <a:pPr marL="0" indent="0">
              <a:buNone/>
            </a:pPr>
            <a:r>
              <a:rPr lang="tr-TR" sz="1800" dirty="0">
                <a:latin typeface="+mj-lt"/>
              </a:rPr>
              <a:t>1. Formül ağırlığını bulun:</a:t>
            </a:r>
          </a:p>
          <a:p>
            <a:pPr marL="0" indent="0">
              <a:buNone/>
            </a:pPr>
            <a:r>
              <a:rPr lang="tr-TR" sz="1800" dirty="0">
                <a:latin typeface="+mj-lt"/>
              </a:rPr>
              <a:t>	FA (</a:t>
            </a:r>
            <a:r>
              <a:rPr lang="en-US" sz="1800" dirty="0">
                <a:latin typeface="+mj-lt"/>
              </a:rPr>
              <a:t>C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H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O</a:t>
            </a:r>
            <a:r>
              <a:rPr lang="en-US" sz="1800" baseline="-25000" dirty="0">
                <a:latin typeface="+mj-lt"/>
              </a:rPr>
              <a:t>2</a:t>
            </a:r>
            <a:r>
              <a:rPr lang="tr-TR" sz="1800" dirty="0">
                <a:latin typeface="+mj-lt"/>
              </a:rPr>
              <a:t> ) = </a:t>
            </a:r>
            <a:r>
              <a:rPr lang="en-US" sz="1800" dirty="0">
                <a:latin typeface="+mj-lt"/>
              </a:rPr>
              <a:t>3(12.01 g) + 5(1.01) + 2(16.00) = 73.08 g</a:t>
            </a:r>
            <a:r>
              <a:rPr lang="tr-TR" sz="1800" dirty="0">
                <a:latin typeface="+mj-lt"/>
              </a:rPr>
              <a:t>/</a:t>
            </a:r>
            <a:r>
              <a:rPr lang="tr-TR" sz="1800" dirty="0" err="1">
                <a:latin typeface="+mj-lt"/>
              </a:rPr>
              <a:t>mol</a:t>
            </a:r>
            <a:endParaRPr lang="tr-TR" sz="1800" dirty="0">
              <a:latin typeface="+mj-lt"/>
            </a:endParaRPr>
          </a:p>
          <a:p>
            <a:pPr marL="0" indent="0">
              <a:buNone/>
            </a:pPr>
            <a:r>
              <a:rPr lang="tr-TR" sz="1800" dirty="0">
                <a:latin typeface="+mj-lt"/>
              </a:rPr>
              <a:t>2. MA (</a:t>
            </a:r>
            <a:r>
              <a:rPr lang="en-US" sz="1800" dirty="0">
                <a:latin typeface="+mj-lt"/>
              </a:rPr>
              <a:t>C</a:t>
            </a:r>
            <a:r>
              <a:rPr lang="en-US" sz="1800" baseline="-25000" dirty="0">
                <a:latin typeface="+mj-lt"/>
              </a:rPr>
              <a:t>3</a:t>
            </a:r>
            <a:r>
              <a:rPr lang="en-US" sz="1800" dirty="0">
                <a:latin typeface="+mj-lt"/>
              </a:rPr>
              <a:t>H</a:t>
            </a:r>
            <a:r>
              <a:rPr lang="en-US" sz="1800" baseline="-25000" dirty="0">
                <a:latin typeface="+mj-lt"/>
              </a:rPr>
              <a:t>5</a:t>
            </a:r>
            <a:r>
              <a:rPr lang="en-US" sz="1800" dirty="0">
                <a:latin typeface="+mj-lt"/>
              </a:rPr>
              <a:t>O</a:t>
            </a:r>
            <a:r>
              <a:rPr lang="en-US" sz="1800" baseline="-25000" dirty="0">
                <a:latin typeface="+mj-lt"/>
              </a:rPr>
              <a:t>2</a:t>
            </a:r>
            <a:r>
              <a:rPr lang="tr-TR" sz="1800" dirty="0">
                <a:latin typeface="+mj-lt"/>
              </a:rPr>
              <a:t> )= 146 g/</a:t>
            </a:r>
            <a:r>
              <a:rPr lang="tr-TR" sz="1800" dirty="0" err="1">
                <a:latin typeface="+mj-lt"/>
              </a:rPr>
              <a:t>mol</a:t>
            </a:r>
            <a:endParaRPr lang="tr-TR" sz="1800" dirty="0">
              <a:latin typeface="+mj-lt"/>
            </a:endParaRPr>
          </a:p>
          <a:p>
            <a:pPr marL="0" indent="0">
              <a:buNone/>
            </a:pPr>
            <a:r>
              <a:rPr lang="tr-TR" sz="1800" dirty="0">
                <a:latin typeface="+mj-lt"/>
              </a:rPr>
              <a:t>3. FA *n=MA ise</a:t>
            </a:r>
          </a:p>
          <a:p>
            <a:pPr marL="0" indent="0">
              <a:buNone/>
            </a:pPr>
            <a:r>
              <a:rPr lang="tr-TR" sz="1800" dirty="0">
                <a:latin typeface="+mj-lt"/>
              </a:rPr>
              <a:t>	(73.08 g/</a:t>
            </a:r>
            <a:r>
              <a:rPr lang="tr-TR" sz="1800" dirty="0" err="1">
                <a:latin typeface="+mj-lt"/>
              </a:rPr>
              <a:t>mol</a:t>
            </a:r>
            <a:r>
              <a:rPr lang="tr-TR" sz="1800" dirty="0">
                <a:latin typeface="+mj-lt"/>
              </a:rPr>
              <a:t> ) x n = (146 g/</a:t>
            </a:r>
            <a:r>
              <a:rPr lang="tr-TR" sz="1800" dirty="0" err="1">
                <a:latin typeface="+mj-lt"/>
              </a:rPr>
              <a:t>mol</a:t>
            </a:r>
            <a:r>
              <a:rPr lang="tr-TR" sz="1800" dirty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tr-TR" sz="1800" dirty="0">
                <a:latin typeface="+mj-lt"/>
                <a:sym typeface="Wingdings" panose="05000000000000000000" pitchFamily="2" charset="2"/>
              </a:rPr>
              <a:t>	</a:t>
            </a:r>
            <a:r>
              <a:rPr lang="tr-TR" sz="1800" dirty="0">
                <a:latin typeface="+mj-lt"/>
              </a:rPr>
              <a:t>n=2</a:t>
            </a:r>
          </a:p>
          <a:p>
            <a:pPr marL="0" indent="0">
              <a:buNone/>
            </a:pPr>
            <a:r>
              <a:rPr lang="tr-TR" sz="2400" dirty="0">
                <a:latin typeface="+mj-lt"/>
              </a:rPr>
              <a:t>4. (</a:t>
            </a:r>
            <a:r>
              <a:rPr lang="en-US" sz="2400" dirty="0">
                <a:latin typeface="+mj-lt"/>
              </a:rPr>
              <a:t>C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H</a:t>
            </a:r>
            <a:r>
              <a:rPr lang="en-US" sz="2400" baseline="-25000" dirty="0">
                <a:latin typeface="+mj-lt"/>
              </a:rPr>
              <a:t>5</a:t>
            </a:r>
            <a:r>
              <a:rPr lang="en-US" sz="2400" dirty="0">
                <a:latin typeface="+mj-lt"/>
              </a:rPr>
              <a:t>O</a:t>
            </a:r>
            <a:r>
              <a:rPr lang="en-US" sz="2400" baseline="-25000" dirty="0">
                <a:latin typeface="+mj-lt"/>
              </a:rPr>
              <a:t>2</a:t>
            </a:r>
            <a:r>
              <a:rPr lang="tr-TR" sz="2400" dirty="0">
                <a:latin typeface="+mj-lt"/>
              </a:rPr>
              <a:t> )*2= (</a:t>
            </a:r>
            <a:r>
              <a:rPr lang="en-US" sz="2400" b="1" dirty="0">
                <a:latin typeface="+mj-lt"/>
              </a:rPr>
              <a:t>C</a:t>
            </a:r>
            <a:r>
              <a:rPr lang="tr-TR" sz="2400" b="1" baseline="-25000" dirty="0">
                <a:latin typeface="+mj-lt"/>
              </a:rPr>
              <a:t>6</a:t>
            </a:r>
            <a:r>
              <a:rPr lang="en-US" sz="2400" b="1" dirty="0">
                <a:latin typeface="+mj-lt"/>
              </a:rPr>
              <a:t>H</a:t>
            </a:r>
            <a:r>
              <a:rPr lang="tr-TR" sz="2400" b="1" baseline="-25000" dirty="0">
                <a:latin typeface="+mj-lt"/>
              </a:rPr>
              <a:t>10</a:t>
            </a:r>
            <a:r>
              <a:rPr lang="en-US" sz="2400" b="1" dirty="0">
                <a:latin typeface="+mj-lt"/>
              </a:rPr>
              <a:t>O</a:t>
            </a:r>
            <a:r>
              <a:rPr lang="tr-TR" sz="2400" b="1" baseline="-25000" dirty="0">
                <a:latin typeface="+mj-lt"/>
              </a:rPr>
              <a:t>4</a:t>
            </a:r>
            <a:r>
              <a:rPr lang="tr-TR" sz="2400" dirty="0">
                <a:latin typeface="+mj-lt"/>
              </a:rPr>
              <a:t> ) </a:t>
            </a:r>
            <a:endParaRPr lang="en-US" sz="2400" dirty="0">
              <a:latin typeface="+mj-lt"/>
            </a:endParaRPr>
          </a:p>
          <a:p>
            <a:pPr marL="342900" indent="-342900">
              <a:buAutoNum type="arabicPeriod"/>
            </a:pPr>
            <a:endParaRPr lang="tr-TR" sz="1800" dirty="0">
              <a:latin typeface="+mj-lt"/>
            </a:endParaRPr>
          </a:p>
          <a:p>
            <a:pPr marL="342900" indent="-342900">
              <a:buAutoNum type="arabicPeriod"/>
            </a:pPr>
            <a:endParaRPr lang="tr-TR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2858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984067"/>
            <a:ext cx="7453313" cy="41549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100" dirty="0">
                <a:latin typeface="+mj-lt"/>
                <a:cs typeface="Times New Roman" panose="02020603050405020304" pitchFamily="18" charset="0"/>
              </a:rPr>
              <a:t>Elementlerin en küçük temel kimyasal yapı taşı atomlardır</a:t>
            </a:r>
            <a:r>
              <a:rPr lang="tr-TR" altLang="en-US" sz="2100" dirty="0">
                <a:latin typeface="+mj-lt"/>
              </a:rPr>
              <a:t>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44" y="1796348"/>
            <a:ext cx="5915025" cy="260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399" y="4800600"/>
            <a:ext cx="11778344" cy="190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</a:pPr>
            <a:r>
              <a:rPr lang="tr-TR" altLang="en-US" b="1" cap="none" dirty="0" smtClean="0">
                <a:latin typeface="+mj-lt"/>
                <a:cs typeface="Arial" panose="020B0604020202020204" pitchFamily="34" charset="0"/>
              </a:rPr>
              <a:t>Maddenin Atom Teorisi</a:t>
            </a:r>
            <a:endParaRPr lang="en-US" altLang="en-US" cap="none" dirty="0" smtClean="0">
              <a:latin typeface="+mj-lt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tr-TR" altLang="en-US" cap="none" dirty="0" smtClean="0">
                <a:latin typeface="+mj-lt"/>
                <a:cs typeface="Arial" panose="020B0604020202020204" pitchFamily="34" charset="0"/>
              </a:rPr>
              <a:t>Yunan Filozof </a:t>
            </a:r>
            <a:r>
              <a:rPr lang="en-US" altLang="en-US" cap="none" dirty="0" smtClean="0">
                <a:latin typeface="+mj-lt"/>
                <a:cs typeface="Arial" panose="020B0604020202020204" pitchFamily="34" charset="0"/>
              </a:rPr>
              <a:t>Democritus (460–370 </a:t>
            </a:r>
            <a:r>
              <a:rPr lang="en-US" altLang="en-US" cap="none" dirty="0" err="1" smtClean="0">
                <a:latin typeface="+mj-lt"/>
                <a:cs typeface="Arial" panose="020B0604020202020204" pitchFamily="34" charset="0"/>
              </a:rPr>
              <a:t>bc</a:t>
            </a:r>
            <a:r>
              <a:rPr lang="en-US" altLang="en-US" cap="none" dirty="0" smtClean="0">
                <a:latin typeface="+mj-lt"/>
                <a:cs typeface="Arial" panose="020B0604020202020204" pitchFamily="34" charset="0"/>
              </a:rPr>
              <a:t>): </a:t>
            </a:r>
            <a:r>
              <a:rPr lang="tr-TR" altLang="en-US" cap="none" dirty="0" smtClean="0">
                <a:latin typeface="+mj-lt"/>
                <a:cs typeface="Arial" panose="020B0604020202020204" pitchFamily="34" charset="0"/>
              </a:rPr>
              <a:t>her madde bölünemez en küçük yapı olan «</a:t>
            </a:r>
            <a:r>
              <a:rPr lang="en-US" altLang="en-US" i="1" cap="none" dirty="0" err="1" smtClean="0">
                <a:latin typeface="+mj-lt"/>
                <a:cs typeface="Arial" panose="020B0604020202020204" pitchFamily="34" charset="0"/>
              </a:rPr>
              <a:t>atomos</a:t>
            </a:r>
            <a:r>
              <a:rPr lang="tr-TR" altLang="en-US" i="1" cap="none" dirty="0" smtClean="0">
                <a:latin typeface="+mj-lt"/>
                <a:cs typeface="Arial" panose="020B0604020202020204" pitchFamily="34" charset="0"/>
              </a:rPr>
              <a:t>»</a:t>
            </a:r>
            <a:r>
              <a:rPr lang="tr-TR" altLang="en-US" cap="none" dirty="0" smtClean="0">
                <a:latin typeface="+mj-lt"/>
                <a:cs typeface="Arial" panose="020B0604020202020204" pitchFamily="34" charset="0"/>
              </a:rPr>
              <a:t> a kadar bölünür</a:t>
            </a:r>
            <a:endParaRPr lang="en-US" altLang="en-US" b="1" cap="none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331" y="304800"/>
            <a:ext cx="7773338" cy="6096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en-US" b="1" cap="none" smtClean="0"/>
              <a:t>Maddenin Atom Teorisi-1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2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84" y="135450"/>
            <a:ext cx="9720072" cy="525127"/>
          </a:xfrm>
        </p:spPr>
        <p:txBody>
          <a:bodyPr/>
          <a:lstStyle/>
          <a:p>
            <a:r>
              <a:rPr lang="tr-TR" dirty="0" smtClean="0"/>
              <a:t>Atom Yapısının incelenmesi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84" y="4141862"/>
            <a:ext cx="11576571" cy="2328842"/>
          </a:xfrm>
        </p:spPr>
        <p:txBody>
          <a:bodyPr/>
          <a:lstStyle/>
          <a:p>
            <a:r>
              <a:rPr lang="tr-TR" dirty="0"/>
              <a:t>Katot ışın tüpü</a:t>
            </a:r>
            <a:r>
              <a:rPr lang="tr-TR" dirty="0" smtClean="0"/>
              <a:t>nde elektronlar negatif elektrottan (katot) pozitif elektroda doğru hareket ederler (a)</a:t>
            </a:r>
          </a:p>
          <a:p>
            <a:r>
              <a:rPr lang="tr-TR" dirty="0" smtClean="0"/>
              <a:t>Floresan bir perde yerleştirilmiş katot tüpünde katot ışınlarının yönü (yeşil ışın demeti)</a:t>
            </a:r>
          </a:p>
          <a:p>
            <a:r>
              <a:rPr lang="tr-TR" dirty="0" smtClean="0"/>
              <a:t>Tüpe mıknatıs yaklaştırıldığında ışın demetinin sapması (</a:t>
            </a:r>
            <a:r>
              <a:rPr lang="tr-TR" dirty="0" err="1" smtClean="0"/>
              <a:t>pozitik</a:t>
            </a:r>
            <a:r>
              <a:rPr lang="tr-TR" dirty="0" smtClean="0"/>
              <a:t> uçla çekilip negatif uçla itildiklerinin gösterilmesiyle bu demetin negatif yüklü parçacıklardan oluştuğu bulundu)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7370" y="566806"/>
            <a:ext cx="10353882" cy="3623362"/>
            <a:chOff x="327370" y="566806"/>
            <a:chExt cx="10353882" cy="3623362"/>
          </a:xfrm>
        </p:grpSpPr>
        <p:grpSp>
          <p:nvGrpSpPr>
            <p:cNvPr id="12" name="Group 11"/>
            <p:cNvGrpSpPr/>
            <p:nvPr/>
          </p:nvGrpSpPr>
          <p:grpSpPr>
            <a:xfrm>
              <a:off x="327370" y="566806"/>
              <a:ext cx="10353882" cy="3623362"/>
              <a:chOff x="327370" y="566806"/>
              <a:chExt cx="10353882" cy="362336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27370" y="566806"/>
                <a:ext cx="10353882" cy="3623362"/>
                <a:chOff x="857457" y="1215708"/>
                <a:chExt cx="8233534" cy="2659445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7457" y="1215708"/>
                  <a:ext cx="8233534" cy="2659445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2101200" y="1681115"/>
                  <a:ext cx="1225096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dirty="0" smtClean="0"/>
                    <a:t>Kısmen vakumlanmış cam tüp</a:t>
                  </a:r>
                  <a:endParaRPr lang="en-US" sz="12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1624123" y="3105676"/>
                  <a:ext cx="122509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sz="1200" dirty="0" smtClean="0"/>
                    <a:t>Yüksek voltaj</a:t>
                  </a:r>
                  <a:endParaRPr lang="en-US" sz="1200" dirty="0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4385229" y="1347187"/>
                <a:ext cx="1800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b="1" dirty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Katot ışın tüpü</a:t>
                </a:r>
                <a:endParaRPr lang="en-US" b="1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8539124" y="138154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Mıknatıs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6976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345" y="147895"/>
            <a:ext cx="9720072" cy="525127"/>
          </a:xfrm>
        </p:spPr>
        <p:txBody>
          <a:bodyPr/>
          <a:lstStyle/>
          <a:p>
            <a:r>
              <a:rPr lang="tr-TR" dirty="0" smtClean="0"/>
              <a:t>Elektronun bulunuşu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İngiliz Bilim insanı </a:t>
            </a:r>
            <a:r>
              <a:rPr lang="en-US" dirty="0" smtClean="0"/>
              <a:t>J</a:t>
            </a:r>
            <a:r>
              <a:rPr lang="en-US" dirty="0"/>
              <a:t>. J. Thomson </a:t>
            </a:r>
            <a:r>
              <a:rPr lang="tr-TR" dirty="0" smtClean="0"/>
              <a:t>katot ışınlarının birçok özelliğini keşfetti. En önemli bulgularından birisi katot materyali ne olursa olsun ışınların hep aynı olduğuydu.</a:t>
            </a:r>
          </a:p>
          <a:p>
            <a:r>
              <a:rPr lang="tr-TR" dirty="0" err="1" smtClean="0"/>
              <a:t>Thomson</a:t>
            </a:r>
            <a:r>
              <a:rPr lang="tr-TR" dirty="0" smtClean="0"/>
              <a:t> en sonunda katot ışınlarının negatif yüklü parçacıklardan oluşan bir akım olduğu sonucuna vardı.</a:t>
            </a:r>
          </a:p>
          <a:p>
            <a:r>
              <a:rPr lang="tr-TR" dirty="0" err="1" smtClean="0"/>
              <a:t>Thomson</a:t>
            </a:r>
            <a:r>
              <a:rPr lang="tr-TR" dirty="0" smtClean="0"/>
              <a:t> «</a:t>
            </a:r>
            <a:r>
              <a:rPr lang="tr-TR" dirty="0" err="1" smtClean="0"/>
              <a:t>elektron»u</a:t>
            </a:r>
            <a:r>
              <a:rPr lang="tr-TR" dirty="0" smtClean="0"/>
              <a:t> bulmuştu.</a:t>
            </a:r>
          </a:p>
          <a:p>
            <a:r>
              <a:rPr lang="tr-TR" dirty="0" smtClean="0"/>
              <a:t>Katot tüpüne floresan ekran(perde) ekleyerek ölçümlerini daha kantitatif yapmayı başardı ve </a:t>
            </a:r>
            <a:r>
              <a:rPr lang="en-US" dirty="0" smtClean="0"/>
              <a:t>1.76 </a:t>
            </a:r>
            <a:r>
              <a:rPr lang="en-US" dirty="0"/>
              <a:t>X 10</a:t>
            </a:r>
            <a:r>
              <a:rPr lang="en-US" baseline="30000" dirty="0"/>
              <a:t>8 </a:t>
            </a:r>
            <a:r>
              <a:rPr lang="en-US" dirty="0" smtClean="0"/>
              <a:t>coulomb</a:t>
            </a:r>
            <a:r>
              <a:rPr lang="tr-TR" dirty="0" smtClean="0"/>
              <a:t>/</a:t>
            </a:r>
            <a:r>
              <a:rPr lang="en-US" dirty="0" smtClean="0"/>
              <a:t>gram </a:t>
            </a:r>
            <a:r>
              <a:rPr lang="tr-TR" dirty="0" smtClean="0"/>
              <a:t>değerini bulmayı başardı. </a:t>
            </a:r>
          </a:p>
          <a:p>
            <a:r>
              <a:rPr lang="tr-TR" dirty="0" smtClean="0"/>
              <a:t>Bu değer elektronun elektrik yükünün kütlesine oranı olarak belirlenmiştir ve elektronun kütlesini hesaplamak için yapılacak deneylere yol açmıştır.</a:t>
            </a:r>
          </a:p>
          <a:p>
            <a:r>
              <a:rPr lang="tr-TR" dirty="0" err="1" smtClean="0"/>
              <a:t>Millikan</a:t>
            </a:r>
            <a:r>
              <a:rPr lang="tr-TR" dirty="0" smtClean="0"/>
              <a:t> aynı dönemlerde </a:t>
            </a:r>
            <a:r>
              <a:rPr lang="tr-TR" dirty="0" err="1" smtClean="0"/>
              <a:t>şikago</a:t>
            </a:r>
            <a:r>
              <a:rPr lang="tr-TR" dirty="0" smtClean="0"/>
              <a:t> üniversitesinde çalışırken elektronun yük/kütle oranı bilgisini kullanabileceği bir deney tasarlamıştır. Bu «</a:t>
            </a:r>
            <a:r>
              <a:rPr lang="tr-TR" dirty="0" err="1" smtClean="0"/>
              <a:t>millikan’ın</a:t>
            </a:r>
            <a:r>
              <a:rPr lang="tr-TR" dirty="0" smtClean="0"/>
              <a:t> yağ damlacığı deneyi» olarak da bilinen çalışma böylece ortaya çıkmıştır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02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19" y="144205"/>
            <a:ext cx="9720072" cy="525127"/>
          </a:xfrm>
        </p:spPr>
        <p:txBody>
          <a:bodyPr/>
          <a:lstStyle/>
          <a:p>
            <a:r>
              <a:rPr lang="tr-TR" dirty="0" smtClean="0"/>
              <a:t>Elektron Kütlesinin bulunuşu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110343"/>
            <a:ext cx="5562202" cy="5199017"/>
          </a:xfrm>
        </p:spPr>
        <p:txBody>
          <a:bodyPr>
            <a:normAutofit/>
          </a:bodyPr>
          <a:lstStyle/>
          <a:p>
            <a:r>
              <a:rPr lang="tr-TR" dirty="0" err="1" smtClean="0"/>
              <a:t>Millikan’ın</a:t>
            </a:r>
            <a:r>
              <a:rPr lang="tr-TR" dirty="0" smtClean="0"/>
              <a:t> yağ damlacığı deneyinde tam olarak yağ damlacıkları spreyle (</a:t>
            </a:r>
            <a:r>
              <a:rPr lang="tr-TR" dirty="0" err="1" smtClean="0"/>
              <a:t>atomizör</a:t>
            </a:r>
            <a:r>
              <a:rPr lang="tr-TR" dirty="0" smtClean="0"/>
              <a:t>, püskürtücü)  küçük hacimlerde elektrik ile yüklenmiş iki plaka arasına püskürülürken X-ışını gönderilerek yağ damlacıklarının yük kazanmasını sağlamıştır.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4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217" y="830676"/>
            <a:ext cx="5345783" cy="3410020"/>
          </a:xfrm>
          <a:prstGeom prst="rect">
            <a:avLst/>
          </a:prstGeom>
        </p:spPr>
      </p:pic>
      <p:pic>
        <p:nvPicPr>
          <p:cNvPr id="8" name="Millikan Oil Drop Experimen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4129" y="3253409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10343"/>
            <a:ext cx="10889576" cy="5199017"/>
          </a:xfrm>
        </p:spPr>
        <p:txBody>
          <a:bodyPr/>
          <a:lstStyle/>
          <a:p>
            <a:r>
              <a:rPr lang="tr-TR" dirty="0" smtClean="0"/>
              <a:t>Elektron kütlesi </a:t>
            </a:r>
          </a:p>
          <a:p>
            <a:endParaRPr lang="tr-TR" dirty="0"/>
          </a:p>
          <a:p>
            <a:r>
              <a:rPr lang="tr-TR" dirty="0" smtClean="0"/>
              <a:t>Negatif parçacık (elektron)</a:t>
            </a:r>
            <a:r>
              <a:rPr lang="tr-TR" dirty="0"/>
              <a:t> için </a:t>
            </a:r>
            <a:r>
              <a:rPr lang="tr-TR" dirty="0" smtClean="0"/>
              <a:t>katot tüpü (A) kullanılırken pozitif parçacığın varlığı anot tüpüyle (B) gösterilmiştir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648"/>
          <a:stretch/>
        </p:blipFill>
        <p:spPr>
          <a:xfrm>
            <a:off x="3366051" y="851275"/>
            <a:ext cx="4558749" cy="100658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8612" y="3005550"/>
            <a:ext cx="11117333" cy="3152776"/>
            <a:chOff x="498612" y="3005550"/>
            <a:chExt cx="11117333" cy="31527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995" y="3005551"/>
              <a:ext cx="5314950" cy="31527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12" y="3005550"/>
              <a:ext cx="5698349" cy="31527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24128" y="34058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9549" y="340580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859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Radyoaktiflik</a:t>
            </a:r>
            <a:r>
              <a:rPr lang="tr-TR" dirty="0" smtClean="0"/>
              <a:t> </a:t>
            </a:r>
            <a:r>
              <a:rPr lang="tr-TR" smtClean="0"/>
              <a:t>(Ünite 2 ve 21)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Doç. Dr. Yasemin G. </a:t>
            </a:r>
            <a:r>
              <a:rPr lang="tr-TR" dirty="0" err="1" smtClean="0"/>
              <a:t>İşgör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0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Radyoaktivite (Ünite 21, </a:t>
            </a:r>
            <a:r>
              <a:rPr lang="tr-TR" dirty="0" err="1" smtClean="0"/>
              <a:t>Lemay</a:t>
            </a:r>
            <a:r>
              <a:rPr lang="tr-TR" dirty="0" smtClean="0"/>
              <a:t> 10. baskı)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Henry </a:t>
            </a:r>
            <a:r>
              <a:rPr lang="tr-TR" dirty="0" err="1" smtClean="0"/>
              <a:t>Becquerel</a:t>
            </a:r>
            <a:r>
              <a:rPr lang="tr-TR" dirty="0" smtClean="0"/>
              <a:t>  Uranyum ile çalışırken kendiliğinden ve yüksek enerjili bir radyasyon yaydığını keşfetti. Bu yayılan ışımaya (radyasyon emisyonuna) radyoaktivite adı verildi</a:t>
            </a:r>
          </a:p>
          <a:p>
            <a:r>
              <a:rPr lang="tr-TR" dirty="0" err="1" smtClean="0"/>
              <a:t>Becquerel’in</a:t>
            </a:r>
            <a:r>
              <a:rPr lang="tr-TR" dirty="0" smtClean="0"/>
              <a:t> önerisiyle Pierre ve Marie </a:t>
            </a:r>
            <a:r>
              <a:rPr lang="tr-TR" dirty="0" err="1" smtClean="0"/>
              <a:t>Curie</a:t>
            </a:r>
            <a:r>
              <a:rPr lang="tr-TR" dirty="0" smtClean="0"/>
              <a:t> uranyumun </a:t>
            </a:r>
            <a:r>
              <a:rPr lang="tr-TR" dirty="0" err="1" smtClean="0"/>
              <a:t>radtoaktif</a:t>
            </a:r>
            <a:r>
              <a:rPr lang="tr-TR" dirty="0" smtClean="0"/>
              <a:t> yapısını izole etme çalışmalarına başladı</a:t>
            </a:r>
          </a:p>
          <a:p>
            <a:r>
              <a:rPr lang="tr-TR" dirty="0" smtClean="0"/>
              <a:t>Ernest Rutherford radyoaktivitenin nasıl olduğunu araştırırken üç farklı radyasyon olduğunu keşfetti: </a:t>
            </a:r>
            <a:r>
              <a:rPr lang="tr-TR" dirty="0" smtClean="0">
                <a:latin typeface="Symbol" panose="05050102010706020507" pitchFamily="18" charset="2"/>
              </a:rPr>
              <a:t>a, b </a:t>
            </a:r>
            <a:r>
              <a:rPr lang="tr-TR" dirty="0" smtClean="0"/>
              <a:t>ve </a:t>
            </a:r>
            <a:r>
              <a:rPr lang="tr-TR" dirty="0" smtClean="0">
                <a:latin typeface="Symbol" panose="05050102010706020507" pitchFamily="18" charset="2"/>
              </a:rPr>
              <a:t>g</a:t>
            </a:r>
            <a:r>
              <a:rPr lang="tr-TR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730139" y="3823498"/>
            <a:ext cx="8879545" cy="2566534"/>
            <a:chOff x="2101200" y="3742826"/>
            <a:chExt cx="8879545" cy="2566534"/>
          </a:xfrm>
        </p:grpSpPr>
        <p:grpSp>
          <p:nvGrpSpPr>
            <p:cNvPr id="15" name="Group 14"/>
            <p:cNvGrpSpPr/>
            <p:nvPr/>
          </p:nvGrpSpPr>
          <p:grpSpPr>
            <a:xfrm>
              <a:off x="2101200" y="3742826"/>
              <a:ext cx="8879545" cy="2566534"/>
              <a:chOff x="1829006" y="3823002"/>
              <a:chExt cx="8879545" cy="25665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9006" y="3836917"/>
                <a:ext cx="6750735" cy="2312091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447722" y="4320209"/>
                <a:ext cx="32608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b</a:t>
                </a:r>
                <a:r>
                  <a:rPr lang="tr-TR" dirty="0" smtClean="0"/>
                  <a:t> Işını (negatif yüklü parçacık)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47722" y="4792473"/>
                <a:ext cx="175400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g</a:t>
                </a:r>
                <a:r>
                  <a:rPr lang="tr-TR" dirty="0" smtClean="0"/>
                  <a:t> Işını (Yüksüz)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447722" y="5172833"/>
                <a:ext cx="31902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Symbol" panose="05050102010706020507" pitchFamily="18" charset="2"/>
                  </a:rPr>
                  <a:t>a</a:t>
                </a:r>
                <a:r>
                  <a:rPr lang="tr-TR" dirty="0" smtClean="0"/>
                  <a:t> Işını (pozitif yüklü </a:t>
                </a:r>
                <a:r>
                  <a:rPr lang="tr-TR" dirty="0"/>
                  <a:t>parçacık)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279374" y="4135543"/>
                <a:ext cx="14285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+mj-lt"/>
                  </a:rPr>
                  <a:t>Kurşun Blok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971597" y="5701690"/>
                <a:ext cx="20441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+mj-lt"/>
                  </a:rPr>
                  <a:t>Radyoaktif madde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20624" y="5743205"/>
                <a:ext cx="157831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 smtClean="0">
                    <a:latin typeface="+mj-lt"/>
                  </a:rPr>
                  <a:t>Elektrik Yüklü</a:t>
                </a:r>
              </a:p>
              <a:p>
                <a:pPr algn="ctr"/>
                <a:r>
                  <a:rPr lang="tr-TR" dirty="0" smtClean="0">
                    <a:latin typeface="+mj-lt"/>
                  </a:rPr>
                  <a:t>Plakalar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31009" y="5743205"/>
                <a:ext cx="183896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dirty="0" smtClean="0">
                    <a:latin typeface="+mj-lt"/>
                  </a:rPr>
                  <a:t>Fotoğraf plakası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901333" y="3823002"/>
                <a:ext cx="150554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tr-TR" dirty="0" smtClean="0">
                    <a:latin typeface="+mj-lt"/>
                  </a:rPr>
                  <a:t>Elektrik alanı</a:t>
                </a:r>
                <a:endParaRPr lang="en-US" dirty="0">
                  <a:latin typeface="+mj-lt"/>
                </a:endParaRP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4903304" y="4155164"/>
              <a:ext cx="573263" cy="757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5111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19111832">
            <a:off x="7115088" y="1721588"/>
            <a:ext cx="2520347" cy="3068409"/>
          </a:xfrm>
          <a:prstGeom prst="arc">
            <a:avLst>
              <a:gd name="adj1" fmla="val 16200000"/>
              <a:gd name="adj2" fmla="val 21239984"/>
            </a:avLst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0587" y="202225"/>
            <a:ext cx="9782745" cy="4671147"/>
            <a:chOff x="554416" y="1635470"/>
            <a:chExt cx="9782745" cy="467114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4416" y="1635470"/>
              <a:ext cx="4298053" cy="278611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6206" b="25761"/>
            <a:stretch/>
          </p:blipFill>
          <p:spPr>
            <a:xfrm>
              <a:off x="5049129" y="1635470"/>
              <a:ext cx="5286375" cy="147099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454810" y="2659194"/>
              <a:ext cx="1343638" cy="369332"/>
            </a:xfrm>
            <a:prstGeom prst="rect">
              <a:avLst/>
            </a:prstGeom>
            <a:solidFill>
              <a:srgbClr val="082C3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  <a:latin typeface="Symbol" panose="05050102010706020507" pitchFamily="18" charset="2"/>
                </a:rPr>
                <a:t>a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tr-TR" dirty="0" smtClean="0">
                  <a:solidFill>
                    <a:srgbClr val="FFFF00"/>
                  </a:solidFill>
                </a:rPr>
                <a:t>parçacığı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92316" y="2527126"/>
              <a:ext cx="1343638" cy="369332"/>
            </a:xfrm>
            <a:prstGeom prst="rect">
              <a:avLst/>
            </a:prstGeom>
            <a:solidFill>
              <a:srgbClr val="082C3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tr-TR" dirty="0" smtClean="0">
                  <a:solidFill>
                    <a:srgbClr val="FFFF00"/>
                  </a:solidFill>
                  <a:latin typeface="Symbol" panose="05050102010706020507" pitchFamily="18" charset="2"/>
                </a:rPr>
                <a:t>b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tr-TR" dirty="0" smtClean="0">
                  <a:solidFill>
                    <a:srgbClr val="FFFF00"/>
                  </a:solidFill>
                </a:rPr>
                <a:t>parçacığı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064952" y="2344044"/>
              <a:ext cx="1272209" cy="735496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416" y="4477817"/>
              <a:ext cx="5867400" cy="18288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88116" y="5608272"/>
              <a:ext cx="1343638" cy="369332"/>
            </a:xfrm>
            <a:prstGeom prst="rect">
              <a:avLst/>
            </a:prstGeom>
            <a:solidFill>
              <a:srgbClr val="082C32"/>
            </a:solidFill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tr-TR" dirty="0" smtClean="0">
                  <a:solidFill>
                    <a:srgbClr val="FFFF00"/>
                  </a:solidFill>
                  <a:latin typeface="Symbol" panose="05050102010706020507" pitchFamily="18" charset="2"/>
                </a:rPr>
                <a:t>g</a:t>
              </a:r>
              <a:r>
                <a:rPr lang="en-US" dirty="0" smtClean="0">
                  <a:solidFill>
                    <a:srgbClr val="FFFF00"/>
                  </a:solidFill>
                </a:rPr>
                <a:t> </a:t>
              </a:r>
              <a:r>
                <a:rPr lang="tr-TR" dirty="0" smtClean="0">
                  <a:solidFill>
                    <a:srgbClr val="FFFF00"/>
                  </a:solidFill>
                </a:rPr>
                <a:t>parçacığı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759" y="1689679"/>
            <a:ext cx="5790407" cy="47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18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407887"/>
            <a:ext cx="9720073" cy="4901474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Alfa parçacığının He</a:t>
            </a:r>
            <a:r>
              <a:rPr lang="tr-TR" baseline="30000" dirty="0" smtClean="0"/>
              <a:t>2+</a:t>
            </a:r>
            <a:r>
              <a:rPr lang="tr-TR" dirty="0" smtClean="0"/>
              <a:t> ile aynı özelliğe sahip, helyum ile aynı kütlede ve 2+ yükte olduğu,</a:t>
            </a:r>
          </a:p>
          <a:p>
            <a:pPr algn="just"/>
            <a:r>
              <a:rPr lang="tr-TR" dirty="0" smtClean="0"/>
              <a:t>Beta parçacıkların radyoaktif atomların çekirdeğinde meydana gelen değişimlerle ortaya çıktığı ve elektron ile aynı özellikleri taşıdığı</a:t>
            </a:r>
          </a:p>
          <a:p>
            <a:pPr algn="just"/>
            <a:r>
              <a:rPr lang="tr-TR" dirty="0" smtClean="0"/>
              <a:t>Gama ışınının ise aslında parçacıktan OLUŞMADIĞI, yüksüz olduğu, elektromanyetik ışımalardan en güçlü olduğu bulunmuştur.</a:t>
            </a:r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5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574" y="878115"/>
            <a:ext cx="9725850" cy="5363028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18351" y="396934"/>
            <a:ext cx="9720073" cy="1180769"/>
          </a:xfrm>
        </p:spPr>
        <p:txBody>
          <a:bodyPr/>
          <a:lstStyle/>
          <a:p>
            <a:r>
              <a:rPr lang="tr-TR" dirty="0" smtClean="0"/>
              <a:t>Radyoaktif ışımaların yayılma ve </a:t>
            </a:r>
            <a:r>
              <a:rPr lang="tr-TR" dirty="0" err="1" smtClean="0"/>
              <a:t>penetrasyon</a:t>
            </a:r>
            <a:r>
              <a:rPr lang="tr-TR" dirty="0" smtClean="0"/>
              <a:t> özellikleri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3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6" y="1110343"/>
            <a:ext cx="11538857" cy="5199017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Çekirdek kimyasında proton ve nötrona nükleon yani çekirdek parçası denir</a:t>
            </a:r>
          </a:p>
          <a:p>
            <a:pPr algn="just"/>
            <a:r>
              <a:rPr lang="en-US" dirty="0"/>
              <a:t>The atoms of a given element </a:t>
            </a:r>
            <a:r>
              <a:rPr lang="en-US" dirty="0" smtClean="0"/>
              <a:t>can</a:t>
            </a:r>
            <a:r>
              <a:rPr lang="tr-TR" dirty="0" smtClean="0"/>
              <a:t> </a:t>
            </a:r>
            <a:r>
              <a:rPr lang="en-US" dirty="0" smtClean="0"/>
              <a:t>have </a:t>
            </a:r>
            <a:r>
              <a:rPr lang="en-US" dirty="0"/>
              <a:t>different numbers of neutrons, however, so they can have different </a:t>
            </a:r>
            <a:r>
              <a:rPr lang="en-US" dirty="0" smtClean="0"/>
              <a:t>mass</a:t>
            </a:r>
            <a:r>
              <a:rPr lang="tr-TR" dirty="0" smtClean="0"/>
              <a:t> </a:t>
            </a:r>
            <a:r>
              <a:rPr lang="en-US" dirty="0" smtClean="0"/>
              <a:t>numbers</a:t>
            </a:r>
            <a:r>
              <a:rPr lang="en-US" dirty="0"/>
              <a:t>; the mass number is the total number of nucleons in the nucleus.</a:t>
            </a:r>
          </a:p>
          <a:p>
            <a:pPr algn="just"/>
            <a:r>
              <a:rPr lang="tr-TR" dirty="0" smtClean="0"/>
              <a:t>Atomlardan aynı atom numarasına (Z) ancak farklı Kütle numarasına (A) sahip olanlara izotop adı verilir. </a:t>
            </a:r>
          </a:p>
          <a:p>
            <a:pPr algn="just"/>
            <a:r>
              <a:rPr lang="tr-TR" dirty="0" smtClean="0"/>
              <a:t>Bir elementin farklı izotopları kütle numaralarındaki farklılıkla ayırt edilir.</a:t>
            </a:r>
          </a:p>
          <a:p>
            <a:pPr algn="just"/>
            <a:r>
              <a:rPr lang="tr-TR" dirty="0" smtClean="0"/>
              <a:t>Doğal olarak bulunan üç Uranyum (</a:t>
            </a:r>
            <a:r>
              <a:rPr lang="tr-TR" dirty="0" err="1" smtClean="0"/>
              <a:t>Uranium</a:t>
            </a:r>
            <a:r>
              <a:rPr lang="tr-TR" dirty="0" smtClean="0"/>
              <a:t>) izotopu vardır: </a:t>
            </a: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uranium-234</a:t>
            </a:r>
            <a:r>
              <a:rPr lang="tr-TR" dirty="0" smtClean="0"/>
              <a:t> (çok eser miktarda)</a:t>
            </a:r>
            <a:r>
              <a:rPr lang="en-US" dirty="0" smtClean="0"/>
              <a:t>, uranium-235</a:t>
            </a:r>
            <a:r>
              <a:rPr lang="tr-TR" dirty="0" smtClean="0"/>
              <a:t> (%0,7)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dirty="0" smtClean="0"/>
              <a:t>uranium-238</a:t>
            </a:r>
            <a:r>
              <a:rPr lang="tr-TR" dirty="0" smtClean="0"/>
              <a:t> (%99,3)</a:t>
            </a:r>
            <a:endParaRPr lang="tr-TR" dirty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94857" y="4921969"/>
            <a:ext cx="6242599" cy="1387391"/>
            <a:chOff x="1648064" y="5094514"/>
            <a:chExt cx="4652592" cy="7386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l="28711" t="10235" r="49054" b="7969"/>
            <a:stretch/>
          </p:blipFill>
          <p:spPr>
            <a:xfrm>
              <a:off x="3541486" y="5143635"/>
              <a:ext cx="812800" cy="6531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t="12053" r="75207"/>
            <a:stretch/>
          </p:blipFill>
          <p:spPr>
            <a:xfrm>
              <a:off x="1648064" y="5094514"/>
              <a:ext cx="906272" cy="7022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l="77212" t="9088"/>
            <a:stretch/>
          </p:blipFill>
          <p:spPr>
            <a:xfrm>
              <a:off x="5467671" y="5107235"/>
              <a:ext cx="832985" cy="725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59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8001" y="115771"/>
            <a:ext cx="9594326" cy="1102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en-US" b="1" dirty="0" smtClean="0"/>
              <a:t>Maddenin Atom Teorisi-2: </a:t>
            </a:r>
            <a:r>
              <a:rPr lang="tr-TR" altLang="en-US" b="1" dirty="0" err="1" smtClean="0"/>
              <a:t>Dalton</a:t>
            </a:r>
            <a:r>
              <a:rPr lang="tr-TR" altLang="en-US" b="1" dirty="0" smtClean="0"/>
              <a:t> teorisi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8001" y="1414984"/>
            <a:ext cx="11638693" cy="454751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2400" i="1" dirty="0" smtClean="0">
                <a:latin typeface="+mj-lt"/>
              </a:rPr>
              <a:t>Dalton</a:t>
            </a:r>
            <a:r>
              <a:rPr lang="tr-TR" altLang="en-US" sz="2400" i="1" dirty="0" smtClean="0">
                <a:latin typeface="+mj-lt"/>
              </a:rPr>
              <a:t>’un ileri sürdüğü atom teorisi ispatlanmıştır</a:t>
            </a:r>
            <a:r>
              <a:rPr lang="en-US" altLang="en-US" sz="2400" i="1" dirty="0" smtClean="0">
                <a:latin typeface="+mj-lt"/>
              </a:rPr>
              <a:t>:</a:t>
            </a:r>
          </a:p>
          <a:p>
            <a:pPr lvl="1" algn="just">
              <a:lnSpc>
                <a:spcPct val="150000"/>
              </a:lnSpc>
            </a:pPr>
            <a:r>
              <a:rPr lang="tr-TR" altLang="en-US" sz="2200" dirty="0" smtClean="0">
                <a:latin typeface="+mj-lt"/>
              </a:rPr>
              <a:t>Elementler atomlardan oluşur</a:t>
            </a:r>
            <a:r>
              <a:rPr lang="en-US" altLang="en-US" sz="2200" dirty="0" smtClean="0">
                <a:latin typeface="+mj-lt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tr-TR" altLang="en-US" sz="2200" dirty="0" smtClean="0">
                <a:latin typeface="+mj-lt"/>
              </a:rPr>
              <a:t>Bir elementteki tüm atomlar aynıdır</a:t>
            </a:r>
            <a:endParaRPr lang="en-US" altLang="en-US" sz="2200" dirty="0" smtClean="0">
              <a:latin typeface="+mj-lt"/>
            </a:endParaRPr>
          </a:p>
          <a:p>
            <a:pPr lvl="1" algn="just">
              <a:lnSpc>
                <a:spcPct val="150000"/>
              </a:lnSpc>
            </a:pPr>
            <a:r>
              <a:rPr lang="tr-TR" altLang="en-US" sz="2200" dirty="0" smtClean="0">
                <a:latin typeface="+mj-lt"/>
              </a:rPr>
              <a:t>Kimyasal bir tepkimede atomlar başka bir atoma dönüşmezler.</a:t>
            </a:r>
          </a:p>
          <a:p>
            <a:pPr lvl="1" algn="just">
              <a:lnSpc>
                <a:spcPct val="150000"/>
              </a:lnSpc>
            </a:pPr>
            <a:r>
              <a:rPr lang="tr-TR" altLang="en-US" sz="2200" dirty="0" smtClean="0">
                <a:latin typeface="+mj-lt"/>
              </a:rPr>
              <a:t>Atomlar yaratılamaz, sıfırdan üretilemez veya yok edilemezler</a:t>
            </a:r>
          </a:p>
          <a:p>
            <a:pPr lvl="1" algn="just">
              <a:lnSpc>
                <a:spcPct val="150000"/>
              </a:lnSpc>
            </a:pPr>
            <a:r>
              <a:rPr lang="tr-TR" altLang="en-US" sz="2200" dirty="0" smtClean="0">
                <a:latin typeface="+mj-lt"/>
              </a:rPr>
              <a:t>Bileşikler bir elementin atomlarının bir araya gelmesi ve birleşmesiyle oluşur (Bileşikler aynı veya farklı en az 2 atomdan oluşur)</a:t>
            </a:r>
            <a:endParaRPr lang="en-US" altLang="en-US" sz="2200" b="1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-2291" r="16865" b="17517"/>
          <a:stretch/>
        </p:blipFill>
        <p:spPr>
          <a:xfrm>
            <a:off x="9648641" y="1802790"/>
            <a:ext cx="2191117" cy="18859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58797" y="3815750"/>
            <a:ext cx="2354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John Dalton</a:t>
            </a:r>
          </a:p>
          <a:p>
            <a:r>
              <a:rPr lang="en-US" dirty="0">
                <a:latin typeface="+mj-lt"/>
              </a:rPr>
              <a:t>(1 766-1 844)</a:t>
            </a:r>
          </a:p>
        </p:txBody>
      </p:sp>
    </p:spTree>
    <p:extLst>
      <p:ext uri="{BB962C8B-B14F-4D97-AF65-F5344CB8AC3E}">
        <p14:creationId xmlns:p14="http://schemas.microsoft.com/office/powerpoint/2010/main" val="774242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Çekirdek Tepkimeleri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72343"/>
            <a:ext cx="9720073" cy="4437017"/>
          </a:xfrm>
        </p:spPr>
        <p:txBody>
          <a:bodyPr/>
          <a:lstStyle/>
          <a:p>
            <a:r>
              <a:rPr lang="tr-TR" dirty="0" smtClean="0"/>
              <a:t>Helyum 4 parçacıkları alfa parçacıkları olarak da bilinir.</a:t>
            </a:r>
          </a:p>
          <a:p>
            <a:r>
              <a:rPr lang="tr-TR" dirty="0" smtClean="0"/>
              <a:t>Uranyum 238 alfa parçacığı kaybederek </a:t>
            </a:r>
            <a:r>
              <a:rPr lang="tr-TR" dirty="0" err="1" smtClean="0"/>
              <a:t>thorium</a:t>
            </a:r>
            <a:r>
              <a:rPr lang="tr-TR" dirty="0" smtClean="0"/>
              <a:t> 234 çekirdeğine dönüşür.</a:t>
            </a:r>
          </a:p>
          <a:p>
            <a:r>
              <a:rPr lang="tr-TR" dirty="0" smtClean="0"/>
              <a:t>Eğer bir atom çekirdeği bu şekilde bir değişime kendiliğinden uğrarsa buna radyoaktif </a:t>
            </a:r>
            <a:r>
              <a:rPr lang="tr-TR" dirty="0" err="1" smtClean="0"/>
              <a:t>bozunma</a:t>
            </a:r>
            <a:r>
              <a:rPr lang="tr-TR" dirty="0" smtClean="0"/>
              <a:t> adı verilir.</a:t>
            </a:r>
          </a:p>
          <a:p>
            <a:r>
              <a:rPr lang="tr-TR" dirty="0" smtClean="0"/>
              <a:t>Bütün çekirdek tepkimelerinde tepkimeye giren ve çıkanların atom numaralarının toplamı, aynı şekilde kütle numaralarının toplamları daima eşit olur. </a:t>
            </a:r>
          </a:p>
          <a:p>
            <a:r>
              <a:rPr lang="tr-TR" dirty="0" smtClean="0"/>
              <a:t>(238=234+4)</a:t>
            </a:r>
          </a:p>
          <a:p>
            <a:r>
              <a:rPr lang="tr-TR" dirty="0" smtClean="0"/>
              <a:t>(92=90+2)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235" y="1110343"/>
            <a:ext cx="2828557" cy="43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88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429"/>
            <a:ext cx="11524342" cy="5199017"/>
          </a:xfrm>
        </p:spPr>
        <p:txBody>
          <a:bodyPr/>
          <a:lstStyle/>
          <a:p>
            <a:r>
              <a:rPr lang="tr-TR" dirty="0" smtClean="0"/>
              <a:t>Beta parçacıklarının saçılmasıyla radyoaktif </a:t>
            </a:r>
            <a:r>
              <a:rPr lang="tr-TR" dirty="0" err="1" smtClean="0"/>
              <a:t>bozunmanın</a:t>
            </a:r>
            <a:r>
              <a:rPr lang="tr-TR" dirty="0" smtClean="0"/>
              <a:t> gözlenmesi:</a:t>
            </a:r>
          </a:p>
          <a:p>
            <a:endParaRPr lang="tr-TR" dirty="0" smtClean="0"/>
          </a:p>
          <a:p>
            <a:r>
              <a:rPr lang="tr-TR" dirty="0" smtClean="0"/>
              <a:t>Gamma ışını ile radyoaktif </a:t>
            </a:r>
            <a:r>
              <a:rPr lang="tr-TR" dirty="0" err="1"/>
              <a:t>bozunmanın</a:t>
            </a:r>
            <a:r>
              <a:rPr lang="tr-TR" dirty="0"/>
              <a:t> gözlenmesi</a:t>
            </a:r>
            <a:r>
              <a:rPr lang="tr-TR" dirty="0" smtClean="0"/>
              <a:t>:</a:t>
            </a:r>
          </a:p>
          <a:p>
            <a:r>
              <a:rPr lang="tr-TR" dirty="0" smtClean="0"/>
              <a:t>Gama ışını yüksek enerji fotonlarından oluşur. Çok kısa dalgalı elektromanyetik radyasyondur.</a:t>
            </a:r>
          </a:p>
          <a:p>
            <a:r>
              <a:rPr lang="tr-TR" dirty="0" smtClean="0"/>
              <a:t>Gama ışını genellikle diğer radyoaktif emisyonlarla beraber görülür. Çekirdek tepkime eşitliği yazılırken ise belirtilmez.</a:t>
            </a:r>
          </a:p>
          <a:p>
            <a:r>
              <a:rPr lang="tr-TR" dirty="0" smtClean="0"/>
              <a:t>Diğer Radyoaktif </a:t>
            </a:r>
            <a:r>
              <a:rPr lang="tr-TR" dirty="0" err="1" smtClean="0"/>
              <a:t>bozunmalar</a:t>
            </a:r>
            <a:r>
              <a:rPr lang="tr-TR" dirty="0" smtClean="0"/>
              <a:t> ise iki tür olarak belirlenmiştir: </a:t>
            </a:r>
          </a:p>
          <a:p>
            <a:pPr lvl="1"/>
            <a:r>
              <a:rPr lang="tr-TR" dirty="0" smtClean="0"/>
              <a:t>Pozitron emisyonu</a:t>
            </a:r>
          </a:p>
          <a:p>
            <a:pPr lvl="1"/>
            <a:r>
              <a:rPr lang="tr-TR" dirty="0" smtClean="0"/>
              <a:t>Elektron yakalanması (e tutma)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31693" y="609601"/>
            <a:ext cx="8033336" cy="508000"/>
            <a:chOff x="22093" y="624114"/>
            <a:chExt cx="9020306" cy="7530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21314" b="25395"/>
            <a:stretch/>
          </p:blipFill>
          <p:spPr>
            <a:xfrm>
              <a:off x="22093" y="624114"/>
              <a:ext cx="4408844" cy="6676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85996" y="663507"/>
              <a:ext cx="3156403" cy="713622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4430937" y="663507"/>
              <a:ext cx="1331234" cy="5847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828" y="4269137"/>
            <a:ext cx="7461493" cy="21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7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RADYOAKTİF SERİ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346" y="192924"/>
            <a:ext cx="5207453" cy="655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0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Bölüm 3 Hatırlatmalar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Bölüm 4 Kimyasal Tepkimeler ve </a:t>
            </a:r>
            <a:br>
              <a:rPr lang="tr-TR" dirty="0" smtClean="0"/>
            </a:br>
            <a:r>
              <a:rPr lang="tr-TR" dirty="0" smtClean="0"/>
              <a:t>Stokiyometri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Doç. Dr. Yasemin G. </a:t>
            </a:r>
            <a:r>
              <a:rPr lang="tr-TR" dirty="0" err="1" smtClean="0"/>
              <a:t>İşgör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18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Bölüm 3 Hatırlatmalar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Bölüm 4 Kimyasal Tepkimeler ve </a:t>
            </a:r>
            <a:br>
              <a:rPr lang="tr-TR" dirty="0" smtClean="0"/>
            </a:br>
            <a:r>
              <a:rPr lang="tr-TR" dirty="0" smtClean="0"/>
              <a:t>Stokiyometri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smtClean="0"/>
              <a:t>Doç. Dr. Yasemin G. </a:t>
            </a:r>
            <a:r>
              <a:rPr lang="tr-TR" dirty="0" err="1" smtClean="0"/>
              <a:t>İşgör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57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737" y="185747"/>
            <a:ext cx="9720072" cy="525127"/>
          </a:xfrm>
        </p:spPr>
        <p:txBody>
          <a:bodyPr/>
          <a:lstStyle/>
          <a:p>
            <a:r>
              <a:rPr lang="tr-TR" dirty="0" smtClean="0"/>
              <a:t>Hatırlatma-1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17" y="1277272"/>
            <a:ext cx="9000716" cy="5193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731" y="794338"/>
            <a:ext cx="6854888" cy="3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6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46531" y="66544"/>
            <a:ext cx="8229600" cy="63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en-US" sz="2000" b="1" dirty="0" smtClean="0"/>
              <a:t>Kütle, Mol ve Parça sayısının birbirine </a:t>
            </a:r>
            <a:r>
              <a:rPr lang="tr-TR" altLang="en-US" sz="2000" b="1" dirty="0" err="1" smtClean="0"/>
              <a:t>birimsel</a:t>
            </a:r>
            <a:r>
              <a:rPr lang="tr-TR" altLang="en-US" sz="2000" b="1" dirty="0" smtClean="0"/>
              <a:t> dönüşümleri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2238" y="714375"/>
            <a:ext cx="11688762" cy="548764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1800" b="1" dirty="0" smtClean="0"/>
              <a:t>Birimler</a:t>
            </a:r>
            <a:r>
              <a:rPr lang="en-US" altLang="en-US" sz="1800" dirty="0" smtClean="0"/>
              <a:t>: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2000" dirty="0" smtClean="0"/>
              <a:t>Kütle</a:t>
            </a:r>
            <a:r>
              <a:rPr lang="en-US" altLang="en-US" sz="2000" dirty="0" smtClean="0"/>
              <a:t>:  g</a:t>
            </a:r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2000" dirty="0" smtClean="0"/>
              <a:t>Mol birimi</a:t>
            </a:r>
            <a:r>
              <a:rPr lang="en-US" altLang="en-US" sz="2000" dirty="0" smtClean="0"/>
              <a:t>:  </a:t>
            </a:r>
            <a:r>
              <a:rPr lang="en-US" altLang="en-US" sz="2000" dirty="0" err="1" smtClean="0"/>
              <a:t>mol</a:t>
            </a:r>
            <a:endParaRPr lang="en-US" altLang="en-US" sz="2000" dirty="0" smtClean="0"/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2000" dirty="0" smtClean="0"/>
              <a:t>Mol kütlesi</a:t>
            </a:r>
            <a:r>
              <a:rPr lang="en-US" altLang="en-US" sz="2000" dirty="0" smtClean="0"/>
              <a:t>: g/</a:t>
            </a:r>
            <a:r>
              <a:rPr lang="en-US" altLang="en-US" sz="2000" dirty="0" err="1" smtClean="0"/>
              <a:t>mol</a:t>
            </a:r>
            <a:endParaRPr lang="en-US" altLang="en-US" sz="2000" dirty="0" smtClean="0"/>
          </a:p>
          <a:p>
            <a:pPr lvl="1"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2000" dirty="0" smtClean="0"/>
              <a:t>Parça sayısı</a:t>
            </a:r>
            <a:r>
              <a:rPr lang="en-US" altLang="en-US" sz="2000" dirty="0" smtClean="0"/>
              <a:t>: 6.022 x 10</a:t>
            </a:r>
            <a:r>
              <a:rPr lang="en-US" altLang="en-US" sz="2000" baseline="30000" dirty="0" smtClean="0"/>
              <a:t>23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mol</a:t>
            </a:r>
            <a:r>
              <a:rPr lang="en-US" altLang="en-US" sz="2000" baseline="30000" dirty="0" smtClean="0"/>
              <a:t>–1 </a:t>
            </a:r>
            <a:r>
              <a:rPr lang="en-US" altLang="en-US" sz="2000" dirty="0" smtClean="0"/>
              <a:t>(Avogadro</a:t>
            </a:r>
            <a:r>
              <a:rPr lang="tr-TR" altLang="en-US" sz="2000" dirty="0" smtClean="0"/>
              <a:t> sayısı</a:t>
            </a:r>
            <a:r>
              <a:rPr lang="en-US" altLang="en-US" sz="2000" dirty="0" smtClean="0"/>
              <a:t>).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1800" dirty="0" smtClean="0"/>
              <a:t>(</a:t>
            </a:r>
            <a:r>
              <a:rPr lang="tr-TR" altLang="en-US" sz="1800" dirty="0" smtClean="0"/>
              <a:t>Mol kütlesi </a:t>
            </a:r>
            <a:r>
              <a:rPr lang="en-US" altLang="en-US" sz="1800" dirty="0" smtClean="0"/>
              <a:t>x </a:t>
            </a:r>
            <a:r>
              <a:rPr lang="tr-TR" altLang="en-US" sz="1800" dirty="0" smtClean="0"/>
              <a:t>   </a:t>
            </a:r>
            <a:r>
              <a:rPr lang="en-US" altLang="en-US" sz="1800" dirty="0" err="1" smtClean="0"/>
              <a:t>mol</a:t>
            </a:r>
            <a:r>
              <a:rPr lang="en-US" altLang="en-US" sz="1800" dirty="0" smtClean="0"/>
              <a:t> </a:t>
            </a:r>
            <a:r>
              <a:rPr lang="tr-TR" altLang="en-US" sz="1800" dirty="0" smtClean="0"/>
              <a:t>  </a:t>
            </a:r>
            <a:r>
              <a:rPr lang="en-US" altLang="en-US" sz="1800" dirty="0" smtClean="0"/>
              <a:t>= </a:t>
            </a:r>
            <a:r>
              <a:rPr lang="tr-TR" altLang="en-US" sz="1800" dirty="0" smtClean="0"/>
              <a:t>kütle</a:t>
            </a:r>
            <a:r>
              <a:rPr lang="en-US" altLang="en-US" sz="1800" dirty="0" smtClean="0"/>
              <a:t>)</a:t>
            </a:r>
            <a:endParaRPr lang="tr-TR" alt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1800" dirty="0" smtClean="0"/>
              <a:t> (</a:t>
            </a:r>
            <a:r>
              <a:rPr lang="en-US" altLang="en-US" sz="1800" dirty="0" smtClean="0"/>
              <a:t>g/</a:t>
            </a:r>
            <a:r>
              <a:rPr lang="en-US" altLang="en-US" sz="1800" dirty="0" err="1" smtClean="0"/>
              <a:t>mol</a:t>
            </a:r>
            <a:r>
              <a:rPr lang="tr-TR" altLang="en-US" sz="1800" dirty="0" smtClean="0"/>
              <a:t>)</a:t>
            </a:r>
            <a:r>
              <a:rPr lang="en-US" altLang="en-US" sz="1800" dirty="0" smtClean="0"/>
              <a:t> </a:t>
            </a:r>
            <a:r>
              <a:rPr lang="tr-TR" altLang="en-US" sz="1800" dirty="0" smtClean="0"/>
              <a:t>      </a:t>
            </a:r>
            <a:r>
              <a:rPr lang="en-US" altLang="en-US" sz="1800" dirty="0" smtClean="0"/>
              <a:t>x </a:t>
            </a:r>
            <a:r>
              <a:rPr lang="tr-TR" altLang="en-US" sz="1800" dirty="0" smtClean="0"/>
              <a:t>   </a:t>
            </a:r>
            <a:r>
              <a:rPr lang="en-US" altLang="en-US" sz="1800" dirty="0" err="1" smtClean="0"/>
              <a:t>mol</a:t>
            </a:r>
            <a:r>
              <a:rPr lang="en-US" altLang="en-US" sz="1800" dirty="0" smtClean="0"/>
              <a:t> </a:t>
            </a:r>
            <a:r>
              <a:rPr lang="tr-TR" altLang="en-US" sz="1800" dirty="0" smtClean="0"/>
              <a:t>  </a:t>
            </a:r>
            <a:r>
              <a:rPr lang="en-US" altLang="en-US" sz="1800" dirty="0" smtClean="0"/>
              <a:t>= g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en-US" sz="1800" dirty="0" err="1" smtClean="0"/>
              <a:t>mol</a:t>
            </a:r>
            <a:r>
              <a:rPr lang="en-US" altLang="en-US" sz="1800" dirty="0" smtClean="0"/>
              <a:t> x </a:t>
            </a:r>
            <a:r>
              <a:rPr lang="en-US" altLang="en-US" sz="1800" dirty="0" err="1" smtClean="0"/>
              <a:t>mol</a:t>
            </a:r>
            <a:r>
              <a:rPr lang="en-US" altLang="en-US" sz="1800" baseline="30000" dirty="0" smtClean="0"/>
              <a:t>–1</a:t>
            </a:r>
            <a:r>
              <a:rPr lang="en-US" altLang="en-US" sz="1800" dirty="0" smtClean="0"/>
              <a:t> = </a:t>
            </a:r>
            <a:r>
              <a:rPr lang="tr-TR" altLang="en-US" sz="1800" dirty="0" smtClean="0"/>
              <a:t>sayı </a:t>
            </a:r>
            <a:r>
              <a:rPr lang="en-US" altLang="en-US" sz="1800" dirty="0" smtClean="0"/>
              <a:t>(</a:t>
            </a:r>
            <a:r>
              <a:rPr lang="tr-TR" altLang="en-US" sz="1800" dirty="0" smtClean="0"/>
              <a:t>yani: </a:t>
            </a:r>
            <a:r>
              <a:rPr lang="tr-TR" altLang="en-US" sz="1800" dirty="0" err="1" smtClean="0"/>
              <a:t>mol</a:t>
            </a:r>
            <a:r>
              <a:rPr lang="tr-TR" altLang="en-US" sz="1800" dirty="0" smtClean="0"/>
              <a:t> </a:t>
            </a:r>
            <a:r>
              <a:rPr lang="en-US" altLang="en-US" sz="1800" dirty="0" smtClean="0"/>
              <a:t>x Avogadro</a:t>
            </a:r>
            <a:r>
              <a:rPr lang="tr-TR" altLang="en-US" sz="1800" dirty="0" smtClean="0"/>
              <a:t> sayısı</a:t>
            </a:r>
            <a:r>
              <a:rPr lang="en-US" altLang="en-US" sz="1800" dirty="0" smtClean="0"/>
              <a:t>= </a:t>
            </a:r>
            <a:r>
              <a:rPr lang="tr-TR" altLang="en-US" sz="1800" dirty="0" smtClean="0"/>
              <a:t>molekül sayısı</a:t>
            </a:r>
            <a:r>
              <a:rPr lang="en-US" altLang="en-US" sz="1800" dirty="0" smtClean="0"/>
              <a:t>).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1800" b="1" dirty="0" smtClean="0"/>
              <a:t>Çevrim faktörlerinin kullanımı: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1800" b="1" dirty="0" err="1" smtClean="0"/>
              <a:t>g</a:t>
            </a:r>
            <a:r>
              <a:rPr lang="tr-TR" altLang="en-US" sz="1800" b="1" dirty="0" err="1" smtClean="0">
                <a:sym typeface="Wingdings" panose="05000000000000000000" pitchFamily="2" charset="2"/>
              </a:rPr>
              <a:t>mol</a:t>
            </a:r>
            <a:r>
              <a:rPr lang="tr-TR" altLang="en-US" sz="1800" b="1" dirty="0" smtClean="0">
                <a:sym typeface="Wingdings" panose="05000000000000000000" pitchFamily="2" charset="2"/>
              </a:rPr>
              <a:t> </a:t>
            </a:r>
            <a:r>
              <a:rPr lang="tr-TR" altLang="en-US" sz="1800" dirty="0" smtClean="0">
                <a:sym typeface="Wingdings" panose="05000000000000000000" pitchFamily="2" charset="2"/>
              </a:rPr>
              <a:t>çevrimi için </a:t>
            </a:r>
            <a:r>
              <a:rPr lang="tr-TR" altLang="en-US" sz="1800" b="1" dirty="0" smtClean="0">
                <a:sym typeface="Wingdings" panose="05000000000000000000" pitchFamily="2" charset="2"/>
              </a:rPr>
              <a:t>Mol kütlesini</a:t>
            </a:r>
            <a:endParaRPr lang="en-US" altLang="en-US" sz="1800" b="1" dirty="0" smtClean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1800" dirty="0" smtClean="0"/>
              <a:t>Mol </a:t>
            </a:r>
            <a:r>
              <a:rPr lang="tr-TR" altLang="en-US" sz="1800" dirty="0" smtClean="0">
                <a:sym typeface="Wingdings" panose="05000000000000000000" pitchFamily="2" charset="2"/>
              </a:rPr>
              <a:t> </a:t>
            </a:r>
            <a:r>
              <a:rPr lang="tr-TR" altLang="en-US" sz="1800" b="1" dirty="0" smtClean="0"/>
              <a:t>Molekül (sayısı) </a:t>
            </a:r>
            <a:r>
              <a:rPr lang="tr-TR" altLang="en-US" sz="1800" dirty="0" smtClean="0">
                <a:sym typeface="Wingdings" panose="05000000000000000000" pitchFamily="2" charset="2"/>
              </a:rPr>
              <a:t>çevrimi için </a:t>
            </a:r>
            <a:r>
              <a:rPr lang="en-US" altLang="en-US" sz="1800" b="1" dirty="0" smtClean="0"/>
              <a:t>Avogadro</a:t>
            </a:r>
            <a:r>
              <a:rPr lang="tr-TR" altLang="en-US" sz="1800" b="1" dirty="0" smtClean="0"/>
              <a:t> sayısı </a:t>
            </a:r>
            <a:r>
              <a:rPr lang="tr-TR" altLang="en-US" sz="1800" dirty="0" smtClean="0"/>
              <a:t> çevrim (dönüştürme)  faktörü olarak kullanılır</a:t>
            </a:r>
            <a:r>
              <a:rPr lang="en-US" altLang="en-US" sz="1800" dirty="0" smtClean="0"/>
              <a:t>.</a:t>
            </a:r>
            <a:endParaRPr lang="tr-TR" altLang="en-US" sz="1800" dirty="0" smtClean="0"/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tr-TR" altLang="en-US" sz="2000" dirty="0" smtClean="0"/>
              <a:t>Eğer bir bileşikteki ürünler, tepkenler veya ürün-tepken arası ilişki çevrim faktörü olarak kullanılıyorsa buna </a:t>
            </a:r>
            <a:r>
              <a:rPr lang="tr-TR" altLang="en-US" sz="2000" b="1" dirty="0" smtClean="0"/>
              <a:t>Stokiyometrik faktör </a:t>
            </a:r>
            <a:r>
              <a:rPr lang="tr-TR" altLang="en-US" sz="2000" dirty="0" smtClean="0"/>
              <a:t> denir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tr-TR" altLang="en-US" sz="2000" dirty="0"/>
          </a:p>
        </p:txBody>
      </p:sp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122238" y="80963"/>
            <a:ext cx="9720262" cy="525462"/>
          </a:xfrm>
        </p:spPr>
        <p:txBody>
          <a:bodyPr/>
          <a:lstStyle/>
          <a:p>
            <a:r>
              <a:rPr lang="tr-TR" dirty="0" smtClean="0"/>
              <a:t>Hatırlatma-2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2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0" y="0"/>
            <a:ext cx="9720072" cy="52512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Hatırlatma-3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720" y="262563"/>
            <a:ext cx="7629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en-US" sz="1600" b="1" dirty="0" err="1" smtClean="0">
                <a:cs typeface="Times New Roman" panose="02020603050405020304" pitchFamily="18" charset="0"/>
              </a:rPr>
              <a:t>Yükseltgenme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cs typeface="Times New Roman" panose="02020603050405020304" pitchFamily="18" charset="0"/>
              </a:rPr>
              <a:t>Basamağı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cs typeface="Times New Roman" panose="02020603050405020304" pitchFamily="18" charset="0"/>
              </a:rPr>
              <a:t>Kuralları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 (</a:t>
            </a:r>
            <a:r>
              <a:rPr lang="en-US" altLang="en-US" sz="1600" b="1" dirty="0" err="1" smtClean="0">
                <a:cs typeface="Times New Roman" panose="02020603050405020304" pitchFamily="18" charset="0"/>
              </a:rPr>
              <a:t>oksidasyon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cs typeface="Times New Roman" panose="02020603050405020304" pitchFamily="18" charset="0"/>
              </a:rPr>
              <a:t>sayısı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cs typeface="Times New Roman" panose="02020603050405020304" pitchFamily="18" charset="0"/>
              </a:rPr>
              <a:t>kuralları</a:t>
            </a:r>
            <a:r>
              <a:rPr lang="en-US" altLang="en-US" sz="1600" b="1" dirty="0" smtClean="0">
                <a:cs typeface="Times New Roman" panose="02020603050405020304" pitchFamily="18" charset="0"/>
              </a:rPr>
              <a:t>)</a:t>
            </a:r>
            <a:endParaRPr lang="tr-TR" altLang="en-US" sz="1600" b="1" dirty="0" smtClean="0"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en-US" sz="1600" dirty="0" smtClean="0">
                <a:cs typeface="Times New Roman" panose="02020603050405020304" pitchFamily="18" charset="0"/>
              </a:rPr>
              <a:t>Ana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kural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: Y.B.’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lerin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toplamı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bileşik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veya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çok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atomlu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iyonun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toplam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yüküne</a:t>
            </a:r>
            <a:r>
              <a:rPr lang="en-US" altLang="en-US" sz="16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600" dirty="0" err="1" smtClean="0">
                <a:cs typeface="Times New Roman" panose="02020603050405020304" pitchFamily="18" charset="0"/>
              </a:rPr>
              <a:t>eşittir</a:t>
            </a:r>
            <a:r>
              <a:rPr lang="en-US" altLang="en-US" sz="1600" dirty="0" smtClean="0">
                <a:cs typeface="Times New Roman" panose="02020603050405020304" pitchFamily="18" charset="0"/>
              </a:rPr>
              <a:t/>
            </a:r>
            <a:br>
              <a:rPr lang="en-US" altLang="en-US" sz="1600" dirty="0" smtClean="0">
                <a:cs typeface="Times New Roman" panose="02020603050405020304" pitchFamily="18" charset="0"/>
              </a:rPr>
            </a:br>
            <a:r>
              <a:rPr lang="tr-TR" altLang="en-US" sz="1600" dirty="0" smtClean="0">
                <a:cs typeface="Times New Roman" panose="02020603050405020304" pitchFamily="18" charset="0"/>
              </a:rPr>
              <a:t>Eğer iki kural birbiriyle çelişirse kurallardan küçük numaralı olan kural geçerlidir. (öncelik sıralamada önce yazılmış kurala verilir) (</a:t>
            </a:r>
            <a:r>
              <a:rPr lang="tr-TR" altLang="en-US" sz="1600" dirty="0" err="1" smtClean="0">
                <a:cs typeface="Times New Roman" panose="02020603050405020304" pitchFamily="18" charset="0"/>
              </a:rPr>
              <a:t>Petrucci</a:t>
            </a:r>
            <a:r>
              <a:rPr lang="tr-TR" altLang="en-US" sz="1600" dirty="0" smtClean="0">
                <a:cs typeface="Times New Roman" panose="02020603050405020304" pitchFamily="18" charset="0"/>
              </a:rPr>
              <a:t>, 10. baskı sayfa 85)</a:t>
            </a:r>
            <a:endParaRPr lang="en-US" altLang="en-US" sz="1600" dirty="0" smtClean="0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463082"/>
              </p:ext>
            </p:extLst>
          </p:nvPr>
        </p:nvGraphicFramePr>
        <p:xfrm>
          <a:off x="243656" y="1588126"/>
          <a:ext cx="11080510" cy="4860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9502"/>
                <a:gridCol w="3259537"/>
                <a:gridCol w="2323317"/>
                <a:gridCol w="4478154"/>
              </a:tblGrid>
              <a:tr h="23980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KURAL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Y.B.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ÖRNEKLER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Serbest elementlerin atomları (bileşik yapmamış)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= 0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(g), F = 0; He (g), He = 0; S</a:t>
                      </a:r>
                      <a:r>
                        <a:rPr lang="en-US" sz="1600" baseline="-25000" dirty="0">
                          <a:effectLst/>
                        </a:rPr>
                        <a:t>8</a:t>
                      </a:r>
                      <a:r>
                        <a:rPr lang="en-US" sz="1600" dirty="0">
                          <a:effectLst/>
                        </a:rPr>
                        <a:t> (s), S = 0; Fe (s), Fe = 0; 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O = 0; 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dirty="0">
                          <a:effectLst/>
                        </a:rPr>
                        <a:t>, O = 0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Nötr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bileşiklerde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İyonlarda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</a:t>
                      </a:r>
                      <a:r>
                        <a:rPr lang="en-US" sz="1600" dirty="0" err="1">
                          <a:effectLst/>
                        </a:rPr>
                        <a:t>İyon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Yükü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Tek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atomlu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iyonlar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tr-TR" sz="1600" dirty="0" smtClean="0">
                        <a:effectLst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Grup-I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Grup-II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= +1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= +2 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Grup I iyonları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Grup II iyonları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Florun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Bileşiklerinde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Daima = –1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HF, F = –1; NaF, F = –1; OF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, F= –1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Hidrojen’in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Bileşiklerinde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+1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O, H = +1, H</a:t>
                      </a:r>
                      <a:r>
                        <a:rPr lang="en-US" sz="1600" baseline="-250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PO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, H = +1; HCl , H = +1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NaH, H =–1; CaH</a:t>
                      </a:r>
                      <a:r>
                        <a:rPr lang="en-US" sz="1600" baseline="-250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, H = –1; LiAlH</a:t>
                      </a:r>
                      <a:r>
                        <a:rPr lang="en-US" sz="1600" baseline="-250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, H =–1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9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Oksijen’in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Bileşiklerinde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–</a:t>
                      </a:r>
                      <a:r>
                        <a:rPr lang="en-US" sz="1600" dirty="0" smtClean="0">
                          <a:effectLst/>
                        </a:rPr>
                        <a:t>2</a:t>
                      </a:r>
                      <a:endParaRPr lang="en-US" sz="1600" dirty="0">
                        <a:effectLst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O = –2; P</a:t>
                      </a:r>
                      <a:r>
                        <a:rPr lang="en-US" sz="1600" baseline="-25000" dirty="0">
                          <a:effectLst/>
                        </a:rPr>
                        <a:t>4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10</a:t>
                      </a:r>
                      <a:r>
                        <a:rPr lang="en-US" sz="1600" dirty="0">
                          <a:effectLst/>
                        </a:rPr>
                        <a:t>, O = -2; </a:t>
                      </a:r>
                      <a:r>
                        <a:rPr lang="en-US" sz="1600" dirty="0" err="1">
                          <a:effectLst/>
                        </a:rPr>
                        <a:t>MgO</a:t>
                      </a:r>
                      <a:r>
                        <a:rPr lang="en-US" sz="1600" dirty="0">
                          <a:effectLst/>
                        </a:rPr>
                        <a:t>, O = –2;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baseline="30000" dirty="0">
                          <a:effectLst/>
                        </a:rPr>
                        <a:t>2–</a:t>
                      </a:r>
                      <a:r>
                        <a:rPr lang="en-US" sz="1600" dirty="0">
                          <a:effectLst/>
                        </a:rPr>
                        <a:t>, O = –1; H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O = –1; Na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O = –1</a:t>
                      </a:r>
                      <a:r>
                        <a:rPr lang="en-US" sz="1600" dirty="0" smtClean="0">
                          <a:effectLst/>
                        </a:rPr>
                        <a:t>;</a:t>
                      </a:r>
                      <a:endParaRPr lang="en-US" sz="1600" dirty="0">
                        <a:effectLst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94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Metallerle</a:t>
                      </a: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yaptığı ikili bileşiklerinde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Grup7 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Grup6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r-T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Grup5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–1</a:t>
                      </a:r>
                      <a:endParaRPr lang="tr-TR" sz="16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–</a:t>
                      </a:r>
                      <a:r>
                        <a:rPr lang="tr-TR" sz="1600" dirty="0" smtClean="0">
                          <a:effectLst/>
                        </a:rPr>
                        <a:t>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–</a:t>
                      </a:r>
                      <a:r>
                        <a:rPr lang="tr-TR" sz="1600" dirty="0" smtClean="0">
                          <a:effectLst/>
                        </a:rPr>
                        <a:t>3</a:t>
                      </a:r>
                      <a:endParaRPr lang="tr-TR" sz="1600" baseline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NaCl</a:t>
                      </a:r>
                      <a:r>
                        <a:rPr lang="en-US" sz="1600" dirty="0">
                          <a:effectLst/>
                        </a:rPr>
                        <a:t>, Cl =–1; PCl</a:t>
                      </a:r>
                      <a:r>
                        <a:rPr lang="en-US" sz="1600" baseline="-25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, Cl =–1; SnCl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, Cl =1;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</a:rPr>
                        <a:t>ClO</a:t>
                      </a:r>
                      <a:r>
                        <a:rPr lang="en-US" sz="1600" baseline="30000" dirty="0">
                          <a:effectLst/>
                        </a:rPr>
                        <a:t>–</a:t>
                      </a:r>
                      <a:r>
                        <a:rPr lang="en-US" sz="1600" dirty="0">
                          <a:effectLst/>
                        </a:rPr>
                        <a:t>, Cl =+1; ClO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baseline="30000" dirty="0">
                          <a:effectLst/>
                        </a:rPr>
                        <a:t>–</a:t>
                      </a:r>
                      <a:r>
                        <a:rPr lang="en-US" sz="1600" dirty="0">
                          <a:effectLst/>
                        </a:rPr>
                        <a:t>, Cl =+3; ClO</a:t>
                      </a:r>
                      <a:r>
                        <a:rPr lang="en-US" sz="1600" baseline="-25000" dirty="0">
                          <a:effectLst/>
                        </a:rPr>
                        <a:t>3</a:t>
                      </a:r>
                      <a:r>
                        <a:rPr lang="en-US" sz="1600" baseline="30000" dirty="0">
                          <a:effectLst/>
                        </a:rPr>
                        <a:t>–</a:t>
                      </a:r>
                      <a:r>
                        <a:rPr lang="en-US" sz="1600" dirty="0">
                          <a:effectLst/>
                        </a:rPr>
                        <a:t>, Cl =+5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2" marR="457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841" y="269485"/>
            <a:ext cx="4035902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564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284" y="379937"/>
            <a:ext cx="9720072" cy="525127"/>
          </a:xfrm>
        </p:spPr>
        <p:txBody>
          <a:bodyPr/>
          <a:lstStyle/>
          <a:p>
            <a:r>
              <a:rPr lang="tr-TR" dirty="0"/>
              <a:t>Bileşiklerin Adlandırılması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1384" y="1124744"/>
            <a:ext cx="11089232" cy="54006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tr-TR" sz="2400" dirty="0" smtClean="0"/>
              <a:t>Adlandırmada Genel Sınıflandırma :</a:t>
            </a:r>
          </a:p>
          <a:p>
            <a:r>
              <a:rPr lang="tr-TR" sz="2400" dirty="0" smtClean="0"/>
              <a:t>İnorganik Bileşiklerin adlandırılışı:</a:t>
            </a:r>
          </a:p>
          <a:p>
            <a:pPr lvl="1"/>
            <a:r>
              <a:rPr lang="tr-TR" sz="2000" dirty="0" smtClean="0"/>
              <a:t>Metal-Ametal Bileşikleri</a:t>
            </a:r>
          </a:p>
          <a:p>
            <a:pPr lvl="1"/>
            <a:r>
              <a:rPr lang="tr-TR" sz="2000" dirty="0" smtClean="0"/>
              <a:t>Ametal-Ametal Bileşikleri</a:t>
            </a:r>
          </a:p>
          <a:p>
            <a:pPr lvl="1"/>
            <a:r>
              <a:rPr lang="tr-TR" sz="2000" dirty="0" smtClean="0"/>
              <a:t>İkili Asitler</a:t>
            </a:r>
          </a:p>
          <a:p>
            <a:pPr lvl="1"/>
            <a:r>
              <a:rPr lang="tr-TR" sz="2000" dirty="0" smtClean="0"/>
              <a:t>Çok atomlu İyonlar</a:t>
            </a:r>
          </a:p>
          <a:p>
            <a:pPr lvl="1"/>
            <a:r>
              <a:rPr lang="tr-TR" sz="2000" dirty="0" err="1" smtClean="0"/>
              <a:t>Oksiasitler</a:t>
            </a:r>
            <a:endParaRPr lang="tr-TR" sz="2000" dirty="0" smtClean="0"/>
          </a:p>
          <a:p>
            <a:pPr lvl="1"/>
            <a:r>
              <a:rPr lang="tr-TR" sz="2000" dirty="0" smtClean="0"/>
              <a:t>Hidratlar</a:t>
            </a:r>
          </a:p>
          <a:p>
            <a:r>
              <a:rPr lang="tr-TR" sz="2400" dirty="0" smtClean="0"/>
              <a:t>Organik Bileşiklerin adlandırılışı:</a:t>
            </a:r>
          </a:p>
          <a:p>
            <a:pPr lvl="1"/>
            <a:r>
              <a:rPr lang="tr-TR" sz="2000" dirty="0" smtClean="0"/>
              <a:t>Hidrokarbonlar</a:t>
            </a:r>
          </a:p>
          <a:p>
            <a:pPr lvl="1"/>
            <a:r>
              <a:rPr lang="tr-TR" sz="2000" dirty="0" smtClean="0"/>
              <a:t>Fonksiyonel (işlevsel) Gruplar</a:t>
            </a:r>
          </a:p>
          <a:p>
            <a:pPr lvl="1"/>
            <a:r>
              <a:rPr lang="tr-TR" sz="2000" dirty="0" err="1" smtClean="0"/>
              <a:t>Biyomoleküllerin</a:t>
            </a:r>
            <a:r>
              <a:rPr lang="tr-TR" sz="2000" dirty="0" smtClean="0"/>
              <a:t> özel adlandırmaları (Protein, Lipit, Nükleik Asit, Karbonhidrat)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168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528" y="253912"/>
            <a:ext cx="9720072" cy="47495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Kimyasal Tepkimeler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0088" y="834887"/>
            <a:ext cx="10893286" cy="5474473"/>
          </a:xfrm>
        </p:spPr>
        <p:txBody>
          <a:bodyPr>
            <a:normAutofit lnSpcReduction="10000"/>
          </a:bodyPr>
          <a:lstStyle/>
          <a:p>
            <a:pPr algn="just" eaLnBrk="0" hangingPunct="0">
              <a:buFont typeface="Wingdings" panose="05000000000000000000" pitchFamily="2" charset="2"/>
              <a:buChar char="Ø"/>
            </a:pPr>
            <a:r>
              <a:rPr lang="tr-TR" sz="1800" b="1" dirty="0">
                <a:solidFill>
                  <a:srgbClr val="000000"/>
                </a:solidFill>
              </a:rPr>
              <a:t>Sentez (birleşim, kombinasyon) </a:t>
            </a:r>
          </a:p>
          <a:p>
            <a:pPr marL="742950" lvl="1" indent="-342900" algn="just" eaLnBrk="0" hangingPunct="0"/>
            <a:r>
              <a:rPr lang="tr-TR" dirty="0">
                <a:solidFill>
                  <a:srgbClr val="000000"/>
                </a:solidFill>
              </a:rPr>
              <a:t>İki veya daha fazla elementin atomu bir araya gelir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lang="tr-TR" dirty="0">
              <a:solidFill>
                <a:srgbClr val="000000"/>
              </a:solidFill>
            </a:endParaRPr>
          </a:p>
          <a:p>
            <a:pPr marL="800100" lvl="1" indent="-342900" eaLnBrk="0" hangingPunct="0"/>
            <a:r>
              <a:rPr lang="en-US" dirty="0">
                <a:solidFill>
                  <a:srgbClr val="000000"/>
                </a:solidFill>
              </a:rPr>
              <a:t>A  +  X 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 AX</a:t>
            </a:r>
            <a:endParaRPr lang="tr-TR" dirty="0">
              <a:solidFill>
                <a:srgbClr val="000000"/>
              </a:solidFill>
              <a:sym typeface="Wingdings" pitchFamily="2" charset="2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tr-TR" sz="1800" b="1" dirty="0" err="1">
                <a:solidFill>
                  <a:srgbClr val="000000"/>
                </a:solidFill>
                <a:sym typeface="Wingdings" pitchFamily="2" charset="2"/>
              </a:rPr>
              <a:t>Bozunma</a:t>
            </a:r>
            <a:r>
              <a:rPr lang="tr-TR" sz="1800" b="1" dirty="0">
                <a:solidFill>
                  <a:srgbClr val="000000"/>
                </a:solidFill>
                <a:sym typeface="Wingdings" pitchFamily="2" charset="2"/>
              </a:rPr>
              <a:t> Tepkimesi</a:t>
            </a:r>
          </a:p>
          <a:p>
            <a:pPr marL="800100" lvl="1" indent="-342900" eaLnBrk="0" hangingPunct="0"/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AX</a:t>
            </a:r>
            <a:r>
              <a:rPr lang="tr-TR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tr-TR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  +  X</a:t>
            </a:r>
            <a:endParaRPr lang="tr-TR" dirty="0">
              <a:solidFill>
                <a:srgbClr val="000000"/>
              </a:solidFill>
              <a:sym typeface="Wingdings" pitchFamily="2" charset="2"/>
            </a:endParaRPr>
          </a:p>
          <a:p>
            <a:pPr eaLnBrk="0" hangingPunct="0">
              <a:buFont typeface="Wingdings" panose="05000000000000000000" pitchFamily="2" charset="2"/>
              <a:buChar char="Ø"/>
            </a:pPr>
            <a:r>
              <a:rPr lang="tr-TR" sz="1800" b="1" dirty="0">
                <a:solidFill>
                  <a:srgbClr val="000000"/>
                </a:solidFill>
              </a:rPr>
              <a:t>Tekli </a:t>
            </a:r>
            <a:r>
              <a:rPr lang="tr-TR" sz="1800" b="1" dirty="0" err="1">
                <a:solidFill>
                  <a:srgbClr val="000000"/>
                </a:solidFill>
              </a:rPr>
              <a:t>Yerdeğiştirme</a:t>
            </a:r>
            <a:r>
              <a:rPr lang="tr-TR" sz="1800" b="1" dirty="0">
                <a:solidFill>
                  <a:srgbClr val="000000"/>
                </a:solidFill>
              </a:rPr>
              <a:t> Tepkimesi</a:t>
            </a:r>
          </a:p>
          <a:p>
            <a:pPr marL="800100" lvl="1" indent="-342900" eaLnBrk="0" hangingPunct="0"/>
            <a:r>
              <a:rPr lang="en-US" dirty="0">
                <a:solidFill>
                  <a:srgbClr val="000000"/>
                </a:solidFill>
              </a:rPr>
              <a:t>A  +  BX 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 AX  +  B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eaLnBrk="0" hangingPunct="0"/>
            <a:r>
              <a:rPr lang="en-US" dirty="0">
                <a:solidFill>
                  <a:srgbClr val="000000"/>
                </a:solidFill>
              </a:rPr>
              <a:t>BX  +  Y 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 BY  +  X</a:t>
            </a:r>
            <a:endParaRPr lang="tr-TR" dirty="0">
              <a:solidFill>
                <a:srgbClr val="000000"/>
              </a:solidFill>
              <a:sym typeface="Wingdings" pitchFamily="2" charset="2"/>
            </a:endParaRPr>
          </a:p>
          <a:p>
            <a:pPr lvl="3" eaLnBrk="0" hangingPunct="0"/>
            <a:r>
              <a:rPr lang="en-US" sz="1800" dirty="0">
                <a:solidFill>
                  <a:srgbClr val="000000"/>
                </a:solidFill>
              </a:rPr>
              <a:t>Metal</a:t>
            </a:r>
            <a:r>
              <a:rPr lang="tr-TR" sz="1800" dirty="0" err="1">
                <a:solidFill>
                  <a:srgbClr val="000000"/>
                </a:solidFill>
              </a:rPr>
              <a:t>ler</a:t>
            </a:r>
            <a:r>
              <a:rPr lang="tr-TR" sz="1800" dirty="0">
                <a:solidFill>
                  <a:srgbClr val="000000"/>
                </a:solidFill>
              </a:rPr>
              <a:t> başka metallerle</a:t>
            </a:r>
          </a:p>
          <a:p>
            <a:pPr lvl="3" eaLnBrk="0" hangingPunct="0"/>
            <a:r>
              <a:rPr lang="tr-TR" sz="1800" dirty="0">
                <a:solidFill>
                  <a:srgbClr val="000000"/>
                </a:solidFill>
              </a:rPr>
              <a:t>Suyun hidrojeninin bir metalle</a:t>
            </a:r>
          </a:p>
          <a:p>
            <a:pPr lvl="3" eaLnBrk="0" hangingPunct="0"/>
            <a:r>
              <a:rPr lang="tr-TR" sz="1800" dirty="0" err="1">
                <a:solidFill>
                  <a:srgbClr val="000000"/>
                </a:solidFill>
              </a:rPr>
              <a:t>Asitin</a:t>
            </a:r>
            <a:r>
              <a:rPr lang="tr-TR" sz="1800" dirty="0">
                <a:solidFill>
                  <a:srgbClr val="000000"/>
                </a:solidFill>
              </a:rPr>
              <a:t> hidrojeninin bir metalle</a:t>
            </a:r>
          </a:p>
          <a:p>
            <a:pPr lvl="3" eaLnBrk="0" hangingPunct="0"/>
            <a:r>
              <a:rPr lang="en-US" sz="1800" dirty="0">
                <a:solidFill>
                  <a:srgbClr val="000000"/>
                </a:solidFill>
              </a:rPr>
              <a:t>Halo</a:t>
            </a:r>
            <a:r>
              <a:rPr lang="tr-TR" sz="1800" dirty="0" err="1">
                <a:solidFill>
                  <a:srgbClr val="000000"/>
                </a:solidFill>
              </a:rPr>
              <a:t>jenlerin</a:t>
            </a:r>
            <a:r>
              <a:rPr lang="tr-TR" sz="1800" dirty="0">
                <a:solidFill>
                  <a:srgbClr val="000000"/>
                </a:solidFill>
              </a:rPr>
              <a:t> daha aktif halojenler ile </a:t>
            </a:r>
            <a:r>
              <a:rPr lang="tr-TR" sz="1800" dirty="0" err="1" smtClean="0">
                <a:solidFill>
                  <a:srgbClr val="000000"/>
                </a:solidFill>
              </a:rPr>
              <a:t>yerdeğiştirmesi</a:t>
            </a:r>
            <a:endParaRPr lang="tr-TR" sz="1800" dirty="0" smtClean="0">
              <a:solidFill>
                <a:srgbClr val="000000"/>
              </a:solidFill>
            </a:endParaRPr>
          </a:p>
          <a:p>
            <a:pPr lvl="3" eaLnBrk="0" hangingPunct="0"/>
            <a:endParaRPr lang="tr-TR" sz="1800" dirty="0" smtClean="0">
              <a:solidFill>
                <a:srgbClr val="000000"/>
              </a:solidFill>
            </a:endParaRPr>
          </a:p>
          <a:p>
            <a:pPr lvl="1" eaLnBrk="0" hangingPunct="0"/>
            <a:r>
              <a:rPr lang="tr-TR" b="1" dirty="0" err="1" smtClean="0">
                <a:solidFill>
                  <a:srgbClr val="000000"/>
                </a:solidFill>
              </a:rPr>
              <a:t>Yerdeğiştirme</a:t>
            </a:r>
            <a:r>
              <a:rPr lang="tr-TR" dirty="0" smtClean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tepkimesinde bir metal ancak kendinden daha aktif bir metal ile yer </a:t>
            </a:r>
            <a:r>
              <a:rPr lang="tr-TR" dirty="0" smtClean="0">
                <a:solidFill>
                  <a:srgbClr val="000000"/>
                </a:solidFill>
              </a:rPr>
              <a:t>değiştirir.</a:t>
            </a:r>
          </a:p>
          <a:p>
            <a:pPr lvl="1" eaLnBrk="0" hangingPunct="0"/>
            <a:r>
              <a:rPr lang="tr-TR" b="1" dirty="0" smtClean="0">
                <a:solidFill>
                  <a:srgbClr val="000000"/>
                </a:solidFill>
              </a:rPr>
              <a:t>Aktivite </a:t>
            </a:r>
            <a:r>
              <a:rPr lang="tr-TR" b="1" dirty="0">
                <a:solidFill>
                  <a:srgbClr val="000000"/>
                </a:solidFill>
              </a:rPr>
              <a:t>serisi </a:t>
            </a:r>
            <a:r>
              <a:rPr lang="tr-TR" dirty="0">
                <a:solidFill>
                  <a:srgbClr val="000000"/>
                </a:solidFill>
              </a:rPr>
              <a:t>denen metal aktiflik listesi kullanılarak hangi metalin hangi metalin yerine geçeceği veya hangi asit yapısındaki hidrojenin metalle yer değiştireceği </a:t>
            </a:r>
            <a:r>
              <a:rPr lang="tr-TR" dirty="0" smtClean="0">
                <a:solidFill>
                  <a:srgbClr val="000000"/>
                </a:solidFill>
              </a:rPr>
              <a:t>belirlenebilir.</a:t>
            </a:r>
          </a:p>
          <a:p>
            <a:pPr lvl="1" eaLnBrk="0" hangingPunct="0"/>
            <a:r>
              <a:rPr lang="tr-TR" dirty="0" smtClean="0">
                <a:solidFill>
                  <a:srgbClr val="000000"/>
                </a:solidFill>
              </a:rPr>
              <a:t>Aynı </a:t>
            </a:r>
            <a:r>
              <a:rPr lang="tr-TR" dirty="0">
                <a:solidFill>
                  <a:srgbClr val="000000"/>
                </a:solidFill>
              </a:rPr>
              <a:t>şekilde halojenler içinde aktiflik serisi mevcuttur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1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93" y="241981"/>
            <a:ext cx="9720072" cy="525127"/>
          </a:xfrm>
        </p:spPr>
        <p:txBody>
          <a:bodyPr/>
          <a:lstStyle/>
          <a:p>
            <a:r>
              <a:rPr lang="tr-TR" dirty="0" smtClean="0"/>
              <a:t>Atom Teorisi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50" y="767108"/>
            <a:ext cx="11873550" cy="552767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/>
              <a:t>Elementler</a:t>
            </a:r>
            <a:r>
              <a:rPr lang="en-US" sz="1800" dirty="0"/>
              <a:t> </a:t>
            </a:r>
            <a:r>
              <a:rPr lang="en-US" sz="1800" b="1" dirty="0"/>
              <a:t>atom</a:t>
            </a:r>
            <a:r>
              <a:rPr lang="en-US" sz="1800" dirty="0"/>
              <a:t> </a:t>
            </a:r>
            <a:r>
              <a:rPr lang="en-US" sz="1800" dirty="0" err="1"/>
              <a:t>denilen</a:t>
            </a:r>
            <a:r>
              <a:rPr lang="en-US" sz="1800" dirty="0"/>
              <a:t> </a:t>
            </a:r>
            <a:r>
              <a:rPr lang="en-US" sz="1800" dirty="0" err="1"/>
              <a:t>oldukça</a:t>
            </a:r>
            <a:r>
              <a:rPr lang="en-US" sz="1800" dirty="0"/>
              <a:t> </a:t>
            </a:r>
            <a:r>
              <a:rPr lang="en-US" sz="1800" dirty="0" err="1"/>
              <a:t>küçük</a:t>
            </a:r>
            <a:r>
              <a:rPr lang="en-US" sz="1800" dirty="0"/>
              <a:t> </a:t>
            </a:r>
            <a:r>
              <a:rPr lang="en-US" sz="1800" dirty="0" err="1"/>
              <a:t>parçacıklardan</a:t>
            </a:r>
            <a:r>
              <a:rPr lang="en-US" sz="1800" dirty="0"/>
              <a:t> </a:t>
            </a:r>
            <a:r>
              <a:rPr lang="en-US" sz="1800" dirty="0" err="1"/>
              <a:t>oluşur</a:t>
            </a:r>
            <a:r>
              <a:rPr lang="en-US" sz="1800" dirty="0" smtClean="0"/>
              <a:t>.</a:t>
            </a:r>
            <a:endParaRPr lang="tr-TR" sz="1800" dirty="0" smtClean="0"/>
          </a:p>
          <a:p>
            <a:pPr marL="0" lvl="1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elementin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atomları</a:t>
            </a:r>
            <a:r>
              <a:rPr lang="en-US" dirty="0" smtClean="0"/>
              <a:t> </a:t>
            </a:r>
            <a:r>
              <a:rPr lang="en-US" dirty="0" err="1" smtClean="0"/>
              <a:t>aynıdır</a:t>
            </a:r>
            <a:r>
              <a:rPr lang="en-US" dirty="0" smtClean="0"/>
              <a:t>.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elementler</a:t>
            </a:r>
            <a:r>
              <a:rPr lang="en-US" dirty="0" smtClean="0"/>
              <a:t> </a:t>
            </a:r>
            <a:r>
              <a:rPr lang="en-US" dirty="0" err="1" smtClean="0"/>
              <a:t>farklı</a:t>
            </a:r>
            <a:r>
              <a:rPr lang="en-US" dirty="0" smtClean="0"/>
              <a:t> </a:t>
            </a:r>
            <a:r>
              <a:rPr lang="en-US" dirty="0" err="1" smtClean="0"/>
              <a:t>atomlar</a:t>
            </a:r>
            <a:r>
              <a:rPr lang="en-US" dirty="0" smtClean="0"/>
              <a:t> </a:t>
            </a:r>
            <a:r>
              <a:rPr lang="en-US" dirty="0" err="1" smtClean="0"/>
              <a:t>içerir</a:t>
            </a:r>
            <a:endParaRPr lang="en-US" dirty="0" smtClean="0"/>
          </a:p>
          <a:p>
            <a:pPr marL="0" lvl="1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dirty="0" smtClean="0"/>
              <a:t>Bileşikler, birden fazla elementin birleşmesi ile oluşur.</a:t>
            </a:r>
            <a:endParaRPr lang="tr-TR" dirty="0" smtClean="0"/>
          </a:p>
          <a:p>
            <a:pPr marL="0" lvl="1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dirty="0" err="1" smtClean="0"/>
              <a:t>Kimyasal</a:t>
            </a:r>
            <a:r>
              <a:rPr lang="en-US" dirty="0" smtClean="0"/>
              <a:t> </a:t>
            </a:r>
            <a:r>
              <a:rPr lang="en-US" dirty="0" err="1" smtClean="0"/>
              <a:t>reaksiyonlar</a:t>
            </a:r>
            <a:r>
              <a:rPr lang="en-US" dirty="0" smtClean="0"/>
              <a:t> </a:t>
            </a:r>
            <a:r>
              <a:rPr lang="en-US" dirty="0" err="1" smtClean="0"/>
              <a:t>atomların</a:t>
            </a:r>
            <a:r>
              <a:rPr lang="en-US" dirty="0" smtClean="0"/>
              <a:t> </a:t>
            </a:r>
            <a:r>
              <a:rPr lang="en-US" dirty="0" err="1" smtClean="0"/>
              <a:t>yer</a:t>
            </a:r>
            <a:r>
              <a:rPr lang="en-US" dirty="0" smtClean="0"/>
              <a:t> </a:t>
            </a:r>
            <a:r>
              <a:rPr lang="en-US" dirty="0" err="1" smtClean="0"/>
              <a:t>değiştirmesi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kimyasal</a:t>
            </a:r>
            <a:r>
              <a:rPr lang="tr-TR" dirty="0" smtClean="0"/>
              <a:t> </a:t>
            </a:r>
            <a:r>
              <a:rPr lang="en-US" dirty="0" err="1" smtClean="0"/>
              <a:t>reaksiyonda</a:t>
            </a:r>
            <a:r>
              <a:rPr lang="en-US" dirty="0" smtClean="0"/>
              <a:t> </a:t>
            </a:r>
            <a:r>
              <a:rPr lang="en-US" dirty="0" err="1" smtClean="0"/>
              <a:t>yeni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atom </a:t>
            </a:r>
            <a:r>
              <a:rPr lang="en-US" dirty="0" err="1" smtClean="0"/>
              <a:t>oluşmaz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atomlar</a:t>
            </a:r>
            <a:r>
              <a:rPr lang="en-US" dirty="0" smtClean="0"/>
              <a:t> yok </a:t>
            </a:r>
            <a:r>
              <a:rPr lang="en-US" dirty="0" err="1" smtClean="0"/>
              <a:t>olmaz</a:t>
            </a:r>
            <a:r>
              <a:rPr lang="en-US" dirty="0" smtClean="0"/>
              <a:t>.</a:t>
            </a:r>
            <a:endParaRPr lang="tr-TR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ATOMALTI PARÇACIKLAR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/>
              <a:t>- </a:t>
            </a:r>
            <a:r>
              <a:rPr lang="en-US" sz="1800" dirty="0"/>
              <a:t>1897 de J.J Thomson </a:t>
            </a:r>
            <a:r>
              <a:rPr lang="en-US" sz="1800" dirty="0" err="1"/>
              <a:t>elektronların</a:t>
            </a:r>
            <a:r>
              <a:rPr lang="en-US" sz="1800" dirty="0"/>
              <a:t> </a:t>
            </a:r>
            <a:r>
              <a:rPr lang="en-US" sz="1800" dirty="0" err="1"/>
              <a:t>varlığını</a:t>
            </a:r>
            <a:r>
              <a:rPr lang="en-US" sz="1800" dirty="0"/>
              <a:t> </a:t>
            </a:r>
            <a:r>
              <a:rPr lang="en-US" sz="1800" dirty="0" err="1"/>
              <a:t>keşfetti</a:t>
            </a:r>
            <a:r>
              <a:rPr lang="en-US" sz="1800" dirty="0"/>
              <a:t> (</a:t>
            </a:r>
            <a:r>
              <a:rPr lang="en-US" sz="1800" dirty="0" err="1"/>
              <a:t>katot</a:t>
            </a:r>
            <a:r>
              <a:rPr lang="en-US" sz="1800" dirty="0"/>
              <a:t> </a:t>
            </a:r>
            <a:r>
              <a:rPr lang="en-US" sz="1800" dirty="0" err="1" smtClean="0"/>
              <a:t>ışınlarının</a:t>
            </a:r>
            <a:r>
              <a:rPr lang="tr-TR" sz="1800" dirty="0" smtClean="0"/>
              <a:t> </a:t>
            </a:r>
            <a:r>
              <a:rPr lang="en-US" sz="1800" dirty="0" err="1" smtClean="0"/>
              <a:t>negatif</a:t>
            </a:r>
            <a:r>
              <a:rPr lang="en-US" sz="1800" dirty="0" smtClean="0"/>
              <a:t> </a:t>
            </a:r>
            <a:r>
              <a:rPr lang="en-US" sz="1800" dirty="0" err="1"/>
              <a:t>parçacıklar</a:t>
            </a:r>
            <a:r>
              <a:rPr lang="en-US" sz="1800" dirty="0"/>
              <a:t> </a:t>
            </a:r>
            <a:r>
              <a:rPr lang="en-US" sz="1800" dirty="0" err="1"/>
              <a:t>içerdiğini</a:t>
            </a:r>
            <a:r>
              <a:rPr lang="en-US" sz="1800" dirty="0"/>
              <a:t> </a:t>
            </a:r>
            <a:r>
              <a:rPr lang="en-US" sz="1800" dirty="0" err="1"/>
              <a:t>gördü</a:t>
            </a:r>
            <a:r>
              <a:rPr lang="en-US" sz="1800" dirty="0"/>
              <a:t>)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- Robert Millikan </a:t>
            </a:r>
            <a:r>
              <a:rPr lang="en-US" sz="1800" dirty="0" err="1"/>
              <a:t>deneysel</a:t>
            </a:r>
            <a:r>
              <a:rPr lang="en-US" sz="1800" dirty="0"/>
              <a:t> </a:t>
            </a:r>
            <a:r>
              <a:rPr lang="en-US" sz="1800" dirty="0" err="1"/>
              <a:t>olarak</a:t>
            </a:r>
            <a:r>
              <a:rPr lang="en-US" sz="1800" dirty="0"/>
              <a:t> </a:t>
            </a:r>
            <a:r>
              <a:rPr lang="en-US" sz="1800" dirty="0" err="1"/>
              <a:t>elektronun</a:t>
            </a:r>
            <a:r>
              <a:rPr lang="en-US" sz="1800" dirty="0"/>
              <a:t> </a:t>
            </a:r>
            <a:r>
              <a:rPr lang="en-US" sz="1800" dirty="0" err="1"/>
              <a:t>yükünü</a:t>
            </a:r>
            <a:r>
              <a:rPr lang="en-US" sz="1800" dirty="0"/>
              <a:t> 1.6022 </a:t>
            </a:r>
            <a:r>
              <a:rPr lang="en-US" sz="1800" dirty="0" smtClean="0"/>
              <a:t>x10</a:t>
            </a:r>
            <a:r>
              <a:rPr lang="en-US" sz="1800" baseline="30000" dirty="0" smtClean="0"/>
              <a:t>-19 </a:t>
            </a:r>
            <a:r>
              <a:rPr lang="en-US" sz="1800" dirty="0" smtClean="0"/>
              <a:t>C</a:t>
            </a:r>
            <a:r>
              <a:rPr lang="tr-TR" sz="1800" dirty="0" smtClean="0"/>
              <a:t> </a:t>
            </a:r>
            <a:r>
              <a:rPr lang="en-US" sz="1800" dirty="0" err="1" smtClean="0"/>
              <a:t>olarak</a:t>
            </a:r>
            <a:r>
              <a:rPr lang="en-US" sz="1800" dirty="0" smtClean="0"/>
              <a:t> </a:t>
            </a:r>
            <a:r>
              <a:rPr lang="en-US" sz="1800" dirty="0" err="1"/>
              <a:t>buldu</a:t>
            </a:r>
            <a:r>
              <a:rPr lang="en-US" sz="18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- </a:t>
            </a:r>
            <a:r>
              <a:rPr lang="en-US" sz="1800" dirty="0" err="1"/>
              <a:t>Atomun</a:t>
            </a:r>
            <a:r>
              <a:rPr lang="en-US" sz="1800" dirty="0"/>
              <a:t> </a:t>
            </a:r>
            <a:r>
              <a:rPr lang="en-US" sz="1800" dirty="0" err="1"/>
              <a:t>pozitif</a:t>
            </a:r>
            <a:r>
              <a:rPr lang="en-US" sz="1800" dirty="0"/>
              <a:t> </a:t>
            </a:r>
            <a:r>
              <a:rPr lang="en-US" sz="1800" dirty="0" err="1"/>
              <a:t>tanecikler</a:t>
            </a:r>
            <a:r>
              <a:rPr lang="en-US" sz="1800" dirty="0"/>
              <a:t> </a:t>
            </a:r>
            <a:r>
              <a:rPr lang="en-US" sz="1800" dirty="0" err="1"/>
              <a:t>içerdiği</a:t>
            </a:r>
            <a:r>
              <a:rPr lang="en-US" sz="1800" dirty="0"/>
              <a:t> </a:t>
            </a:r>
            <a:r>
              <a:rPr lang="en-US" sz="1800" dirty="0" err="1"/>
              <a:t>bulundu</a:t>
            </a:r>
            <a:endParaRPr lang="en-US" sz="1800" dirty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- Rutherford atom </a:t>
            </a:r>
            <a:r>
              <a:rPr lang="en-US" sz="1800" dirty="0" err="1"/>
              <a:t>pozitif</a:t>
            </a:r>
            <a:r>
              <a:rPr lang="en-US" sz="1800" dirty="0"/>
              <a:t> </a:t>
            </a:r>
            <a:r>
              <a:rPr lang="en-US" sz="1800" dirty="0" err="1"/>
              <a:t>taneciklerin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kütlesinin</a:t>
            </a:r>
            <a:r>
              <a:rPr lang="en-US" sz="1800" dirty="0"/>
              <a:t> </a:t>
            </a:r>
            <a:r>
              <a:rPr lang="en-US" sz="1800" dirty="0" err="1"/>
              <a:t>tamamına</a:t>
            </a:r>
            <a:r>
              <a:rPr lang="en-US" sz="1800" dirty="0"/>
              <a:t> </a:t>
            </a:r>
            <a:r>
              <a:rPr lang="en-US" sz="1800" dirty="0" err="1" smtClean="0"/>
              <a:t>yakınının</a:t>
            </a:r>
            <a:r>
              <a:rPr lang="tr-TR" sz="1800" dirty="0" smtClean="0"/>
              <a:t> </a:t>
            </a:r>
            <a:r>
              <a:rPr lang="en-US" sz="1800" dirty="0" err="1" smtClean="0"/>
              <a:t>atomun</a:t>
            </a:r>
            <a:r>
              <a:rPr lang="en-US" sz="1800" dirty="0" smtClean="0"/>
              <a:t> </a:t>
            </a:r>
            <a:r>
              <a:rPr lang="en-US" sz="1800" dirty="0" err="1"/>
              <a:t>merkezinde</a:t>
            </a:r>
            <a:r>
              <a:rPr lang="en-US" sz="1800" dirty="0"/>
              <a:t> </a:t>
            </a:r>
            <a:r>
              <a:rPr lang="en-US" sz="1800" dirty="0" err="1"/>
              <a:t>çekirdekte</a:t>
            </a:r>
            <a:r>
              <a:rPr lang="en-US" sz="1800" dirty="0"/>
              <a:t> </a:t>
            </a:r>
            <a:r>
              <a:rPr lang="en-US" sz="1800" dirty="0" err="1"/>
              <a:t>olduğunu</a:t>
            </a:r>
            <a:r>
              <a:rPr lang="en-US" sz="1800" dirty="0"/>
              <a:t> </a:t>
            </a:r>
            <a:r>
              <a:rPr lang="en-US" sz="1800" dirty="0" err="1"/>
              <a:t>gösterdi</a:t>
            </a:r>
            <a:r>
              <a:rPr lang="en-US" sz="1800" dirty="0"/>
              <a:t>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/>
              <a:t>- 1932 de James Chadwick </a:t>
            </a:r>
            <a:r>
              <a:rPr lang="en-US" sz="1800" dirty="0" err="1"/>
              <a:t>çekirdekte</a:t>
            </a:r>
            <a:r>
              <a:rPr lang="en-US" sz="1800" dirty="0"/>
              <a:t> </a:t>
            </a:r>
            <a:r>
              <a:rPr lang="en-US" sz="1800" dirty="0" err="1"/>
              <a:t>nötr</a:t>
            </a:r>
            <a:r>
              <a:rPr lang="en-US" sz="1800" dirty="0"/>
              <a:t> </a:t>
            </a:r>
            <a:r>
              <a:rPr lang="en-US" sz="1800" dirty="0" err="1"/>
              <a:t>tanecikler</a:t>
            </a:r>
            <a:r>
              <a:rPr lang="en-US" sz="1800" dirty="0"/>
              <a:t> de </a:t>
            </a:r>
            <a:r>
              <a:rPr lang="en-US" sz="1800" dirty="0" err="1"/>
              <a:t>olduğunu</a:t>
            </a:r>
            <a:r>
              <a:rPr lang="en-US" sz="1800" dirty="0"/>
              <a:t> </a:t>
            </a:r>
            <a:r>
              <a:rPr lang="en-US" sz="1800" dirty="0" err="1"/>
              <a:t>buldu</a:t>
            </a:r>
            <a:r>
              <a:rPr lang="en-US" sz="1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1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465947"/>
            <a:ext cx="9720072" cy="448454"/>
          </a:xfrm>
        </p:spPr>
        <p:txBody>
          <a:bodyPr>
            <a:noAutofit/>
          </a:bodyPr>
          <a:lstStyle/>
          <a:p>
            <a:r>
              <a:rPr lang="tr-TR" sz="2400" dirty="0" smtClean="0"/>
              <a:t>Tepken ve Ürün Mol sayıları arasındaki ilişki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947530"/>
            <a:ext cx="10611282" cy="227771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7" y="3940864"/>
            <a:ext cx="10611282" cy="21720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4127" y="3358829"/>
            <a:ext cx="9720072" cy="44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 smtClean="0"/>
              <a:t>Tepken ve Ürün Kütleleri arasındaki ilişki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836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9" y="208058"/>
            <a:ext cx="9720072" cy="4484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z="2000" dirty="0"/>
              <a:t>İki Tepkenin Kütleleri arasındaki ilişki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947530"/>
            <a:ext cx="10611282" cy="22777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7" y="3940864"/>
            <a:ext cx="10611282" cy="21720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4127" y="3358829"/>
            <a:ext cx="10611282" cy="448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Hacim, Yoğunluk, yüzde </a:t>
            </a:r>
            <a:r>
              <a:rPr lang="tr-TR" dirty="0" err="1" smtClean="0"/>
              <a:t>bileşim’in</a:t>
            </a:r>
            <a:r>
              <a:rPr lang="tr-TR" dirty="0" smtClean="0"/>
              <a:t> çevrim (dönüşüm) faktörü olarak Kullanılması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88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9" y="208058"/>
            <a:ext cx="10611090" cy="4484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000" dirty="0" smtClean="0"/>
              <a:t>Çözeltinin yüzde bileşimi, hacim ve yoğunluk çevrim faktörü olarak kullanılırsa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24127" y="947530"/>
                <a:ext cx="10611282" cy="5241235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 smtClean="0"/>
                  <a:t>Çözücü</a:t>
                </a:r>
                <a:r>
                  <a:rPr lang="tr-TR" dirty="0" smtClean="0">
                    <a:sym typeface="Wingdings" panose="05000000000000000000" pitchFamily="2" charset="2"/>
                  </a:rPr>
                  <a:t> çözeltinin katı, sıvı veya gaz fazında olacağını belirler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 smtClean="0">
                    <a:sym typeface="Wingdings" panose="05000000000000000000" pitchFamily="2" charset="2"/>
                  </a:rPr>
                  <a:t>Çözücü, </a:t>
                </a:r>
                <a:r>
                  <a:rPr lang="tr-TR" dirty="0" err="1" smtClean="0">
                    <a:sym typeface="Wingdings" panose="05000000000000000000" pitchFamily="2" charset="2"/>
                  </a:rPr>
                  <a:t>solvan</a:t>
                </a:r>
                <a:r>
                  <a:rPr lang="tr-TR" dirty="0" smtClean="0">
                    <a:sym typeface="Wingdings" panose="05000000000000000000" pitchFamily="2" charset="2"/>
                  </a:rPr>
                  <a:t>, </a:t>
                </a:r>
                <a:r>
                  <a:rPr lang="tr-TR" dirty="0" err="1" smtClean="0">
                    <a:sym typeface="Wingdings" panose="05000000000000000000" pitchFamily="2" charset="2"/>
                  </a:rPr>
                  <a:t>solvent</a:t>
                </a:r>
                <a:r>
                  <a:rPr lang="tr-TR" dirty="0" smtClean="0">
                    <a:sym typeface="Wingdings" panose="05000000000000000000" pitchFamily="2" charset="2"/>
                  </a:rPr>
                  <a:t> veya </a:t>
                </a:r>
                <a:r>
                  <a:rPr lang="tr-TR" dirty="0" err="1" smtClean="0">
                    <a:sym typeface="Wingdings" panose="05000000000000000000" pitchFamily="2" charset="2"/>
                  </a:rPr>
                  <a:t>çözgen</a:t>
                </a:r>
                <a:r>
                  <a:rPr lang="tr-TR" dirty="0" smtClean="0">
                    <a:sym typeface="Wingdings" panose="05000000000000000000" pitchFamily="2" charset="2"/>
                  </a:rPr>
                  <a:t> birbiri yerine kullanılabilir (çeviri farklılıklarından)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 smtClean="0">
                    <a:sym typeface="Wingdings" panose="05000000000000000000" pitchFamily="2" charset="2"/>
                  </a:rPr>
                  <a:t>Çözücü= su Sulu Çözeltiler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 smtClean="0">
                    <a:sym typeface="Wingdings" panose="05000000000000000000" pitchFamily="2" charset="2"/>
                  </a:rPr>
                  <a:t>Çözünen +Çözücü= Çözelti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tr-TR" dirty="0" smtClean="0">
                    <a:sym typeface="Wingdings" panose="05000000000000000000" pitchFamily="2" charset="2"/>
                  </a:rPr>
                  <a:t>Derişim (IUPAC)= 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çö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ü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𝑛𝑒𝑛𝑖𝑛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𝑚𝑖𝑘𝑡𝑎𝑟𝚤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Çö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𝑧𝑒𝑙𝑡𝑖𝑛𝑖𝑛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𝐻𝑎𝑐𝑚𝑖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𝐿𝑖𝑡𝑟𝑒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  <m:r>
                      <a:rPr lang="tr-TR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𝑚𝑜𝑙</m:t>
                        </m:r>
                        <m: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  <m: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𝐿𝑖𝑡𝑟𝑒</m:t>
                        </m:r>
                        <m:r>
                          <a:rPr lang="tr-T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 smtClean="0">
                    <a:sym typeface="Wingdings" panose="05000000000000000000" pitchFamily="2" charset="2"/>
                  </a:rPr>
                  <a:t>= </a:t>
                </a:r>
                <a:r>
                  <a:rPr lang="tr-TR" dirty="0" err="1" smtClean="0">
                    <a:sym typeface="Wingdings" panose="05000000000000000000" pitchFamily="2" charset="2"/>
                  </a:rPr>
                  <a:t>Molarite</a:t>
                </a:r>
                <a:r>
                  <a:rPr lang="tr-TR" dirty="0" smtClean="0">
                    <a:sym typeface="Wingdings" panose="05000000000000000000" pitchFamily="2" charset="2"/>
                  </a:rPr>
                  <a:t> (M).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24127" y="947530"/>
                <a:ext cx="10611282" cy="5241235"/>
              </a:xfrm>
              <a:blipFill rotWithShape="0">
                <a:blip r:embed="rId2"/>
                <a:stretch>
                  <a:fillRect l="-1034" r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3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86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319" y="208058"/>
            <a:ext cx="10611090" cy="4484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400" dirty="0" smtClean="0"/>
              <a:t>Ölçülen Miktarlardan </a:t>
            </a:r>
            <a:r>
              <a:rPr lang="tr-TR" sz="2400" dirty="0" err="1" smtClean="0"/>
              <a:t>Molarite</a:t>
            </a:r>
            <a:r>
              <a:rPr lang="tr-TR" sz="2400" dirty="0" smtClean="0"/>
              <a:t> Hesabı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841513"/>
            <a:ext cx="10611282" cy="5241235"/>
          </a:xfrm>
        </p:spPr>
        <p:txBody>
          <a:bodyPr/>
          <a:lstStyle/>
          <a:p>
            <a:r>
              <a:rPr lang="tr-TR" dirty="0" smtClean="0"/>
              <a:t>20 </a:t>
            </a:r>
            <a:r>
              <a:rPr lang="tr-TR" dirty="0" err="1" smtClean="0"/>
              <a:t>mL</a:t>
            </a:r>
            <a:r>
              <a:rPr lang="tr-TR" dirty="0" smtClean="0"/>
              <a:t> Etanol (d= 0,789 g/L) kullanılarak 250 </a:t>
            </a:r>
            <a:r>
              <a:rPr lang="tr-TR" dirty="0" err="1" smtClean="0"/>
              <a:t>mL</a:t>
            </a:r>
            <a:r>
              <a:rPr lang="tr-TR" dirty="0" smtClean="0"/>
              <a:t> sulu çözelti hazırlanacaktır. Çözeltideki etanolün konsantrasyonunu (</a:t>
            </a:r>
            <a:r>
              <a:rPr lang="tr-TR" dirty="0" err="1" smtClean="0"/>
              <a:t>derişimini</a:t>
            </a:r>
            <a:r>
              <a:rPr lang="tr-TR" dirty="0" smtClean="0"/>
              <a:t>) </a:t>
            </a:r>
            <a:r>
              <a:rPr lang="tr-TR" dirty="0" err="1" smtClean="0"/>
              <a:t>molarite</a:t>
            </a:r>
            <a:r>
              <a:rPr lang="tr-TR" dirty="0" smtClean="0"/>
              <a:t> olarak hesaplayınız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02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96" y="373182"/>
            <a:ext cx="10876325" cy="514714"/>
          </a:xfrm>
        </p:spPr>
        <p:txBody>
          <a:bodyPr>
            <a:noAutofit/>
          </a:bodyPr>
          <a:lstStyle/>
          <a:p>
            <a:r>
              <a:rPr lang="tr-TR" sz="2000" dirty="0" err="1" smtClean="0"/>
              <a:t>Molaritesi</a:t>
            </a:r>
            <a:r>
              <a:rPr lang="tr-TR" sz="2000" dirty="0" smtClean="0"/>
              <a:t> bilinen </a:t>
            </a:r>
            <a:r>
              <a:rPr lang="tr-TR" sz="2000" dirty="0" err="1" smtClean="0"/>
              <a:t>birçözeltide</a:t>
            </a:r>
            <a:r>
              <a:rPr lang="tr-TR" sz="2000" dirty="0" smtClean="0"/>
              <a:t> çözünen maddenin Kütlesinin hesaplanması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066" y="887896"/>
            <a:ext cx="10929333" cy="5327374"/>
          </a:xfrm>
        </p:spPr>
        <p:txBody>
          <a:bodyPr/>
          <a:lstStyle/>
          <a:p>
            <a:r>
              <a:rPr lang="tr-TR" dirty="0" smtClean="0"/>
              <a:t>0.250 L hacimdeki sulu 0.250 M K</a:t>
            </a:r>
            <a:r>
              <a:rPr lang="tr-TR" baseline="-30000" dirty="0" smtClean="0"/>
              <a:t>2</a:t>
            </a:r>
            <a:r>
              <a:rPr lang="tr-TR" dirty="0" smtClean="0"/>
              <a:t>CrO</a:t>
            </a:r>
            <a:r>
              <a:rPr lang="tr-TR" baseline="-30000" dirty="0" smtClean="0"/>
              <a:t>4 </a:t>
            </a:r>
            <a:r>
              <a:rPr lang="tr-TR" dirty="0" smtClean="0"/>
              <a:t>çözeltisi hazırlamak için gereken K</a:t>
            </a:r>
            <a:r>
              <a:rPr lang="tr-TR" baseline="-30000" dirty="0" smtClean="0"/>
              <a:t>2</a:t>
            </a:r>
            <a:r>
              <a:rPr lang="tr-TR" dirty="0" smtClean="0"/>
              <a:t>CrO</a:t>
            </a:r>
            <a:r>
              <a:rPr lang="tr-TR" baseline="-30000" dirty="0" smtClean="0"/>
              <a:t>4</a:t>
            </a:r>
            <a:r>
              <a:rPr lang="tr-TR" dirty="0" smtClean="0"/>
              <a:t> kütlesi nedir? (M</a:t>
            </a:r>
            <a:r>
              <a:rPr lang="tr-TR" baseline="-25000" dirty="0" smtClean="0"/>
              <a:t>A</a:t>
            </a:r>
            <a:r>
              <a:rPr lang="tr-TR" dirty="0" smtClean="0"/>
              <a:t>=194.2 g/</a:t>
            </a:r>
            <a:r>
              <a:rPr lang="tr-TR" dirty="0" err="1" smtClean="0"/>
              <a:t>mol</a:t>
            </a:r>
            <a:r>
              <a:rPr lang="tr-TR" dirty="0" smtClean="0"/>
              <a:t>)</a:t>
            </a:r>
            <a:endParaRPr lang="en-US" baseline="-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754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96" y="373182"/>
            <a:ext cx="10876325" cy="514714"/>
          </a:xfrm>
        </p:spPr>
        <p:txBody>
          <a:bodyPr>
            <a:noAutofit/>
          </a:bodyPr>
          <a:lstStyle/>
          <a:p>
            <a:r>
              <a:rPr lang="tr-TR" sz="2000" dirty="0" smtClean="0"/>
              <a:t>Seyreltme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066" y="887895"/>
            <a:ext cx="10929333" cy="5168347"/>
          </a:xfrm>
        </p:spPr>
        <p:txBody>
          <a:bodyPr/>
          <a:lstStyle/>
          <a:p>
            <a:r>
              <a:rPr lang="tr-TR" dirty="0" smtClean="0"/>
              <a:t>0.250 L hacimdeki sulu 0.01 M K</a:t>
            </a:r>
            <a:r>
              <a:rPr lang="tr-TR" baseline="-30000" dirty="0" smtClean="0"/>
              <a:t>2</a:t>
            </a:r>
            <a:r>
              <a:rPr lang="tr-TR" dirty="0" smtClean="0"/>
              <a:t>CrO</a:t>
            </a:r>
            <a:r>
              <a:rPr lang="tr-TR" baseline="-30000" dirty="0" smtClean="0"/>
              <a:t>4 </a:t>
            </a:r>
            <a:r>
              <a:rPr lang="tr-TR" dirty="0" smtClean="0"/>
              <a:t>çözeltisi hazırlamak için 0.250 </a:t>
            </a:r>
            <a:r>
              <a:rPr lang="tr-TR" dirty="0"/>
              <a:t>M K</a:t>
            </a:r>
            <a:r>
              <a:rPr lang="tr-TR" baseline="-30000" dirty="0"/>
              <a:t>2</a:t>
            </a:r>
            <a:r>
              <a:rPr lang="tr-TR" dirty="0"/>
              <a:t>CrO</a:t>
            </a:r>
            <a:r>
              <a:rPr lang="tr-TR" baseline="-30000" dirty="0"/>
              <a:t>4 </a:t>
            </a:r>
            <a:r>
              <a:rPr lang="tr-TR" dirty="0" smtClean="0"/>
              <a:t> çözeltisinden kaç </a:t>
            </a:r>
            <a:r>
              <a:rPr lang="tr-TR" dirty="0" err="1" smtClean="0"/>
              <a:t>mL</a:t>
            </a:r>
            <a:r>
              <a:rPr lang="tr-TR" dirty="0" smtClean="0"/>
              <a:t> </a:t>
            </a:r>
            <a:r>
              <a:rPr lang="tr-TR" dirty="0" err="1" smtClean="0"/>
              <a:t>syreltilmelidir</a:t>
            </a:r>
            <a:r>
              <a:rPr lang="tr-TR" dirty="0" smtClean="0"/>
              <a:t>?</a:t>
            </a:r>
            <a:endParaRPr lang="en-US" baseline="-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41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796" y="373182"/>
            <a:ext cx="10876325" cy="514714"/>
          </a:xfrm>
        </p:spPr>
        <p:txBody>
          <a:bodyPr>
            <a:noAutofit/>
          </a:bodyPr>
          <a:lstStyle/>
          <a:p>
            <a:r>
              <a:rPr lang="tr-TR" sz="2000" dirty="0" smtClean="0"/>
              <a:t>Seri seyreltme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066" y="887895"/>
            <a:ext cx="10929333" cy="5168347"/>
          </a:xfrm>
        </p:spPr>
        <p:txBody>
          <a:bodyPr/>
          <a:lstStyle/>
          <a:p>
            <a:r>
              <a:rPr lang="tr-TR" dirty="0" smtClean="0"/>
              <a:t>Seyreltme faktörü (S.F. veya D.F.)</a:t>
            </a:r>
            <a:endParaRPr lang="tr-TR" dirty="0"/>
          </a:p>
          <a:p>
            <a:r>
              <a:rPr lang="tr-TR" dirty="0" smtClean="0"/>
              <a:t>Ör: </a:t>
            </a:r>
            <a:r>
              <a:rPr lang="tr-TR" dirty="0"/>
              <a:t>Seri seyreltmede 1:2 seyreltme</a:t>
            </a:r>
          </a:p>
          <a:p>
            <a:r>
              <a:rPr lang="tr-TR" dirty="0" smtClean="0"/>
              <a:t>Tüp1            Tüp2               Tüp3            Tüp4</a:t>
            </a:r>
          </a:p>
          <a:p>
            <a:r>
              <a:rPr lang="tr-TR" dirty="0" smtClean="0"/>
              <a:t>20 M    </a:t>
            </a:r>
            <a:r>
              <a:rPr lang="tr-TR" dirty="0" smtClean="0">
                <a:sym typeface="Wingdings" panose="05000000000000000000" pitchFamily="2" charset="2"/>
              </a:rPr>
              <a:t>     10 M            5M           2.5M</a:t>
            </a:r>
          </a:p>
          <a:p>
            <a:r>
              <a:rPr lang="tr-TR" dirty="0">
                <a:sym typeface="Wingdings" panose="05000000000000000000" pitchFamily="2" charset="2"/>
              </a:rPr>
              <a:t> </a:t>
            </a:r>
            <a:r>
              <a:rPr lang="tr-TR" dirty="0" smtClean="0">
                <a:sym typeface="Wingdings" panose="05000000000000000000" pitchFamily="2" charset="2"/>
              </a:rPr>
              <a:t>          20/10           10/5           5/2.5</a:t>
            </a:r>
          </a:p>
          <a:p>
            <a:r>
              <a:rPr lang="tr-TR" dirty="0" smtClean="0">
                <a:sym typeface="Wingdings" panose="05000000000000000000" pitchFamily="2" charset="2"/>
              </a:rPr>
              <a:t>DF:         2                  2               2</a:t>
            </a:r>
          </a:p>
          <a:p>
            <a:r>
              <a:rPr lang="tr-TR" dirty="0" smtClean="0"/>
              <a:t>Seri Seyreltme nasıl hazırlanır?</a:t>
            </a:r>
          </a:p>
          <a:p>
            <a:r>
              <a:rPr lang="tr-TR" dirty="0" smtClean="0"/>
              <a:t>Her tüpteki toplam seyreltme (stok çözeltiye kıyasla) kaçtır?</a:t>
            </a:r>
          </a:p>
          <a:p>
            <a:r>
              <a:rPr lang="tr-TR" dirty="0" smtClean="0"/>
              <a:t>Seri Seyreltme ne için yapılır?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43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 seri seyreltme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11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852" y="220210"/>
            <a:ext cx="9720072" cy="525127"/>
          </a:xfrm>
        </p:spPr>
        <p:txBody>
          <a:bodyPr>
            <a:normAutofit fontScale="90000"/>
          </a:bodyPr>
          <a:lstStyle/>
          <a:p>
            <a:r>
              <a:rPr lang="tr-TR" altLang="en-US" dirty="0"/>
              <a:t>DALTON’UN </a:t>
            </a:r>
            <a:r>
              <a:rPr lang="en-US" altLang="en-US" dirty="0"/>
              <a:t>ATOM KURAMI VE ATOMUN YAPISI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52" y="745337"/>
            <a:ext cx="11078818" cy="556402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altLang="en-US" sz="2000" dirty="0"/>
              <a:t>Bir elementin atomları kimyasal tepkimelerle farklı atomlara dönüştürülemez</a:t>
            </a:r>
          </a:p>
          <a:p>
            <a:pPr algn="just">
              <a:lnSpc>
                <a:spcPct val="150000"/>
              </a:lnSpc>
              <a:buNone/>
            </a:pPr>
            <a:r>
              <a:rPr lang="tr-TR" altLang="en-US" sz="2000" b="1" dirty="0" err="1"/>
              <a:t>Dalton’un</a:t>
            </a:r>
            <a:r>
              <a:rPr lang="tr-TR" altLang="en-US" sz="2000" b="1" dirty="0"/>
              <a:t> atom teorisi:</a:t>
            </a:r>
          </a:p>
          <a:p>
            <a:pPr algn="just">
              <a:lnSpc>
                <a:spcPct val="150000"/>
              </a:lnSpc>
            </a:pPr>
            <a:r>
              <a:rPr lang="tr-TR" altLang="en-US" sz="2000" b="1" dirty="0" smtClean="0"/>
              <a:t>Sabit </a:t>
            </a:r>
            <a:r>
              <a:rPr lang="tr-TR" altLang="en-US" sz="2000" b="1" dirty="0"/>
              <a:t>oranlar yasası</a:t>
            </a:r>
            <a:r>
              <a:rPr lang="tr-TR" altLang="en-US" sz="2000" dirty="0"/>
              <a:t>:  kaynağı ne olursa olsun bir bileşiği oluşturan elementlerin kütleleri arasında daima belli ve sabit bir oran vardır</a:t>
            </a:r>
          </a:p>
          <a:p>
            <a:pPr lvl="1" algn="just">
              <a:lnSpc>
                <a:spcPct val="150000"/>
              </a:lnSpc>
            </a:pPr>
            <a:r>
              <a:rPr lang="tr-TR" altLang="en-US" sz="1600" dirty="0"/>
              <a:t>Kaynağı ne olursa olsun </a:t>
            </a:r>
            <a:r>
              <a:rPr lang="tr-TR" altLang="en-US" sz="1600" dirty="0" smtClean="0"/>
              <a:t>CO</a:t>
            </a:r>
            <a:r>
              <a:rPr lang="tr-TR" altLang="en-US" sz="1600" baseline="-25000" dirty="0" smtClean="0"/>
              <a:t>2 </a:t>
            </a:r>
            <a:r>
              <a:rPr lang="tr-TR" altLang="en-US" sz="1600" dirty="0" smtClean="0"/>
              <a:t>daima </a:t>
            </a:r>
            <a:r>
              <a:rPr lang="tr-TR" altLang="en-US" sz="1600" dirty="0"/>
              <a:t>1 C ve 2 O atomundan </a:t>
            </a:r>
            <a:r>
              <a:rPr lang="tr-TR" altLang="en-US" sz="1600" dirty="0" smtClean="0"/>
              <a:t>oluşur</a:t>
            </a:r>
            <a:endParaRPr lang="tr-TR" altLang="en-US" sz="1600" dirty="0"/>
          </a:p>
          <a:p>
            <a:pPr algn="just">
              <a:lnSpc>
                <a:spcPct val="150000"/>
              </a:lnSpc>
            </a:pPr>
            <a:r>
              <a:rPr lang="tr-TR" altLang="en-US" sz="2000" b="1" dirty="0"/>
              <a:t>Kütlenin korunumu yasası</a:t>
            </a:r>
            <a:r>
              <a:rPr lang="tr-TR" altLang="en-US" sz="2000" dirty="0"/>
              <a:t>:  madde yoktan var, vardan yok olamaz. Dolaysıyla bir kimyasal tepkimeye giren maddelerin (tepkenlerin) kütlelerinin toplamı, tepkimeden çıkan maddelerin (ürünlerin) kütlelerinin toplamına eşittir.</a:t>
            </a:r>
          </a:p>
          <a:p>
            <a:pPr lvl="1" algn="just">
              <a:lnSpc>
                <a:spcPct val="150000"/>
              </a:lnSpc>
            </a:pPr>
            <a:r>
              <a:rPr lang="tr-TR" altLang="en-US" sz="1600" dirty="0"/>
              <a:t>Bu yasa enerji dönüşümlerini </a:t>
            </a:r>
            <a:r>
              <a:rPr lang="tr-TR" altLang="en-US" sz="1600" dirty="0" smtClean="0"/>
              <a:t>kapsamaz</a:t>
            </a:r>
            <a:endParaRPr lang="tr-TR" altLang="en-US" sz="1600" dirty="0"/>
          </a:p>
          <a:p>
            <a:pPr algn="just">
              <a:lnSpc>
                <a:spcPct val="150000"/>
              </a:lnSpc>
            </a:pPr>
            <a:r>
              <a:rPr lang="tr-TR" altLang="en-US" sz="2000" b="1" dirty="0"/>
              <a:t>Katlı oranlar yasası:</a:t>
            </a:r>
            <a:r>
              <a:rPr lang="tr-TR" altLang="en-US" sz="2000" dirty="0"/>
              <a:t> iki element birden fazla bileşik oluşturuyorsa, elementlerden birinin sabit </a:t>
            </a:r>
            <a:r>
              <a:rPr lang="tr-TR" altLang="en-US" sz="1800" dirty="0"/>
              <a:t>kütlesi</a:t>
            </a:r>
            <a:r>
              <a:rPr lang="tr-TR" altLang="en-US" sz="2000" dirty="0"/>
              <a:t> ile birleşen diğer elementin kütleleri arasındaki oran en küçük tamsayı ile ifade edilen bir orandır</a:t>
            </a:r>
            <a:r>
              <a:rPr lang="tr-TR" altLang="en-US" sz="2000" dirty="0" smtClean="0"/>
              <a:t>.</a:t>
            </a:r>
            <a:endParaRPr lang="tr-TR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Atom </a:t>
            </a:r>
            <a:r>
              <a:rPr lang="en-US" sz="2400" b="1" dirty="0" err="1">
                <a:solidFill>
                  <a:srgbClr val="002060"/>
                </a:solidFill>
              </a:rPr>
              <a:t>Yapısının</a:t>
            </a:r>
            <a:r>
              <a:rPr lang="en-US" sz="2400" b="1" dirty="0">
                <a:solidFill>
                  <a:srgbClr val="002060"/>
                </a:solidFill>
              </a:rPr>
              <a:t> Modern İncelemesi-1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10343"/>
            <a:ext cx="10786872" cy="5199017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tr-TR" altLang="en-US" sz="2000" dirty="0"/>
              <a:t>Atom yapısal olarak pozitif, </a:t>
            </a:r>
            <a:r>
              <a:rPr lang="en-US" altLang="en-US" sz="2000" dirty="0" err="1"/>
              <a:t>negati</a:t>
            </a:r>
            <a:r>
              <a:rPr lang="tr-TR" altLang="en-US" sz="2000" dirty="0"/>
              <a:t>f</a:t>
            </a:r>
            <a:r>
              <a:rPr lang="en-US" altLang="en-US" sz="2000" dirty="0"/>
              <a:t> </a:t>
            </a:r>
            <a:r>
              <a:rPr lang="tr-TR" altLang="en-US" sz="2000" dirty="0"/>
              <a:t>ve nötr</a:t>
            </a:r>
            <a:r>
              <a:rPr lang="en-US" altLang="en-US" sz="2000" dirty="0"/>
              <a:t> </a:t>
            </a:r>
            <a:r>
              <a:rPr lang="tr-TR" altLang="en-US" sz="2000" dirty="0"/>
              <a:t>kısımlardan oluşur ve bunlara </a:t>
            </a:r>
            <a:r>
              <a:rPr lang="tr-TR" altLang="en-US" sz="2000" u="sng" dirty="0"/>
              <a:t>sırasıyla</a:t>
            </a:r>
            <a:r>
              <a:rPr lang="tr-TR" altLang="en-US" sz="2000" dirty="0"/>
              <a:t> </a:t>
            </a:r>
            <a:r>
              <a:rPr lang="en-US" altLang="en-US" sz="2000" b="1" dirty="0"/>
              <a:t>proton</a:t>
            </a:r>
            <a:r>
              <a:rPr lang="en-US" altLang="en-US" sz="2000" dirty="0"/>
              <a:t>, </a:t>
            </a:r>
            <a:r>
              <a:rPr lang="en-US" altLang="en-US" sz="2000" b="1" dirty="0" err="1"/>
              <a:t>ele</a:t>
            </a:r>
            <a:r>
              <a:rPr lang="tr-TR" altLang="en-US" sz="2000" b="1" dirty="0" err="1"/>
              <a:t>ktron</a:t>
            </a:r>
            <a:r>
              <a:rPr lang="tr-TR" altLang="en-US" sz="2000" b="1" dirty="0"/>
              <a:t> ve nötron  </a:t>
            </a:r>
            <a:r>
              <a:rPr lang="tr-TR" altLang="en-US" sz="2000" dirty="0"/>
              <a:t> adı verilir.</a:t>
            </a:r>
          </a:p>
          <a:p>
            <a:pPr>
              <a:lnSpc>
                <a:spcPct val="160000"/>
              </a:lnSpc>
            </a:pPr>
            <a:r>
              <a:rPr lang="tr-TR" altLang="en-US" sz="2000" dirty="0"/>
              <a:t>Proton ve nötronlar çok küçük bir hacim kaplayan atom çekirdeğinde yer alır. Ancak hacimce küçük olmasına rağmen hayli yoğundur. Dolayısıyla atomun kütlesinin çoğu çekirdek kütlesinden oluşur.</a:t>
            </a:r>
          </a:p>
          <a:p>
            <a:pPr>
              <a:lnSpc>
                <a:spcPct val="160000"/>
              </a:lnSpc>
            </a:pPr>
            <a:r>
              <a:rPr lang="tr-TR" altLang="en-US" sz="2000" dirty="0"/>
              <a:t>Elektronlar çekirdek dışında lokalizedir (yer alır). Bir atomun tamamen hacmini belirleyen dolayısıyla elektronların varlığı, sayısı ve lokalizasyonudur. </a:t>
            </a:r>
          </a:p>
          <a:p>
            <a:pPr>
              <a:lnSpc>
                <a:spcPct val="160000"/>
              </a:lnSpc>
            </a:pPr>
            <a:r>
              <a:rPr lang="tr-TR" altLang="en-US" sz="2000" dirty="0"/>
              <a:t>Eşit sayıda proton ve elektron atomların elektrik yükü sıfırdır, yani net elektrik yükleri yoktur.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6257" y="1400628"/>
            <a:ext cx="777333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8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Atom </a:t>
            </a:r>
            <a:r>
              <a:rPr lang="en-US" sz="2400" b="1" dirty="0" err="1">
                <a:solidFill>
                  <a:srgbClr val="002060"/>
                </a:solidFill>
              </a:rPr>
              <a:t>Yapısının</a:t>
            </a:r>
            <a:r>
              <a:rPr lang="en-US" sz="2400" b="1" dirty="0">
                <a:solidFill>
                  <a:srgbClr val="002060"/>
                </a:solidFill>
              </a:rPr>
              <a:t> Modern </a:t>
            </a:r>
            <a:r>
              <a:rPr lang="en-US" sz="2400" b="1" dirty="0" err="1" smtClean="0">
                <a:solidFill>
                  <a:srgbClr val="002060"/>
                </a:solidFill>
              </a:rPr>
              <a:t>İncelemesi</a:t>
            </a:r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r>
              <a:rPr lang="tr-TR" sz="2400" b="1" dirty="0" smtClean="0">
                <a:solidFill>
                  <a:srgbClr val="002060"/>
                </a:solidFill>
              </a:rPr>
              <a:t>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98" y="1110343"/>
            <a:ext cx="11323901" cy="51990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Atom </a:t>
            </a:r>
            <a:r>
              <a:rPr lang="en-US" b="1" dirty="0" err="1"/>
              <a:t>kütlesi</a:t>
            </a:r>
            <a:r>
              <a:rPr lang="en-US" b="1" dirty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düşük</a:t>
            </a:r>
            <a:r>
              <a:rPr lang="en-US" dirty="0" smtClean="0"/>
              <a:t> </a:t>
            </a:r>
            <a:r>
              <a:rPr lang="en-US" dirty="0" err="1" smtClean="0"/>
              <a:t>olduğundan</a:t>
            </a:r>
            <a:r>
              <a:rPr lang="en-US" dirty="0" smtClean="0"/>
              <a:t> atom </a:t>
            </a:r>
            <a:r>
              <a:rPr lang="en-US" dirty="0" err="1" smtClean="0"/>
              <a:t>kütle</a:t>
            </a:r>
            <a:r>
              <a:rPr lang="en-US" dirty="0" smtClean="0"/>
              <a:t> </a:t>
            </a:r>
            <a:r>
              <a:rPr lang="en-US" dirty="0" err="1" smtClean="0"/>
              <a:t>birimi</a:t>
            </a:r>
            <a:r>
              <a:rPr lang="en-US" dirty="0" smtClean="0"/>
              <a:t> (</a:t>
            </a:r>
            <a:r>
              <a:rPr lang="en-US" dirty="0" err="1" smtClean="0"/>
              <a:t>a.k.b</a:t>
            </a:r>
            <a:r>
              <a:rPr lang="en-US" dirty="0" smtClean="0"/>
              <a:t>)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ifade</a:t>
            </a:r>
            <a:r>
              <a:rPr lang="en-US" dirty="0" smtClean="0"/>
              <a:t> </a:t>
            </a:r>
            <a:r>
              <a:rPr lang="en-US" dirty="0" err="1" smtClean="0"/>
              <a:t>edilir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1 </a:t>
            </a:r>
            <a:r>
              <a:rPr lang="en-US" dirty="0" err="1"/>
              <a:t>a.k.b</a:t>
            </a:r>
            <a:r>
              <a:rPr lang="en-US" dirty="0"/>
              <a:t> = 1.66054 x 10</a:t>
            </a:r>
            <a:r>
              <a:rPr lang="en-US" baseline="30000" dirty="0"/>
              <a:t>–24 </a:t>
            </a:r>
            <a:r>
              <a:rPr lang="en-US" dirty="0"/>
              <a:t>g.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Proton </a:t>
            </a:r>
            <a:r>
              <a:rPr lang="en-US" dirty="0" err="1"/>
              <a:t>kütlesi</a:t>
            </a:r>
            <a:r>
              <a:rPr lang="en-US" dirty="0"/>
              <a:t> = 1.0073 </a:t>
            </a:r>
            <a:r>
              <a:rPr lang="en-US" dirty="0" err="1"/>
              <a:t>a.k.b</a:t>
            </a:r>
            <a:r>
              <a:rPr lang="en-US" dirty="0"/>
              <a:t>, 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Nötron</a:t>
            </a:r>
            <a:r>
              <a:rPr lang="en-US" dirty="0"/>
              <a:t> </a:t>
            </a:r>
            <a:r>
              <a:rPr lang="en-US" dirty="0" err="1"/>
              <a:t>Kütlesi</a:t>
            </a:r>
            <a:r>
              <a:rPr lang="en-US" dirty="0"/>
              <a:t> = 1.0087 </a:t>
            </a:r>
            <a:r>
              <a:rPr lang="en-US" dirty="0" err="1"/>
              <a:t>a.k.b</a:t>
            </a:r>
            <a:r>
              <a:rPr lang="en-US" dirty="0"/>
              <a:t>, 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Kütlesi</a:t>
            </a:r>
            <a:r>
              <a:rPr lang="en-US" dirty="0"/>
              <a:t> = 5.486 x 10</a:t>
            </a:r>
            <a:r>
              <a:rPr lang="en-US" baseline="30000" dirty="0"/>
              <a:t>–4</a:t>
            </a:r>
            <a:r>
              <a:rPr lang="en-US" dirty="0"/>
              <a:t>  </a:t>
            </a:r>
            <a:r>
              <a:rPr lang="en-US" dirty="0" err="1"/>
              <a:t>a.k.b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/>
              <a:t>Atom </a:t>
            </a:r>
            <a:r>
              <a:rPr lang="en-US" b="1" dirty="0" err="1"/>
              <a:t>Hacmi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atomun</a:t>
            </a:r>
            <a:r>
              <a:rPr lang="en-US" dirty="0"/>
              <a:t> </a:t>
            </a:r>
            <a:r>
              <a:rPr lang="en-US" dirty="0" err="1"/>
              <a:t>çapı</a:t>
            </a:r>
            <a:r>
              <a:rPr lang="en-US" dirty="0"/>
              <a:t> 1 x 10</a:t>
            </a:r>
            <a:r>
              <a:rPr lang="en-US" baseline="30000" dirty="0"/>
              <a:t>–10 </a:t>
            </a:r>
            <a:r>
              <a:rPr lang="en-US" dirty="0"/>
              <a:t>m </a:t>
            </a:r>
            <a:r>
              <a:rPr lang="en-US" dirty="0" err="1"/>
              <a:t>civarında</a:t>
            </a:r>
            <a:r>
              <a:rPr lang="en-US" dirty="0"/>
              <a:t> </a:t>
            </a:r>
            <a:r>
              <a:rPr lang="en-US" dirty="0" err="1"/>
              <a:t>olduğundan</a:t>
            </a:r>
            <a:r>
              <a:rPr lang="en-US" dirty="0"/>
              <a:t> </a:t>
            </a:r>
            <a:r>
              <a:rPr lang="en-US" dirty="0" err="1"/>
              <a:t>ifadede</a:t>
            </a:r>
            <a:r>
              <a:rPr lang="en-US" dirty="0"/>
              <a:t> </a:t>
            </a:r>
            <a:r>
              <a:rPr lang="en-US" dirty="0" err="1"/>
              <a:t>kolaylık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angström</a:t>
            </a:r>
            <a:r>
              <a:rPr lang="en-US" dirty="0"/>
              <a:t> </a:t>
            </a:r>
            <a:r>
              <a:rPr lang="en-US" dirty="0" err="1"/>
              <a:t>birimi</a:t>
            </a:r>
            <a:r>
              <a:rPr lang="en-US" dirty="0"/>
              <a:t>  </a:t>
            </a:r>
            <a:r>
              <a:rPr lang="en-US" dirty="0" err="1"/>
              <a:t>tanımlanmıştır</a:t>
            </a:r>
            <a:r>
              <a:rPr lang="en-US" dirty="0"/>
              <a:t>:</a:t>
            </a:r>
          </a:p>
          <a:p>
            <a:pPr>
              <a:lnSpc>
                <a:spcPct val="120000"/>
              </a:lnSpc>
            </a:pPr>
            <a:r>
              <a:rPr lang="en-US" dirty="0"/>
              <a:t> 1 angstrom =1 Å = 1 x 10</a:t>
            </a:r>
            <a:r>
              <a:rPr lang="en-US" baseline="30000" dirty="0"/>
              <a:t>–10</a:t>
            </a:r>
            <a:r>
              <a:rPr lang="en-US" dirty="0"/>
              <a:t> m.</a:t>
            </a:r>
          </a:p>
          <a:p>
            <a:pPr>
              <a:lnSpc>
                <a:spcPct val="120000"/>
              </a:lnSpc>
            </a:pPr>
            <a:r>
              <a:rPr lang="en-US" dirty="0"/>
              <a:t>Atom </a:t>
            </a:r>
            <a:r>
              <a:rPr lang="en-US" dirty="0" err="1"/>
              <a:t>boyutunu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kullanılmasına</a:t>
            </a:r>
            <a:r>
              <a:rPr lang="en-US" dirty="0"/>
              <a:t> </a:t>
            </a:r>
            <a:r>
              <a:rPr lang="en-US" dirty="0" err="1"/>
              <a:t>rağmen</a:t>
            </a:r>
            <a:r>
              <a:rPr lang="en-US" dirty="0"/>
              <a:t> </a:t>
            </a:r>
            <a:r>
              <a:rPr lang="en-US" u="sng" dirty="0" err="1"/>
              <a:t>Angström</a:t>
            </a:r>
            <a:r>
              <a:rPr lang="en-US" u="sng" dirty="0"/>
              <a:t> </a:t>
            </a:r>
            <a:r>
              <a:rPr lang="en-US" u="sng" dirty="0" err="1"/>
              <a:t>bir</a:t>
            </a:r>
            <a:r>
              <a:rPr lang="en-US" u="sng" dirty="0"/>
              <a:t> SI </a:t>
            </a:r>
            <a:r>
              <a:rPr lang="en-US" u="sng" dirty="0" err="1"/>
              <a:t>birimi</a:t>
            </a:r>
            <a:r>
              <a:rPr lang="en-US" u="sng" dirty="0"/>
              <a:t> </a:t>
            </a:r>
            <a:r>
              <a:rPr lang="en-US" u="sng" dirty="0" err="1"/>
              <a:t>değildir</a:t>
            </a:r>
            <a:r>
              <a:rPr lang="en-US" dirty="0"/>
              <a:t>!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74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2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435430" y="527104"/>
                <a:ext cx="11375570" cy="59436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234950" indent="-23495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Tx/>
                  <a:buSzPct val="100000"/>
                  <a:buFont typeface="Wingdings" panose="05000000000000000000" pitchFamily="2" charset="2"/>
                  <a:buChar char="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225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92150" indent="-23495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Wingdings" panose="05000000000000000000" pitchFamily="2" charset="2"/>
                  <a:buChar char="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225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Marlett" pitchFamily="2" charset="2"/>
                  <a:buChar char="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49350" indent="-23495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Tx/>
                  <a:buFont typeface="Marlett" pitchFamily="2" charset="2"/>
                  <a:buChar char="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  <a:buFontTx/>
                  <a:buNone/>
                </a:pPr>
                <a:r>
                  <a:rPr lang="tr-TR" altLang="en-US" sz="1800" b="1" dirty="0" smtClean="0">
                    <a:latin typeface="+mj-lt"/>
                  </a:rPr>
                  <a:t>İzotoplar, Atom Numarası ve Kütle Numarası Kavramları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altLang="en-US" sz="1800" dirty="0" smtClean="0">
                    <a:latin typeface="+mj-lt"/>
                  </a:rPr>
                  <a:t>Bir elemente ait atomların hepsinde aynı sayıda proton bulunur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altLang="en-US" sz="1800" b="1" dirty="0" smtClean="0">
                    <a:latin typeface="+mj-lt"/>
                  </a:rPr>
                  <a:t>İzotoplar bir elementin farklı sayıda nötron içeren atomlarıdır</a:t>
                </a:r>
                <a:r>
                  <a:rPr lang="en-US" altLang="en-US" sz="1800" dirty="0" smtClean="0">
                    <a:latin typeface="+mj-lt"/>
                  </a:rPr>
                  <a:t>.  </a:t>
                </a:r>
                <a:r>
                  <a:rPr lang="tr-TR" altLang="en-US" sz="1800" dirty="0" smtClean="0">
                    <a:latin typeface="+mj-lt"/>
                  </a:rPr>
                  <a:t>Yani proton sayıları aynıdır.</a:t>
                </a:r>
                <a:endParaRPr lang="en-US" altLang="en-US" sz="1800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altLang="en-US" sz="1800" b="1" dirty="0" smtClean="0">
                    <a:latin typeface="+mj-lt"/>
                  </a:rPr>
                  <a:t>Atom </a:t>
                </a:r>
                <a:r>
                  <a:rPr lang="tr-TR" altLang="en-US" sz="1800" b="1" dirty="0" smtClean="0">
                    <a:latin typeface="+mj-lt"/>
                  </a:rPr>
                  <a:t>Numarası </a:t>
                </a:r>
                <a:r>
                  <a:rPr lang="en-US" altLang="en-US" sz="1800" dirty="0" smtClean="0">
                    <a:latin typeface="+mj-lt"/>
                  </a:rPr>
                  <a:t>(Z</a:t>
                </a:r>
                <a:r>
                  <a:rPr lang="en-US" altLang="en-US" sz="1800" dirty="0">
                    <a:latin typeface="+mj-lt"/>
                  </a:rPr>
                  <a:t>) = </a:t>
                </a:r>
                <a:r>
                  <a:rPr lang="tr-TR" altLang="en-US" sz="1800" dirty="0" smtClean="0">
                    <a:latin typeface="+mj-lt"/>
                  </a:rPr>
                  <a:t>Çekirdekteki toplam proton sayısını gösterir</a:t>
                </a:r>
                <a:r>
                  <a:rPr lang="en-US" altLang="en-US" sz="1800" dirty="0" smtClean="0">
                    <a:latin typeface="+mj-lt"/>
                  </a:rPr>
                  <a:t>.</a:t>
                </a:r>
                <a:endParaRPr lang="en-US" altLang="en-US" sz="1800" dirty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altLang="en-US" sz="1800" b="1" dirty="0" smtClean="0">
                    <a:latin typeface="+mj-lt"/>
                  </a:rPr>
                  <a:t>Kütle Numarası </a:t>
                </a:r>
                <a:r>
                  <a:rPr lang="en-US" altLang="en-US" sz="1800" dirty="0" smtClean="0">
                    <a:latin typeface="+mj-lt"/>
                  </a:rPr>
                  <a:t>(A</a:t>
                </a:r>
                <a:r>
                  <a:rPr lang="en-US" altLang="en-US" sz="1800" dirty="0">
                    <a:latin typeface="+mj-lt"/>
                  </a:rPr>
                  <a:t>) = </a:t>
                </a:r>
                <a:r>
                  <a:rPr lang="tr-TR" altLang="en-US" sz="1800" dirty="0" smtClean="0">
                    <a:latin typeface="+mj-lt"/>
                  </a:rPr>
                  <a:t>Çekirdekteki toplam </a:t>
                </a:r>
                <a:r>
                  <a:rPr lang="tr-TR" altLang="en-US" sz="1800" b="1" dirty="0" smtClean="0">
                    <a:latin typeface="+mj-lt"/>
                  </a:rPr>
                  <a:t>nükleon</a:t>
                </a:r>
                <a:r>
                  <a:rPr lang="tr-TR" altLang="en-US" sz="1800" dirty="0" smtClean="0">
                    <a:latin typeface="+mj-lt"/>
                  </a:rPr>
                  <a:t> (</a:t>
                </a:r>
                <a:r>
                  <a:rPr lang="tr-TR" altLang="en-US" sz="1800" b="1" dirty="0" smtClean="0">
                    <a:latin typeface="+mj-lt"/>
                  </a:rPr>
                  <a:t>proton ve nötron</a:t>
                </a:r>
                <a:r>
                  <a:rPr lang="tr-TR" altLang="en-US" sz="1800" dirty="0" smtClean="0">
                    <a:latin typeface="+mj-lt"/>
                  </a:rPr>
                  <a:t>) sayısını gösterir </a:t>
                </a:r>
              </a:p>
              <a:p>
                <a:pPr marL="0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endParaRPr lang="tr-TR" altLang="en-US" sz="2800" i="1" dirty="0" smtClean="0">
                  <a:latin typeface="+mj-lt"/>
                </a:endParaRPr>
              </a:p>
              <a:p>
                <a:pPr marL="0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tr-TR" altLang="en-US" sz="2800" dirty="0" smtClean="0">
                    <a:latin typeface="+mj-lt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altLang="en-US" sz="28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altLang="en-US" sz="280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tr-TR" sz="28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tr-TR" altLang="en-US" sz="2800" i="1" baseline="30000" dirty="0" smtClean="0">
                    <a:latin typeface="+mj-lt"/>
                  </a:rPr>
                  <a:t>0</a:t>
                </a:r>
              </a:p>
              <a:p>
                <a:pPr marL="0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endParaRPr lang="tr-TR" altLang="en-US" sz="2800" i="1" baseline="30000" dirty="0" smtClean="0">
                  <a:latin typeface="+mj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tr-TR" altLang="en-US" sz="1800" dirty="0" smtClean="0">
                    <a:latin typeface="+mj-lt"/>
                  </a:rPr>
                  <a:t>Bir elemente ait İzotopların hepsi </a:t>
                </a:r>
                <a:r>
                  <a:rPr lang="tr-TR" altLang="en-US" sz="1800" dirty="0" err="1" smtClean="0">
                    <a:latin typeface="+mj-lt"/>
                  </a:rPr>
                  <a:t>ayn</a:t>
                </a:r>
                <a:r>
                  <a:rPr lang="tr-TR" altLang="en-US" sz="1800" dirty="0" smtClean="0">
                    <a:latin typeface="+mj-lt"/>
                  </a:rPr>
                  <a:t> Z fakat farklı A değerlerine sahiptir.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altLang="en-US" sz="1800" dirty="0" err="1" smtClean="0">
                    <a:latin typeface="+mj-lt"/>
                  </a:rPr>
                  <a:t>Karbon’un</a:t>
                </a:r>
                <a:r>
                  <a:rPr lang="tr-TR" altLang="en-US" sz="1800" dirty="0" smtClean="0">
                    <a:latin typeface="+mj-lt"/>
                  </a:rPr>
                  <a:t> bilinen 4 izotopu vardır:</a:t>
                </a:r>
              </a:p>
              <a:p>
                <a:pPr marL="0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tr-TR" alt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alt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altLang="en-US" sz="200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  <m:e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tr-T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altLang="en-US" sz="2000" i="1" baseline="30000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alt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altLang="en-US" sz="200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tr-TR" altLang="en-US" sz="2000" dirty="0" smtClean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alt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altLang="en-US" sz="200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  <m:e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tr-TR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altLang="en-US" sz="2000" i="1" baseline="3000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tr-TR" alt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tr-TR" altLang="en-US" sz="200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tr-TR" sz="200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endParaRPr lang="tr-TR" altLang="en-US" sz="1800" i="1" baseline="300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0" y="527104"/>
                <a:ext cx="11375570" cy="5943600"/>
              </a:xfrm>
              <a:prstGeom prst="rect">
                <a:avLst/>
              </a:prstGeom>
              <a:blipFill rotWithShape="0">
                <a:blip r:embed="rId3"/>
                <a:stretch>
                  <a:fillRect l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2049500" y="0"/>
            <a:ext cx="7773338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tr-TR" altLang="en-US" sz="2400" b="1" cap="none" dirty="0" smtClean="0">
                <a:solidFill>
                  <a:srgbClr val="002060"/>
                </a:solidFill>
              </a:rPr>
              <a:t>Atom</a:t>
            </a:r>
            <a:r>
              <a:rPr lang="tr-TR" altLang="en-US" sz="2400" b="1" cap="none" dirty="0">
                <a:solidFill>
                  <a:srgbClr val="002060"/>
                </a:solidFill>
              </a:rPr>
              <a:t> </a:t>
            </a:r>
            <a:r>
              <a:rPr lang="tr-TR" altLang="en-US" sz="2400" b="1" cap="none" dirty="0" smtClean="0">
                <a:solidFill>
                  <a:srgbClr val="002060"/>
                </a:solidFill>
              </a:rPr>
              <a:t>Yapısının Modern İncelemesi-3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601092" y="3450081"/>
            <a:ext cx="5473686" cy="1279920"/>
            <a:chOff x="4601092" y="3450081"/>
            <a:chExt cx="5473686" cy="127992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787899" y="4201484"/>
              <a:ext cx="609600" cy="1524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5515080" y="4208866"/>
              <a:ext cx="842178" cy="211694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5659328" y="3696660"/>
              <a:ext cx="600075" cy="228600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601092" y="3450081"/>
              <a:ext cx="1018227" cy="3693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latin typeface="+mj-lt"/>
                </a:rPr>
                <a:t>A=(</a:t>
              </a:r>
              <a:r>
                <a:rPr lang="tr-TR" dirty="0" err="1" smtClean="0">
                  <a:latin typeface="+mj-lt"/>
                </a:rPr>
                <a:t>p+n</a:t>
              </a:r>
              <a:r>
                <a:rPr lang="tr-TR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6052" y="4358051"/>
              <a:ext cx="824265" cy="3693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latin typeface="+mj-lt"/>
                </a:rPr>
                <a:t>Z= (p)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56132" y="4360669"/>
              <a:ext cx="2029723" cy="3693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latin typeface="+mj-lt"/>
                </a:rPr>
                <a:t>Element Sembolü</a:t>
              </a:r>
              <a:endParaRPr lang="en-US" dirty="0"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52320" y="3450081"/>
              <a:ext cx="2422458" cy="36933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tr-TR" dirty="0" smtClean="0">
                  <a:latin typeface="+mj-lt"/>
                </a:rPr>
                <a:t>(Net elektronik yük)=y</a:t>
              </a:r>
              <a:endParaRPr lang="en-US" dirty="0">
                <a:latin typeface="+mj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988192" y="3696660"/>
              <a:ext cx="642331" cy="279081"/>
            </a:xfrm>
            <a:prstGeom prst="straightConnector1">
              <a:avLst/>
            </a:prstGeom>
            <a:ln>
              <a:solidFill>
                <a:schemeClr val="accent1">
                  <a:lumMod val="50000"/>
                </a:schemeClr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628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589" y="157319"/>
            <a:ext cx="10551733" cy="64505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2016-2017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just"/>
            <a:r>
              <a:rPr lang="en-US" smtClean="0"/>
              <a:t>Doç. Dr. yasemin G. İŞGÖR </a:t>
            </a:r>
            <a:r>
              <a:rPr lang="tr-TR" smtClean="0"/>
              <a:t>/</a:t>
            </a:r>
            <a:r>
              <a:rPr lang="en-US" smtClean="0"/>
              <a:t>Ankara Üniversitesi/ link: </a:t>
            </a:r>
            <a:r>
              <a:rPr lang="en-US" smtClean="0">
                <a:hlinkClick r:id="rId3"/>
              </a:rPr>
              <a:t>http://80.251.40.59/ankara.edu.tr/isgor/index.html</a:t>
            </a:r>
            <a:r>
              <a:rPr lang="tr-TR" smtClean="0"/>
              <a:t> 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75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5934</TotalTime>
  <Words>3286</Words>
  <Application>Microsoft Office PowerPoint</Application>
  <PresentationFormat>Widescreen</PresentationFormat>
  <Paragraphs>465</Paragraphs>
  <Slides>47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ＭＳ Ｐゴシック</vt:lpstr>
      <vt:lpstr>Arial</vt:lpstr>
      <vt:lpstr>Calibri</vt:lpstr>
      <vt:lpstr>Calibri Light</vt:lpstr>
      <vt:lpstr>Cambria Math</vt:lpstr>
      <vt:lpstr>Comic Sans MS</vt:lpstr>
      <vt:lpstr>Marlett</vt:lpstr>
      <vt:lpstr>Symbol</vt:lpstr>
      <vt:lpstr>Times</vt:lpstr>
      <vt:lpstr>Times New Roman</vt:lpstr>
      <vt:lpstr>Tw Cen MT</vt:lpstr>
      <vt:lpstr>Wingdings</vt:lpstr>
      <vt:lpstr>Wingdings 3</vt:lpstr>
      <vt:lpstr>Integral</vt:lpstr>
      <vt:lpstr>Denklem</vt:lpstr>
      <vt:lpstr>Bölüm 2. Atomlar ve Atom Kuramı</vt:lpstr>
      <vt:lpstr>PowerPoint Presentation</vt:lpstr>
      <vt:lpstr>PowerPoint Presentation</vt:lpstr>
      <vt:lpstr>Atom Teorisi</vt:lpstr>
      <vt:lpstr>DALTON’UN ATOM KURAMI VE ATOMUN YAPISI</vt:lpstr>
      <vt:lpstr>Atom Yapısının Modern İncelemesi-1</vt:lpstr>
      <vt:lpstr>Atom Yapısının Modern İncelemesi-2</vt:lpstr>
      <vt:lpstr>PowerPoint Presentation</vt:lpstr>
      <vt:lpstr>PowerPoint Presentation</vt:lpstr>
      <vt:lpstr>PowerPoint Presentation</vt:lpstr>
      <vt:lpstr>Formül ve molekül  ağırlığı arasındaki ilişki</vt:lpstr>
      <vt:lpstr>Basit ve Bileşik formülü arasındaki bağıntı</vt:lpstr>
      <vt:lpstr>Moleküllerin % bileşimi (kütlece)</vt:lpstr>
      <vt:lpstr>PowerPoint Presentation</vt:lpstr>
      <vt:lpstr>Mol Hesaplamaları: Gram-Mol ilişkisi</vt:lpstr>
      <vt:lpstr>Mol Hesaplamaları: Avogadro Sayısı</vt:lpstr>
      <vt:lpstr>İyonik bileşiklerin Formülleri: </vt:lpstr>
      <vt:lpstr>Basit Formülün Hesaplanması</vt:lpstr>
      <vt:lpstr>PowerPoint Presentation</vt:lpstr>
      <vt:lpstr>Atom Yapısının incelenmesi</vt:lpstr>
      <vt:lpstr>Elektronun bulunuşu</vt:lpstr>
      <vt:lpstr>Elektron Kütlesinin bulunuşu</vt:lpstr>
      <vt:lpstr>PowerPoint Presentation</vt:lpstr>
      <vt:lpstr>Radyoaktiflik (Ünite 2 ve 21)</vt:lpstr>
      <vt:lpstr>Radyoaktivite (Ünite 21, Lemay 10. baskı)</vt:lpstr>
      <vt:lpstr>PowerPoint Presentation</vt:lpstr>
      <vt:lpstr>PowerPoint Presentation</vt:lpstr>
      <vt:lpstr>PowerPoint Presentation</vt:lpstr>
      <vt:lpstr>PowerPoint Presentation</vt:lpstr>
      <vt:lpstr>Çekirdek Tepkimeleri</vt:lpstr>
      <vt:lpstr>PowerPoint Presentation</vt:lpstr>
      <vt:lpstr>RADYOAKTİF SERİ</vt:lpstr>
      <vt:lpstr>Bölüm 3 Hatırlatmalar  Bölüm 4 Kimyasal Tepkimeler ve  Stokiyometri</vt:lpstr>
      <vt:lpstr>Bölüm 3 Hatırlatmalar  Bölüm 4 Kimyasal Tepkimeler ve  Stokiyometri</vt:lpstr>
      <vt:lpstr>Hatırlatma-1</vt:lpstr>
      <vt:lpstr>Hatırlatma-2</vt:lpstr>
      <vt:lpstr>Hatırlatma-3</vt:lpstr>
      <vt:lpstr>Bileşiklerin Adlandırılması</vt:lpstr>
      <vt:lpstr>Kimyasal Tepkimeler</vt:lpstr>
      <vt:lpstr>Tepken ve Ürün Mol sayıları arasındaki ilişki</vt:lpstr>
      <vt:lpstr>İki Tepkenin Kütleleri arasındaki ilişki</vt:lpstr>
      <vt:lpstr>Çözeltinin yüzde bileşimi, hacim ve yoğunluk çevrim faktörü olarak kullanılırsa</vt:lpstr>
      <vt:lpstr>Ölçülen Miktarlardan Molarite Hesabı</vt:lpstr>
      <vt:lpstr>Molaritesi bilinen birçözeltide çözünen maddenin Kütlesinin hesaplanması</vt:lpstr>
      <vt:lpstr>Seyreltme</vt:lpstr>
      <vt:lpstr>Seri seyreltme</vt:lpstr>
      <vt:lpstr>ve seri seyreltme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YGI</dc:creator>
  <cp:lastModifiedBy>YGI</cp:lastModifiedBy>
  <cp:revision>76</cp:revision>
  <dcterms:created xsi:type="dcterms:W3CDTF">2017-10-27T00:02:11Z</dcterms:created>
  <dcterms:modified xsi:type="dcterms:W3CDTF">2018-10-17T00:12:24Z</dcterms:modified>
</cp:coreProperties>
</file>