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3" r:id="rId8"/>
    <p:sldId id="264" r:id="rId9"/>
    <p:sldId id="265" r:id="rId10"/>
    <p:sldId id="266" r:id="rId11"/>
    <p:sldId id="267" r:id="rId12"/>
    <p:sldId id="273" r:id="rId13"/>
    <p:sldId id="272" r:id="rId14"/>
    <p:sldId id="270" r:id="rId15"/>
    <p:sldId id="258"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504" y="6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3.10.2019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3.10.2019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3.10.2019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3.10.2019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3.10.2019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t>3.10.2019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t>3.10.2019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t>3.10.2019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3.10.2019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3.10.2019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3.10.2019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3.10.2019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315CA5E-BD30-4DD2-9481-E871017045BC}"/>
              </a:ext>
            </a:extLst>
          </p:cNvPr>
          <p:cNvSpPr>
            <a:spLocks noGrp="1"/>
          </p:cNvSpPr>
          <p:nvPr>
            <p:ph type="ctrTitle"/>
          </p:nvPr>
        </p:nvSpPr>
        <p:spPr/>
        <p:txBody>
          <a:bodyPr>
            <a:normAutofit fontScale="90000"/>
          </a:bodyPr>
          <a:lstStyle/>
          <a:p>
            <a:r>
              <a:rPr lang="tr-TR" dirty="0"/>
              <a:t>KONU 9</a:t>
            </a:r>
            <a:br>
              <a:rPr lang="tr-TR" dirty="0"/>
            </a:br>
            <a:r>
              <a:rPr lang="tr-TR" dirty="0"/>
              <a:t>Halkla İlişkiler Okuryazarı Olabilmek</a:t>
            </a:r>
            <a:br>
              <a:rPr lang="tr-TR" dirty="0"/>
            </a:br>
            <a:r>
              <a:rPr lang="tr-TR" dirty="0"/>
              <a:t>Mükemmellik Teorisine Eleştirel Bakış</a:t>
            </a:r>
          </a:p>
        </p:txBody>
      </p:sp>
    </p:spTree>
    <p:extLst>
      <p:ext uri="{BB962C8B-B14F-4D97-AF65-F5344CB8AC3E}">
        <p14:creationId xmlns:p14="http://schemas.microsoft.com/office/powerpoint/2010/main" val="31616092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dirty="0"/>
              <a:t>Teorinin küresel anlamda geçerli olması için Slovenya’da 1998 yılında test araştırması yapılmıştır. </a:t>
            </a:r>
          </a:p>
          <a:p>
            <a:pPr marL="0" indent="0">
              <a:buNone/>
            </a:pPr>
            <a:r>
              <a:rPr lang="tr-TR" dirty="0"/>
              <a:t>Dikkate alınması gereken 6 bağlamsal koşul</a:t>
            </a:r>
          </a:p>
          <a:p>
            <a:pPr marL="514350" indent="-514350">
              <a:buAutoNum type="arabicPeriod"/>
            </a:pPr>
            <a:r>
              <a:rPr lang="tr-TR" dirty="0"/>
              <a:t>«Kültür ve dil</a:t>
            </a:r>
          </a:p>
          <a:p>
            <a:pPr marL="514350" indent="-514350">
              <a:buAutoNum type="arabicPeriod"/>
            </a:pPr>
            <a:r>
              <a:rPr lang="tr-TR" dirty="0"/>
              <a:t>Siyasi sistem</a:t>
            </a:r>
          </a:p>
          <a:p>
            <a:pPr marL="514350" indent="-514350">
              <a:buAutoNum type="arabicPeriod"/>
            </a:pPr>
            <a:r>
              <a:rPr lang="tr-TR" dirty="0"/>
              <a:t>Ekonomik sistem</a:t>
            </a:r>
          </a:p>
          <a:p>
            <a:pPr marL="514350" indent="-514350">
              <a:buAutoNum type="arabicPeriod"/>
            </a:pPr>
            <a:r>
              <a:rPr lang="tr-TR" dirty="0"/>
              <a:t>Medya sistemi</a:t>
            </a:r>
          </a:p>
          <a:p>
            <a:pPr marL="514350" indent="-514350">
              <a:buAutoNum type="arabicPeriod"/>
            </a:pPr>
            <a:r>
              <a:rPr lang="tr-TR" dirty="0"/>
              <a:t>Ekonomik gelişim düzeyi</a:t>
            </a:r>
          </a:p>
          <a:p>
            <a:pPr marL="514350" indent="-514350">
              <a:buAutoNum type="arabicPeriod"/>
            </a:pPr>
            <a:r>
              <a:rPr lang="tr-TR" dirty="0"/>
              <a:t>Eylemcilik (aktivizm) derecesi ve doğası»</a:t>
            </a:r>
          </a:p>
        </p:txBody>
      </p:sp>
    </p:spTree>
    <p:extLst>
      <p:ext uri="{BB962C8B-B14F-4D97-AF65-F5344CB8AC3E}">
        <p14:creationId xmlns:p14="http://schemas.microsoft.com/office/powerpoint/2010/main" val="41324300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lnSpcReduction="10000"/>
          </a:bodyPr>
          <a:lstStyle/>
          <a:p>
            <a:pPr marL="0" indent="0">
              <a:buNone/>
            </a:pPr>
            <a:r>
              <a:rPr lang="tr-TR" dirty="0"/>
              <a:t>Eleştiriler; sorular?</a:t>
            </a:r>
          </a:p>
          <a:p>
            <a:pPr marL="0" indent="0">
              <a:buNone/>
            </a:pPr>
            <a:r>
              <a:rPr lang="tr-TR" dirty="0"/>
              <a:t>*Kurumların mükemmel işler başarmasının, mükemmel halkla ilişkiler sistemine bağlı olduğunu öne sürmek ne kadar isabetli ve inandırıcıdır?</a:t>
            </a:r>
          </a:p>
          <a:p>
            <a:pPr marL="0" indent="0">
              <a:buNone/>
            </a:pPr>
            <a:r>
              <a:rPr lang="tr-TR" dirty="0"/>
              <a:t>*Mükemmel kavramından ne kastedilmektedir?</a:t>
            </a:r>
          </a:p>
          <a:p>
            <a:pPr marL="0" indent="0">
              <a:buNone/>
            </a:pPr>
            <a:r>
              <a:rPr lang="tr-TR" dirty="0"/>
              <a:t>*Kusursuzluk, ‘dört dörtlük olma’ iş hayatında gerçekten mümkün müdür?</a:t>
            </a:r>
          </a:p>
          <a:p>
            <a:pPr marL="0" indent="0">
              <a:buNone/>
            </a:pPr>
            <a:r>
              <a:rPr lang="tr-TR" dirty="0"/>
              <a:t>*Halkla ilişkiler biriminin adını ‘kurumsal iletişim’ olarak değiştirerek ya da iyi eğitimli, uzman kişileri bu mevkilere atayarak ülkemizde kurumlarda halkla ilişkiler ihtiyaçlarının giderileceğini ve kurumsal etkinliğin sağlanacağını savunmak ne kadar gerçekçidir?»</a:t>
            </a:r>
          </a:p>
        </p:txBody>
      </p:sp>
    </p:spTree>
    <p:extLst>
      <p:ext uri="{BB962C8B-B14F-4D97-AF65-F5344CB8AC3E}">
        <p14:creationId xmlns:p14="http://schemas.microsoft.com/office/powerpoint/2010/main" val="21531550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07504" y="188640"/>
            <a:ext cx="8856984" cy="6552728"/>
          </a:xfrm>
        </p:spPr>
        <p:txBody>
          <a:bodyPr>
            <a:normAutofit fontScale="85000" lnSpcReduction="10000"/>
          </a:bodyPr>
          <a:lstStyle/>
          <a:p>
            <a:pPr marL="0" indent="0">
              <a:buNone/>
            </a:pPr>
            <a:r>
              <a:rPr lang="tr-TR" b="1" dirty="0"/>
              <a:t>Eleştirel çalışmalar</a:t>
            </a:r>
            <a:r>
              <a:rPr lang="tr-TR" dirty="0"/>
              <a:t>:</a:t>
            </a:r>
          </a:p>
          <a:p>
            <a:pPr marL="0" indent="0">
              <a:buNone/>
            </a:pPr>
            <a:r>
              <a:rPr lang="tr-TR" dirty="0"/>
              <a:t>Egemen halkla ilişkiler paradigmasını eleştiren yaklaşımlarda, normatif yaklaşımlardan farklı bir yol izlenmiştir. «Daha önce ihmal edilen toplumsal cinsiyet, ırk, kültür, sömürgecilik, eşitsizlik gibi» konular ele alınmıştır. Bu konular ilk defa araştırılmasa da sıklığı artmıştır. Bu tür eleştirel çalışmalarda «homojenlik olmasa da hepsi </a:t>
            </a:r>
            <a:r>
              <a:rPr lang="tr-TR" dirty="0" err="1"/>
              <a:t>Grunig</a:t>
            </a:r>
            <a:r>
              <a:rPr lang="tr-TR" dirty="0"/>
              <a:t> paradigmasını eleştirme konusunda birleşmektedirler.»</a:t>
            </a:r>
          </a:p>
          <a:p>
            <a:pPr marL="0" indent="0">
              <a:buNone/>
            </a:pPr>
            <a:r>
              <a:rPr lang="tr-TR" dirty="0"/>
              <a:t>«Halkla ilişkilerde bir dönüşüm yaşandığını ya da yaşanması gerektiğini savunan yazarlar, mükemmellik modelinin halkla ilişkiler araştırmalarının gelişmesini engellediğini söylemektedirler. Bu teorinin örgütsel ve yönetsel çıkarlar tarafından yönlendirilmesi ve tek odak noktasının örgüt olması nedeniyle örgütlerin içinde faaliyet gösterdikleri toplumsal dünyanın dışlanması eğilimi yarattığını belirtmektedirler. Bu durumun, halkla ilişkilerin bir bütün olarak değerlendirilmesini engellediği görülmektedir.» (Artan </a:t>
            </a:r>
            <a:r>
              <a:rPr lang="tr-TR" dirty="0" err="1"/>
              <a:t>Özoran</a:t>
            </a:r>
            <a:r>
              <a:rPr lang="tr-TR" dirty="0"/>
              <a:t>, 2018: 106-107)</a:t>
            </a:r>
          </a:p>
        </p:txBody>
      </p:sp>
    </p:spTree>
    <p:extLst>
      <p:ext uri="{BB962C8B-B14F-4D97-AF65-F5344CB8AC3E}">
        <p14:creationId xmlns:p14="http://schemas.microsoft.com/office/powerpoint/2010/main" val="8018444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fontScale="92500" lnSpcReduction="20000"/>
          </a:bodyPr>
          <a:lstStyle/>
          <a:p>
            <a:pPr marL="0" indent="0">
              <a:buNone/>
            </a:pPr>
            <a:r>
              <a:rPr lang="tr-TR" dirty="0"/>
              <a:t>«Alternatif paradigmalar baskın paradigmanın eleştirinin işe yarar bir teori üretmede başarısız olacağına yönelik oluşturduğu algıya direnmiştir. 21. yüzyılda antropoloji, etnografi, post kolonyal, eleştirel ve madun konularını içeren alternatif kavramsallaştırmalar çoğalmaya başlamıştır. Halkla ilişkiler uygulamalarını bir “kültürel aracı” olarak tanımlayan ve promosyon kültürüne odaklanan çalışmalar artmıştır. Halkla ilişikler uzmanlarını bir “söylem </a:t>
            </a:r>
            <a:r>
              <a:rPr lang="tr-TR" dirty="0" err="1"/>
              <a:t>teknolojisti</a:t>
            </a:r>
            <a:r>
              <a:rPr lang="tr-TR" dirty="0"/>
              <a:t>” olarak değerlendiren; </a:t>
            </a:r>
            <a:r>
              <a:rPr lang="tr-TR" dirty="0" err="1"/>
              <a:t>postmodernizmi</a:t>
            </a:r>
            <a:r>
              <a:rPr lang="tr-TR" dirty="0"/>
              <a:t> halkla ilişkiler uygulayıcılarını dinamik ve devamlı değişen </a:t>
            </a:r>
            <a:r>
              <a:rPr lang="tr-TR" dirty="0" err="1"/>
              <a:t>postmodern</a:t>
            </a:r>
            <a:r>
              <a:rPr lang="tr-TR" dirty="0"/>
              <a:t> çevreye yanıt veren işlevsel yardımcılar olarak ele alan; </a:t>
            </a:r>
            <a:r>
              <a:rPr lang="tr-TR" dirty="0" err="1"/>
              <a:t>Beck</a:t>
            </a:r>
            <a:r>
              <a:rPr lang="tr-TR" dirty="0"/>
              <a:t>, Bourdieu, </a:t>
            </a:r>
            <a:r>
              <a:rPr lang="tr-TR" dirty="0" err="1"/>
              <a:t>Foucault</a:t>
            </a:r>
            <a:r>
              <a:rPr lang="tr-TR" dirty="0"/>
              <a:t>, </a:t>
            </a:r>
            <a:r>
              <a:rPr lang="tr-TR" dirty="0" err="1"/>
              <a:t>Giddens</a:t>
            </a:r>
            <a:r>
              <a:rPr lang="tr-TR" dirty="0"/>
              <a:t>, </a:t>
            </a:r>
            <a:r>
              <a:rPr lang="tr-TR" dirty="0" err="1"/>
              <a:t>Goffman</a:t>
            </a:r>
            <a:r>
              <a:rPr lang="tr-TR" dirty="0"/>
              <a:t> gibi yazarlar ışığında halkla ilişkileri değerlendiren çalışmalar ortaya çıkmıştır.» (Artan </a:t>
            </a:r>
            <a:r>
              <a:rPr lang="tr-TR" dirty="0" err="1"/>
              <a:t>Özoran</a:t>
            </a:r>
            <a:r>
              <a:rPr lang="tr-TR" dirty="0"/>
              <a:t>, 2018: 108)</a:t>
            </a:r>
          </a:p>
        </p:txBody>
      </p:sp>
    </p:spTree>
    <p:extLst>
      <p:ext uri="{BB962C8B-B14F-4D97-AF65-F5344CB8AC3E}">
        <p14:creationId xmlns:p14="http://schemas.microsoft.com/office/powerpoint/2010/main" val="24081833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dirty="0"/>
              <a:t>«Halkla ilişkilerde egemen olan işlevsel paradigma “iktidar” kavramı ve bu kavramın sahip olduğu kilit rolü görmezden gelmektedir. Simetri yaklaşımında nüfusun her kesiminin, kendisini kamusal olarak ifade edebilecek iletişim becerilerine ve kaynaklara sahip olduğu varsayılmaktadır. Ancak uygulamalara bakıldığında, bu varsayımın doğru olmadığı, siyasi ve ekonomik olarak avantajlı olan grupların halkla ilişkiler uygulamalarının faydalarına en çok ulaşabilenler olduğu görülmektedir.» (</a:t>
            </a:r>
            <a:r>
              <a:rPr lang="sv-SE" dirty="0"/>
              <a:t>Artan Özoran, 2018: 11</a:t>
            </a:r>
            <a:r>
              <a:rPr lang="tr-TR" dirty="0"/>
              <a:t>4</a:t>
            </a:r>
            <a:r>
              <a:rPr lang="sv-SE" dirty="0"/>
              <a:t>)</a:t>
            </a:r>
            <a:endParaRPr lang="tr-TR" dirty="0"/>
          </a:p>
        </p:txBody>
      </p:sp>
    </p:spTree>
    <p:extLst>
      <p:ext uri="{BB962C8B-B14F-4D97-AF65-F5344CB8AC3E}">
        <p14:creationId xmlns:p14="http://schemas.microsoft.com/office/powerpoint/2010/main" val="29252087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fontScale="92500" lnSpcReduction="10000"/>
          </a:bodyPr>
          <a:lstStyle/>
          <a:p>
            <a:pPr marL="0" indent="0">
              <a:buNone/>
            </a:pPr>
            <a:r>
              <a:rPr lang="tr-TR" b="1" dirty="0"/>
              <a:t>Kaynakça</a:t>
            </a:r>
          </a:p>
          <a:p>
            <a:pPr marL="0" indent="0">
              <a:buNone/>
            </a:pPr>
            <a:r>
              <a:rPr lang="tr-TR" dirty="0"/>
              <a:t>Balta </a:t>
            </a:r>
            <a:r>
              <a:rPr lang="tr-TR" dirty="0" err="1"/>
              <a:t>Peltekoğlu</a:t>
            </a:r>
            <a:r>
              <a:rPr lang="tr-TR" dirty="0"/>
              <a:t>, Filiz (2011), «</a:t>
            </a:r>
            <a:r>
              <a:rPr lang="tr-TR" b="1" dirty="0"/>
              <a:t>Halkla İlişkiler Okuryazarı Olabilmek</a:t>
            </a:r>
            <a:r>
              <a:rPr lang="tr-TR" dirty="0"/>
              <a:t>», İçinde: Becerikli, Sema (2011).  Halkla İlişkiler ve Reklamın Anatomisi, Eleştirel Bir Kavrayış, Ankara, Ütopya, </a:t>
            </a:r>
            <a:r>
              <a:rPr lang="tr-TR" dirty="0" err="1"/>
              <a:t>ss</a:t>
            </a:r>
            <a:r>
              <a:rPr lang="tr-TR" dirty="0"/>
              <a:t>. 9-16.</a:t>
            </a:r>
          </a:p>
          <a:p>
            <a:pPr marL="0" indent="0">
              <a:buNone/>
            </a:pPr>
            <a:r>
              <a:rPr lang="tr-TR" dirty="0" err="1"/>
              <a:t>Tunçel</a:t>
            </a:r>
            <a:r>
              <a:rPr lang="tr-TR" dirty="0"/>
              <a:t>, Hakan (2011), « </a:t>
            </a:r>
            <a:r>
              <a:rPr lang="tr-TR" b="1" dirty="0"/>
              <a:t>Halkla İlişkilerde Mükemmellik Teorisinin Türkiye Ekseninde Eleştirel Değerlendirmesi ve Öneriler</a:t>
            </a:r>
            <a:r>
              <a:rPr lang="tr-TR" dirty="0"/>
              <a:t>», </a:t>
            </a:r>
            <a:r>
              <a:rPr lang="tr-TR" altLang="en-US" dirty="0"/>
              <a:t>İçinde: Becerikli, Sema (2011).  </a:t>
            </a:r>
            <a:r>
              <a:rPr lang="tr-TR" altLang="en-US" i="1" dirty="0"/>
              <a:t>Halkla İlişkiler ve Reklamın Anatomisi, Eleştirel Bir Kavrayış</a:t>
            </a:r>
            <a:r>
              <a:rPr lang="tr-TR" altLang="en-US" dirty="0"/>
              <a:t>, Ankara, Ütopya, ss.149-165. </a:t>
            </a:r>
          </a:p>
          <a:p>
            <a:pPr marL="0" indent="0">
              <a:buNone/>
            </a:pPr>
            <a:r>
              <a:rPr lang="tr-TR" dirty="0"/>
              <a:t>Artan </a:t>
            </a:r>
            <a:r>
              <a:rPr lang="tr-TR" dirty="0" err="1"/>
              <a:t>Özoran</a:t>
            </a:r>
            <a:r>
              <a:rPr lang="tr-TR" dirty="0"/>
              <a:t>, </a:t>
            </a:r>
            <a:r>
              <a:rPr lang="tr-TR" dirty="0" err="1"/>
              <a:t>Beris</a:t>
            </a:r>
            <a:r>
              <a:rPr lang="tr-TR" dirty="0"/>
              <a:t> (2018), </a:t>
            </a:r>
            <a:r>
              <a:rPr lang="tr-TR" b="1" dirty="0" err="1"/>
              <a:t>Postmodern</a:t>
            </a:r>
            <a:r>
              <a:rPr lang="tr-TR" b="1" dirty="0"/>
              <a:t> Kültür ve Halkla İlişkiler: Kampanyalar Üzerine Bir Analiz</a:t>
            </a:r>
            <a:r>
              <a:rPr lang="tr-TR" dirty="0"/>
              <a:t>, Ankara Üniversitesi Sosyal Bilimler Enstitüsü Halkla İlişkiler ve Tanıtım ABD Yayımlanmamış Doktora Tezi. </a:t>
            </a:r>
          </a:p>
          <a:p>
            <a:pPr marL="0" indent="0">
              <a:buNone/>
            </a:pPr>
            <a:endParaRPr lang="tr-TR" altLang="en-US"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28646992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lnSpcReduction="10000"/>
          </a:bodyPr>
          <a:lstStyle/>
          <a:p>
            <a:pPr marL="0" indent="0">
              <a:buNone/>
            </a:pPr>
            <a:r>
              <a:rPr lang="tr-TR" b="1" dirty="0"/>
              <a:t>Halkla İlişkiler Okuryazarı Olabilmek</a:t>
            </a:r>
          </a:p>
          <a:p>
            <a:pPr marL="0" indent="0">
              <a:buNone/>
            </a:pPr>
            <a:r>
              <a:rPr lang="tr-TR" dirty="0"/>
              <a:t>«Halkla ilişkiler medyanın birincil kaynağı haline gelmesi, iletilerin büyük bir bölümünün bu güçlü haber kaynağı tarafından tasarlanmasına neden olmaktadır.»</a:t>
            </a:r>
          </a:p>
          <a:p>
            <a:pPr marL="0" indent="0">
              <a:buNone/>
            </a:pPr>
            <a:r>
              <a:rPr lang="tr-TR" dirty="0"/>
              <a:t>-Medyanın tecimsel kaygısı</a:t>
            </a:r>
          </a:p>
          <a:p>
            <a:pPr marL="0" indent="0">
              <a:buNone/>
            </a:pPr>
            <a:r>
              <a:rPr lang="tr-TR" dirty="0"/>
              <a:t>-İletişimdeki güç dengesi</a:t>
            </a:r>
          </a:p>
          <a:p>
            <a:pPr marL="0" indent="0">
              <a:buNone/>
            </a:pPr>
            <a:r>
              <a:rPr lang="tr-TR" dirty="0"/>
              <a:t>	</a:t>
            </a:r>
            <a:r>
              <a:rPr lang="tr-TR" dirty="0">
                <a:sym typeface="Wingdings" panose="05000000000000000000" pitchFamily="2" charset="2"/>
              </a:rPr>
              <a:t>iletilerin gerçek amaçları?</a:t>
            </a:r>
          </a:p>
          <a:p>
            <a:pPr marL="0" indent="0">
              <a:buNone/>
            </a:pPr>
            <a:r>
              <a:rPr lang="tr-TR" dirty="0">
                <a:sym typeface="Wingdings" panose="05000000000000000000" pitchFamily="2" charset="2"/>
              </a:rPr>
              <a:t>	sorgulamak?</a:t>
            </a:r>
          </a:p>
          <a:p>
            <a:pPr marL="0" indent="0">
              <a:buNone/>
            </a:pPr>
            <a:r>
              <a:rPr lang="tr-TR" dirty="0">
                <a:sym typeface="Wingdings" panose="05000000000000000000" pitchFamily="2" charset="2"/>
              </a:rPr>
              <a:t>		Halkla ilişkiler okuryazarı olmak!</a:t>
            </a:r>
          </a:p>
          <a:p>
            <a:pPr marL="0" indent="0">
              <a:buNone/>
            </a:pPr>
            <a:r>
              <a:rPr lang="tr-TR" dirty="0">
                <a:sym typeface="Wingdings" panose="05000000000000000000" pitchFamily="2" charset="2"/>
              </a:rPr>
              <a:t>			kurumların amaçları üzerine 				yapılan uygulamalar</a:t>
            </a:r>
          </a:p>
        </p:txBody>
      </p:sp>
    </p:spTree>
    <p:extLst>
      <p:ext uri="{BB962C8B-B14F-4D97-AF65-F5344CB8AC3E}">
        <p14:creationId xmlns:p14="http://schemas.microsoft.com/office/powerpoint/2010/main" val="33008082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dirty="0" err="1"/>
              <a:t>Ivy</a:t>
            </a:r>
            <a:r>
              <a:rPr lang="tr-TR" dirty="0"/>
              <a:t> Lee, 1906, bildiri</a:t>
            </a:r>
          </a:p>
          <a:p>
            <a:pPr marL="0" indent="0">
              <a:buNone/>
            </a:pPr>
            <a:r>
              <a:rPr lang="tr-TR" dirty="0"/>
              <a:t>«Halkla ilişkiler anlayışında </a:t>
            </a:r>
            <a:r>
              <a:rPr lang="tr-TR" dirty="0" err="1"/>
              <a:t>Ivy</a:t>
            </a:r>
            <a:r>
              <a:rPr lang="tr-TR" dirty="0"/>
              <a:t> Lee’nin altını çizdiği bilgilendirme yaklaşımı, yani bir başka deyişle halkla ilişkiler alanında </a:t>
            </a:r>
            <a:r>
              <a:rPr lang="tr-TR" dirty="0" err="1"/>
              <a:t>mslek</a:t>
            </a:r>
            <a:r>
              <a:rPr lang="tr-TR" dirty="0"/>
              <a:t> ahlakı ilkelerinin atası olarak kabul edilebilecek olan ‘doğru ve eksiksiz bilgi’ temelli bildirisi, aslında ilk önce kendisi tarafından ihlale uğratılmıştır.»</a:t>
            </a:r>
          </a:p>
          <a:p>
            <a:pPr marL="0" indent="0">
              <a:buNone/>
            </a:pPr>
            <a:r>
              <a:rPr lang="tr-TR" dirty="0"/>
              <a:t>Colorado Grevi</a:t>
            </a:r>
          </a:p>
          <a:p>
            <a:pPr marL="0" indent="0">
              <a:buNone/>
            </a:pPr>
            <a:r>
              <a:rPr lang="tr-TR" dirty="0"/>
              <a:t>Zehirli Sarmaşık lakabı</a:t>
            </a:r>
          </a:p>
        </p:txBody>
      </p:sp>
    </p:spTree>
    <p:extLst>
      <p:ext uri="{BB962C8B-B14F-4D97-AF65-F5344CB8AC3E}">
        <p14:creationId xmlns:p14="http://schemas.microsoft.com/office/powerpoint/2010/main" val="3935249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dirty="0"/>
              <a:t>«Çoğu zaman haber kaynağı olan ve (?) halkla ilişkiler tarafından tasarlanan iletiler, medyanın itibarının da arkasına gizlenerek, asıl gerçekle yaratılan gerçek arasındaki boşluk büyümüş, böylece tasarlanan iletilerle» algı değiştirilmiştir. </a:t>
            </a:r>
          </a:p>
          <a:p>
            <a:pPr marL="0" indent="0">
              <a:buNone/>
            </a:pPr>
            <a:r>
              <a:rPr lang="tr-TR" dirty="0" err="1"/>
              <a:t>Rockefeller</a:t>
            </a:r>
            <a:r>
              <a:rPr lang="tr-TR" dirty="0"/>
              <a:t> </a:t>
            </a:r>
            <a:r>
              <a:rPr lang="tr-TR" dirty="0">
                <a:sym typeface="Wingdings" panose="05000000000000000000" pitchFamily="2" charset="2"/>
              </a:rPr>
              <a:t> cimri ihtiyar hayırsever yaşlı (</a:t>
            </a:r>
            <a:r>
              <a:rPr lang="tr-TR" dirty="0" err="1">
                <a:sym typeface="Wingdings" panose="05000000000000000000" pitchFamily="2" charset="2"/>
              </a:rPr>
              <a:t>Ivy</a:t>
            </a:r>
            <a:r>
              <a:rPr lang="tr-TR" dirty="0">
                <a:sym typeface="Wingdings" panose="05000000000000000000" pitchFamily="2" charset="2"/>
              </a:rPr>
              <a:t> Lee)</a:t>
            </a:r>
          </a:p>
          <a:p>
            <a:pPr marL="0" indent="0">
              <a:buNone/>
            </a:pPr>
            <a:r>
              <a:rPr lang="tr-TR" dirty="0">
                <a:sym typeface="Wingdings" panose="05000000000000000000" pitchFamily="2" charset="2"/>
              </a:rPr>
              <a:t>Edward </a:t>
            </a:r>
            <a:r>
              <a:rPr lang="tr-TR" dirty="0" err="1">
                <a:sym typeface="Wingdings" panose="05000000000000000000" pitchFamily="2" charset="2"/>
              </a:rPr>
              <a:t>Bernays</a:t>
            </a:r>
            <a:r>
              <a:rPr lang="tr-TR" dirty="0">
                <a:sym typeface="Wingdings" panose="05000000000000000000" pitchFamily="2" charset="2"/>
              </a:rPr>
              <a:t>  (ikna kuramları ve araştırma yöntemleri)</a:t>
            </a:r>
          </a:p>
          <a:p>
            <a:pPr marL="0" indent="0">
              <a:buNone/>
            </a:pPr>
            <a:endParaRPr lang="tr-TR" dirty="0"/>
          </a:p>
        </p:txBody>
      </p:sp>
    </p:spTree>
    <p:extLst>
      <p:ext uri="{BB962C8B-B14F-4D97-AF65-F5344CB8AC3E}">
        <p14:creationId xmlns:p14="http://schemas.microsoft.com/office/powerpoint/2010/main" val="14490866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dirty="0"/>
              <a:t>«Medya okuryazarlığı, iletilerin amaliz edilmesi, değerlendirilmesi ile yaratılması sürecini içermektedir. Yani okuryazarlık, sorgulama temelli bir yaklaşım olup; insanların izledikleri, duydukları ve okudukları hakkında soru sormak konusunda yüreklendirmektedir.»</a:t>
            </a:r>
          </a:p>
          <a:p>
            <a:pPr marL="0" indent="0">
              <a:buNone/>
            </a:pPr>
            <a:r>
              <a:rPr lang="tr-TR" dirty="0">
                <a:sym typeface="Wingdings" panose="05000000000000000000" pitchFamily="2" charset="2"/>
              </a:rPr>
              <a:t>«Halkla ilişkiler okuryazarlığı ise, iletilerin gerçek amaçlarını okuyabilmek boyutuyla hedef kitleyi ilgilendirirken, iletilerin kim tarafından, hangi amaçla, kime yönelik olarak tasarlandığını anlamaya ve güvenilirlik düzeyini doğru değerlendirmeye zemin hazırlar.»</a:t>
            </a:r>
          </a:p>
          <a:p>
            <a:pPr marL="0" indent="0">
              <a:buNone/>
            </a:pPr>
            <a:endParaRPr lang="tr-TR" dirty="0">
              <a:sym typeface="Wingdings" panose="05000000000000000000" pitchFamily="2" charset="2"/>
            </a:endParaRPr>
          </a:p>
          <a:p>
            <a:pPr marL="0" indent="0">
              <a:buNone/>
            </a:pPr>
            <a:endParaRPr lang="tr-TR" dirty="0">
              <a:sym typeface="Wingdings" panose="05000000000000000000" pitchFamily="2" charset="2"/>
            </a:endParaRPr>
          </a:p>
          <a:p>
            <a:pPr marL="0" indent="0">
              <a:buNone/>
            </a:pPr>
            <a:endParaRPr lang="tr-TR" dirty="0"/>
          </a:p>
        </p:txBody>
      </p:sp>
    </p:spTree>
    <p:extLst>
      <p:ext uri="{BB962C8B-B14F-4D97-AF65-F5344CB8AC3E}">
        <p14:creationId xmlns:p14="http://schemas.microsoft.com/office/powerpoint/2010/main" val="28628013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dirty="0"/>
              <a:t>«Hedef kitlenin 5 temel sorusu</a:t>
            </a:r>
          </a:p>
          <a:p>
            <a:pPr marL="514350" indent="-514350">
              <a:buAutoNum type="arabicPeriod"/>
            </a:pPr>
            <a:r>
              <a:rPr lang="tr-TR" dirty="0"/>
              <a:t>İleti kim tarafınsan tasarlanmış?</a:t>
            </a:r>
          </a:p>
          <a:p>
            <a:pPr marL="514350" indent="-514350">
              <a:buAutoNum type="arabicPeriod"/>
            </a:pPr>
            <a:r>
              <a:rPr lang="tr-TR" dirty="0"/>
              <a:t>Etkili iletişim için hangi yaratıcı teknikler kullanılmış?</a:t>
            </a:r>
          </a:p>
          <a:p>
            <a:pPr marL="514350" indent="-514350">
              <a:buAutoNum type="arabicPeriod"/>
            </a:pPr>
            <a:r>
              <a:rPr lang="tr-TR" dirty="0"/>
              <a:t>İleti farklı hedef kitleler tarafından nasıl yorumlanır?</a:t>
            </a:r>
          </a:p>
          <a:p>
            <a:pPr marL="514350" indent="-514350">
              <a:buAutoNum type="arabicPeriod"/>
            </a:pPr>
            <a:r>
              <a:rPr lang="tr-TR" dirty="0"/>
              <a:t>Bakış açısı, yaşam biçimi ve hakim değerler nelerdir?</a:t>
            </a:r>
          </a:p>
          <a:p>
            <a:pPr marL="514350" indent="-514350">
              <a:buAutoNum type="arabicPeriod"/>
            </a:pPr>
            <a:r>
              <a:rPr lang="tr-TR" dirty="0"/>
              <a:t>İletinin amacı nedir?»</a:t>
            </a:r>
          </a:p>
        </p:txBody>
      </p:sp>
    </p:spTree>
    <p:extLst>
      <p:ext uri="{BB962C8B-B14F-4D97-AF65-F5344CB8AC3E}">
        <p14:creationId xmlns:p14="http://schemas.microsoft.com/office/powerpoint/2010/main" val="27899635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dirty="0"/>
              <a:t>«İletiyi tasarlama aşamasında 5 temel soru</a:t>
            </a:r>
          </a:p>
          <a:p>
            <a:pPr marL="514350" indent="-514350">
              <a:buAutoNum type="arabicPeriod"/>
            </a:pPr>
            <a:r>
              <a:rPr lang="tr-TR" dirty="0"/>
              <a:t>Verilmek istenen mesaj nedir?</a:t>
            </a:r>
          </a:p>
          <a:p>
            <a:pPr marL="514350" indent="-514350">
              <a:buAutoNum type="arabicPeriod"/>
            </a:pPr>
            <a:r>
              <a:rPr lang="tr-TR" dirty="0"/>
              <a:t>İleti tasarımında yaratıcılık ve teknolojinin gücünden yararlanılıyor mu?</a:t>
            </a:r>
          </a:p>
          <a:p>
            <a:pPr marL="514350" indent="-514350">
              <a:buAutoNum type="arabicPeriod"/>
            </a:pPr>
            <a:r>
              <a:rPr lang="tr-TR" dirty="0"/>
              <a:t>İleti, hedef kitleye uygun olarak tasarlanmış mı?</a:t>
            </a:r>
          </a:p>
          <a:p>
            <a:pPr marL="514350" indent="-514350">
              <a:buAutoNum type="arabicPeriod"/>
            </a:pPr>
            <a:r>
              <a:rPr lang="tr-TR" dirty="0"/>
              <a:t>İletide bakış açısı ve istenen değerler açık biçimde vurgulanıyor mu?</a:t>
            </a:r>
          </a:p>
          <a:p>
            <a:pPr marL="514350" indent="-514350">
              <a:buAutoNum type="arabicPeriod"/>
            </a:pPr>
            <a:r>
              <a:rPr lang="tr-TR" dirty="0"/>
              <a:t>Amaç etkili biçimde tasarlanıyor mu?»</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30591661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fontScale="92500" lnSpcReduction="20000"/>
          </a:bodyPr>
          <a:lstStyle/>
          <a:p>
            <a:pPr marL="0" indent="0">
              <a:buNone/>
            </a:pPr>
            <a:r>
              <a:rPr lang="tr-TR" b="1" dirty="0"/>
              <a:t>Halkla İlişkilerde Mükemmellik Teorisinin Türkiye Ekseninde Eleştirel Değerlendirmesi ve Öneriler</a:t>
            </a:r>
          </a:p>
          <a:p>
            <a:pPr marL="0" indent="0">
              <a:buNone/>
            </a:pPr>
            <a:r>
              <a:rPr lang="tr-TR" dirty="0"/>
              <a:t>1990’lı yıllar</a:t>
            </a:r>
            <a:r>
              <a:rPr lang="tr-TR" dirty="0">
                <a:sym typeface="Wingdings" panose="05000000000000000000" pitchFamily="2" charset="2"/>
              </a:rPr>
              <a:t> Mükemmellik Teorisi</a:t>
            </a:r>
            <a:endParaRPr lang="tr-TR" dirty="0"/>
          </a:p>
          <a:p>
            <a:pPr marL="0" indent="0">
              <a:buNone/>
            </a:pPr>
            <a:r>
              <a:rPr lang="tr-TR" dirty="0"/>
              <a:t>«Uluslararası İş İletişimcileri Derneği’nin (IABC) desteğiyle ABD’de, Kanada’da ve İngiltere’de 1985’te başlatılan ampirik araştırmaların sonucu»</a:t>
            </a:r>
          </a:p>
          <a:p>
            <a:pPr marL="0" indent="0">
              <a:buNone/>
            </a:pPr>
            <a:r>
              <a:rPr lang="tr-TR" dirty="0"/>
              <a:t>?? «kurumsal hedeflere ulaşılmasında halkla ilişkiler nasıl ve neden etkilidir?»</a:t>
            </a:r>
          </a:p>
          <a:p>
            <a:pPr marL="0" indent="0">
              <a:buNone/>
            </a:pPr>
            <a:r>
              <a:rPr lang="tr-TR" dirty="0"/>
              <a:t>Araştırmanın iki temel sorusu</a:t>
            </a:r>
          </a:p>
          <a:p>
            <a:pPr marL="514350" indent="-514350">
              <a:buAutoNum type="arabicPeriod"/>
            </a:pPr>
            <a:r>
              <a:rPr lang="tr-TR" dirty="0"/>
              <a:t>«Halkla ilişkiler bir kurumu nasıl daha etkili yapar ve bunun ekonomik olarak kuruma katma değeri nedir?»</a:t>
            </a:r>
          </a:p>
          <a:p>
            <a:pPr marL="514350" indent="-514350">
              <a:buAutoNum type="arabicPeriod"/>
            </a:pPr>
            <a:r>
              <a:rPr lang="tr-TR" dirty="0"/>
              <a:t>«Bir kurumu etkili yapan mükemmel halkla ilişkiler ve iletişim yönetiminin karakteristik özellikleri nelerdir?</a:t>
            </a:r>
          </a:p>
        </p:txBody>
      </p:sp>
    </p:spTree>
    <p:extLst>
      <p:ext uri="{BB962C8B-B14F-4D97-AF65-F5344CB8AC3E}">
        <p14:creationId xmlns:p14="http://schemas.microsoft.com/office/powerpoint/2010/main" val="42309790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fontScale="92500" lnSpcReduction="10000"/>
          </a:bodyPr>
          <a:lstStyle/>
          <a:p>
            <a:pPr marL="0" indent="0">
              <a:buNone/>
            </a:pPr>
            <a:r>
              <a:rPr lang="tr-TR" dirty="0"/>
              <a:t>«Mükemmellik teorisi normatif özelliktedir, yani bir halkla ilişkiler biriminin nasıl yapılanması ve nasıl çalışması gerektiğinin kurallarını belirlemiştir.»</a:t>
            </a:r>
          </a:p>
          <a:p>
            <a:pPr marL="0" indent="0">
              <a:buNone/>
            </a:pPr>
            <a:r>
              <a:rPr lang="tr-TR" dirty="0"/>
              <a:t>«Bir kurumun gerçekten etkili olabilmesi için» sahip olması gereken özellikler:</a:t>
            </a:r>
          </a:p>
          <a:p>
            <a:pPr marL="0" indent="0">
              <a:buNone/>
            </a:pPr>
            <a:r>
              <a:rPr lang="tr-TR" dirty="0"/>
              <a:t>*iletişim değeri</a:t>
            </a:r>
          </a:p>
          <a:p>
            <a:pPr marL="0" indent="0">
              <a:buNone/>
            </a:pPr>
            <a:r>
              <a:rPr lang="tr-TR" dirty="0"/>
              <a:t>*stratejik kurumsal işlevlere katkı</a:t>
            </a:r>
          </a:p>
          <a:p>
            <a:pPr marL="0" indent="0">
              <a:buNone/>
            </a:pPr>
            <a:r>
              <a:rPr lang="tr-TR" dirty="0"/>
              <a:t>*yönetim rolü</a:t>
            </a:r>
          </a:p>
          <a:p>
            <a:pPr marL="0" indent="0">
              <a:buNone/>
            </a:pPr>
            <a:r>
              <a:rPr lang="tr-TR" dirty="0"/>
              <a:t>*halkla ilişkilerin iki yönlü simetrik modeli</a:t>
            </a:r>
          </a:p>
          <a:p>
            <a:pPr marL="0" indent="0">
              <a:buNone/>
            </a:pPr>
            <a:r>
              <a:rPr lang="tr-TR" dirty="0"/>
              <a:t>*ideal modeli uygulayacak potansiyel</a:t>
            </a:r>
          </a:p>
          <a:p>
            <a:pPr marL="0" indent="0">
              <a:buNone/>
            </a:pPr>
            <a:r>
              <a:rPr lang="tr-TR" dirty="0"/>
              <a:t>*pozitif bir enerji olarak eylemcilik</a:t>
            </a:r>
          </a:p>
          <a:p>
            <a:pPr marL="0" indent="0">
              <a:buNone/>
            </a:pPr>
            <a:r>
              <a:rPr lang="tr-TR" dirty="0"/>
              <a:t>*kurum kültürü ve örgütsel yapı</a:t>
            </a:r>
          </a:p>
          <a:p>
            <a:pPr marL="0" indent="0">
              <a:buNone/>
            </a:pPr>
            <a:r>
              <a:rPr lang="tr-TR" dirty="0"/>
              <a:t>*bir güç olarak farklılık»</a:t>
            </a:r>
          </a:p>
        </p:txBody>
      </p:sp>
    </p:spTree>
    <p:extLst>
      <p:ext uri="{BB962C8B-B14F-4D97-AF65-F5344CB8AC3E}">
        <p14:creationId xmlns:p14="http://schemas.microsoft.com/office/powerpoint/2010/main" val="561361815"/>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TotalTime>
  <Words>1013</Words>
  <Application>Microsoft Office PowerPoint</Application>
  <PresentationFormat>Ekran Gösterisi (4:3)</PresentationFormat>
  <Paragraphs>71</Paragraphs>
  <Slides>15</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15</vt:i4>
      </vt:variant>
    </vt:vector>
  </HeadingPairs>
  <TitlesOfParts>
    <vt:vector size="18" baseType="lpstr">
      <vt:lpstr>Arial</vt:lpstr>
      <vt:lpstr>Calibri</vt:lpstr>
      <vt:lpstr>Ofis Teması</vt:lpstr>
      <vt:lpstr>KONU 9 Halkla İlişkiler Okuryazarı Olabilmek Mükemmellik Teorisine Eleştirel Bakış</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KONU 9 Halkla İlişkiler Okuryazarı Olabilmek Mükemmellik Teorisine Eleştirel Bakış</dc:title>
  <dc:creator>Nilüfer Pınar KILIÇ</dc:creator>
  <cp:lastModifiedBy>Author</cp:lastModifiedBy>
  <cp:revision>20</cp:revision>
  <dcterms:created xsi:type="dcterms:W3CDTF">2019-10-01T09:54:08Z</dcterms:created>
  <dcterms:modified xsi:type="dcterms:W3CDTF">2019-10-03T08:03:47Z</dcterms:modified>
</cp:coreProperties>
</file>