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6" r:id="rId4"/>
    <p:sldId id="268" r:id="rId5"/>
    <p:sldId id="275" r:id="rId6"/>
    <p:sldId id="272" r:id="rId7"/>
    <p:sldId id="271" r:id="rId8"/>
    <p:sldId id="270" r:id="rId9"/>
    <p:sldId id="280" r:id="rId10"/>
    <p:sldId id="279" r:id="rId11"/>
    <p:sldId id="278" r:id="rId12"/>
    <p:sldId id="277" r:id="rId13"/>
    <p:sldId id="284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EAF4"/>
    <a:srgbClr val="00FF00"/>
    <a:srgbClr val="FF99CC"/>
    <a:srgbClr val="FFFF66"/>
    <a:srgbClr val="FF00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64" autoAdjust="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60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70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98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90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49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8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071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68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14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748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593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001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262742" y="4421769"/>
            <a:ext cx="793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DEZENFEKSİYON</a:t>
            </a:r>
            <a:endParaRPr lang="tr-TR" sz="4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262744" y="406400"/>
            <a:ext cx="7910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ETKİ MEKANİZMALARINA GÖRE DEZENFEKTANLAR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262744" y="1252864"/>
            <a:ext cx="791028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Protein ve Nükleik Asitlerin Fonksiyonel Gruplarında</a:t>
            </a:r>
          </a:p>
          <a:p>
            <a:pPr algn="just"/>
            <a:r>
              <a:rPr lang="tr-TR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Modifikasyon Yapanlar</a:t>
            </a:r>
          </a:p>
          <a:p>
            <a:pPr algn="just"/>
            <a:endParaRPr lang="tr-TR" sz="2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just"/>
            <a:endParaRPr lang="tr-TR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just"/>
            <a:endParaRPr lang="tr-TR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Ağır metaller (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örn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civa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bakır, çinko),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oksitleyici ajanlar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(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örn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 peroksitler),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alkilleyici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ajanlar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(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örn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formalin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etilen oksit)</a:t>
            </a:r>
          </a:p>
        </p:txBody>
      </p:sp>
    </p:spTree>
    <p:extLst>
      <p:ext uri="{BB962C8B-B14F-4D97-AF65-F5344CB8AC3E}">
        <p14:creationId xmlns:p14="http://schemas.microsoft.com/office/powerpoint/2010/main" val="255932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262744" y="406400"/>
            <a:ext cx="7910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ETKİ MEKANİZMALARINA GÖRE DEZENFEKTANLAR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262744" y="1252864"/>
            <a:ext cx="791028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Enzimlerin İşlevini Bozarak veya Değiştirerek Etki </a:t>
            </a:r>
            <a:r>
              <a:rPr lang="tr-TR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Edenler</a:t>
            </a:r>
          </a:p>
          <a:p>
            <a:pPr algn="just"/>
            <a:endParaRPr lang="tr-TR" sz="2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just"/>
            <a:endParaRPr lang="tr-TR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just"/>
            <a:endParaRPr lang="tr-TR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Örn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kuarterner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amonyum bileşenleri, okside edici maddeler,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formaldehid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etilen oksit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195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262744" y="406400"/>
            <a:ext cx="7910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ETKİ MEKANİZMALARINA GÖRE DEZENFEKTANLAR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262744" y="1252864"/>
            <a:ext cx="79102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Bakteri Sporlarına Etki </a:t>
            </a:r>
            <a:r>
              <a:rPr lang="tr-TR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Edenler</a:t>
            </a:r>
          </a:p>
          <a:p>
            <a:pPr algn="just"/>
            <a:endParaRPr lang="tr-TR" sz="2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just"/>
            <a:endParaRPr lang="tr-TR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just"/>
            <a:endParaRPr lang="tr-TR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Kuarterner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amonyum bileşenleri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germinasyon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aşamasında etkilidir.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Fenol, sporun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oluşum aşamasına etki eder.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Gluteraldehid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formaldehid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hipoklorit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iyot, hidrojen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peroksit ve etilen oksit olgun spor aşamasında etkilidir</a:t>
            </a:r>
          </a:p>
        </p:txBody>
      </p:sp>
    </p:spTree>
    <p:extLst>
      <p:ext uri="{BB962C8B-B14F-4D97-AF65-F5344CB8AC3E}">
        <p14:creationId xmlns:p14="http://schemas.microsoft.com/office/powerpoint/2010/main" val="116137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200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Metin kutusu 1"/>
          <p:cNvSpPr txBox="1"/>
          <p:nvPr/>
        </p:nvSpPr>
        <p:spPr>
          <a:xfrm>
            <a:off x="1252404" y="4097355"/>
            <a:ext cx="79426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0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Kaynakça:</a:t>
            </a:r>
          </a:p>
          <a:p>
            <a:pPr algn="just"/>
            <a:endParaRPr lang="tr-TR" sz="1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Ufuk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ABBASOĞLU, Dezenfektanlar: Sınıflama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ve Amaca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Uygun Kullanım Alanları, 6. Ulusal Sterilizasyon Dezenfeksiyon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Kongresi, 1-5 Nisan 2009, Antalya, Türkiye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Aydın D. Minimal </a:t>
            </a:r>
            <a:r>
              <a:rPr lang="tr-TR" sz="1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invaziv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cerrahide enfeksiyon etkenleri. ANKEM </a:t>
            </a:r>
            <a:r>
              <a:rPr lang="tr-TR" sz="1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Derg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2008;22(Ek 2):221-8.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Daneyemez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O. Ülkemizde sık kullanılan bazı dezenfektanların mikrobiyolojik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aktivitelerinin tespiti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üzerinde bir araştırma. Ankara Üniversitesi Sağlık Bilimleri Enstitüsü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Yüksek Lisans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Tezi, Ankara 2000.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Dikbaş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İ, Köksal T. Hareketli protezlerin temizlenmesinde ve dezenfeksiyonunda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kullanılan maddeler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ve yöntemler. Hacettepe </a:t>
            </a:r>
            <a:r>
              <a:rPr lang="tr-TR" sz="1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Dişhekimliği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Fakültesi Dergisi 2005;29(4A):16-27</a:t>
            </a:r>
          </a:p>
        </p:txBody>
      </p:sp>
    </p:spTree>
    <p:extLst>
      <p:ext uri="{BB962C8B-B14F-4D97-AF65-F5344CB8AC3E}">
        <p14:creationId xmlns:p14="http://schemas.microsoft.com/office/powerpoint/2010/main" val="184212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227628" y="2817947"/>
            <a:ext cx="75474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Bir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obje veya materyal üzerinde bulunan canlı mikroorganizmaların (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Virüsler ve alt grupları hariç)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vejetatif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formlarının öldürülmesi; (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generatif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yapıları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(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endosporlar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) üzerine etkili değil) ve mikroorganizmaların üremelerinin baskılanması işlemine denir. </a:t>
            </a: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53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Metin kutusu 1"/>
          <p:cNvSpPr txBox="1"/>
          <p:nvPr/>
        </p:nvSpPr>
        <p:spPr>
          <a:xfrm>
            <a:off x="1418897" y="1928618"/>
            <a:ext cx="77761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Dezenfektan ve antiseptikler, standart hijyen koşullarının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sürdürülmesinde ve enfeksiyon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riski oluşturabilecek patojen mikroorganizmaların ortadan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kaldırılmasında kullanılan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antimikrobiyal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ajanlardır.</a:t>
            </a:r>
          </a:p>
          <a:p>
            <a:pPr algn="just"/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Dezenfektanlar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;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mikroorganizmaları 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etkileme derecelerine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etki mekanizmalarına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kimyasal </a:t>
            </a:r>
            <a:r>
              <a:rPr lang="tr-TR" b="1" dirty="0">
                <a:solidFill>
                  <a:srgbClr val="00B0F0"/>
                </a:solidFill>
                <a:latin typeface="Comic Sans MS" panose="030F0702030302020204" pitchFamily="66" charset="0"/>
              </a:rPr>
              <a:t>yapılarına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ve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kullanım </a:t>
            </a:r>
            <a:r>
              <a:rPr lang="tr-TR" b="1" dirty="0">
                <a:solidFill>
                  <a:srgbClr val="002060"/>
                </a:solidFill>
                <a:latin typeface="Comic Sans MS" panose="030F0702030302020204" pitchFamily="66" charset="0"/>
              </a:rPr>
              <a:t>alanlarına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göre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değişik şekillerde sınıflandırılır.</a:t>
            </a:r>
          </a:p>
        </p:txBody>
      </p:sp>
    </p:spTree>
    <p:extLst>
      <p:ext uri="{BB962C8B-B14F-4D97-AF65-F5344CB8AC3E}">
        <p14:creationId xmlns:p14="http://schemas.microsoft.com/office/powerpoint/2010/main" val="295122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Metin kutusu 1"/>
          <p:cNvSpPr txBox="1"/>
          <p:nvPr/>
        </p:nvSpPr>
        <p:spPr>
          <a:xfrm>
            <a:off x="1262744" y="406400"/>
            <a:ext cx="7910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ETKİ MEKANİZMALARINA GÖRE DEZENFEKTANLAR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262744" y="1252864"/>
            <a:ext cx="7910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Hücre Zarını Etkileyenler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262744" y="1729996"/>
            <a:ext cx="791028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Yüzey </a:t>
            </a:r>
            <a:r>
              <a:rPr lang="tr-TR" sz="2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Aktif </a:t>
            </a:r>
            <a:r>
              <a:rPr lang="tr-TR" sz="20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Dezenfektanlar</a:t>
            </a:r>
          </a:p>
          <a:p>
            <a:pPr algn="just"/>
            <a:r>
              <a:rPr lang="tr-TR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Deterjanlar (</a:t>
            </a:r>
            <a:r>
              <a:rPr lang="tr-TR" b="1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Biyosürfektanlar</a:t>
            </a:r>
            <a:r>
              <a:rPr lang="tr-TR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):</a:t>
            </a:r>
            <a:r>
              <a:rPr lang="tr-TR" b="1" dirty="0" smtClean="0">
                <a:solidFill>
                  <a:schemeClr val="bg1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Sulu çözeltilerinde iyonlaşıp iyonlaşmamalarına göre iyonik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ve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non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-iyonik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olmak üzere iki sınıfta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değerlendirilir</a:t>
            </a:r>
          </a:p>
          <a:p>
            <a:pPr algn="just"/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b="1" dirty="0" smtClean="0">
                <a:solidFill>
                  <a:srgbClr val="1CEAF4"/>
                </a:solidFill>
                <a:latin typeface="Comic Sans MS" panose="030F0702030302020204" pitchFamily="66" charset="0"/>
              </a:rPr>
              <a:t>İyonik Yüzey Aktif Maddeler: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Anyonik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katyonik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amfoterik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yüzey aktif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maddelerdir. Suda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iyonlaştıklarında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hidrofilik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veya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hidrofobik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gruplardan hangisi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yüzey aktif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özellik gösteriyorsa o grubun ismi ile anılır.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Örn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 sabun, sodyum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dodesil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benzen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sulfonat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b="1" dirty="0" err="1" smtClean="0">
                <a:solidFill>
                  <a:srgbClr val="1CEAF4"/>
                </a:solidFill>
                <a:latin typeface="Comic Sans MS" panose="030F0702030302020204" pitchFamily="66" charset="0"/>
              </a:rPr>
              <a:t>Non</a:t>
            </a:r>
            <a:r>
              <a:rPr lang="tr-TR" b="1" dirty="0" smtClean="0">
                <a:solidFill>
                  <a:srgbClr val="1CEAF4"/>
                </a:solidFill>
                <a:latin typeface="Comic Sans MS" panose="030F0702030302020204" pitchFamily="66" charset="0"/>
              </a:rPr>
              <a:t>-iyonik Yüzey Aktif Maddeler</a:t>
            </a:r>
            <a:r>
              <a:rPr lang="tr-TR" b="1" dirty="0">
                <a:solidFill>
                  <a:srgbClr val="1CEAF4"/>
                </a:solidFill>
                <a:latin typeface="Comic Sans MS" panose="030F0702030302020204" pitchFamily="66" charset="0"/>
              </a:rPr>
              <a:t>: </a:t>
            </a:r>
            <a:r>
              <a:rPr lang="tr-TR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Dezenfektan değil mekanik </a:t>
            </a:r>
            <a:r>
              <a:rPr lang="tr-TR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temizleyicilerdir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 Yüzey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aktif madde kirleri yener ve birleşmelerine mani olup dokudan ayırır</a:t>
            </a:r>
          </a:p>
        </p:txBody>
      </p:sp>
    </p:spTree>
    <p:extLst>
      <p:ext uri="{BB962C8B-B14F-4D97-AF65-F5344CB8AC3E}">
        <p14:creationId xmlns:p14="http://schemas.microsoft.com/office/powerpoint/2010/main" val="262947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262744" y="406400"/>
            <a:ext cx="7910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ETKİ MEKANİZMALARINA GÖRE DEZENFEKTANLAR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262744" y="1252864"/>
            <a:ext cx="7910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Hücre Zarını Etkileyenler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262744" y="1729996"/>
            <a:ext cx="791028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Yüzey </a:t>
            </a:r>
            <a:r>
              <a:rPr lang="tr-TR" sz="2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Aktif </a:t>
            </a:r>
            <a:r>
              <a:rPr lang="tr-TR" sz="20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Dezenfektanlar</a:t>
            </a:r>
          </a:p>
          <a:p>
            <a:pPr algn="just"/>
            <a:r>
              <a:rPr lang="tr-TR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Fenol: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Bu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maddeler sitoplazma zarındaki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oksidaz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ve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dehidrogenazlarla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geri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dönüşümsüz olarak bağlanarak hücre içi bileşiklerin dışarı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çıkmasına neden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olur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252404" y="3850614"/>
            <a:ext cx="79102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Fenol;</a:t>
            </a:r>
          </a:p>
          <a:p>
            <a:endParaRPr lang="tr-TR" sz="2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Düşük konsantrasyonda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antimikrobiyal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etkisi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bulunmaması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Cilde zarar vermesi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Hoşa gitmeyen kokusu yüzünden  </a:t>
            </a:r>
          </a:p>
          <a:p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Dezenfektan olarak kullanılması da enderdir.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07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262744" y="406400"/>
            <a:ext cx="7910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ETKİ MEKANİZMALARINA GÖRE DEZENFEKTANLAR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262744" y="1252864"/>
            <a:ext cx="7910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Hücre Zarını Etkileyenler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262744" y="1729996"/>
            <a:ext cx="79102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Yüzey </a:t>
            </a:r>
            <a:r>
              <a:rPr lang="tr-TR" sz="1600" b="1" dirty="0">
                <a:solidFill>
                  <a:srgbClr val="FFFF00"/>
                </a:solidFill>
                <a:latin typeface="Comic Sans MS" panose="030F0702030302020204" pitchFamily="66" charset="0"/>
              </a:rPr>
              <a:t>Aktif </a:t>
            </a:r>
            <a:r>
              <a:rPr lang="tr-TR" sz="1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Dezenfektanlar</a:t>
            </a:r>
          </a:p>
          <a:p>
            <a:pPr algn="just"/>
            <a:r>
              <a:rPr lang="tr-TR" sz="16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Fenol: </a:t>
            </a:r>
            <a:r>
              <a:rPr lang="tr-TR" sz="16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Dezenfektan olarak kullanımı tercih edilmese de;</a:t>
            </a:r>
            <a:r>
              <a:rPr lang="tr-TR" sz="16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Fenol, 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dezenfektanların aktivitelerini belirlemede standart madde olarak 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kullanılır</a:t>
            </a:r>
            <a:r>
              <a:rPr lang="tr-TR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. Bu amaçla </a:t>
            </a:r>
            <a:r>
              <a:rPr lang="tr-TR" sz="1600" b="1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FENOL SABİTESİ </a:t>
            </a:r>
            <a:r>
              <a:rPr lang="tr-TR" sz="1600" b="1" dirty="0" err="1" smtClean="0">
                <a:solidFill>
                  <a:schemeClr val="accent6"/>
                </a:solidFill>
                <a:latin typeface="Comic Sans MS" panose="030F0702030302020204" pitchFamily="66" charset="0"/>
              </a:rPr>
              <a:t>TESTİ</a:t>
            </a:r>
            <a:r>
              <a:rPr lang="tr-TR" sz="16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’nden</a:t>
            </a:r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yararlanılır</a:t>
            </a:r>
          </a:p>
          <a:p>
            <a:pPr algn="just"/>
            <a:endParaRPr lang="tr-TR" sz="16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sz="1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Test </a:t>
            </a:r>
            <a:r>
              <a:rPr lang="tr-TR" sz="16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mikroorganizmları</a:t>
            </a:r>
            <a:endParaRPr lang="tr-TR" sz="1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sz="1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Staphylococcus</a:t>
            </a:r>
            <a:r>
              <a:rPr lang="tr-TR" sz="1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aureus</a:t>
            </a:r>
            <a:endParaRPr lang="tr-TR" sz="16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sz="1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Salmonelle</a:t>
            </a:r>
            <a:r>
              <a:rPr lang="tr-TR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typhi</a:t>
            </a:r>
            <a:endParaRPr lang="tr-TR" sz="16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sz="1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Pseudomonas</a:t>
            </a:r>
            <a:r>
              <a:rPr lang="tr-TR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aeruginosa</a:t>
            </a:r>
            <a:endParaRPr lang="tr-TR" sz="16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Untit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686" y="4133831"/>
            <a:ext cx="2886075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2076686" y="5728100"/>
            <a:ext cx="2886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Bakteriyosin</a:t>
            </a:r>
            <a:r>
              <a:rPr lang="tr-TR" sz="1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1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Agar</a:t>
            </a:r>
            <a:r>
              <a:rPr lang="tr-TR" sz="1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(</a:t>
            </a:r>
            <a:r>
              <a:rPr lang="tr-TR" sz="1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Besiyeri</a:t>
            </a:r>
            <a:r>
              <a:rPr lang="tr-TR" sz="1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)</a:t>
            </a:r>
            <a:endParaRPr lang="tr-TR" sz="1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148" name="Picture 4" descr="Untitl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671" y="4126657"/>
            <a:ext cx="1886856" cy="158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5194671" y="5728100"/>
            <a:ext cx="18868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Test Kimyasalı Emdirilmiş Kağıt Diskler</a:t>
            </a:r>
          </a:p>
        </p:txBody>
      </p:sp>
      <p:pic>
        <p:nvPicPr>
          <p:cNvPr id="6150" name="Picture 6" descr="Untitle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437" y="4126657"/>
            <a:ext cx="1886856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7313437" y="5835695"/>
            <a:ext cx="1840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Zon</a:t>
            </a:r>
            <a:r>
              <a:rPr lang="tr-TR" sz="1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Çapı</a:t>
            </a:r>
            <a:endParaRPr lang="tr-TR" sz="1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04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262744" y="406400"/>
            <a:ext cx="7910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ETKİ MEKANİZMALARINA GÖRE DEZENFEKTANLAR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262744" y="1252864"/>
            <a:ext cx="7910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Hücre Zarını Etkileyenler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262744" y="1729996"/>
            <a:ext cx="791028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Yüzey Aktif Dezenfektanlar</a:t>
            </a:r>
          </a:p>
          <a:p>
            <a:pPr algn="just"/>
            <a:r>
              <a:rPr lang="tr-TR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Fenol Türevleri (</a:t>
            </a:r>
            <a:r>
              <a:rPr lang="tr-TR" b="1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Fenolik</a:t>
            </a:r>
            <a:r>
              <a:rPr lang="tr-TR" b="1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Bileşikler):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Fenollerin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türevi olup sabun veya deterjanlarla kombine edildiğinde fenollerden </a:t>
            </a:r>
            <a:r>
              <a:rPr lang="tr-TR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daha az zararlı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ve </a:t>
            </a:r>
            <a:r>
              <a:rPr lang="tr-TR" b="1" u="sng" dirty="0" err="1">
                <a:solidFill>
                  <a:schemeClr val="bg1"/>
                </a:solidFill>
                <a:latin typeface="Comic Sans MS" panose="030F0702030302020204" pitchFamily="66" charset="0"/>
              </a:rPr>
              <a:t>antibakteriyal</a:t>
            </a:r>
            <a:r>
              <a:rPr lang="tr-TR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 etkileri daha fazladır.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Fenolikler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mikroorganizmalara, plazma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membranlarını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bozarak, enzim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inaktivasyonu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ve proteinleri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denatüre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ederek etkili olmaktadır.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Fenolikler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nrganik~madde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varlığında aktivitelerini sürdürmeleri, stabil ve uzun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süreli olmaları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nedeniyle özellikle tıpta sıklıkla kullanılan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dezenfektanlardandır.</a:t>
            </a:r>
          </a:p>
          <a:p>
            <a:pPr algn="just"/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	Alkil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grubu: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Krezol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lizol.</a:t>
            </a:r>
          </a:p>
          <a:p>
            <a:pPr algn="just"/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	Klor grubu: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Hekzaklorofen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 </a:t>
            </a:r>
          </a:p>
          <a:p>
            <a:pPr algn="just"/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77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262744" y="406400"/>
            <a:ext cx="7910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ETKİ MEKANİZMALARINA GÖRE DEZENFEKTANLAR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262744" y="1252864"/>
            <a:ext cx="7910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Hücre Zarını Etkileyenler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262744" y="1729996"/>
            <a:ext cx="79102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Yüzey </a:t>
            </a:r>
            <a:r>
              <a:rPr lang="tr-TR" sz="2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Aktif </a:t>
            </a:r>
            <a:r>
              <a:rPr lang="tr-TR" sz="20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Dezenfektanlar</a:t>
            </a:r>
          </a:p>
          <a:p>
            <a:pPr algn="just"/>
            <a:r>
              <a:rPr lang="tr-TR" b="1" dirty="0">
                <a:solidFill>
                  <a:srgbClr val="00B050"/>
                </a:solidFill>
                <a:latin typeface="Comic Sans MS" panose="030F0702030302020204" pitchFamily="66" charset="0"/>
              </a:rPr>
              <a:t>Organik </a:t>
            </a:r>
            <a:r>
              <a:rPr lang="tr-TR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Çözücüler</a:t>
            </a:r>
            <a:r>
              <a:rPr lang="tr-TR" b="1" dirty="0">
                <a:solidFill>
                  <a:srgbClr val="00B050"/>
                </a:solidFill>
                <a:latin typeface="Comic Sans MS" panose="030F0702030302020204" pitchFamily="66" charset="0"/>
              </a:rPr>
              <a:t>: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Sitoplazma zarının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lipit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yapısını bozarak ve hücre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proteinini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denatüre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ederek etki ederler.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just"/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Örn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 kloroform, alkoller ve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tolüen vb.</a:t>
            </a: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58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262744" y="406400"/>
            <a:ext cx="7910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ETKİ MEKANİZMALARINA GÖRE DEZENFEKTANLAR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262744" y="1252864"/>
            <a:ext cx="7910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Hücre Proteinlerini </a:t>
            </a:r>
            <a:r>
              <a:rPr lang="tr-TR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Denatüre</a:t>
            </a:r>
            <a:r>
              <a:rPr lang="tr-TR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Edenler</a:t>
            </a:r>
            <a:endParaRPr lang="tr-T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262744" y="2579153"/>
            <a:ext cx="771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Alkol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Aseton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Organik çözücüler vb.</a:t>
            </a: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06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589</Words>
  <Application>Microsoft Office PowerPoint</Application>
  <PresentationFormat>Geniş ekran</PresentationFormat>
  <Paragraphs>85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Garamond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Dilruba Kılıç</dc:creator>
  <cp:lastModifiedBy>Dilruba Kılıç</cp:lastModifiedBy>
  <cp:revision>67</cp:revision>
  <dcterms:created xsi:type="dcterms:W3CDTF">2020-04-05T18:33:59Z</dcterms:created>
  <dcterms:modified xsi:type="dcterms:W3CDTF">2020-05-16T21:06:40Z</dcterms:modified>
</cp:coreProperties>
</file>