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8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A6C52-1FA9-4DAA-846E-AD8862D84DF0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53E9E-0E8F-4CEF-8728-E34C59FCB4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84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tr-TR" smtClean="0"/>
              <a:t>Bu sayede antibiyotiklerin toksik konsantrasyonlarında yaşama yeteneği, antibiyotik direnç genleri taşıyan bir plazmitin bakterideki varlığından dolayıdır.</a:t>
            </a:r>
          </a:p>
        </p:txBody>
      </p:sp>
      <p:sp>
        <p:nvSpPr>
          <p:cNvPr id="921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8F279D2-D1B9-48A3-82F2-F3C1DF6CAF58}" type="slidenum">
              <a:rPr lang="tr-TR" altLang="tr-TR"/>
              <a:pPr eaLnBrk="1" hangingPunct="1">
                <a:spcBef>
                  <a:spcPct val="0"/>
                </a:spcBef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614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AF582A22-2417-4954-8D02-48803A0752D3}" type="slidenum">
              <a:rPr lang="ja-JP" altLang="en-US" smtClean="0">
                <a:latin typeface="Arial" panose="020B0604020202020204" pitchFamily="34" charset="0"/>
              </a:rPr>
              <a:pPr/>
              <a:t>13</a:t>
            </a:fld>
            <a:endParaRPr lang="en-US" altLang="ja-JP" smtClean="0">
              <a:latin typeface="Arial" panose="020B0604020202020204" pitchFamily="34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mtClean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7684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343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6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10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05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70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1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4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4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00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39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57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C8D0-89ED-43B2-8650-F91AC3F2F7B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8928E-23C8-4DC6-B0EA-9E7B826EB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30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dnalc.org/view/15476-Mechanism-of-Recombination-3D-animation-with-with-basic-narration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youtube.com/watch?v=wLoslN6d3Ec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 txBox="1">
            <a:spLocks/>
          </p:cNvSpPr>
          <p:nvPr/>
        </p:nvSpPr>
        <p:spPr bwMode="auto">
          <a:xfrm>
            <a:off x="796925" y="1862139"/>
            <a:ext cx="87518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6000" b="1" dirty="0">
                <a:latin typeface="Californian FB" panose="0207040306080B030204" pitchFamily="18" charset="0"/>
              </a:rPr>
              <a:t>Gen Mühendisliği </a:t>
            </a:r>
            <a:br>
              <a:rPr lang="tr-TR" altLang="tr-TR" sz="6000" b="1" dirty="0">
                <a:latin typeface="Californian FB" panose="0207040306080B030204" pitchFamily="18" charset="0"/>
              </a:rPr>
            </a:br>
            <a:r>
              <a:rPr lang="tr-TR" altLang="tr-TR" sz="6000" b="1" dirty="0">
                <a:latin typeface="Californian FB" panose="0207040306080B030204" pitchFamily="18" charset="0"/>
              </a:rPr>
              <a:t>ve </a:t>
            </a:r>
            <a:br>
              <a:rPr lang="tr-TR" altLang="tr-TR" sz="6000" b="1" dirty="0">
                <a:latin typeface="Californian FB" panose="0207040306080B030204" pitchFamily="18" charset="0"/>
              </a:rPr>
            </a:br>
            <a:r>
              <a:rPr lang="tr-TR" altLang="tr-TR" sz="6000" b="1" dirty="0">
                <a:latin typeface="Californian FB" panose="0207040306080B030204" pitchFamily="18" charset="0"/>
              </a:rPr>
              <a:t>Veteriner Hekimlikte Biyoteknoloji</a:t>
            </a:r>
          </a:p>
        </p:txBody>
      </p:sp>
      <p:sp>
        <p:nvSpPr>
          <p:cNvPr id="8" name="2 Alt Başlık"/>
          <p:cNvSpPr txBox="1">
            <a:spLocks/>
          </p:cNvSpPr>
          <p:nvPr/>
        </p:nvSpPr>
        <p:spPr bwMode="auto">
          <a:xfrm>
            <a:off x="2671763" y="5373688"/>
            <a:ext cx="72072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988" indent="-342900">
              <a:spcBef>
                <a:spcPct val="20000"/>
              </a:spcBef>
              <a:defRPr/>
            </a:pPr>
            <a:r>
              <a:rPr lang="tr-TR" sz="3200" b="1" dirty="0">
                <a:cs typeface="ＭＳ Ｐゴシック" charset="0"/>
              </a:rPr>
              <a:t>Doç. Dr. Bengi ÇINAR KUL</a:t>
            </a:r>
          </a:p>
        </p:txBody>
      </p:sp>
      <p:pic>
        <p:nvPicPr>
          <p:cNvPr id="717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6" y="4479926"/>
            <a:ext cx="3152775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7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2313" y="549278"/>
            <a:ext cx="8229600" cy="2187575"/>
          </a:xfr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cap="flat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>
                <a:solidFill>
                  <a:srgbClr val="000000"/>
                </a:solidFill>
              </a:rPr>
              <a:t>Çoğu plazmidler </a:t>
            </a:r>
            <a:r>
              <a:rPr lang="tr-TR" altLang="tr-TR" b="1" dirty="0" smtClean="0">
                <a:solidFill>
                  <a:srgbClr val="000000"/>
                </a:solidFill>
              </a:rPr>
              <a:t>Replikasyon Orjini </a:t>
            </a:r>
            <a:r>
              <a:rPr lang="tr-TR" altLang="tr-TR" dirty="0" smtClean="0">
                <a:solidFill>
                  <a:srgbClr val="000000"/>
                </a:solidFill>
              </a:rPr>
              <a:t>olarak iş görebilen en az bir DNA dizisine sahiptirler bu sayede </a:t>
            </a:r>
            <a:r>
              <a:rPr lang="tr-TR" altLang="tr-TR" b="1" dirty="0" smtClean="0">
                <a:solidFill>
                  <a:srgbClr val="0070C0"/>
                </a:solidFill>
              </a:rPr>
              <a:t>hücrede ana bakteri kromozomundan tamamen bağımsız olarak çoğalabilirler.</a:t>
            </a:r>
          </a:p>
        </p:txBody>
      </p:sp>
    </p:spTree>
    <p:extLst>
      <p:ext uri="{BB962C8B-B14F-4D97-AF65-F5344CB8AC3E}">
        <p14:creationId xmlns:p14="http://schemas.microsoft.com/office/powerpoint/2010/main" val="66655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2313" y="188913"/>
            <a:ext cx="8229600" cy="1143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FFFFFF"/>
                </a:solidFill>
                <a:ea typeface="MS PGothic" pitchFamily="34" charset="-128"/>
              </a:rPr>
              <a:t>Büyüklük ve Kopya Sayısı</a:t>
            </a:r>
          </a:p>
        </p:txBody>
      </p:sp>
      <p:sp>
        <p:nvSpPr>
          <p:cNvPr id="12291" name="İçerik Yer Tutucusu 2"/>
          <p:cNvSpPr>
            <a:spLocks noGrp="1"/>
          </p:cNvSpPr>
          <p:nvPr>
            <p:ph idx="1"/>
          </p:nvPr>
        </p:nvSpPr>
        <p:spPr>
          <a:xfrm>
            <a:off x="1774828" y="1341438"/>
            <a:ext cx="8518525" cy="52451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Bir plazmidin büyüklüğü ve kopya sayısı, klonlama söz konusu olduğunda özellikle önemlidir.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10 kb dan küçük olan Plazmidler bir klonlama vektörü olarak tercih edilir.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b="1" dirty="0" smtClean="0">
                <a:solidFill>
                  <a:srgbClr val="0070C0"/>
                </a:solidFill>
              </a:rPr>
              <a:t>Plazmidler en küçüğü 1.0 kb dan en büyüğü 400 kb</a:t>
            </a:r>
            <a:r>
              <a:rPr lang="tr-TR" altLang="en-US" b="1" dirty="0" smtClean="0">
                <a:solidFill>
                  <a:srgbClr val="0070C0"/>
                </a:solidFill>
              </a:rPr>
              <a:t>’</a:t>
            </a:r>
            <a:r>
              <a:rPr lang="tr-TR" altLang="tr-TR" b="1" dirty="0" smtClean="0">
                <a:solidFill>
                  <a:srgbClr val="0070C0"/>
                </a:solidFill>
              </a:rPr>
              <a:t>a kadar olabilirler. </a:t>
            </a:r>
          </a:p>
        </p:txBody>
      </p:sp>
    </p:spTree>
    <p:extLst>
      <p:ext uri="{BB962C8B-B14F-4D97-AF65-F5344CB8AC3E}">
        <p14:creationId xmlns:p14="http://schemas.microsoft.com/office/powerpoint/2010/main" val="8896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İçerik Yer Tutucusu 2"/>
          <p:cNvSpPr>
            <a:spLocks noGrp="1"/>
          </p:cNvSpPr>
          <p:nvPr>
            <p:ph idx="1"/>
          </p:nvPr>
        </p:nvSpPr>
        <p:spPr>
          <a:xfrm>
            <a:off x="158493" y="1136921"/>
            <a:ext cx="8362950" cy="4525963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 Plazmid vektörler en fazla 10 kb yabancı DNA alabilir.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/>
              <a:t>K</a:t>
            </a:r>
            <a:r>
              <a:rPr lang="tr-TR" altLang="tr-TR" dirty="0" smtClean="0"/>
              <a:t>ullanan ilk plazmid vektör </a:t>
            </a:r>
            <a:r>
              <a:rPr lang="tr-TR" altLang="tr-TR" b="1" dirty="0" smtClean="0"/>
              <a:t>pBR322 </a:t>
            </a:r>
            <a:r>
              <a:rPr lang="tr-TR" altLang="tr-TR" dirty="0" smtClean="0"/>
              <a:t>olarak adlandırılmıştır.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/>
              <a:t>B</a:t>
            </a:r>
            <a:r>
              <a:rPr lang="tr-TR" altLang="tr-TR" dirty="0" smtClean="0"/>
              <a:t>u vektör </a:t>
            </a:r>
            <a:r>
              <a:rPr lang="tr-TR" altLang="tr-TR" b="1" dirty="0" smtClean="0"/>
              <a:t>4361 </a:t>
            </a:r>
            <a:r>
              <a:rPr lang="tr-TR" altLang="tr-TR" b="1" dirty="0" err="1" smtClean="0"/>
              <a:t>bp</a:t>
            </a:r>
            <a:endParaRPr lang="tr-TR" altLang="tr-TR" b="1" dirty="0" smtClean="0"/>
          </a:p>
          <a:p>
            <a:endParaRPr lang="tr-TR" altLang="tr-TR" dirty="0" smtClean="0"/>
          </a:p>
          <a:p>
            <a:r>
              <a:rPr lang="tr-TR" altLang="tr-TR" dirty="0" smtClean="0"/>
              <a:t>İlk </a:t>
            </a:r>
            <a:r>
              <a:rPr lang="tr-TR" altLang="tr-TR" dirty="0"/>
              <a:t>modern </a:t>
            </a:r>
            <a:r>
              <a:rPr lang="tr-TR" altLang="tr-TR" dirty="0" err="1"/>
              <a:t>plazmid</a:t>
            </a:r>
            <a:r>
              <a:rPr lang="tr-TR" altLang="tr-TR" dirty="0"/>
              <a:t> vektör (1976)</a:t>
            </a:r>
          </a:p>
          <a:p>
            <a:pPr eaLnBrk="1" hangingPunct="1"/>
            <a:endParaRPr lang="tr-TR" altLang="tr-TR" b="1" dirty="0" smtClean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733" y="185875"/>
            <a:ext cx="7761287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52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31188" cy="1141412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buClr>
                <a:srgbClr val="FF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ja-JP" smtClean="0">
                <a:solidFill>
                  <a:srgbClr val="FF9900"/>
                </a:solidFill>
                <a:latin typeface="Bodoni MT Black" panose="02070A03080606020203" pitchFamily="18" charset="0"/>
              </a:rPr>
              <a:t>pBR322</a:t>
            </a:r>
          </a:p>
        </p:txBody>
      </p:sp>
      <p:sp>
        <p:nvSpPr>
          <p:cNvPr id="931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981200" y="1371600"/>
            <a:ext cx="8229600" cy="5106988"/>
          </a:xfrm>
        </p:spPr>
        <p:txBody>
          <a:bodyPr vert="horz" lIns="90000" tIns="46800" rIns="90000" bIns="46800" rtlCol="0">
            <a:normAutofit/>
          </a:bodyPr>
          <a:lstStyle/>
          <a:p>
            <a:pPr marL="989013" lvl="1" indent="-531813">
              <a:buFont typeface="Arial" panose="020B0604020202020204" pitchFamily="34" charset="0"/>
              <a:buAutoNum type="arabicPeriod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tr-TR" altLang="ja-JP" dirty="0" smtClean="0">
                <a:latin typeface="Berlin Sans FB" panose="020E0602020502020306" pitchFamily="34" charset="0"/>
              </a:rPr>
              <a:t>Replikasyon orijini içerir </a:t>
            </a:r>
          </a:p>
          <a:p>
            <a:pPr marL="457200" lvl="1" indent="0"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r>
              <a:rPr lang="en-GB" altLang="ja-JP" dirty="0" smtClean="0">
                <a:latin typeface="Berlin Sans FB" panose="020E0602020502020306" pitchFamily="34" charset="0"/>
              </a:rPr>
              <a:t>colE1 origin of replication (ORI)</a:t>
            </a:r>
          </a:p>
          <a:p>
            <a:pPr marL="989013" lvl="1" indent="-531813">
              <a:buNone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</a:pPr>
            <a:endParaRPr lang="ja-JP" altLang="en-GB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034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295775" y="2349500"/>
            <a:ext cx="3106738" cy="2332038"/>
          </a:xfrm>
        </p:spPr>
        <p:txBody>
          <a:bodyPr/>
          <a:lstStyle/>
          <a:p>
            <a:pPr eaLnBrk="1" hangingPunct="1"/>
            <a:r>
              <a:rPr lang="en-US" altLang="tr-TR" dirty="0" smtClean="0">
                <a:hlinkClick r:id="rId2"/>
              </a:rPr>
              <a:t>anima</a:t>
            </a:r>
            <a:r>
              <a:rPr lang="tr-TR" altLang="tr-TR" dirty="0" smtClean="0">
                <a:hlinkClick r:id="rId2"/>
              </a:rPr>
              <a:t>syon</a:t>
            </a:r>
            <a:r>
              <a:rPr lang="en-US" altLang="tr-TR" dirty="0" smtClean="0">
                <a:hlinkClick r:id="rId2"/>
              </a:rPr>
              <a:t> </a:t>
            </a:r>
            <a:endParaRPr lang="en-US" altLang="tr-TR" dirty="0" smtClean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384" y="3084803"/>
            <a:ext cx="2143125" cy="2143125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2801144" y="564006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https://www.dnalc.org/view/15476-Mechanism-of-Recombination-3D-animation-with-with-basic-narration.html</a:t>
            </a:r>
          </a:p>
        </p:txBody>
      </p:sp>
    </p:spTree>
    <p:extLst>
      <p:ext uri="{BB962C8B-B14F-4D97-AF65-F5344CB8AC3E}">
        <p14:creationId xmlns:p14="http://schemas.microsoft.com/office/powerpoint/2010/main" val="19791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extLst/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tr-TR" altLang="tr-TR" b="1" smtClean="0"/>
              <a:t>BAKTERİYOFAJLAR</a:t>
            </a:r>
          </a:p>
        </p:txBody>
      </p:sp>
      <p:sp>
        <p:nvSpPr>
          <p:cNvPr id="31749" name="İçerik Yer Tutucusu 2"/>
          <p:cNvSpPr>
            <a:spLocks noGrp="1"/>
          </p:cNvSpPr>
          <p:nvPr>
            <p:ph idx="1"/>
          </p:nvPr>
        </p:nvSpPr>
        <p:spPr>
          <a:xfrm>
            <a:off x="838200" y="1728990"/>
            <a:ext cx="9372600" cy="4852988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Bakteri virüsleri olarak da bilinen bakteriyofajlar, bakterilerin zorunlu parazitleri olup, yalnızca canlı bakteri hücreleri içinde çoğalabilirler.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838200" y="429039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/>
              <a:t>Bakterilerle olan ilişkileri sonucunda çoğu zaman </a:t>
            </a:r>
            <a:r>
              <a:rPr lang="tr-TR" altLang="tr-TR" b="1"/>
              <a:t>bakterilerin parçalanarak erimesine yol </a:t>
            </a:r>
            <a:r>
              <a:rPr lang="tr-TR" altLang="tr-TR"/>
              <a:t>açarlar.</a:t>
            </a:r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38168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15888"/>
            <a:ext cx="5697538" cy="1066800"/>
          </a:xfrm>
          <a:gradFill rotWithShape="1">
            <a:gsLst>
              <a:gs pos="0">
                <a:srgbClr val="000000"/>
              </a:gs>
              <a:gs pos="20000">
                <a:srgbClr val="000000"/>
              </a:gs>
              <a:gs pos="100000">
                <a:srgbClr val="000000"/>
              </a:gs>
            </a:gsLst>
            <a:lin ang="5400000"/>
          </a:gradFill>
          <a:ln cap="flat">
            <a:solidFill>
              <a:srgbClr val="000000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YAPISI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552575" y="1196978"/>
            <a:ext cx="8229600" cy="2405063"/>
          </a:xfrm>
        </p:spPr>
        <p:txBody>
          <a:bodyPr/>
          <a:lstStyle/>
          <a:p>
            <a:pPr eaLnBrk="1" hangingPunct="1"/>
            <a:r>
              <a:rPr lang="en-US" altLang="tr-TR" smtClean="0"/>
              <a:t>Tüm virüsler gibi fajların protein molekülünden yapılan </a:t>
            </a:r>
            <a:r>
              <a:rPr lang="en-US" altLang="tr-TR" b="1" smtClean="0"/>
              <a:t>koruyucu kılıf </a:t>
            </a:r>
            <a:r>
              <a:rPr lang="en-US" altLang="tr-TR" smtClean="0"/>
              <a:t>ya da </a:t>
            </a:r>
            <a:r>
              <a:rPr lang="en-US" altLang="tr-TR" b="1" smtClean="0"/>
              <a:t>kapsit </a:t>
            </a:r>
            <a:r>
              <a:rPr lang="en-US" altLang="tr-TR" smtClean="0"/>
              <a:t>tarafından sarılan birçok gen taşıyan </a:t>
            </a:r>
            <a:r>
              <a:rPr lang="en-US" altLang="tr-TR" b="1" smtClean="0"/>
              <a:t>DNA</a:t>
            </a:r>
            <a:r>
              <a:rPr lang="en-US" altLang="tr-TR" smtClean="0"/>
              <a:t> (nadiren RNA) molekülünden ibarettir</a:t>
            </a:r>
          </a:p>
        </p:txBody>
      </p:sp>
    </p:spTree>
    <p:extLst>
      <p:ext uri="{BB962C8B-B14F-4D97-AF65-F5344CB8AC3E}">
        <p14:creationId xmlns:p14="http://schemas.microsoft.com/office/powerpoint/2010/main" val="48678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05307" y="1204367"/>
            <a:ext cx="10515600" cy="4351338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Baş kısmının ortasında nükleik asitten oluşmuş bir faj genomu vardır. 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Nükleik asitler virüslerde olduğu gibi tek veya çift iplikcikli olabilirler. </a:t>
            </a:r>
          </a:p>
          <a:p>
            <a:pPr eaLnBrk="1" hangingPunct="1"/>
            <a:endParaRPr lang="en-US" altLang="tr-TR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5308" y="3292724"/>
            <a:ext cx="954358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altLang="tr-TR" dirty="0">
                <a:latin typeface="Comic Sans MS" panose="030F0702030302020204" pitchFamily="66" charset="0"/>
              </a:rPr>
              <a:t>Kuyruk yapısı bakteriyofaj tiplerine göre farklılıklar gösterir. </a:t>
            </a:r>
          </a:p>
          <a:p>
            <a:pPr algn="just"/>
            <a:endParaRPr lang="tr-TR" altLang="tr-TR" dirty="0">
              <a:latin typeface="Comic Sans MS" panose="030F0702030302020204" pitchFamily="66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10428432" y="3380036"/>
            <a:ext cx="1663700" cy="2462212"/>
            <a:chOff x="3024" y="1584"/>
            <a:chExt cx="1048" cy="1551"/>
          </a:xfrm>
        </p:grpSpPr>
        <p:sp>
          <p:nvSpPr>
            <p:cNvPr id="6" name="AutoShape 32"/>
            <p:cNvSpPr>
              <a:spLocks noChangeArrowheads="1"/>
            </p:cNvSpPr>
            <p:nvPr/>
          </p:nvSpPr>
          <p:spPr bwMode="auto">
            <a:xfrm rot="5400000">
              <a:off x="3114" y="1684"/>
              <a:ext cx="783" cy="578"/>
            </a:xfrm>
            <a:prstGeom prst="hexagon">
              <a:avLst>
                <a:gd name="adj" fmla="val 33867"/>
                <a:gd name="vf" fmla="val 1154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33"/>
            <p:cNvSpPr>
              <a:spLocks noChangeArrowheads="1"/>
            </p:cNvSpPr>
            <p:nvPr/>
          </p:nvSpPr>
          <p:spPr bwMode="auto">
            <a:xfrm>
              <a:off x="3440" y="2319"/>
              <a:ext cx="136" cy="81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34"/>
            <p:cNvGrpSpPr>
              <a:grpSpLocks/>
            </p:cNvGrpSpPr>
            <p:nvPr/>
          </p:nvGrpSpPr>
          <p:grpSpPr bwMode="auto">
            <a:xfrm>
              <a:off x="3024" y="2382"/>
              <a:ext cx="1048" cy="588"/>
              <a:chOff x="3024" y="2873"/>
              <a:chExt cx="1048" cy="588"/>
            </a:xfrm>
          </p:grpSpPr>
          <p:sp>
            <p:nvSpPr>
              <p:cNvPr id="10" name="AutoShape 35"/>
              <p:cNvSpPr>
                <a:spLocks noChangeArrowheads="1"/>
              </p:cNvSpPr>
              <p:nvPr/>
            </p:nvSpPr>
            <p:spPr bwMode="auto">
              <a:xfrm>
                <a:off x="3268" y="3125"/>
                <a:ext cx="480" cy="336"/>
              </a:xfrm>
              <a:custGeom>
                <a:avLst/>
                <a:gdLst>
                  <a:gd name="T0" fmla="*/ 240 w 21600"/>
                  <a:gd name="T1" fmla="*/ 0 h 21600"/>
                  <a:gd name="T2" fmla="*/ 117 w 21600"/>
                  <a:gd name="T3" fmla="*/ 37 h 21600"/>
                  <a:gd name="T4" fmla="*/ 240 w 21600"/>
                  <a:gd name="T5" fmla="*/ 24 h 21600"/>
                  <a:gd name="T6" fmla="*/ 363 w 21600"/>
                  <a:gd name="T7" fmla="*/ 37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195 w 21600"/>
                  <a:gd name="T13" fmla="*/ 0 h 21600"/>
                  <a:gd name="T14" fmla="*/ 18405 w 21600"/>
                  <a:gd name="T15" fmla="*/ 417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700" y="3038"/>
                    </a:moveTo>
                    <a:cubicBezTo>
                      <a:pt x="7214" y="2043"/>
                      <a:pt x="8987" y="1512"/>
                      <a:pt x="10800" y="1512"/>
                    </a:cubicBezTo>
                    <a:cubicBezTo>
                      <a:pt x="12612" y="1512"/>
                      <a:pt x="14385" y="2043"/>
                      <a:pt x="15899" y="3038"/>
                    </a:cubicBezTo>
                    <a:lnTo>
                      <a:pt x="16730" y="1773"/>
                    </a:lnTo>
                    <a:cubicBezTo>
                      <a:pt x="14969" y="616"/>
                      <a:pt x="12907" y="0"/>
                      <a:pt x="10799" y="0"/>
                    </a:cubicBezTo>
                    <a:cubicBezTo>
                      <a:pt x="8692" y="0"/>
                      <a:pt x="6630" y="616"/>
                      <a:pt x="4869" y="1773"/>
                    </a:cubicBezTo>
                    <a:lnTo>
                      <a:pt x="5700" y="303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7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Line 36"/>
              <p:cNvSpPr>
                <a:spLocks noChangeShapeType="1"/>
              </p:cNvSpPr>
              <p:nvPr/>
            </p:nvSpPr>
            <p:spPr bwMode="auto">
              <a:xfrm flipV="1">
                <a:off x="3588" y="2873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37"/>
              <p:cNvSpPr>
                <a:spLocks noChangeShapeType="1"/>
              </p:cNvSpPr>
              <p:nvPr/>
            </p:nvSpPr>
            <p:spPr bwMode="auto">
              <a:xfrm>
                <a:off x="3784" y="2877"/>
                <a:ext cx="288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38"/>
              <p:cNvSpPr>
                <a:spLocks noChangeShapeType="1"/>
              </p:cNvSpPr>
              <p:nvPr/>
            </p:nvSpPr>
            <p:spPr bwMode="auto">
              <a:xfrm flipV="1">
                <a:off x="3628" y="3071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39"/>
              <p:cNvSpPr>
                <a:spLocks noChangeShapeType="1"/>
              </p:cNvSpPr>
              <p:nvPr/>
            </p:nvSpPr>
            <p:spPr bwMode="auto">
              <a:xfrm>
                <a:off x="3772" y="3073"/>
                <a:ext cx="144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40"/>
              <p:cNvSpPr>
                <a:spLocks noChangeShapeType="1"/>
              </p:cNvSpPr>
              <p:nvPr/>
            </p:nvSpPr>
            <p:spPr bwMode="auto">
              <a:xfrm flipH="1" flipV="1">
                <a:off x="3216" y="2905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41"/>
              <p:cNvSpPr>
                <a:spLocks noChangeShapeType="1"/>
              </p:cNvSpPr>
              <p:nvPr/>
            </p:nvSpPr>
            <p:spPr bwMode="auto">
              <a:xfrm flipH="1">
                <a:off x="3024" y="2905"/>
                <a:ext cx="192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42"/>
              <p:cNvSpPr>
                <a:spLocks noChangeShapeType="1"/>
              </p:cNvSpPr>
              <p:nvPr/>
            </p:nvSpPr>
            <p:spPr bwMode="auto">
              <a:xfrm flipH="1" flipV="1">
                <a:off x="3246" y="3073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43"/>
              <p:cNvSpPr>
                <a:spLocks noChangeShapeType="1"/>
              </p:cNvSpPr>
              <p:nvPr/>
            </p:nvSpPr>
            <p:spPr bwMode="auto">
              <a:xfrm flipH="1">
                <a:off x="3148" y="3073"/>
                <a:ext cx="9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AutoShape 44"/>
              <p:cNvSpPr>
                <a:spLocks noChangeAspect="1" noChangeArrowheads="1"/>
              </p:cNvSpPr>
              <p:nvPr/>
            </p:nvSpPr>
            <p:spPr bwMode="auto">
              <a:xfrm rot="20621342" flipV="1">
                <a:off x="3408" y="3165"/>
                <a:ext cx="46" cy="3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AutoShape 45"/>
              <p:cNvSpPr>
                <a:spLocks noChangeAspect="1" noChangeArrowheads="1"/>
              </p:cNvSpPr>
              <p:nvPr/>
            </p:nvSpPr>
            <p:spPr bwMode="auto">
              <a:xfrm rot="21544090" flipV="1">
                <a:off x="3461" y="3154"/>
                <a:ext cx="46" cy="3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AutoShape 46"/>
              <p:cNvSpPr>
                <a:spLocks noChangeAspect="1" noChangeArrowheads="1"/>
              </p:cNvSpPr>
              <p:nvPr/>
            </p:nvSpPr>
            <p:spPr bwMode="auto">
              <a:xfrm rot="1344997" flipV="1">
                <a:off x="3565" y="3167"/>
                <a:ext cx="46" cy="3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AutoShape 47"/>
              <p:cNvSpPr>
                <a:spLocks noChangeAspect="1" noChangeArrowheads="1"/>
              </p:cNvSpPr>
              <p:nvPr/>
            </p:nvSpPr>
            <p:spPr bwMode="auto">
              <a:xfrm rot="580695" flipV="1">
                <a:off x="3518" y="3156"/>
                <a:ext cx="46" cy="39"/>
              </a:xfrm>
              <a:prstGeom prst="triangle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Rectangle 48" descr="Dark horizontal"/>
            <p:cNvSpPr>
              <a:spLocks noChangeArrowheads="1"/>
            </p:cNvSpPr>
            <p:nvPr/>
          </p:nvSpPr>
          <p:spPr bwMode="auto">
            <a:xfrm>
              <a:off x="3360" y="2321"/>
              <a:ext cx="293" cy="321"/>
            </a:xfrm>
            <a:prstGeom prst="rect">
              <a:avLst/>
            </a:prstGeom>
            <a:pattFill prst="dkHorz">
              <a:fgClr>
                <a:srgbClr val="FF99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87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1016001" y="404813"/>
            <a:ext cx="8988425" cy="4525962"/>
          </a:xfrm>
        </p:spPr>
        <p:txBody>
          <a:bodyPr/>
          <a:lstStyle/>
          <a:p>
            <a:pPr algn="just" eaLnBrk="1" hangingPunct="1"/>
            <a:r>
              <a:rPr lang="tr-TR" altLang="tr-TR" dirty="0" smtClean="0">
                <a:latin typeface="Comic Sans MS" panose="030F0702030302020204" pitchFamily="66" charset="0"/>
              </a:rPr>
              <a:t>KUYRUK, Genetik maddenin bakteriye transferinde bir kanal ya da köprü</a:t>
            </a:r>
          </a:p>
          <a:p>
            <a:pPr algn="just" eaLnBrk="1" hangingPunct="1"/>
            <a:r>
              <a:rPr lang="tr-TR" altLang="tr-TR" dirty="0" smtClean="0">
                <a:latin typeface="Comic Sans MS" panose="030F0702030302020204" pitchFamily="66" charset="0"/>
              </a:rPr>
              <a:t>Kuyruk kılıfının kasılması ile genetik madde kuyruk içerisinden bakteriye nakledilir</a:t>
            </a:r>
          </a:p>
          <a:p>
            <a:pPr eaLnBrk="1" hangingPunct="1"/>
            <a:endParaRPr lang="en-US" altLang="tr-TR" dirty="0" smtClean="0"/>
          </a:p>
        </p:txBody>
      </p:sp>
      <p:pic>
        <p:nvPicPr>
          <p:cNvPr id="3789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38"/>
          <a:stretch>
            <a:fillRect/>
          </a:stretch>
        </p:blipFill>
        <p:spPr bwMode="auto">
          <a:xfrm>
            <a:off x="1774825" y="3668716"/>
            <a:ext cx="4356100" cy="318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39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2"/>
                </a:solidFill>
                <a:latin typeface="Comic Sans MS" panose="030F0702030302020204" pitchFamily="66" charset="0"/>
              </a:rPr>
              <a:t>Adsorbsiyon Aşamasının Görünümü</a:t>
            </a:r>
          </a:p>
        </p:txBody>
      </p:sp>
      <p:pic>
        <p:nvPicPr>
          <p:cNvPr id="63492" name="Picture 4" descr="bacteriophage_18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21680" y="3556286"/>
            <a:ext cx="548640" cy="890016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10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Vektör 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76388"/>
            <a:ext cx="8229600" cy="22733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solidFill>
                  <a:srgbClr val="FFFFFF"/>
                </a:solidFill>
                <a:ea typeface="MS PGothic" pitchFamily="34" charset="-128"/>
              </a:rPr>
              <a:t>Bir konak organizmada replike olabilen, rekombinant bir DNA molekülü yapmak için, içine bir genin sokulduğu bir DNA molekülüdür</a:t>
            </a:r>
          </a:p>
        </p:txBody>
      </p:sp>
      <p:pic>
        <p:nvPicPr>
          <p:cNvPr id="78852" name="Picture 3" descr="C:\Documents and Settings\lauba\My Documents\My Pictures\clonex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4068766"/>
            <a:ext cx="5143500" cy="259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60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Lizojenik fajlar ise l</a:t>
            </a:r>
            <a:r>
              <a:rPr lang="en-US" altLang="tr-TR" dirty="0" err="1" smtClean="0"/>
              <a:t>itik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döngünün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aksine</a:t>
            </a:r>
            <a:r>
              <a:rPr lang="en-US" altLang="tr-TR" dirty="0" smtClean="0"/>
              <a:t> </a:t>
            </a:r>
            <a:r>
              <a:rPr lang="en-US" altLang="tr-TR" b="1" dirty="0" err="1" smtClean="0"/>
              <a:t>Faj</a:t>
            </a:r>
            <a:r>
              <a:rPr lang="en-US" altLang="tr-TR" b="1" dirty="0" smtClean="0"/>
              <a:t> DNA </a:t>
            </a:r>
            <a:r>
              <a:rPr lang="en-US" altLang="tr-TR" b="1" dirty="0" err="1" smtClean="0"/>
              <a:t>sı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konak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kromozomu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ile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bütünleşerek</a:t>
            </a:r>
            <a:r>
              <a:rPr lang="en-US" altLang="tr-TR" b="1" dirty="0" smtClean="0"/>
              <a:t> </a:t>
            </a:r>
            <a:r>
              <a:rPr lang="en-US" altLang="tr-TR" dirty="0" err="1" smtClean="0"/>
              <a:t>enfensiyon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oluşturur</a:t>
            </a:r>
            <a:r>
              <a:rPr lang="en-US" altLang="tr-TR" dirty="0" smtClean="0"/>
              <a:t>.</a:t>
            </a:r>
            <a:r>
              <a:rPr lang="tr-TR" altLang="tr-TR" dirty="0" smtClean="0"/>
              <a:t>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b="1" dirty="0" smtClean="0"/>
              <a:t>Ilımlı fajlardır.</a:t>
            </a:r>
            <a:endParaRPr lang="en-US" altLang="tr-TR" b="1" dirty="0" smtClean="0"/>
          </a:p>
          <a:p>
            <a:pPr eaLnBrk="1" hangingPunct="1"/>
            <a:endParaRPr lang="en-US" altLang="tr-TR" b="1" dirty="0" smtClean="0"/>
          </a:p>
          <a:p>
            <a:pPr eaLnBrk="1" hangingPunct="1"/>
            <a:r>
              <a:rPr lang="en-US" altLang="tr-TR" b="1" dirty="0" err="1" smtClean="0"/>
              <a:t>Lizojenik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fajlarla</a:t>
            </a:r>
            <a:r>
              <a:rPr lang="en-US" altLang="tr-TR" b="1" dirty="0" smtClean="0"/>
              <a:t>, </a:t>
            </a:r>
            <a:r>
              <a:rPr lang="en-US" altLang="tr-TR" b="1" dirty="0" err="1" smtClean="0"/>
              <a:t>faj</a:t>
            </a:r>
            <a:r>
              <a:rPr lang="en-US" altLang="tr-TR" b="1" dirty="0" smtClean="0"/>
              <a:t> DNA </a:t>
            </a:r>
            <a:r>
              <a:rPr lang="en-US" altLang="tr-TR" b="1" dirty="0" err="1" smtClean="0"/>
              <a:t>sı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bakteri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genomuna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sokulur</a:t>
            </a:r>
            <a:r>
              <a:rPr lang="en-US" altLang="tr-TR" b="1" dirty="0" smtClean="0"/>
              <a:t>.</a:t>
            </a:r>
          </a:p>
          <a:p>
            <a:pPr eaLnBrk="1" hangingPunct="1"/>
            <a:endParaRPr lang="en-US" altLang="tr-TR" dirty="0" smtClean="0"/>
          </a:p>
          <a:p>
            <a:pPr eaLnBrk="1" hangingPunct="1"/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90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656138" y="2565400"/>
            <a:ext cx="2601912" cy="1252538"/>
          </a:xfrm>
        </p:spPr>
        <p:txBody>
          <a:bodyPr/>
          <a:lstStyle/>
          <a:p>
            <a:pPr eaLnBrk="1" hangingPunct="1"/>
            <a:r>
              <a:rPr lang="en-US" altLang="tr-TR" dirty="0" smtClean="0">
                <a:hlinkClick r:id="rId2"/>
              </a:rPr>
              <a:t>Animation 2</a:t>
            </a:r>
            <a:endParaRPr lang="en-US" altLang="tr-TR" dirty="0" smtClean="0"/>
          </a:p>
        </p:txBody>
      </p:sp>
      <p:pic>
        <p:nvPicPr>
          <p:cNvPr id="1026" name="Picture 2" descr="video png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704" y="35017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645714" y="5644861"/>
            <a:ext cx="49005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https://www.youtube.com/watch?v=wLoslN6d3Ec</a:t>
            </a:r>
          </a:p>
        </p:txBody>
      </p:sp>
    </p:spTree>
    <p:extLst>
      <p:ext uri="{BB962C8B-B14F-4D97-AF65-F5344CB8AC3E}">
        <p14:creationId xmlns:p14="http://schemas.microsoft.com/office/powerpoint/2010/main" val="1936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33342" y="1249253"/>
            <a:ext cx="10210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tr-TR" sz="3600" dirty="0"/>
              <a:t>Önce faj DNA’sı saflaştırılır.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600" dirty="0"/>
              <a:t>EcoR1 ile kesilerek, sol ve sağ parçalar ile vazgeçilebilir orta bölüm şeklinde 3 parça oluşturulur.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600" dirty="0"/>
              <a:t>Sol ve sağ parçalar ayrıştırılıp, yine EcoR1 ile kesilmiş hedef DNA ile karıştırılır.</a:t>
            </a:r>
          </a:p>
          <a:p>
            <a:pPr marL="742950" indent="-742950">
              <a:buFont typeface="+mj-lt"/>
              <a:buAutoNum type="arabicPeriod"/>
            </a:pPr>
            <a:r>
              <a:rPr lang="tr-TR" sz="3600" dirty="0"/>
              <a:t>DNA ligaz ile birleştirilip rekombinant vektör oluşturulur.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6178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75764" y="489400"/>
            <a:ext cx="112174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/>
              <a:t>Rekombinant vektörler, in-vitro olarak faj protein kafası içine paketlenir ve konak hücreye aktarılır.</a:t>
            </a:r>
          </a:p>
          <a:p>
            <a:endParaRPr lang="tr-TR" sz="3600" dirty="0"/>
          </a:p>
          <a:p>
            <a:r>
              <a:rPr lang="tr-TR" sz="3600" dirty="0"/>
              <a:t>Bakteride vektör çoğalır ve rekombinant birçok faj oluşur.</a:t>
            </a:r>
          </a:p>
          <a:p>
            <a:endParaRPr lang="tr-TR" sz="3600" dirty="0"/>
          </a:p>
          <a:p>
            <a:r>
              <a:rPr lang="tr-TR" sz="3600" dirty="0"/>
              <a:t>Sayıları arttıkça bakteri hücresi parçalanır.</a:t>
            </a:r>
          </a:p>
          <a:p>
            <a:endParaRPr lang="tr-TR" sz="3600" dirty="0"/>
          </a:p>
          <a:p>
            <a:r>
              <a:rPr lang="tr-TR" sz="3600" dirty="0"/>
              <a:t>Klon DNA’lar ya da rekombinant proteinler ayrıştırılır.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3414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33349" y="2758703"/>
            <a:ext cx="7306159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sz="4000" dirty="0"/>
              <a:t>Nasıl yaptılar</a:t>
            </a:r>
            <a:r>
              <a:rPr lang="en-US" sz="4000" dirty="0"/>
              <a:t>?</a:t>
            </a:r>
            <a:endParaRPr lang="en-US" sz="4000" dirty="0"/>
          </a:p>
        </p:txBody>
      </p:sp>
      <p:pic>
        <p:nvPicPr>
          <p:cNvPr id="66563" name="Picture 3" descr="C:\Documents and Settings\lauba\My Documents\My Pictures\p32_glowingmou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5" y="577648"/>
            <a:ext cx="4349373" cy="5601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581041" y="3536207"/>
            <a:ext cx="7610961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144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3716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8288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286000" indent="-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7432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2004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6576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114800" indent="-4572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Bazı denizanaları parlayan protein üreten bir gene sahiptir. Bu protein denizanasını özel bir ışık altında parlak hale getirir</a:t>
            </a:r>
            <a:endParaRPr lang="en-US" altLang="tr-TR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Parlama geni denizanasından alınır ve bir virusa aktarılır.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Genetik olarak modifiye edilmiş virus döllenmiş fare yumurtasına tutunur.</a:t>
            </a:r>
            <a:endParaRPr lang="en-US" altLang="tr-TR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Virus parlama genini, yumurta hücresinin çekirdeğine aktarır ve rekombinant DNA, fare DNA’sına girer. </a:t>
            </a:r>
            <a:endParaRPr lang="en-US" altLang="tr-TR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Genetik olarak modifiye </a:t>
            </a:r>
            <a:r>
              <a:rPr lang="tr-TR" altLang="tr-TR" dirty="0">
                <a:latin typeface="Times New Roman" panose="02020603050405020304" pitchFamily="18" charset="0"/>
              </a:rPr>
              <a:t>edilmiş fare parlayan proteini de üreterek büyür Parıldama gün ışığa altında belirgin değildir, ancak özel kameralarla görülebilir. </a:t>
            </a:r>
            <a:endParaRPr lang="en-US" altLang="tr-TR" dirty="0">
              <a:latin typeface="Times New Roman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61447" y="2311834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1"/>
                </a:solidFill>
              </a:rPr>
              <a:t>Virus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995047" y="1549834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bg1"/>
                </a:solidFill>
              </a:rPr>
              <a:t>Jellyfish cell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09047" y="3835834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1"/>
                </a:solidFill>
              </a:rPr>
              <a:t>Mouse cell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071247" y="2388034"/>
            <a:ext cx="12954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chemeClr val="bg1"/>
                </a:solidFill>
              </a:rPr>
              <a:t>Virus inserting their DNA into a cell</a:t>
            </a:r>
          </a:p>
        </p:txBody>
      </p:sp>
      <p:pic>
        <p:nvPicPr>
          <p:cNvPr id="11" name="Picture 2" descr="http://i.forbesimg.com/images/2001/07/26/mice_400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620" y="67649"/>
            <a:ext cx="4152414" cy="311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15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/>
      <p:bldP spid="7" grpId="0"/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Başlık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tr-TR" altLang="tr-TR" b="1" dirty="0" smtClean="0"/>
              <a:t>Bakteri Yapay Kromozomları (BAC)</a:t>
            </a:r>
          </a:p>
        </p:txBody>
      </p:sp>
      <p:sp>
        <p:nvSpPr>
          <p:cNvPr id="16386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3000"/>
              <a:t>İnsan DNA</a:t>
            </a:r>
            <a:r>
              <a:rPr lang="ja-JP" altLang="tr-TR" sz="3000"/>
              <a:t>’</a:t>
            </a:r>
            <a:r>
              <a:rPr lang="tr-TR" altLang="ja-JP" sz="3000"/>
              <a:t>sı gibi büyük genlerin klonlanması için çok büyük klonlama kapasitesi olan vektörlere gereksinim vardır.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3000"/>
          </a:p>
          <a:p>
            <a:pPr eaLnBrk="1" hangingPunct="1">
              <a:lnSpc>
                <a:spcPct val="80000"/>
              </a:lnSpc>
            </a:pPr>
            <a:r>
              <a:rPr lang="tr-TR" altLang="tr-TR" sz="3000"/>
              <a:t>Ökaryotik genomların analizini kolaylaştırmak için çok daha büyük DNA parçalarının klonlanabileceği vektörler geliştirilmiştir.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3000"/>
          </a:p>
          <a:p>
            <a:pPr eaLnBrk="1" hangingPunct="1">
              <a:lnSpc>
                <a:spcPct val="80000"/>
              </a:lnSpc>
            </a:pPr>
            <a:r>
              <a:rPr lang="tr-TR" altLang="tr-TR" sz="3000"/>
              <a:t>E. coli, F plazmiti temel alınarak oluşturulan BAC (Bacterial Artificial Chromosomes)</a:t>
            </a:r>
          </a:p>
        </p:txBody>
      </p:sp>
    </p:spTree>
    <p:extLst>
      <p:ext uri="{BB962C8B-B14F-4D97-AF65-F5344CB8AC3E}">
        <p14:creationId xmlns:p14="http://schemas.microsoft.com/office/powerpoint/2010/main" val="428897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Başlık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50"/>
              </a:gs>
              <a:gs pos="74000">
                <a:srgbClr val="FFC000"/>
              </a:gs>
              <a:gs pos="83000">
                <a:srgbClr val="FFFF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tr-TR" altLang="tr-TR" b="1" dirty="0" smtClean="0"/>
              <a:t>Maya Yapay Kromozomu (YAC)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Çok büyük DNA parçalarının kopyalanmasında kullanılan en popüler vektör sistemi YAC</a:t>
            </a:r>
            <a:r>
              <a:rPr lang="ja-JP" altLang="tr-TR" smtClean="0"/>
              <a:t>’</a:t>
            </a:r>
            <a:r>
              <a:rPr lang="tr-TR" altLang="ja-JP" smtClean="0"/>
              <a:t>lardır. 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Bu vektörler kromozomlar temel alınarak hazırlanır. 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Çok büyük miktarlarda DNA fragmentlerini klonlayabilirler.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5451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İçerik Yer Tutucusu 2"/>
          <p:cNvSpPr>
            <a:spLocks noGrp="1"/>
          </p:cNvSpPr>
          <p:nvPr>
            <p:ph idx="1"/>
          </p:nvPr>
        </p:nvSpPr>
        <p:spPr>
          <a:xfrm>
            <a:off x="340963" y="981075"/>
            <a:ext cx="11205274" cy="5145088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Maya kromozomlarının büyüklüğü 230kb ile 1900kb arasında değişebilir. Böylece,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b="1" dirty="0" smtClean="0"/>
              <a:t>    100 ile 1400 kb</a:t>
            </a:r>
            <a:r>
              <a:rPr lang="tr-TR" altLang="tr-TR" dirty="0" smtClean="0"/>
              <a:t> arasındaki büyüklükte olan DNA parçalarının klonlanması mümkün.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YAC vektörlerinin bu özelliği, onları İnsan Genom Projesinde çok önemli araçlar haline getirmiştir.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74605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29698" name="İçerik Yer Tutucusu 2"/>
          <p:cNvSpPr>
            <a:spLocks noGrp="1"/>
          </p:cNvSpPr>
          <p:nvPr>
            <p:ph idx="1"/>
          </p:nvPr>
        </p:nvSpPr>
        <p:spPr>
          <a:xfrm>
            <a:off x="1270862" y="1600200"/>
            <a:ext cx="8939939" cy="24765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YAC vektörleri doğrusal yapıya sahiptir ve bakteri yerine </a:t>
            </a:r>
            <a:r>
              <a:rPr lang="tr-TR" altLang="tr-T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maya (Saccharomyces cerevisiae) hücresi içinde</a:t>
            </a:r>
            <a:r>
              <a:rPr lang="tr-TR" altLang="tr-TR" dirty="0" smtClean="0"/>
              <a:t> çoğaltılırlar.  </a:t>
            </a:r>
          </a:p>
        </p:txBody>
      </p:sp>
    </p:spTree>
    <p:extLst>
      <p:ext uri="{BB962C8B-B14F-4D97-AF65-F5344CB8AC3E}">
        <p14:creationId xmlns:p14="http://schemas.microsoft.com/office/powerpoint/2010/main" val="200029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İçerik Yer Tutucusu 2"/>
          <p:cNvSpPr>
            <a:spLocks noGrp="1"/>
          </p:cNvSpPr>
          <p:nvPr>
            <p:ph idx="1"/>
          </p:nvPr>
        </p:nvSpPr>
        <p:spPr>
          <a:xfrm>
            <a:off x="371960" y="765175"/>
            <a:ext cx="11096787" cy="536098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i="1" dirty="0" smtClean="0"/>
              <a:t>Saccharomyces cerevisiae </a:t>
            </a:r>
            <a:r>
              <a:rPr lang="tr-TR" altLang="tr-TR" dirty="0" smtClean="0"/>
              <a:t>, 5 nedenden ötürü ökaryotik genlerin ifadesi ve klonlanması için yaygın olarak kullanılan bir konak hücredir;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1- Maya ökaryot olmasına rağmen, bakteri hücreleri gibi </a:t>
            </a:r>
            <a:r>
              <a:rPr lang="tr-TR" alt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manipüle edilebilir</a:t>
            </a:r>
            <a:r>
              <a:rPr lang="tr-TR" altLang="tr-TR" dirty="0" smtClean="0"/>
              <a:t> ve üretilebilir.</a:t>
            </a:r>
          </a:p>
          <a:p>
            <a:r>
              <a:rPr lang="tr-TR" altLang="tr-TR" dirty="0"/>
              <a:t>2- Maya </a:t>
            </a: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genetiği ayrıntılı olarak çalışılmıştır</a:t>
            </a:r>
            <a:r>
              <a:rPr lang="tr-TR" altLang="tr-TR" dirty="0"/>
              <a:t>.   Geliştirilmiş bir genetik haritası ile mutasyonlarını gösteren geniş bir kataloğu vardır</a:t>
            </a:r>
            <a:r>
              <a:rPr lang="tr-TR" altLang="tr-TR" dirty="0" smtClean="0"/>
              <a:t>.</a:t>
            </a:r>
          </a:p>
          <a:p>
            <a:r>
              <a:rPr lang="tr-TR" altLang="tr-TR" dirty="0"/>
              <a:t>3- Maya</a:t>
            </a:r>
            <a:r>
              <a:rPr lang="ja-JP" altLang="tr-TR" dirty="0"/>
              <a:t>’</a:t>
            </a:r>
            <a:r>
              <a:rPr lang="tr-TR" altLang="ja-JP" dirty="0"/>
              <a:t>nın </a:t>
            </a:r>
            <a:r>
              <a:rPr lang="tr-TR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tüm genom analizi yapılmış </a:t>
            </a:r>
            <a:r>
              <a:rPr lang="tr-TR" altLang="ja-JP" dirty="0"/>
              <a:t>ve organizmadaki genlerin çoğu belirlenmiştir</a:t>
            </a:r>
            <a:r>
              <a:rPr lang="tr-TR" altLang="ja-JP" dirty="0" smtClean="0"/>
              <a:t>.</a:t>
            </a:r>
            <a:endParaRPr lang="tr-TR" altLang="tr-TR" dirty="0"/>
          </a:p>
          <a:p>
            <a:r>
              <a:rPr lang="tr-TR" altLang="tr-TR" dirty="0"/>
              <a:t>4- Bazı ökaryotik proteinlerin işlevlerini çalışmak için, </a:t>
            </a: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translasyon sonrası değişiklikleri yapabilen </a:t>
            </a:r>
            <a:r>
              <a:rPr lang="tr-TR" altLang="tr-TR" dirty="0"/>
              <a:t>bir konak hücreye gereksinim vardır</a:t>
            </a:r>
            <a:r>
              <a:rPr lang="tr-TR" altLang="tr-TR" dirty="0" smtClean="0"/>
              <a:t>.</a:t>
            </a:r>
            <a:endParaRPr lang="tr-TR" altLang="tr-TR" dirty="0"/>
          </a:p>
          <a:p>
            <a:r>
              <a:rPr lang="tr-TR" altLang="tr-TR" dirty="0"/>
              <a:t>5- Maya, yüzyıllar boyunca değişik alanlarda kullanılmıştır ve hala kullanılmaktadır</a:t>
            </a: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tr-TR" alt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Güvenli bir organizma</a:t>
            </a: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altLang="tr-TR" dirty="0"/>
              <a:t>olarak kabul edilmiştir.</a:t>
            </a:r>
          </a:p>
          <a:p>
            <a:endParaRPr lang="tr-TR" altLang="tr-TR" dirty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177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1981200" y="476253"/>
            <a:ext cx="8229600" cy="1814513"/>
          </a:xfrm>
          <a:gradFill rotWithShape="1">
            <a:gsLst>
              <a:gs pos="0">
                <a:srgbClr val="FFB977"/>
              </a:gs>
              <a:gs pos="100000">
                <a:srgbClr val="FF932B"/>
              </a:gs>
            </a:gsLst>
            <a:lin ang="5400000"/>
          </a:gradFill>
          <a:ln cap="flat">
            <a:solidFill>
              <a:srgbClr val="F69240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/>
          <a:lstStyle/>
          <a:p>
            <a:pPr eaLnBrk="1" hangingPunct="1"/>
            <a:r>
              <a:rPr lang="en-US" altLang="tr-TR" smtClean="0">
                <a:solidFill>
                  <a:srgbClr val="FFFFFF"/>
                </a:solidFill>
              </a:rPr>
              <a:t>2. Vektör, her ne kadar diğer canlı hücrelerin diğer tipleri kullanılabilinirse de, genellikle bir bakteri olan konak hücreye geni taşır.</a:t>
            </a:r>
          </a:p>
        </p:txBody>
      </p:sp>
    </p:spTree>
    <p:extLst>
      <p:ext uri="{BB962C8B-B14F-4D97-AF65-F5344CB8AC3E}">
        <p14:creationId xmlns:p14="http://schemas.microsoft.com/office/powerpoint/2010/main" val="418489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İçerik Yer Tutucusu 2"/>
          <p:cNvSpPr>
            <a:spLocks noGrp="1"/>
          </p:cNvSpPr>
          <p:nvPr>
            <p:ph idx="1"/>
          </p:nvPr>
        </p:nvSpPr>
        <p:spPr>
          <a:xfrm>
            <a:off x="1847850" y="404813"/>
            <a:ext cx="8229600" cy="452596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Vektöre sokulan DNA</a:t>
            </a:r>
            <a:r>
              <a:rPr lang="ja-JP" altLang="tr-TR" dirty="0" smtClean="0"/>
              <a:t>’</a:t>
            </a:r>
            <a:r>
              <a:rPr lang="tr-TR" altLang="ja-JP" dirty="0" smtClean="0"/>
              <a:t>nın varlığı basit bir renk testiyle kontrol edilebilir: beyaz koloniler rekombinantlardır, kırmızı koloniler değildir!!!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59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gradFill>
            <a:gsLst>
              <a:gs pos="12000">
                <a:schemeClr val="bg2">
                  <a:lumMod val="50000"/>
                </a:schemeClr>
              </a:gs>
              <a:gs pos="83000">
                <a:srgbClr val="FFFF00"/>
              </a:gs>
              <a:gs pos="100000">
                <a:srgbClr val="FF0000">
                  <a:alpha val="50000"/>
                </a:srgb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tr-TR" altLang="tr-TR" b="1" dirty="0" smtClean="0"/>
              <a:t>Memeli Yapay Kromozomu (MAC)</a:t>
            </a:r>
          </a:p>
        </p:txBody>
      </p:sp>
      <p:sp>
        <p:nvSpPr>
          <p:cNvPr id="3993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Memeli yapay kromozomları, kromozomların fonksiyonel bölgelerini taşıyan ve hücreden bağımsız olarak çoğalabilen moleküllerdir.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MAC yüzlerce kb büyüklüğünde genomik DNA taşıyabilir.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838200" y="424470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/>
              <a:t>Sentromer, telomer ve replikasyon orjini bir araya getirilerek oluşturulan MAC,</a:t>
            </a:r>
          </a:p>
          <a:p>
            <a:pPr lvl="1"/>
            <a:r>
              <a:rPr lang="tr-TR" altLang="tr-TR"/>
              <a:t>kromozomların fonksiyonu, </a:t>
            </a:r>
          </a:p>
          <a:p>
            <a:pPr lvl="1"/>
            <a:r>
              <a:rPr lang="tr-TR" altLang="tr-TR"/>
              <a:t>mitoz ve mayoz</a:t>
            </a:r>
            <a:r>
              <a:rPr lang="ja-JP" altLang="tr-TR"/>
              <a:t>’</a:t>
            </a:r>
            <a:r>
              <a:rPr lang="tr-TR" altLang="ja-JP"/>
              <a:t>daki stabilitelerinin araştırılmasında ve</a:t>
            </a:r>
          </a:p>
          <a:p>
            <a:pPr lvl="1"/>
            <a:r>
              <a:rPr lang="tr-TR" altLang="tr-TR"/>
              <a:t> memeli hücrelerine büyük genlerin aktarılmasında kullanılır.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4359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Başlık 1"/>
          <p:cNvSpPr>
            <a:spLocks noGrp="1"/>
          </p:cNvSpPr>
          <p:nvPr>
            <p:ph type="title"/>
          </p:nvPr>
        </p:nvSpPr>
        <p:spPr>
          <a:xfrm>
            <a:off x="838200" y="228146"/>
            <a:ext cx="10515600" cy="1325563"/>
          </a:xfrm>
          <a:gradFill>
            <a:gsLst>
              <a:gs pos="12000">
                <a:srgbClr val="7030A0">
                  <a:alpha val="59000"/>
                </a:srgbClr>
              </a:gs>
              <a:gs pos="92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tr-TR" altLang="tr-TR" b="1" dirty="0" smtClean="0"/>
              <a:t>İnsan Yapay Kromozomları (HAC)</a:t>
            </a:r>
          </a:p>
        </p:txBody>
      </p:sp>
      <p:sp>
        <p:nvSpPr>
          <p:cNvPr id="44034" name="İçerik Yer Tutucusu 2"/>
          <p:cNvSpPr>
            <a:spLocks noGrp="1"/>
          </p:cNvSpPr>
          <p:nvPr>
            <p:ph idx="1"/>
          </p:nvPr>
        </p:nvSpPr>
        <p:spPr>
          <a:xfrm>
            <a:off x="838200" y="2344122"/>
            <a:ext cx="10515600" cy="3197225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HAC'lar, insan DNA dizileri, </a:t>
            </a:r>
            <a:r>
              <a:rPr lang="tr-TR" altLang="tr-TR" u="sng" dirty="0" smtClean="0"/>
              <a:t>sentromer, telomer ve replikasyon noktasının</a:t>
            </a:r>
            <a:r>
              <a:rPr lang="tr-TR" altLang="tr-TR" dirty="0" smtClean="0"/>
              <a:t> olması ile </a:t>
            </a:r>
            <a:r>
              <a:rPr lang="tr-TR" altLang="tr-TR" b="1" dirty="0" smtClean="0"/>
              <a:t>gen tedavisi</a:t>
            </a:r>
            <a:r>
              <a:rPr lang="tr-TR" altLang="tr-TR" dirty="0" smtClean="0"/>
              <a:t> için avantajları olan bir vektördür. </a:t>
            </a:r>
          </a:p>
          <a:p>
            <a:pPr eaLnBrk="1" hangingPunct="1"/>
            <a:endParaRPr lang="tr-TR" altLang="tr-TR" dirty="0" smtClean="0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365628"/>
            <a:ext cx="6064250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289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idx="1"/>
          </p:nvPr>
        </p:nvSpPr>
        <p:spPr>
          <a:xfrm>
            <a:off x="1847853" y="333375"/>
            <a:ext cx="8291513" cy="12525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/>
              <a:t>Kromozomlar DNA dan ibarettir. </a:t>
            </a:r>
          </a:p>
          <a:p>
            <a:pPr eaLnBrk="1" hangingPunct="1">
              <a:buFontTx/>
              <a:buNone/>
            </a:pPr>
            <a:r>
              <a:rPr lang="tr-TR" altLang="tr-TR"/>
              <a:t>DNA</a:t>
            </a:r>
            <a:r>
              <a:rPr lang="ja-JP" altLang="tr-TR"/>
              <a:t>’</a:t>
            </a:r>
            <a:r>
              <a:rPr lang="tr-TR" altLang="ja-JP"/>
              <a:t>nın bölümleri ise, genleri oluşturur.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119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42938"/>
            <a:ext cx="8229600" cy="1376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3.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Konak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hücrede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,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vektör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sadece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kendisinin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değil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,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taşıdığı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genin</a:t>
            </a:r>
            <a:r>
              <a:rPr lang="tr-TR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de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kopyalarını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üreterek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 </a:t>
            </a:r>
            <a:r>
              <a:rPr lang="en-US" sz="3000" dirty="0" err="1">
                <a:solidFill>
                  <a:srgbClr val="FFFFFF"/>
                </a:solidFill>
                <a:ea typeface="MS PGothic" pitchFamily="34" charset="-128"/>
              </a:rPr>
              <a:t>çoğalır</a:t>
            </a:r>
            <a:r>
              <a:rPr lang="en-US" sz="3000" dirty="0">
                <a:solidFill>
                  <a:srgbClr val="FFFFFF"/>
                </a:solidFill>
                <a:ea typeface="MS PGothic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67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3494" y="404813"/>
            <a:ext cx="9669793" cy="6119812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indent="0">
              <a:buNone/>
            </a:pPr>
            <a:r>
              <a:rPr lang="tr-TR" altLang="tr-TR" sz="3200" b="1" dirty="0">
                <a:ln/>
                <a:solidFill>
                  <a:schemeClr val="accent4"/>
                </a:solidFill>
              </a:rPr>
              <a:t>Bir DNA molekülünün gen klonlama vektörü olarak iş görebilmesi için birkaç özelliği taşıması gerekir:</a:t>
            </a:r>
          </a:p>
          <a:p>
            <a:pPr marL="0" indent="0">
              <a:buNone/>
            </a:pPr>
            <a:endParaRPr lang="tr-TR" altLang="tr-TR" sz="3200" b="1" dirty="0">
              <a:ln/>
              <a:solidFill>
                <a:schemeClr val="accent4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4855" y="1720840"/>
            <a:ext cx="1138931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tr-TR" altLang="tr-TR" sz="2400" dirty="0"/>
              <a:t>En önemlisi, </a:t>
            </a:r>
            <a:r>
              <a:rPr lang="tr-TR" sz="2400" dirty="0"/>
              <a:t>Kendini ve taşıdığı herhangi bir DNA parçasını </a:t>
            </a:r>
            <a:r>
              <a:rPr lang="tr-TR" sz="2400" b="1" dirty="0"/>
              <a:t>bağımsız olarak replike </a:t>
            </a:r>
            <a:r>
              <a:rPr lang="tr-TR" sz="2400" dirty="0"/>
              <a:t>edebilmelidir;ki böylece </a:t>
            </a:r>
            <a:r>
              <a:rPr lang="tr-TR" altLang="tr-TR" sz="2400" dirty="0"/>
              <a:t>rekombinant DNA molekülünün sayısız kopyalarını üretebilip, kardeş hücrelere geçebilsin.</a:t>
            </a:r>
          </a:p>
          <a:p>
            <a:pPr marL="457200" indent="-457200">
              <a:buAutoNum type="arabicPeriod"/>
            </a:pPr>
            <a:endParaRPr lang="tr-TR" altLang="tr-TR" sz="2400" dirty="0"/>
          </a:p>
          <a:p>
            <a:r>
              <a:rPr lang="tr-TR" altLang="tr-TR" sz="2400" dirty="0"/>
              <a:t>2. </a:t>
            </a:r>
            <a:r>
              <a:rPr lang="tr-TR" sz="2400" dirty="0"/>
              <a:t>Klonlanacak DNA parçasının eklenmesine olanak sağlayan </a:t>
            </a:r>
            <a:r>
              <a:rPr lang="tr-TR" sz="2400" b="1" dirty="0"/>
              <a:t>RE tanıma dizileri içermelidir</a:t>
            </a:r>
            <a:r>
              <a:rPr lang="tr-TR" sz="2400" dirty="0"/>
              <a:t>.</a:t>
            </a:r>
          </a:p>
          <a:p>
            <a:endParaRPr lang="tr-TR" sz="2400" dirty="0"/>
          </a:p>
          <a:p>
            <a:r>
              <a:rPr lang="tr-TR" altLang="tr-TR" sz="2400" dirty="0"/>
              <a:t>3.</a:t>
            </a:r>
            <a:r>
              <a:rPr lang="tr-TR" sz="2400" dirty="0"/>
              <a:t> Vektörde seçicilik sağlayan “</a:t>
            </a:r>
            <a:r>
              <a:rPr lang="tr-TR" sz="2400" b="1" dirty="0"/>
              <a:t>belirteç genler”</a:t>
            </a:r>
            <a:r>
              <a:rPr lang="tr-TR" sz="2400" dirty="0"/>
              <a:t> bulunmalıdır. Bunlar, vektör taşıyan ve taşımayan konak hücreleri ayırmak için kullanılır. </a:t>
            </a:r>
          </a:p>
          <a:p>
            <a:endParaRPr lang="tr-TR" altLang="tr-TR" sz="2400" dirty="0"/>
          </a:p>
          <a:p>
            <a:r>
              <a:rPr lang="tr-TR" altLang="tr-TR" sz="2400" dirty="0"/>
              <a:t>4. Vektör </a:t>
            </a:r>
            <a:r>
              <a:rPr lang="tr-TR" altLang="tr-TR" sz="2400" b="1" dirty="0"/>
              <a:t>nispeten küçük</a:t>
            </a:r>
            <a:r>
              <a:rPr lang="tr-TR" altLang="tr-TR" sz="2400" dirty="0"/>
              <a:t>, ideal olarak </a:t>
            </a:r>
            <a:r>
              <a:rPr lang="tr-TR" altLang="tr-TR" sz="2400" b="1" dirty="0"/>
              <a:t>10 kb</a:t>
            </a:r>
            <a:r>
              <a:rPr lang="tr-TR" altLang="en-US" sz="2400" b="1" dirty="0"/>
              <a:t>’</a:t>
            </a:r>
            <a:r>
              <a:rPr lang="tr-TR" altLang="tr-TR" sz="2400" b="1" dirty="0"/>
              <a:t>dan ufak</a:t>
            </a:r>
            <a:r>
              <a:rPr lang="tr-TR" altLang="tr-TR" sz="2400" dirty="0"/>
              <a:t> olmalıdır. Çünkü, büyük moleküller saflaştırma sırasında kırılmaya meyillidir ve manipüle edilmesi zordur.</a:t>
            </a:r>
          </a:p>
        </p:txBody>
      </p:sp>
    </p:spTree>
    <p:extLst>
      <p:ext uri="{BB962C8B-B14F-4D97-AF65-F5344CB8AC3E}">
        <p14:creationId xmlns:p14="http://schemas.microsoft.com/office/powerpoint/2010/main" val="114603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tr-TR" b="1" dirty="0" smtClean="0">
                <a:ln/>
                <a:solidFill>
                  <a:schemeClr val="accent4"/>
                </a:solidFill>
              </a:rPr>
              <a:t>Başlıca vektörler</a:t>
            </a:r>
            <a:endParaRPr lang="tr-TR" b="1" dirty="0">
              <a:ln/>
              <a:solidFill>
                <a:schemeClr val="accent4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Plasmidler</a:t>
            </a:r>
          </a:p>
          <a:p>
            <a:r>
              <a:rPr lang="tr-TR" dirty="0" smtClean="0"/>
              <a:t>Bakteriyofajlar</a:t>
            </a:r>
          </a:p>
          <a:p>
            <a:r>
              <a:rPr lang="tr-TR" dirty="0" smtClean="0"/>
              <a:t>Cosmidler</a:t>
            </a:r>
          </a:p>
          <a:p>
            <a:r>
              <a:rPr lang="tr-TR" dirty="0" smtClean="0"/>
              <a:t>Bakteri Yapay Kromozomları (BAC)</a:t>
            </a:r>
          </a:p>
          <a:p>
            <a:r>
              <a:rPr lang="tr-TR" dirty="0" smtClean="0"/>
              <a:t>Maya Yapay Kromozomları (YAC)</a:t>
            </a:r>
          </a:p>
          <a:p>
            <a:r>
              <a:rPr lang="tr-TR" dirty="0" smtClean="0"/>
              <a:t>Memeli Yapay Kromozomları (MAC)</a:t>
            </a:r>
          </a:p>
          <a:p>
            <a:r>
              <a:rPr lang="tr-TR" dirty="0" smtClean="0"/>
              <a:t>İnsan Yapay Kromozomları (HAC)</a:t>
            </a:r>
          </a:p>
        </p:txBody>
      </p:sp>
    </p:spTree>
    <p:extLst>
      <p:ext uri="{BB962C8B-B14F-4D97-AF65-F5344CB8AC3E}">
        <p14:creationId xmlns:p14="http://schemas.microsoft.com/office/powerpoint/2010/main" val="15803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5400" b="1" dirty="0">
                <a:solidFill>
                  <a:srgbClr val="FFFFFF"/>
                </a:solidFill>
                <a:ea typeface="MS PGothic" pitchFamily="34" charset="-128"/>
              </a:rPr>
              <a:t>PLAZMİDLER</a:t>
            </a:r>
            <a:endParaRPr lang="tr-TR" altLang="tr-TR" b="1" dirty="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6147" name="İçerik Yer Tutucusu 2"/>
          <p:cNvSpPr>
            <a:spLocks noGrp="1"/>
          </p:cNvSpPr>
          <p:nvPr>
            <p:ph idx="1"/>
          </p:nvPr>
        </p:nvSpPr>
        <p:spPr>
          <a:xfrm>
            <a:off x="0" y="2012326"/>
            <a:ext cx="11861442" cy="5141913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Plasmid, çoğu bakteri türünde doğal olarak bulunan, bağımsız olarak replike olabilen, bakterinin kendi kromozomu dışındaki çift zincirli halkasal veya süper sarmallı DNA molekülleridir.</a:t>
            </a:r>
          </a:p>
          <a:p>
            <a:r>
              <a:rPr lang="tr-TR" altLang="tr-TR" b="1" dirty="0" smtClean="0"/>
              <a:t>Plasmidlerin büyüklüğü 1-400kb kadar değişebilir</a:t>
            </a:r>
          </a:p>
        </p:txBody>
      </p:sp>
    </p:spTree>
    <p:extLst>
      <p:ext uri="{BB962C8B-B14F-4D97-AF65-F5344CB8AC3E}">
        <p14:creationId xmlns:p14="http://schemas.microsoft.com/office/powerpoint/2010/main" val="38940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681" y="67707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Plasmid vektörlerde; </a:t>
            </a:r>
          </a:p>
          <a:p>
            <a:r>
              <a:rPr lang="tr-TR" dirty="0" smtClean="0"/>
              <a:t>Replikasyon orjini (ori)</a:t>
            </a:r>
          </a:p>
          <a:p>
            <a:r>
              <a:rPr lang="tr-TR" dirty="0" smtClean="0"/>
              <a:t>Antibiyotik direnç genleri (belirteç genlerden birisidir) </a:t>
            </a:r>
          </a:p>
          <a:p>
            <a:r>
              <a:rPr lang="tr-TR" dirty="0" smtClean="0"/>
              <a:t>Restriksiyon enzimlerinin tanıma dizilerini içeren bir polylinker bölge bulunmalıdır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46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İçerik Yer Tutucusu 2"/>
          <p:cNvSpPr>
            <a:spLocks noGrp="1"/>
          </p:cNvSpPr>
          <p:nvPr>
            <p:ph idx="1"/>
          </p:nvPr>
        </p:nvSpPr>
        <p:spPr>
          <a:xfrm>
            <a:off x="476520" y="282329"/>
            <a:ext cx="10728101" cy="452596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Genetik uygulamalar için oldukça fazla değişikliğe uğratılmış plazmidler bulunmaktadır.</a:t>
            </a:r>
          </a:p>
          <a:p>
            <a:pPr eaLnBrk="1" hangingPunct="1"/>
            <a:r>
              <a:rPr lang="tr-TR" altLang="tr-TR" dirty="0" smtClean="0"/>
              <a:t>Plazmidler her zaman bir  ya da daha fazla gen taşırlar, Örneğin kloramfenikol  ve amfisilin gibi antibiyotiğe dirençlilik genleri </a:t>
            </a:r>
          </a:p>
          <a:p>
            <a:r>
              <a:rPr lang="tr-TR" altLang="tr-TR" dirty="0" smtClean="0"/>
              <a:t>Laboratuvarda, antibiyotik direnci, bir kültürdeki bakterilerin belli bir plazmit içeriğini saptamak için SEÇİCİ BELİRTEÇ olarak kullanılr.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20401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1133</Words>
  <Application>Microsoft Office PowerPoint</Application>
  <PresentationFormat>Geniş ekran</PresentationFormat>
  <Paragraphs>131</Paragraphs>
  <Slides>33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44" baseType="lpstr">
      <vt:lpstr>MS PGothic</vt:lpstr>
      <vt:lpstr>MS PGothic</vt:lpstr>
      <vt:lpstr>Arial</vt:lpstr>
      <vt:lpstr>Berlin Sans FB</vt:lpstr>
      <vt:lpstr>Bodoni MT Black</vt:lpstr>
      <vt:lpstr>Calibri</vt:lpstr>
      <vt:lpstr>Calibri Light</vt:lpstr>
      <vt:lpstr>Californian FB</vt:lpstr>
      <vt:lpstr>Comic Sans MS</vt:lpstr>
      <vt:lpstr>Times New Roman</vt:lpstr>
      <vt:lpstr>Office Teması</vt:lpstr>
      <vt:lpstr>PowerPoint Sunusu</vt:lpstr>
      <vt:lpstr>Vektör ??</vt:lpstr>
      <vt:lpstr>PowerPoint Sunusu</vt:lpstr>
      <vt:lpstr>PowerPoint Sunusu</vt:lpstr>
      <vt:lpstr>PowerPoint Sunusu</vt:lpstr>
      <vt:lpstr>Başlıca vektörler</vt:lpstr>
      <vt:lpstr>PLAZMİDLER</vt:lpstr>
      <vt:lpstr>PowerPoint Sunusu</vt:lpstr>
      <vt:lpstr>PowerPoint Sunusu</vt:lpstr>
      <vt:lpstr>PowerPoint Sunusu</vt:lpstr>
      <vt:lpstr>Büyüklük ve Kopya Sayısı</vt:lpstr>
      <vt:lpstr>PowerPoint Sunusu</vt:lpstr>
      <vt:lpstr>pBR322</vt:lpstr>
      <vt:lpstr>PowerPoint Sunusu</vt:lpstr>
      <vt:lpstr>BAKTERİYOFAJLAR</vt:lpstr>
      <vt:lpstr>YAPISI</vt:lpstr>
      <vt:lpstr>PowerPoint Sunusu</vt:lpstr>
      <vt:lpstr>PowerPoint Sunusu</vt:lpstr>
      <vt:lpstr>Adsorbsiyon Aşamasının Görünümü</vt:lpstr>
      <vt:lpstr>PowerPoint Sunusu</vt:lpstr>
      <vt:lpstr>PowerPoint Sunusu</vt:lpstr>
      <vt:lpstr>PowerPoint Sunusu</vt:lpstr>
      <vt:lpstr>PowerPoint Sunusu</vt:lpstr>
      <vt:lpstr>Nasıl yaptılar?</vt:lpstr>
      <vt:lpstr>Bakteri Yapay Kromozomları (BAC)</vt:lpstr>
      <vt:lpstr>Maya Yapay Kromozomu (YAC)</vt:lpstr>
      <vt:lpstr>PowerPoint Sunusu</vt:lpstr>
      <vt:lpstr>PowerPoint Sunusu</vt:lpstr>
      <vt:lpstr>PowerPoint Sunusu</vt:lpstr>
      <vt:lpstr>PowerPoint Sunusu</vt:lpstr>
      <vt:lpstr>Memeli Yapay Kromozomu (MAC)</vt:lpstr>
      <vt:lpstr>İnsan Yapay Kromozomları (HAC)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Bengi ÇINAR KUL</dc:creator>
  <cp:lastModifiedBy>Bengi ÇINAR KUL</cp:lastModifiedBy>
  <cp:revision>1</cp:revision>
  <dcterms:created xsi:type="dcterms:W3CDTF">2017-11-06T09:08:27Z</dcterms:created>
  <dcterms:modified xsi:type="dcterms:W3CDTF">2017-11-06T09:08:38Z</dcterms:modified>
</cp:coreProperties>
</file>