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8" r:id="rId4"/>
    <p:sldId id="260" r:id="rId5"/>
    <p:sldId id="272" r:id="rId6"/>
    <p:sldId id="273" r:id="rId7"/>
    <p:sldId id="271" r:id="rId8"/>
    <p:sldId id="269" r:id="rId9"/>
    <p:sldId id="263" r:id="rId10"/>
    <p:sldId id="274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42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570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845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957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28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1237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951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6602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593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1544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55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56F3F-60AB-4ABF-9317-D4B146261712}" type="datetimeFigureOut">
              <a:rPr lang="tr-TR" smtClean="0"/>
              <a:t>11.05.2020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9964-6BA8-46A3-8AC4-566F458BAE0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5627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E8D41CF8-5232-42BC-8D05-AFEDE215398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1256"/>
            <a:ext cx="12192000" cy="6869256"/>
          </a:xfrm>
          <a:prstGeom prst="rect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 b="1" kern="1200" dirty="0" err="1">
                <a:solidFill>
                  <a:schemeClr val="tx1"/>
                </a:solidFill>
                <a:latin typeface="Candara" panose="020E0502030303020204" pitchFamily="34" charset="0"/>
              </a:rPr>
              <a:t>Hol</a:t>
            </a:r>
            <a:r>
              <a:rPr lang="en-US" sz="5400" b="1" kern="1200" dirty="0">
                <a:solidFill>
                  <a:schemeClr val="tx1"/>
                </a:solidFill>
                <a:latin typeface="Candara" panose="020E0502030303020204" pitchFamily="34" charset="0"/>
              </a:rPr>
              <a:t> van a...?</a:t>
            </a:r>
          </a:p>
        </p:txBody>
      </p:sp>
      <p:sp>
        <p:nvSpPr>
          <p:cNvPr id="17" name="Rounded Rectangle 5">
            <a:extLst>
              <a:ext uri="{FF2B5EF4-FFF2-40B4-BE49-F238E27FC236}">
                <a16:creationId xmlns:a16="http://schemas.microsoft.com/office/drawing/2014/main" xmlns="" id="{49237091-E62C-4878-AA4C-0B9995ADB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838200" y="1828801"/>
            <a:ext cx="10515600" cy="436245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8240" t="30976" r="11056" b="28440"/>
          <a:stretch/>
        </p:blipFill>
        <p:spPr>
          <a:xfrm>
            <a:off x="1158240" y="2613297"/>
            <a:ext cx="9875520" cy="2793457"/>
          </a:xfrm>
          <a:prstGeom prst="rect">
            <a:avLst/>
          </a:prstGeom>
          <a:effectLst/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925230" y="6660621"/>
            <a:ext cx="6341540" cy="3947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spcBef>
                <a:spcPct val="0"/>
              </a:spcBef>
              <a:spcAft>
                <a:spcPts val="600"/>
              </a:spcAft>
            </a:pP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Forrás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: SZILI,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Katalin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, Magyar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utca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 1, </a:t>
            </a:r>
            <a:r>
              <a:rPr lang="en-US" sz="1050" dirty="0" err="1" smtClean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Budape</a:t>
            </a:r>
            <a:r>
              <a:rPr lang="hu-HU" sz="1050" dirty="0" smtClean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s</a:t>
            </a:r>
            <a:r>
              <a:rPr lang="en-US" sz="1050" dirty="0" smtClean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t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, ELTE Magyar mint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idegen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nyelv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módszertani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1050" dirty="0" err="1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műhely</a:t>
            </a:r>
            <a:r>
              <a:rPr lang="en-US" sz="105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, 2018.</a:t>
            </a:r>
          </a:p>
          <a:p>
            <a:pPr marL="0">
              <a:spcBef>
                <a:spcPct val="0"/>
              </a:spcBef>
              <a:spcAft>
                <a:spcPts val="600"/>
              </a:spcAft>
            </a:pPr>
            <a:endParaRPr lang="en-US" sz="1800" dirty="0">
              <a:solidFill>
                <a:srgbClr val="000000"/>
              </a:solidFill>
              <a:latin typeface="Candara" panose="020E05020303030202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503831" y="2305318"/>
            <a:ext cx="0" cy="3101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503831" y="2292439"/>
            <a:ext cx="432730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03831" y="5406754"/>
            <a:ext cx="437881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0882648" y="2305318"/>
            <a:ext cx="0" cy="3101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10501005" y="2292439"/>
            <a:ext cx="38164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409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6987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Mi </a:t>
            </a:r>
            <a:r>
              <a:rPr lang="en-US" sz="40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nincs</a:t>
            </a:r>
            <a:r>
              <a:rPr lang="en-US" sz="4000" b="1" dirty="0">
                <a:latin typeface="Candara" panose="020E0502030303020204" pitchFamily="34" charset="0"/>
              </a:rPr>
              <a:t> a </a:t>
            </a:r>
            <a:r>
              <a:rPr lang="en-US" sz="4000" b="1" dirty="0" err="1">
                <a:latin typeface="Candara" panose="020E0502030303020204" pitchFamily="34" charset="0"/>
              </a:rPr>
              <a:t>szobában</a:t>
            </a:r>
            <a:r>
              <a:rPr lang="en-US" sz="40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098" name="Picture 2" descr="Elegant living room interior with flat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5" r="2" b="28614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5518465"/>
            <a:ext cx="12192000" cy="8625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A szobában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nincs</a:t>
            </a:r>
            <a:r>
              <a:rPr lang="hu-HU" sz="3200" dirty="0">
                <a:latin typeface="Candara" panose="020E0502030303020204" pitchFamily="34" charset="0"/>
              </a:rPr>
              <a:t> számítógép, fiókos szekrény, franciaágy és szék.</a:t>
            </a:r>
            <a:endParaRPr lang="tr-TR" sz="3200" dirty="0">
              <a:latin typeface="Candara" panose="020E0502030303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56153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6987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en-US" sz="4000" b="1" dirty="0">
                <a:latin typeface="Candara" panose="020E0502030303020204" pitchFamily="34" charset="0"/>
              </a:rPr>
              <a:t> a </a:t>
            </a:r>
            <a:r>
              <a:rPr lang="en-US" sz="4000" b="1" dirty="0" err="1">
                <a:latin typeface="Candara" panose="020E0502030303020204" pitchFamily="34" charset="0"/>
              </a:rPr>
              <a:t>szobában</a:t>
            </a:r>
            <a:r>
              <a:rPr lang="en-US" sz="4000" b="1" dirty="0">
                <a:latin typeface="Candara" panose="020E0502030303020204" pitchFamily="34" charset="0"/>
              </a:rPr>
              <a:t> </a:t>
            </a:r>
            <a:r>
              <a:rPr lang="en-US" sz="4000" b="1" dirty="0" err="1">
                <a:latin typeface="Candara" panose="020E0502030303020204" pitchFamily="34" charset="0"/>
              </a:rPr>
              <a:t>kanapé</a:t>
            </a:r>
            <a:r>
              <a:rPr lang="en-US" sz="40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098" name="Picture 2" descr="Elegant living room interior with flat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5" r="2" b="28614"/>
          <a:stretch/>
        </p:blipFill>
        <p:spPr bwMode="auto">
          <a:xfrm>
            <a:off x="1281684" y="1309878"/>
            <a:ext cx="9628632" cy="370000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6032" y="5399087"/>
            <a:ext cx="12192000" cy="11837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Igen,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hu-HU" sz="3200" dirty="0">
                <a:latin typeface="Candara" panose="020E0502030303020204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Igen, a szobában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hu-HU" sz="3200" dirty="0">
                <a:latin typeface="Candara" panose="020E0502030303020204" pitchFamily="34" charset="0"/>
              </a:rPr>
              <a:t> kanapé.</a:t>
            </a:r>
            <a:endParaRPr lang="tr-TR" sz="3200" dirty="0">
              <a:latin typeface="Candara" panose="020E0502030303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30016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6987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en-US" sz="4000" b="1" dirty="0">
                <a:latin typeface="Candara" panose="020E0502030303020204" pitchFamily="34" charset="0"/>
              </a:rPr>
              <a:t> a </a:t>
            </a:r>
            <a:r>
              <a:rPr lang="en-US" sz="4000" b="1" dirty="0" err="1">
                <a:latin typeface="Candara" panose="020E0502030303020204" pitchFamily="34" charset="0"/>
              </a:rPr>
              <a:t>szobában</a:t>
            </a:r>
            <a:r>
              <a:rPr lang="en-US" sz="4000" b="1" dirty="0">
                <a:latin typeface="Candara" panose="020E0502030303020204" pitchFamily="34" charset="0"/>
              </a:rPr>
              <a:t> </a:t>
            </a:r>
            <a:r>
              <a:rPr lang="en-US" sz="4000" b="1" dirty="0" err="1">
                <a:latin typeface="Candara" panose="020E0502030303020204" pitchFamily="34" charset="0"/>
              </a:rPr>
              <a:t>franciaágy</a:t>
            </a:r>
            <a:r>
              <a:rPr lang="en-US" sz="40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098" name="Picture 2" descr="Elegant living room interior with flat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5" r="2" b="28614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835820" y="5358859"/>
            <a:ext cx="10520359" cy="122741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Nem,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nincs</a:t>
            </a:r>
            <a:r>
              <a:rPr lang="hu-HU" sz="3200" dirty="0">
                <a:latin typeface="Candara" panose="020E0502030303020204" pitchFamily="34" charset="0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Nem, a szobában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nincs</a:t>
            </a:r>
            <a:r>
              <a:rPr lang="hu-HU" sz="3200" dirty="0">
                <a:latin typeface="Candara" panose="020E0502030303020204" pitchFamily="34" charset="0"/>
              </a:rPr>
              <a:t> franciaágy.</a:t>
            </a:r>
            <a:endParaRPr lang="tr-TR" sz="3200" dirty="0">
              <a:latin typeface="Candara" panose="020E0502030303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28215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6987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 err="1">
                <a:latin typeface="Candara" panose="020E0502030303020204" pitchFamily="34" charset="0"/>
              </a:rPr>
              <a:t>Hány</a:t>
            </a:r>
            <a:r>
              <a:rPr lang="en-US" sz="4000" b="1" dirty="0">
                <a:latin typeface="Candara" panose="020E0502030303020204" pitchFamily="34" charset="0"/>
              </a:rPr>
              <a:t> </a:t>
            </a:r>
            <a:r>
              <a:rPr lang="en-US" sz="4000" b="1" dirty="0" err="1">
                <a:latin typeface="Candara" panose="020E0502030303020204" pitchFamily="34" charset="0"/>
              </a:rPr>
              <a:t>kép</a:t>
            </a:r>
            <a:r>
              <a:rPr lang="en-US" sz="4000" b="1" dirty="0">
                <a:latin typeface="Candara" panose="020E0502030303020204" pitchFamily="34" charset="0"/>
              </a:rPr>
              <a:t> van a </a:t>
            </a:r>
            <a:r>
              <a:rPr lang="en-US" sz="4000" b="1" dirty="0" err="1">
                <a:latin typeface="Candara" panose="020E0502030303020204" pitchFamily="34" charset="0"/>
              </a:rPr>
              <a:t>falon</a:t>
            </a:r>
            <a:r>
              <a:rPr lang="en-US" sz="40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098" name="Picture 2" descr="Elegant living room interior with flat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5" r="2" b="28614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286259" y="5690536"/>
            <a:ext cx="5619481" cy="56406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3200" dirty="0">
                <a:latin typeface="Candara" panose="020E0502030303020204" pitchFamily="34" charset="0"/>
              </a:rPr>
              <a:t>A falon négy kép van.</a:t>
            </a:r>
            <a:endParaRPr lang="tr-TR" sz="3200" dirty="0">
              <a:latin typeface="Candara" panose="020E0502030303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40842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-nál, nél:</a:t>
            </a:r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9222" name="Picture 6" descr="Brunette woman getting her hair cut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0" r="2" b="27686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40854" y="5555773"/>
            <a:ext cx="1009102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spcAft>
                <a:spcPts val="600"/>
              </a:spcAft>
              <a:buAutoNum type="arabicPeriod"/>
            </a:pPr>
            <a:r>
              <a:rPr lang="hu-HU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e</a:t>
            </a:r>
            <a:r>
              <a:rPr lang="en-US" sz="5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mber</a:t>
            </a:r>
            <a:r>
              <a:rPr lang="hu-HU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re használjuk </a:t>
            </a:r>
          </a:p>
          <a:p>
            <a:pPr>
              <a:spcAft>
                <a:spcPts val="600"/>
              </a:spcAft>
            </a:pPr>
            <a:r>
              <a:rPr lang="en-US" sz="5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2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. = </a:t>
            </a:r>
            <a:r>
              <a:rPr lang="en-US" sz="5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mellett</a:t>
            </a:r>
            <a:endParaRPr lang="hu-HU" sz="5400" b="1" dirty="0">
              <a:latin typeface="Candara" panose="020E0502030303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2755132" y="-115082"/>
            <a:ext cx="6451408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5400" b="1" dirty="0" smtClean="0">
                <a:latin typeface="Candara" panose="020E0502030303020204" pitchFamily="34" charset="0"/>
              </a:rPr>
              <a:t>-nál / -nél</a:t>
            </a:r>
            <a:endParaRPr lang="hu-HU" sz="5400" b="1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8056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77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9222" name="Picture 6" descr="Brunette woman getting her hair cut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050" r="2" b="27686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68191" y="5608615"/>
            <a:ext cx="8427076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dirty="0">
              <a:latin typeface="Candara" panose="020E0502030303020204" pitchFamily="34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798717" y="5419725"/>
            <a:ext cx="6451408" cy="110568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hu-HU" sz="5400" b="1" dirty="0">
                <a:latin typeface="Candara" panose="020E0502030303020204" pitchFamily="34" charset="0"/>
              </a:rPr>
              <a:t>Fodrász</a:t>
            </a:r>
            <a:r>
              <a:rPr lang="hu-HU" sz="5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nál</a:t>
            </a:r>
            <a:r>
              <a:rPr lang="hu-HU" sz="5400" b="1" dirty="0">
                <a:latin typeface="Candara" panose="020E0502030303020204" pitchFamily="34" charset="0"/>
              </a:rPr>
              <a:t> vagyok.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087308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" y="5419725"/>
            <a:ext cx="10271760" cy="93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b="1" dirty="0">
                <a:latin typeface="Candara" panose="020E0502030303020204" pitchFamily="34" charset="0"/>
              </a:rPr>
              <a:t>A </a:t>
            </a:r>
            <a:r>
              <a:rPr lang="en-US" sz="5400" b="1" dirty="0" err="1">
                <a:latin typeface="Candara" panose="020E0502030303020204" pitchFamily="34" charset="0"/>
              </a:rPr>
              <a:t>kozmetikus</a:t>
            </a:r>
            <a:r>
              <a:rPr 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nál</a:t>
            </a:r>
            <a:r>
              <a:rPr lang="en-US" sz="5400" b="1" dirty="0">
                <a:latin typeface="Candara" panose="020E0502030303020204" pitchFamily="34" charset="0"/>
              </a:rPr>
              <a:t> </a:t>
            </a:r>
            <a:r>
              <a:rPr lang="en-US" sz="5400" b="1" dirty="0" err="1">
                <a:latin typeface="Candara" panose="020E0502030303020204" pitchFamily="34" charset="0"/>
              </a:rPr>
              <a:t>vagyok</a:t>
            </a:r>
            <a:r>
              <a:rPr lang="en-US" sz="5400" b="1" dirty="0"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77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2054" name="Picture 6" descr="Attractive woman getting face beauty procedures in spa salon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24" r="2" b="32712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851987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" y="5419725"/>
            <a:ext cx="10271760" cy="93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A </a:t>
            </a: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masszőr</a:t>
            </a:r>
            <a:r>
              <a:rPr 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nél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54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vagyok</a:t>
            </a:r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15362" name="Picture 2" descr="Work of masseur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45" r="2" b="15590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176426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" y="5419725"/>
            <a:ext cx="10271760" cy="93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b="1" dirty="0">
                <a:latin typeface="Candara" panose="020E0502030303020204" pitchFamily="34" charset="0"/>
              </a:rPr>
              <a:t>A </a:t>
            </a:r>
            <a:r>
              <a:rPr lang="en-US" sz="5400" b="1" dirty="0" err="1">
                <a:latin typeface="Candara" panose="020E0502030303020204" pitchFamily="34" charset="0"/>
              </a:rPr>
              <a:t>manikűrös</a:t>
            </a:r>
            <a:r>
              <a:rPr 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nél</a:t>
            </a:r>
            <a:r>
              <a:rPr lang="en-US" sz="5400" b="1" dirty="0">
                <a:latin typeface="Candara" panose="020E0502030303020204" pitchFamily="34" charset="0"/>
              </a:rPr>
              <a:t> </a:t>
            </a:r>
            <a:r>
              <a:rPr lang="en-US" sz="5400" b="1" dirty="0" err="1">
                <a:latin typeface="Candara" panose="020E0502030303020204" pitchFamily="34" charset="0"/>
              </a:rPr>
              <a:t>vagyok</a:t>
            </a:r>
            <a:r>
              <a:rPr lang="en-US" sz="5400" b="1" dirty="0"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86" name="Picture 2" descr="Manicure process closeup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575" r="2" b="31161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1136801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" y="5419725"/>
            <a:ext cx="10271760" cy="93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b="1" dirty="0" err="1">
                <a:latin typeface="Candara" panose="020E0502030303020204" pitchFamily="34" charset="0"/>
              </a:rPr>
              <a:t>Merv</a:t>
            </a:r>
            <a:r>
              <a:rPr lang="en-US" sz="5400" b="1" u="sng" dirty="0" err="1">
                <a:latin typeface="Candara" panose="020E0502030303020204" pitchFamily="34" charset="0"/>
              </a:rPr>
              <a:t>é</a:t>
            </a:r>
            <a:r>
              <a:rPr lang="en-US" sz="54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nél</a:t>
            </a:r>
            <a:r>
              <a:rPr lang="en-US" sz="5400" b="1" dirty="0">
                <a:latin typeface="Candara" panose="020E0502030303020204" pitchFamily="34" charset="0"/>
              </a:rPr>
              <a:t> </a:t>
            </a:r>
            <a:r>
              <a:rPr lang="en-US" sz="5400" b="1" dirty="0" err="1">
                <a:latin typeface="Candara" panose="020E0502030303020204" pitchFamily="34" charset="0"/>
              </a:rPr>
              <a:t>vagyok</a:t>
            </a:r>
            <a:r>
              <a:rPr lang="en-US" sz="5400" b="1" dirty="0"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75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2" name="Picture 4" descr="Women drinking coffee and talking on couch Free Photo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39" r="2" b="32596"/>
          <a:stretch/>
        </p:blipFill>
        <p:spPr bwMode="auto">
          <a:xfrm>
            <a:off x="1281684" y="1309878"/>
            <a:ext cx="9628632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240892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60D05D2D-CB6A-431B-BE4A-2A7FCC9FA2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-11256"/>
            <a:ext cx="12192000" cy="6869256"/>
          </a:xfrm>
          <a:prstGeom prst="rect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" y="5419725"/>
            <a:ext cx="10271760" cy="93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5400" b="1" kern="1200" dirty="0">
                <a:latin typeface="Candara" panose="020E0502030303020204" pitchFamily="34" charset="0"/>
              </a:rPr>
              <a:t>A </a:t>
            </a:r>
            <a:r>
              <a:rPr lang="en-US" sz="5400" b="1" kern="1200" dirty="0" err="1">
                <a:latin typeface="Candara" panose="020E0502030303020204" pitchFamily="34" charset="0"/>
              </a:rPr>
              <a:t>hentes</a:t>
            </a:r>
            <a:r>
              <a:rPr lang="en-US" sz="5400" b="1" kern="1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nél</a:t>
            </a:r>
            <a:r>
              <a:rPr lang="en-US" sz="5400" b="1" kern="1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en-US" sz="5400" b="1" kern="1200" dirty="0" err="1">
                <a:latin typeface="Candara" panose="020E0502030303020204" pitchFamily="34" charset="0"/>
              </a:rPr>
              <a:t>vagyok</a:t>
            </a:r>
            <a:r>
              <a:rPr lang="en-US" sz="5400" b="1" kern="1200" dirty="0">
                <a:latin typeface="Candara" panose="020E0502030303020204" pitchFamily="34" charset="0"/>
              </a:rPr>
              <a:t>.</a:t>
            </a:r>
          </a:p>
        </p:txBody>
      </p:sp>
      <p:sp>
        <p:nvSpPr>
          <p:cNvPr id="73" name="Rounded Rectangle 5">
            <a:extLst>
              <a:ext uri="{FF2B5EF4-FFF2-40B4-BE49-F238E27FC236}">
                <a16:creationId xmlns:a16="http://schemas.microsoft.com/office/drawing/2014/main" xmlns="" id="{E84CD6E5-269B-4A44-867D-78DBB4DFF7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12290" name="Picture 2" descr="Woman cutting fresh meat in a butcher shop with metal safety mesh glove Free Phot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39050" y="1309878"/>
            <a:ext cx="5513900" cy="366674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83554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Rectangle 134">
            <a:extLst>
              <a:ext uri="{FF2B5EF4-FFF2-40B4-BE49-F238E27FC236}">
                <a16:creationId xmlns:a16="http://schemas.microsoft.com/office/drawing/2014/main" xmlns="" id="{3A826B85-D58A-48FB-ABB8-881A5F8CC2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26987"/>
            <a:ext cx="10271760" cy="93662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>
                <a:latin typeface="Candara" panose="020E0502030303020204" pitchFamily="34" charset="0"/>
              </a:rPr>
              <a:t>Mi </a:t>
            </a:r>
            <a:r>
              <a:rPr lang="en-US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en-US" sz="4000" b="1" dirty="0">
                <a:latin typeface="Candara" panose="020E0502030303020204" pitchFamily="34" charset="0"/>
              </a:rPr>
              <a:t> a </a:t>
            </a:r>
            <a:r>
              <a:rPr lang="en-US" sz="4000" b="1" dirty="0" err="1">
                <a:latin typeface="Candara" panose="020E0502030303020204" pitchFamily="34" charset="0"/>
              </a:rPr>
              <a:t>szobában</a:t>
            </a:r>
            <a:r>
              <a:rPr lang="en-US" sz="4000" b="1" dirty="0">
                <a:latin typeface="Candara" panose="020E0502030303020204" pitchFamily="34" charset="0"/>
              </a:rPr>
              <a:t>?</a:t>
            </a:r>
          </a:p>
        </p:txBody>
      </p:sp>
      <p:sp>
        <p:nvSpPr>
          <p:cNvPr id="137" name="Rounded Rectangle 5">
            <a:extLst>
              <a:ext uri="{FF2B5EF4-FFF2-40B4-BE49-F238E27FC236}">
                <a16:creationId xmlns:a16="http://schemas.microsoft.com/office/drawing/2014/main" xmlns="" id="{20B579A7-44A3-4863-B4F6-E1E3D667A5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ndara" panose="020E0502030303020204" pitchFamily="34" charset="0"/>
            </a:endParaRPr>
          </a:p>
        </p:txBody>
      </p:sp>
      <p:pic>
        <p:nvPicPr>
          <p:cNvPr id="4098" name="Picture 2" descr="Elegant living room interior with flat design Free Vector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305" r="2" b="28614"/>
          <a:stretch/>
        </p:blipFill>
        <p:spPr bwMode="auto">
          <a:xfrm>
            <a:off x="1281684" y="1309878"/>
            <a:ext cx="9366506" cy="3566922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E8D65FE-FB46-4A38-80B0-0FBD00EE87D2}"/>
              </a:ext>
            </a:extLst>
          </p:cNvPr>
          <p:cNvSpPr txBox="1">
            <a:spLocks/>
          </p:cNvSpPr>
          <p:nvPr/>
        </p:nvSpPr>
        <p:spPr>
          <a:xfrm>
            <a:off x="137707" y="5457409"/>
            <a:ext cx="11916586" cy="81998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sz="3200" dirty="0">
                <a:latin typeface="Candara" panose="020E0502030303020204" pitchFamily="34" charset="0"/>
              </a:rPr>
              <a:t>A szobában </a:t>
            </a:r>
            <a:r>
              <a:rPr lang="hu-H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Candara" panose="020E0502030303020204" pitchFamily="34" charset="0"/>
              </a:rPr>
              <a:t>van</a:t>
            </a:r>
            <a:r>
              <a:rPr lang="hu-HU" sz="3200" dirty="0">
                <a:latin typeface="Candara" panose="020E0502030303020204" pitchFamily="34" charset="0"/>
              </a:rPr>
              <a:t> óra, kanapé, szekrény, kisasztal, virág, képek és könyvek.</a:t>
            </a:r>
            <a:endParaRPr lang="tr-TR" sz="3200" dirty="0">
              <a:latin typeface="Candara" panose="020E0502030303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28CCF9E3-2893-4C37-83C0-1A4856D7778A}"/>
              </a:ext>
            </a:extLst>
          </p:cNvPr>
          <p:cNvSpPr/>
          <p:nvPr/>
        </p:nvSpPr>
        <p:spPr>
          <a:xfrm>
            <a:off x="11030650" y="6649232"/>
            <a:ext cx="125547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solidFill>
                  <a:schemeClr val="bg2">
                    <a:lumMod val="75000"/>
                  </a:schemeClr>
                </a:solidFill>
                <a:latin typeface="Candara" panose="020E0502030303020204" pitchFamily="34" charset="0"/>
              </a:rPr>
              <a:t>www.freepik.com</a:t>
            </a:r>
          </a:p>
        </p:txBody>
      </p:sp>
    </p:spTree>
    <p:extLst>
      <p:ext uri="{BB962C8B-B14F-4D97-AF65-F5344CB8AC3E}">
        <p14:creationId xmlns:p14="http://schemas.microsoft.com/office/powerpoint/2010/main" val="361195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163</Words>
  <Application>Microsoft Office PowerPoint</Application>
  <PresentationFormat>Widescreen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Candara</vt:lpstr>
      <vt:lpstr>Office Theme</vt:lpstr>
      <vt:lpstr>Hol van a...?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Mi van a szobában?</vt:lpstr>
      <vt:lpstr>Mi nincs a szobában?</vt:lpstr>
      <vt:lpstr>Van a szobában kanapé?</vt:lpstr>
      <vt:lpstr>Van a szobában franciaágy?</vt:lpstr>
      <vt:lpstr>Hány kép van a falon?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 van a...?</dc:title>
  <dc:creator>Yakup Yildizlar</dc:creator>
  <cp:lastModifiedBy>Éva Tóth</cp:lastModifiedBy>
  <cp:revision>8</cp:revision>
  <dcterms:created xsi:type="dcterms:W3CDTF">2020-05-10T21:32:49Z</dcterms:created>
  <dcterms:modified xsi:type="dcterms:W3CDTF">2020-05-10T23:08:08Z</dcterms:modified>
</cp:coreProperties>
</file>