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82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74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97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5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938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4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54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56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16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2344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919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DFCC6-360B-4281-A9CD-15C7BB22976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104E0-6BBF-4000-A871-9B17B7453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35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Goats</a:t>
            </a:r>
          </a:p>
        </p:txBody>
      </p:sp>
      <p:sp>
        <p:nvSpPr>
          <p:cNvPr id="7680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208213" y="1600201"/>
            <a:ext cx="6191250" cy="4525963"/>
          </a:xfrm>
        </p:spPr>
        <p:txBody>
          <a:bodyPr/>
          <a:lstStyle/>
          <a:p>
            <a:pPr algn="just"/>
            <a:r>
              <a:rPr lang="tr-TR" altLang="tr-TR" sz="1900"/>
              <a:t>Goats reach; </a:t>
            </a:r>
            <a:r>
              <a:rPr lang="tr-TR" altLang="tr-TR" sz="1900" b="1"/>
              <a:t>puberty</a:t>
            </a:r>
            <a:r>
              <a:rPr lang="tr-TR" altLang="tr-TR" sz="1900"/>
              <a:t> at approximately </a:t>
            </a:r>
            <a:r>
              <a:rPr lang="tr-TR" altLang="tr-TR" sz="1900" b="1"/>
              <a:t>6-9 months </a:t>
            </a:r>
            <a:r>
              <a:rPr lang="tr-TR" altLang="tr-TR" sz="1900"/>
              <a:t>of age and </a:t>
            </a:r>
            <a:r>
              <a:rPr lang="tr-TR" altLang="tr-TR" sz="1900" b="1"/>
              <a:t>breeding age </a:t>
            </a:r>
            <a:r>
              <a:rPr lang="tr-TR" altLang="tr-TR" sz="1900"/>
              <a:t>at </a:t>
            </a:r>
            <a:r>
              <a:rPr lang="tr-TR" altLang="tr-TR" sz="1900" b="1"/>
              <a:t>9-15 months </a:t>
            </a:r>
            <a:r>
              <a:rPr lang="tr-TR" altLang="tr-TR" sz="1900"/>
              <a:t>of age.</a:t>
            </a:r>
          </a:p>
          <a:p>
            <a:pPr algn="just"/>
            <a:r>
              <a:rPr lang="tr-TR" altLang="tr-TR" sz="1900"/>
              <a:t>In goats, which are among the </a:t>
            </a:r>
            <a:r>
              <a:rPr lang="tr-TR" altLang="tr-TR" sz="1900" b="1"/>
              <a:t>seasonally polyestric </a:t>
            </a:r>
            <a:r>
              <a:rPr lang="tr-TR" altLang="tr-TR" sz="1900"/>
              <a:t>animals, the onset of sexual activity is related to </a:t>
            </a:r>
            <a:r>
              <a:rPr lang="tr-TR" altLang="tr-TR" sz="1900" b="1"/>
              <a:t>daylight length.</a:t>
            </a:r>
            <a:endParaRPr lang="tr-TR" altLang="tr-TR" sz="1900"/>
          </a:p>
          <a:p>
            <a:pPr algn="just"/>
            <a:r>
              <a:rPr lang="tr-TR" altLang="tr-TR" sz="1900"/>
              <a:t>The reduction of light exposure with the day length decrease results in increasing the </a:t>
            </a:r>
            <a:r>
              <a:rPr lang="tr-TR" altLang="tr-TR" sz="1900" b="1"/>
              <a:t>melatonin </a:t>
            </a:r>
            <a:r>
              <a:rPr lang="tr-TR" altLang="tr-TR" sz="1900"/>
              <a:t>release from the </a:t>
            </a:r>
            <a:r>
              <a:rPr lang="tr-TR" altLang="tr-TR" sz="1900" b="1"/>
              <a:t>pineal gland.</a:t>
            </a:r>
            <a:endParaRPr lang="tr-TR" altLang="tr-TR" sz="1900"/>
          </a:p>
          <a:p>
            <a:pPr algn="just"/>
            <a:r>
              <a:rPr lang="tr-TR" altLang="tr-TR" sz="1900"/>
              <a:t>Increase of blood melatonin level stimulates </a:t>
            </a:r>
            <a:r>
              <a:rPr lang="tr-TR" altLang="tr-TR" sz="1900" b="1"/>
              <a:t>GnRH </a:t>
            </a:r>
            <a:r>
              <a:rPr lang="tr-TR" altLang="tr-TR" sz="1900"/>
              <a:t>release from the hypothelamus and the increased GnRH release stimulates </a:t>
            </a:r>
            <a:r>
              <a:rPr lang="tr-TR" altLang="tr-TR" sz="1900" b="1"/>
              <a:t>FSH </a:t>
            </a:r>
            <a:r>
              <a:rPr lang="tr-TR" altLang="tr-TR" sz="1900"/>
              <a:t>release by affecting the frontal lobe of hypophysis.</a:t>
            </a:r>
          </a:p>
          <a:p>
            <a:pPr algn="just"/>
            <a:r>
              <a:rPr lang="tr-TR" altLang="tr-TR" sz="1900"/>
              <a:t>FSH travels to the ovaries through blood and initiates follicular developments.</a:t>
            </a:r>
          </a:p>
        </p:txBody>
      </p:sp>
    </p:spTree>
    <p:extLst>
      <p:ext uri="{BB962C8B-B14F-4D97-AF65-F5344CB8AC3E}">
        <p14:creationId xmlns:p14="http://schemas.microsoft.com/office/powerpoint/2010/main" val="428393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803525" y="1600201"/>
            <a:ext cx="61722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Sexual cycle phases in goats:</a:t>
            </a:r>
          </a:p>
          <a:p>
            <a:pPr algn="just">
              <a:buFontTx/>
              <a:buNone/>
            </a:pPr>
            <a:endParaRPr lang="tr-TR" altLang="tr-TR" smtClean="0"/>
          </a:p>
          <a:p>
            <a:pPr algn="just"/>
            <a:r>
              <a:rPr lang="tr-TR" altLang="tr-TR" smtClean="0"/>
              <a:t>Proestrus      (2-3 days)</a:t>
            </a:r>
          </a:p>
          <a:p>
            <a:pPr algn="just"/>
            <a:r>
              <a:rPr lang="tr-TR" altLang="tr-TR" smtClean="0"/>
              <a:t>Estrus           (36-48 hours)</a:t>
            </a:r>
          </a:p>
          <a:p>
            <a:pPr algn="just"/>
            <a:r>
              <a:rPr lang="tr-TR" altLang="tr-TR" smtClean="0"/>
              <a:t>Metaestrus  (2 days)</a:t>
            </a:r>
          </a:p>
          <a:p>
            <a:pPr algn="just"/>
            <a:r>
              <a:rPr lang="tr-TR" altLang="tr-TR" smtClean="0"/>
              <a:t>Diestrus        (14-16 days)</a:t>
            </a:r>
          </a:p>
          <a:p>
            <a:pPr algn="just"/>
            <a:r>
              <a:rPr lang="tr-TR" altLang="tr-TR" smtClean="0"/>
              <a:t>Anestrus       (seasonal) </a:t>
            </a:r>
          </a:p>
          <a:p>
            <a:endParaRPr lang="tr-TR" altLang="tr-TR" smtClean="0"/>
          </a:p>
        </p:txBody>
      </p:sp>
      <p:sp>
        <p:nvSpPr>
          <p:cNvPr id="7782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Goats</a:t>
            </a:r>
          </a:p>
        </p:txBody>
      </p:sp>
    </p:spTree>
    <p:extLst>
      <p:ext uri="{BB962C8B-B14F-4D97-AF65-F5344CB8AC3E}">
        <p14:creationId xmlns:p14="http://schemas.microsoft.com/office/powerpoint/2010/main" val="2574297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600201"/>
            <a:ext cx="6408737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</a:t>
            </a:r>
            <a:r>
              <a:rPr lang="tr-TR" altLang="tr-TR" b="1" smtClean="0"/>
              <a:t>Proestrus</a:t>
            </a:r>
          </a:p>
          <a:p>
            <a:pPr algn="just"/>
            <a:r>
              <a:rPr lang="tr-TR" altLang="tr-TR" smtClean="0"/>
              <a:t>Lasts approximately 2-3 days.</a:t>
            </a:r>
          </a:p>
          <a:p>
            <a:pPr algn="just"/>
            <a:r>
              <a:rPr lang="tr-TR" altLang="tr-TR" smtClean="0"/>
              <a:t>is more active when compared to sheep, the buck starts to show interest to the sheep. </a:t>
            </a:r>
          </a:p>
        </p:txBody>
      </p:sp>
      <p:sp>
        <p:nvSpPr>
          <p:cNvPr id="7885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Goats</a:t>
            </a:r>
          </a:p>
        </p:txBody>
      </p:sp>
    </p:spTree>
    <p:extLst>
      <p:ext uri="{BB962C8B-B14F-4D97-AF65-F5344CB8AC3E}">
        <p14:creationId xmlns:p14="http://schemas.microsoft.com/office/powerpoint/2010/main" val="2547308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600201"/>
            <a:ext cx="62642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Estrus</a:t>
            </a:r>
          </a:p>
          <a:p>
            <a:pPr algn="just"/>
            <a:r>
              <a:rPr lang="tr-TR" altLang="tr-TR" sz="2000"/>
              <a:t>Lasts approximately </a:t>
            </a:r>
            <a:r>
              <a:rPr lang="tr-TR" altLang="tr-TR" sz="2000" b="1"/>
              <a:t>36-48 hours.</a:t>
            </a:r>
            <a:endParaRPr lang="tr-TR" altLang="tr-TR" sz="2000"/>
          </a:p>
          <a:p>
            <a:pPr algn="just"/>
            <a:r>
              <a:rPr lang="tr-TR" altLang="tr-TR" sz="2000"/>
              <a:t>Signs observed; </a:t>
            </a:r>
            <a:r>
              <a:rPr lang="tr-TR" altLang="tr-TR" sz="2000" b="1"/>
              <a:t>vocalization, restlessness, vulvar swelling, redness, mucous discharge, tail wagging, decrease in apetite, reduction in lactation yield, frequent urination </a:t>
            </a:r>
            <a:r>
              <a:rPr lang="tr-TR" altLang="tr-TR" sz="2000"/>
              <a:t>and </a:t>
            </a:r>
            <a:r>
              <a:rPr lang="tr-TR" altLang="tr-TR" sz="2000" b="1"/>
              <a:t>defecation </a:t>
            </a:r>
            <a:r>
              <a:rPr lang="tr-TR" altLang="tr-TR" sz="2000"/>
              <a:t>and </a:t>
            </a:r>
            <a:r>
              <a:rPr lang="tr-TR" altLang="tr-TR" sz="2000" b="1"/>
              <a:t>smelling genital areas of other goats and bucks.</a:t>
            </a:r>
          </a:p>
          <a:p>
            <a:pPr algn="just"/>
            <a:r>
              <a:rPr lang="tr-TR" altLang="tr-TR" sz="2000"/>
              <a:t>Behaviour of goat in estrus is evident when there is a </a:t>
            </a:r>
            <a:r>
              <a:rPr lang="tr-TR" altLang="tr-TR" sz="2000" b="1"/>
              <a:t>buck</a:t>
            </a:r>
            <a:r>
              <a:rPr lang="tr-TR" altLang="tr-TR" sz="2000"/>
              <a:t> and the distinct sign is smelling buck’s testicles.</a:t>
            </a:r>
            <a:endParaRPr lang="tr-TR" altLang="tr-TR" sz="2000" b="1"/>
          </a:p>
          <a:p>
            <a:pPr algn="just"/>
            <a:r>
              <a:rPr lang="tr-TR" altLang="tr-TR" sz="2000"/>
              <a:t>Usage of </a:t>
            </a:r>
            <a:r>
              <a:rPr lang="tr-TR" altLang="tr-TR" sz="2000" b="1"/>
              <a:t>teaser buck </a:t>
            </a:r>
            <a:r>
              <a:rPr lang="tr-TR" altLang="tr-TR" sz="2000"/>
              <a:t>is needed for correct detection of estrus. </a:t>
            </a:r>
          </a:p>
          <a:p>
            <a:pPr algn="just"/>
            <a:r>
              <a:rPr lang="tr-TR" altLang="tr-TR" sz="2000" b="1"/>
              <a:t>Ovulation</a:t>
            </a:r>
            <a:r>
              <a:rPr lang="tr-TR" altLang="tr-TR" sz="2000"/>
              <a:t> occurs closer to the end of estrus.</a:t>
            </a:r>
          </a:p>
          <a:p>
            <a:pPr algn="just"/>
            <a:endParaRPr lang="tr-TR" altLang="tr-TR" sz="2000"/>
          </a:p>
        </p:txBody>
      </p:sp>
      <p:sp>
        <p:nvSpPr>
          <p:cNvPr id="7987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Goats</a:t>
            </a:r>
          </a:p>
        </p:txBody>
      </p:sp>
    </p:spTree>
    <p:extLst>
      <p:ext uri="{BB962C8B-B14F-4D97-AF65-F5344CB8AC3E}">
        <p14:creationId xmlns:p14="http://schemas.microsoft.com/office/powerpoint/2010/main" val="2544176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484313"/>
            <a:ext cx="6264275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</a:t>
            </a:r>
            <a:r>
              <a:rPr lang="tr-TR" altLang="tr-TR" sz="2400" b="1"/>
              <a:t>Metaestrus</a:t>
            </a:r>
          </a:p>
          <a:p>
            <a:pPr algn="just"/>
            <a:r>
              <a:rPr lang="tr-TR" altLang="tr-TR" sz="2000"/>
              <a:t>is considered to be the phase in which </a:t>
            </a:r>
            <a:r>
              <a:rPr lang="tr-TR" altLang="tr-TR" sz="2000" b="1"/>
              <a:t>corpus luteum </a:t>
            </a:r>
            <a:r>
              <a:rPr lang="tr-TR" altLang="tr-TR" sz="2000"/>
              <a:t>is formed and lasts approximately 2 days. </a:t>
            </a:r>
          </a:p>
          <a:p>
            <a:pPr algn="just">
              <a:buFontTx/>
              <a:buNone/>
            </a:pPr>
            <a:r>
              <a:rPr lang="tr-TR" altLang="tr-TR" sz="2000"/>
              <a:t>      </a:t>
            </a:r>
            <a:r>
              <a:rPr lang="tr-TR" altLang="tr-TR" sz="2400" b="1"/>
              <a:t>Diestrus</a:t>
            </a:r>
          </a:p>
          <a:p>
            <a:pPr algn="just"/>
            <a:r>
              <a:rPr lang="tr-TR" altLang="tr-TR" sz="2000"/>
              <a:t>Lasts approximately </a:t>
            </a:r>
            <a:r>
              <a:rPr lang="tr-TR" altLang="tr-TR" sz="2000" b="1"/>
              <a:t>14-16 days.</a:t>
            </a:r>
            <a:endParaRPr lang="tr-TR" altLang="tr-TR" sz="2000"/>
          </a:p>
          <a:p>
            <a:pPr algn="just"/>
            <a:r>
              <a:rPr lang="tr-TR" altLang="tr-TR" sz="2000"/>
              <a:t>In this phase </a:t>
            </a:r>
            <a:r>
              <a:rPr lang="tr-TR" altLang="tr-TR" sz="2000" b="1"/>
              <a:t>progesterone</a:t>
            </a:r>
            <a:r>
              <a:rPr lang="tr-TR" altLang="tr-TR" sz="2000"/>
              <a:t> is released from the corpus luteum and uterus is prepared for gestation.</a:t>
            </a:r>
          </a:p>
          <a:p>
            <a:pPr algn="just">
              <a:buFontTx/>
              <a:buNone/>
            </a:pPr>
            <a:r>
              <a:rPr lang="tr-TR" altLang="tr-TR" sz="2000"/>
              <a:t>   </a:t>
            </a:r>
            <a:r>
              <a:rPr lang="tr-TR" altLang="tr-TR" sz="2000" b="1"/>
              <a:t>   </a:t>
            </a:r>
            <a:r>
              <a:rPr lang="tr-TR" altLang="tr-TR" sz="2400" b="1"/>
              <a:t>Anestrus</a:t>
            </a:r>
          </a:p>
          <a:p>
            <a:pPr algn="just"/>
            <a:r>
              <a:rPr lang="tr-TR" altLang="tr-TR" sz="2000"/>
              <a:t>is the </a:t>
            </a:r>
            <a:r>
              <a:rPr lang="tr-TR" altLang="tr-TR" sz="2000" b="1"/>
              <a:t>sexual rest </a:t>
            </a:r>
            <a:r>
              <a:rPr lang="tr-TR" altLang="tr-TR" sz="2000"/>
              <a:t>period for goats and lasts from mid-winter to mid-summer in the nothern hemisphere.</a:t>
            </a:r>
            <a:endParaRPr lang="tr-TR" altLang="tr-TR" sz="2400"/>
          </a:p>
          <a:p>
            <a:pPr algn="just">
              <a:buFontTx/>
              <a:buNone/>
            </a:pPr>
            <a:endParaRPr lang="tr-TR" altLang="tr-TR" sz="2400"/>
          </a:p>
          <a:p>
            <a:pPr algn="just">
              <a:buFontTx/>
              <a:buNone/>
            </a:pPr>
            <a:endParaRPr lang="tr-TR" altLang="tr-TR" sz="2400"/>
          </a:p>
          <a:p>
            <a:pPr algn="just">
              <a:buFontTx/>
              <a:buNone/>
            </a:pPr>
            <a:endParaRPr lang="tr-TR" altLang="tr-TR" sz="2400"/>
          </a:p>
          <a:p>
            <a:pPr algn="just">
              <a:buFontTx/>
              <a:buNone/>
            </a:pPr>
            <a:endParaRPr lang="tr-TR" altLang="tr-TR" b="1" smtClean="0"/>
          </a:p>
        </p:txBody>
      </p:sp>
      <p:sp>
        <p:nvSpPr>
          <p:cNvPr id="8089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Goats</a:t>
            </a:r>
          </a:p>
        </p:txBody>
      </p:sp>
    </p:spTree>
    <p:extLst>
      <p:ext uri="{BB962C8B-B14F-4D97-AF65-F5344CB8AC3E}">
        <p14:creationId xmlns:p14="http://schemas.microsoft.com/office/powerpoint/2010/main" val="952001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Geniş ekran</PresentationFormat>
  <Paragraphs>35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Sexual Cycle in Goats</vt:lpstr>
      <vt:lpstr>Sexual Cycle in Goats</vt:lpstr>
      <vt:lpstr>Sexual Cycle in Goats</vt:lpstr>
      <vt:lpstr>Sexual Cycle in Goats</vt:lpstr>
      <vt:lpstr>Sexual Cycle in Goats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Cycle in Goats</dc:title>
  <dc:creator>Tuna</dc:creator>
  <cp:lastModifiedBy>Tuna</cp:lastModifiedBy>
  <cp:revision>1</cp:revision>
  <dcterms:created xsi:type="dcterms:W3CDTF">2021-05-18T12:26:09Z</dcterms:created>
  <dcterms:modified xsi:type="dcterms:W3CDTF">2021-05-18T12:26:28Z</dcterms:modified>
</cp:coreProperties>
</file>