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55A3-CA9C-4AE6-90DE-940E397580D0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BF14-6A67-49AA-B9D7-55A4F6EDED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55A3-CA9C-4AE6-90DE-940E397580D0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BF14-6A67-49AA-B9D7-55A4F6EDED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55A3-CA9C-4AE6-90DE-940E397580D0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BF14-6A67-49AA-B9D7-55A4F6EDED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55A3-CA9C-4AE6-90DE-940E397580D0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BF14-6A67-49AA-B9D7-55A4F6EDED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55A3-CA9C-4AE6-90DE-940E397580D0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BF14-6A67-49AA-B9D7-55A4F6EDED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55A3-CA9C-4AE6-90DE-940E397580D0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BF14-6A67-49AA-B9D7-55A4F6EDED9D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55A3-CA9C-4AE6-90DE-940E397580D0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BF14-6A67-49AA-B9D7-55A4F6EDED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55A3-CA9C-4AE6-90DE-940E397580D0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BF14-6A67-49AA-B9D7-55A4F6EDED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55A3-CA9C-4AE6-90DE-940E397580D0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BF14-6A67-49AA-B9D7-55A4F6EDED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55A3-CA9C-4AE6-90DE-940E397580D0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F8BF14-6A67-49AA-B9D7-55A4F6EDED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55A3-CA9C-4AE6-90DE-940E397580D0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8BF14-6A67-49AA-B9D7-55A4F6EDED9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34F55A3-CA9C-4AE6-90DE-940E397580D0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FF8BF14-6A67-49AA-B9D7-55A4F6EDED9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913" y="260648"/>
            <a:ext cx="5721215" cy="2304256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02060"/>
                </a:solidFill>
                <a:latin typeface="Constantia" pitchFamily="18" charset="0"/>
              </a:rPr>
              <a:t>AKKOYUNLULARIN MENŞEİ ve </a:t>
            </a:r>
            <a:r>
              <a:rPr lang="tr-TR" dirty="0" err="1" smtClean="0">
                <a:solidFill>
                  <a:srgbClr val="002060"/>
                </a:solidFill>
                <a:latin typeface="Constantia" pitchFamily="18" charset="0"/>
              </a:rPr>
              <a:t>tarİh</a:t>
            </a:r>
            <a:r>
              <a:rPr lang="tr-TR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tr-TR" dirty="0" err="1" smtClean="0">
                <a:solidFill>
                  <a:srgbClr val="002060"/>
                </a:solidFill>
                <a:latin typeface="Constantia" pitchFamily="18" charset="0"/>
              </a:rPr>
              <a:t>sahnesİne</a:t>
            </a:r>
            <a:r>
              <a:rPr lang="tr-TR" dirty="0" smtClean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tr-TR" dirty="0" err="1" smtClean="0">
                <a:solidFill>
                  <a:srgbClr val="002060"/>
                </a:solidFill>
                <a:latin typeface="Constantia" pitchFamily="18" charset="0"/>
              </a:rPr>
              <a:t>çIkIşlarI</a:t>
            </a:r>
            <a:endParaRPr lang="tr-TR" dirty="0">
              <a:solidFill>
                <a:srgbClr val="002060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840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692696"/>
            <a:ext cx="8424936" cy="4104456"/>
          </a:xfrm>
        </p:spPr>
        <p:txBody>
          <a:bodyPr>
            <a:normAutofit fontScale="92500" lnSpcReduction="10000"/>
          </a:bodyPr>
          <a:lstStyle/>
          <a:p>
            <a:pPr marL="402336" lvl="1" indent="-571500" algn="just">
              <a:buFont typeface="Courier New" pitchFamily="49" charset="0"/>
              <a:buChar char="o"/>
            </a:pPr>
            <a:r>
              <a:rPr lang="tr-TR" sz="3600" b="0" dirty="0" smtClean="0">
                <a:latin typeface="Constantia" pitchFamily="18" charset="0"/>
              </a:rPr>
              <a:t>Oğuzların Üçok kolundan Bayındır boyuna mensupturlar. </a:t>
            </a:r>
          </a:p>
          <a:p>
            <a:pPr marL="402336" lvl="1" indent="-571500" algn="just">
              <a:buFont typeface="Courier New" pitchFamily="49" charset="0"/>
              <a:buChar char="o"/>
            </a:pPr>
            <a:r>
              <a:rPr lang="tr-TR" sz="3600" b="0" dirty="0" smtClean="0">
                <a:latin typeface="Constantia" pitchFamily="18" charset="0"/>
              </a:rPr>
              <a:t>Bu yüzden Türk kaynaklarında Bayındır Han Oğlanları, İran kaynaklarında ise </a:t>
            </a:r>
            <a:r>
              <a:rPr lang="tr-TR" sz="3600" b="0" dirty="0" err="1" smtClean="0">
                <a:latin typeface="Constantia" pitchFamily="18" charset="0"/>
              </a:rPr>
              <a:t>Bayındıriyye</a:t>
            </a:r>
            <a:r>
              <a:rPr lang="tr-TR" sz="3600" b="0" dirty="0" smtClean="0">
                <a:latin typeface="Constantia" pitchFamily="18" charset="0"/>
              </a:rPr>
              <a:t> adıyla </a:t>
            </a:r>
            <a:r>
              <a:rPr lang="tr-TR" sz="3600" b="0" dirty="0" smtClean="0">
                <a:latin typeface="Constantia" pitchFamily="18" charset="0"/>
              </a:rPr>
              <a:t>anılmaktadırlar.</a:t>
            </a:r>
          </a:p>
          <a:p>
            <a:pPr marL="402336" lvl="1" indent="-571500" algn="just">
              <a:buFont typeface="Courier New" pitchFamily="49" charset="0"/>
              <a:buChar char="o"/>
            </a:pPr>
            <a:r>
              <a:rPr lang="tr-TR" sz="3600" b="0" dirty="0" smtClean="0">
                <a:latin typeface="Constantia" pitchFamily="18" charset="0"/>
              </a:rPr>
              <a:t>Divan-ı </a:t>
            </a:r>
            <a:r>
              <a:rPr lang="tr-TR" sz="3600" b="0" dirty="0" err="1" smtClean="0">
                <a:latin typeface="Constantia" pitchFamily="18" charset="0"/>
              </a:rPr>
              <a:t>Lügat’it</a:t>
            </a:r>
            <a:r>
              <a:rPr lang="tr-TR" sz="3600" b="0" dirty="0" smtClean="0">
                <a:latin typeface="Constantia" pitchFamily="18" charset="0"/>
              </a:rPr>
              <a:t>- Türk’te Bayındır boyu, </a:t>
            </a:r>
            <a:r>
              <a:rPr lang="tr-TR" sz="3600" b="0" dirty="0">
                <a:latin typeface="Constantia" pitchFamily="18" charset="0"/>
              </a:rPr>
              <a:t>K</a:t>
            </a:r>
            <a:r>
              <a:rPr lang="tr-TR" sz="3600" b="0" dirty="0" smtClean="0">
                <a:latin typeface="Constantia" pitchFamily="18" charset="0"/>
              </a:rPr>
              <a:t>ınık ve Kayı boylarından sonra üçüncü sırada gelmektedir.</a:t>
            </a:r>
            <a:endParaRPr lang="tr-TR" sz="36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688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3672408"/>
          </a:xfrm>
        </p:spPr>
        <p:txBody>
          <a:bodyPr>
            <a:normAutofit/>
          </a:bodyPr>
          <a:lstStyle/>
          <a:p>
            <a:pPr marL="402336" lvl="1" indent="-571500" algn="just">
              <a:buFont typeface="Courier New" pitchFamily="49" charset="0"/>
              <a:buChar char="o"/>
            </a:pPr>
            <a:r>
              <a:rPr lang="tr-TR" sz="3600" b="0" dirty="0" smtClean="0">
                <a:latin typeface="Constantia" pitchFamily="18" charset="0"/>
              </a:rPr>
              <a:t>Çeşitli </a:t>
            </a:r>
            <a:r>
              <a:rPr lang="tr-TR" sz="3600" b="0" dirty="0" err="1" smtClean="0">
                <a:latin typeface="Constantia" pitchFamily="18" charset="0"/>
              </a:rPr>
              <a:t>oymaklardan</a:t>
            </a:r>
            <a:r>
              <a:rPr lang="tr-TR" sz="3600" b="0" dirty="0" smtClean="0">
                <a:latin typeface="Constantia" pitchFamily="18" charset="0"/>
              </a:rPr>
              <a:t> oluşmaktadırlar. </a:t>
            </a:r>
          </a:p>
          <a:p>
            <a:pPr marL="402336" lvl="1" indent="-571500" algn="just">
              <a:buFont typeface="Courier New" pitchFamily="49" charset="0"/>
              <a:buChar char="o"/>
            </a:pPr>
            <a:r>
              <a:rPr lang="tr-TR" sz="3600" b="0" dirty="0" smtClean="0">
                <a:latin typeface="Constantia" pitchFamily="18" charset="0"/>
              </a:rPr>
              <a:t>Muhtemelen Moğol istilasından kaçıp Anadolu gelen Türkmenlerden olup Diyarbakır’ın Ergani yöresine  yerleştiler. Daha sonra ise </a:t>
            </a:r>
            <a:r>
              <a:rPr lang="tr-TR" sz="3600" b="0" dirty="0" err="1" smtClean="0">
                <a:latin typeface="Constantia" pitchFamily="18" charset="0"/>
              </a:rPr>
              <a:t>Artuklulara</a:t>
            </a:r>
            <a:r>
              <a:rPr lang="tr-TR" sz="3600" b="0" dirty="0" smtClean="0">
                <a:latin typeface="Constantia" pitchFamily="18" charset="0"/>
              </a:rPr>
              <a:t> bağlandılar.</a:t>
            </a:r>
            <a:endParaRPr lang="tr-TR" sz="36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351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692696"/>
            <a:ext cx="8280920" cy="3987781"/>
          </a:xfrm>
        </p:spPr>
        <p:txBody>
          <a:bodyPr>
            <a:normAutofit fontScale="92500"/>
          </a:bodyPr>
          <a:lstStyle/>
          <a:p>
            <a:pPr marL="402336" lvl="1" indent="-571500" algn="just">
              <a:buFont typeface="Courier New" pitchFamily="49" charset="0"/>
              <a:buChar char="o"/>
            </a:pPr>
            <a:r>
              <a:rPr lang="tr-TR" sz="3600" b="0" dirty="0" smtClean="0">
                <a:latin typeface="Constantia" pitchFamily="18" charset="0"/>
              </a:rPr>
              <a:t>Kaynaklarda ilk olarak 1340 yılında isimleri zikredilmiştir.</a:t>
            </a:r>
          </a:p>
          <a:p>
            <a:pPr marL="402336" lvl="1" indent="-571500" algn="just">
              <a:buFont typeface="Courier New" pitchFamily="49" charset="0"/>
              <a:buChar char="o"/>
            </a:pPr>
            <a:r>
              <a:rPr lang="tr-TR" sz="3600" b="0" dirty="0" smtClean="0">
                <a:latin typeface="Constantia" pitchFamily="18" charset="0"/>
              </a:rPr>
              <a:t>Bu tarihte Trabzon-Rum İmparatorluğuna yapmış oldukları akınlar vesilesiyle kaynaklara geçmişlerdir. </a:t>
            </a:r>
          </a:p>
          <a:p>
            <a:pPr marL="402336" lvl="1" indent="-571500" algn="just">
              <a:buFont typeface="Courier New" pitchFamily="49" charset="0"/>
              <a:buChar char="o"/>
            </a:pPr>
            <a:r>
              <a:rPr lang="tr-TR" sz="3600" b="0" dirty="0" smtClean="0">
                <a:latin typeface="Constantia" pitchFamily="18" charset="0"/>
              </a:rPr>
              <a:t>Bilinen ilk tarihi şahsiyetleri ise Tur Ali ve Kutlu Beylerdir.</a:t>
            </a:r>
            <a:endParaRPr lang="tr-TR" sz="36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21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764704"/>
            <a:ext cx="8424936" cy="4104456"/>
          </a:xfrm>
        </p:spPr>
        <p:txBody>
          <a:bodyPr>
            <a:normAutofit/>
          </a:bodyPr>
          <a:lstStyle/>
          <a:p>
            <a:pPr marL="402336" lvl="1" indent="-571500" algn="just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Tur Ali Bey’in 1348 yılında Erzincan ve Bayburt hakimleri ile birlikte Trabzon-Rum İmparatorluğuna sefer düzenlediler. Fakat bu seferden bir sonuç alamadılar.</a:t>
            </a:r>
          </a:p>
          <a:p>
            <a:pPr marL="402336" lvl="1" indent="-571500" algn="just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Trabzon-Rum İmparatoru III. </a:t>
            </a:r>
            <a:r>
              <a:rPr lang="tr-TR" sz="3200" b="0" dirty="0" err="1" smtClean="0">
                <a:latin typeface="Constantia" pitchFamily="18" charset="0"/>
              </a:rPr>
              <a:t>Alexios</a:t>
            </a:r>
            <a:r>
              <a:rPr lang="tr-TR" sz="3200" b="0" dirty="0" smtClean="0">
                <a:latin typeface="Constantia" pitchFamily="18" charset="0"/>
              </a:rPr>
              <a:t> kız kardeşini Tur Ali Bey’in oğlu Kutlu Bey’e vermiştir. Böylelikle akrabalık kurmuşlardır.</a:t>
            </a:r>
          </a:p>
          <a:p>
            <a:pPr marL="571500" indent="-571500" algn="just">
              <a:buFont typeface="Courier New" pitchFamily="49" charset="0"/>
              <a:buChar char="o"/>
            </a:pPr>
            <a:endParaRPr lang="tr-TR" sz="36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219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548680"/>
            <a:ext cx="7948364" cy="4131797"/>
          </a:xfrm>
        </p:spPr>
        <p:txBody>
          <a:bodyPr>
            <a:normAutofit/>
          </a:bodyPr>
          <a:lstStyle/>
          <a:p>
            <a:pPr marL="288036" lvl="1" indent="-457200" algn="just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Tur Ali Bey’in </a:t>
            </a:r>
            <a:r>
              <a:rPr lang="tr-TR" sz="3200" b="0" dirty="0" err="1" smtClean="0">
                <a:latin typeface="Constantia" pitchFamily="18" charset="0"/>
              </a:rPr>
              <a:t>nezaman</a:t>
            </a:r>
            <a:r>
              <a:rPr lang="tr-TR" sz="3200" b="0" dirty="0" smtClean="0">
                <a:latin typeface="Constantia" pitchFamily="18" charset="0"/>
              </a:rPr>
              <a:t> öldüğü bilinmemekle birlikte 1360 yılında öldüğü düşünülmektedir. </a:t>
            </a:r>
          </a:p>
          <a:p>
            <a:pPr marL="288036" lvl="1" indent="-457200" algn="just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Tur Ali Bey’den sonra oğlu Kutlu Bey, Akkoyunluların başına geçmiştir.</a:t>
            </a:r>
          </a:p>
          <a:p>
            <a:pPr marL="288036" lvl="1" indent="-457200" algn="just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Kutlu Bey döneminde Akkoyunlular, Erzincan ve yöresinde yaşamış, Bayburt ve çevresini ise yurt tutmuşlardır.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250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332656"/>
            <a:ext cx="8280920" cy="4680520"/>
          </a:xfrm>
        </p:spPr>
        <p:txBody>
          <a:bodyPr>
            <a:normAutofit/>
          </a:bodyPr>
          <a:lstStyle/>
          <a:p>
            <a:pPr marL="288036" lvl="1" indent="-457200" algn="just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Kutlu Bey döneminde, Erzincan </a:t>
            </a:r>
            <a:r>
              <a:rPr lang="tr-TR" sz="3200" b="0" dirty="0">
                <a:latin typeface="Constantia" pitchFamily="18" charset="0"/>
              </a:rPr>
              <a:t>ve Bayburt </a:t>
            </a:r>
            <a:r>
              <a:rPr lang="tr-TR" sz="3200" b="0" dirty="0" err="1">
                <a:latin typeface="Constantia" pitchFamily="18" charset="0"/>
              </a:rPr>
              <a:t>Eretna</a:t>
            </a:r>
            <a:r>
              <a:rPr lang="tr-TR" sz="3200" b="0" dirty="0">
                <a:latin typeface="Constantia" pitchFamily="18" charset="0"/>
              </a:rPr>
              <a:t> emirlerinden </a:t>
            </a:r>
            <a:r>
              <a:rPr lang="tr-TR" sz="3200" b="0" dirty="0" err="1">
                <a:latin typeface="Constantia" pitchFamily="18" charset="0"/>
              </a:rPr>
              <a:t>Mutahharten'in</a:t>
            </a:r>
            <a:r>
              <a:rPr lang="tr-TR" sz="3200" b="0" dirty="0">
                <a:latin typeface="Constantia" pitchFamily="18" charset="0"/>
              </a:rPr>
              <a:t> eline geçti. </a:t>
            </a:r>
            <a:endParaRPr lang="tr-TR" sz="3200" b="0" dirty="0" smtClean="0">
              <a:latin typeface="Constantia" pitchFamily="18" charset="0"/>
            </a:endParaRPr>
          </a:p>
          <a:p>
            <a:pPr marL="288036" lvl="1" indent="-457200" algn="just">
              <a:buFont typeface="Courier New" pitchFamily="49" charset="0"/>
              <a:buChar char="o"/>
            </a:pPr>
            <a:r>
              <a:rPr lang="tr-TR" sz="3200" b="0" dirty="0" err="1" smtClean="0">
                <a:latin typeface="Constantia" pitchFamily="18" charset="0"/>
              </a:rPr>
              <a:t>Eretna</a:t>
            </a:r>
            <a:r>
              <a:rPr lang="tr-TR" sz="3200" b="0" dirty="0" smtClean="0">
                <a:latin typeface="Constantia" pitchFamily="18" charset="0"/>
              </a:rPr>
              <a:t> Hükümdarı </a:t>
            </a:r>
            <a:r>
              <a:rPr lang="tr-TR" sz="3200" b="0" dirty="0">
                <a:latin typeface="Constantia" pitchFamily="18" charset="0"/>
              </a:rPr>
              <a:t>Alaeddin Ali Bey </a:t>
            </a:r>
            <a:r>
              <a:rPr lang="tr-TR" sz="3200" b="0" dirty="0" smtClean="0">
                <a:latin typeface="Constantia" pitchFamily="18" charset="0"/>
              </a:rPr>
              <a:t>tarafından </a:t>
            </a:r>
            <a:r>
              <a:rPr lang="tr-TR" sz="3200" b="0" dirty="0" err="1" smtClean="0">
                <a:latin typeface="Constantia" pitchFamily="18" charset="0"/>
              </a:rPr>
              <a:t>Mutahharten’e</a:t>
            </a:r>
            <a:r>
              <a:rPr lang="tr-TR" sz="3200" b="0" dirty="0" smtClean="0">
                <a:latin typeface="Constantia" pitchFamily="18" charset="0"/>
              </a:rPr>
              <a:t> kuvvet gönderilmiş. Kutlu Bey’in oğlu </a:t>
            </a:r>
            <a:r>
              <a:rPr lang="tr-TR" sz="3200" b="0" dirty="0" err="1" smtClean="0">
                <a:latin typeface="Constantia" pitchFamily="18" charset="0"/>
              </a:rPr>
              <a:t>Ahmed</a:t>
            </a:r>
            <a:r>
              <a:rPr lang="tr-TR" sz="3200" b="0" dirty="0" smtClean="0">
                <a:latin typeface="Constantia" pitchFamily="18" charset="0"/>
              </a:rPr>
              <a:t> Bey ise burada </a:t>
            </a:r>
            <a:r>
              <a:rPr lang="tr-TR" sz="3200" b="0" dirty="0" err="1" smtClean="0">
                <a:latin typeface="Constantia" pitchFamily="18" charset="0"/>
              </a:rPr>
              <a:t>Muahharten’in</a:t>
            </a:r>
            <a:r>
              <a:rPr lang="tr-TR" sz="3200" b="0" dirty="0" smtClean="0">
                <a:latin typeface="Constantia" pitchFamily="18" charset="0"/>
              </a:rPr>
              <a:t> yanında yer almıştır. </a:t>
            </a:r>
            <a:r>
              <a:rPr lang="tr-TR" sz="3200" b="0" dirty="0" err="1" smtClean="0">
                <a:latin typeface="Constantia" pitchFamily="18" charset="0"/>
              </a:rPr>
              <a:t>Eretna</a:t>
            </a:r>
            <a:r>
              <a:rPr lang="tr-TR" sz="3200" b="0" dirty="0" smtClean="0">
                <a:latin typeface="Constantia" pitchFamily="18" charset="0"/>
              </a:rPr>
              <a:t> hükümdarının kuvvetleri yenilmiştir.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471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04664"/>
            <a:ext cx="8136904" cy="4464496"/>
          </a:xfrm>
        </p:spPr>
        <p:txBody>
          <a:bodyPr>
            <a:normAutofit lnSpcReduction="10000"/>
          </a:bodyPr>
          <a:lstStyle/>
          <a:p>
            <a:pPr marL="288036" lvl="1" indent="-457200" algn="just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Kutlu Bey’in ölümünün ardından ise yerine oğlu </a:t>
            </a:r>
            <a:r>
              <a:rPr lang="tr-TR" sz="3200" b="0" dirty="0" err="1" smtClean="0">
                <a:latin typeface="Constantia" pitchFamily="18" charset="0"/>
              </a:rPr>
              <a:t>Ahmed</a:t>
            </a:r>
            <a:r>
              <a:rPr lang="tr-TR" sz="3200" b="0" dirty="0" smtClean="0">
                <a:latin typeface="Constantia" pitchFamily="18" charset="0"/>
              </a:rPr>
              <a:t> Bey geçmiştir.</a:t>
            </a:r>
          </a:p>
          <a:p>
            <a:pPr marL="288036" lvl="1" indent="-457200" algn="just">
              <a:buFont typeface="Courier New" pitchFamily="49" charset="0"/>
              <a:buChar char="o"/>
            </a:pPr>
            <a:r>
              <a:rPr lang="tr-TR" sz="3200" b="0" dirty="0" smtClean="0">
                <a:latin typeface="Constantia" pitchFamily="18" charset="0"/>
              </a:rPr>
              <a:t>Bu dönemde </a:t>
            </a:r>
            <a:r>
              <a:rPr lang="tr-TR" sz="3200" b="0" dirty="0" err="1" smtClean="0">
                <a:latin typeface="Constantia" pitchFamily="18" charset="0"/>
              </a:rPr>
              <a:t>Ahmed</a:t>
            </a:r>
            <a:r>
              <a:rPr lang="tr-TR" sz="3200" b="0" dirty="0" smtClean="0">
                <a:latin typeface="Constantia" pitchFamily="18" charset="0"/>
              </a:rPr>
              <a:t> Bey’in arası daha önce yardım ettiği </a:t>
            </a:r>
            <a:r>
              <a:rPr lang="tr-TR" sz="3200" b="0" dirty="0" err="1" smtClean="0">
                <a:latin typeface="Constantia" pitchFamily="18" charset="0"/>
              </a:rPr>
              <a:t>Mutahharten</a:t>
            </a:r>
            <a:r>
              <a:rPr lang="tr-TR" sz="3200" b="0" dirty="0" smtClean="0">
                <a:latin typeface="Constantia" pitchFamily="18" charset="0"/>
              </a:rPr>
              <a:t> ile arası açılmıştır. </a:t>
            </a:r>
          </a:p>
          <a:p>
            <a:pPr marL="288036" lvl="1" indent="-457200" algn="just">
              <a:buFont typeface="Courier New" pitchFamily="49" charset="0"/>
              <a:buChar char="o"/>
            </a:pPr>
            <a:r>
              <a:rPr lang="tr-TR" sz="3200" b="0" dirty="0" err="1" smtClean="0">
                <a:latin typeface="Constantia" pitchFamily="18" charset="0"/>
              </a:rPr>
              <a:t>Mutahharten</a:t>
            </a:r>
            <a:r>
              <a:rPr lang="tr-TR" sz="3200" b="0" dirty="0" smtClean="0">
                <a:latin typeface="Constantia" pitchFamily="18" charset="0"/>
              </a:rPr>
              <a:t>, Karakoyunlular ile ittifak yaparak Akkoyunlulara saldırmışlardır. Akkoyunlular yenilgiden sonra Kadı </a:t>
            </a:r>
            <a:r>
              <a:rPr lang="tr-TR" sz="3200" b="0" dirty="0" err="1" smtClean="0">
                <a:latin typeface="Constantia" pitchFamily="18" charset="0"/>
              </a:rPr>
              <a:t>Burhâneddin’e</a:t>
            </a:r>
            <a:r>
              <a:rPr lang="tr-TR" sz="3200" b="0" dirty="0" smtClean="0">
                <a:latin typeface="Constantia" pitchFamily="18" charset="0"/>
              </a:rPr>
              <a:t> sığınmışlardır.  </a:t>
            </a:r>
            <a:r>
              <a:rPr lang="tr-TR" sz="3200" b="0" dirty="0" smtClean="0"/>
              <a:t>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1238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129</TotalTime>
  <Words>260</Words>
  <Application>Microsoft Office PowerPoint</Application>
  <PresentationFormat>Ekran Gösterisi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Açılar</vt:lpstr>
      <vt:lpstr>AKKOYUNLULARIN MENŞEİ ve tarİh sahnesİne çIkIşlarI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Güzide</dc:creator>
  <cp:lastModifiedBy>Güzide</cp:lastModifiedBy>
  <cp:revision>13</cp:revision>
  <dcterms:created xsi:type="dcterms:W3CDTF">2020-05-07T11:55:47Z</dcterms:created>
  <dcterms:modified xsi:type="dcterms:W3CDTF">2020-05-07T17:19:47Z</dcterms:modified>
</cp:coreProperties>
</file>