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11"/>
  </p:notesMasterIdLst>
  <p:sldIdLst>
    <p:sldId id="595" r:id="rId2"/>
    <p:sldId id="596" r:id="rId3"/>
    <p:sldId id="597" r:id="rId4"/>
    <p:sldId id="598" r:id="rId5"/>
    <p:sldId id="599" r:id="rId6"/>
    <p:sldId id="603" r:id="rId7"/>
    <p:sldId id="600" r:id="rId8"/>
    <p:sldId id="601" r:id="rId9"/>
    <p:sldId id="60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14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Orta Stil 4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113A9D2-9D6B-4929-AA2D-F23B5EE8CBE7}" styleName="Tema Uygulanmış Stil 2 - Vurgu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E13994-30AF-47AB-9AE9-BBDCDBE0CBA6}" type="datetimeFigureOut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3E5B85-6C5A-42C2-98FC-D65C088BC86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7591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E651E-FD33-42A8-ADDD-5E41CCA25CE5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93EEF-5FEB-4F91-8402-245DF9A954B4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B41A-7824-411D-AF58-4FA7B998A58B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6570B-8D22-492B-8338-008433A7E923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0E79A-BAD9-447F-83AE-4CCD68DD987E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FA889-AD2A-48F9-8217-6F87E3C869C4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089DF-6726-4B26-8188-F0FDDF0538F5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0D3B0-6A4B-4030-9A7D-70DA3E38815D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91C2-C5F5-4A3A-BB92-01B6AED6A02F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6C86-EBE7-4D87-9461-68EF3F0CB5F9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5063-CCEC-42B1-A0CA-2D5FE7222A82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dirty="0" smtClean="0"/>
              <a:t>Resim eklemek için simgeyi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7168676-C2FF-4DD2-8FA3-79A4615BE075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6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2195736" y="-171400"/>
            <a:ext cx="4752528" cy="30963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Başlık 1"/>
          <p:cNvSpPr txBox="1">
            <a:spLocks/>
          </p:cNvSpPr>
          <p:nvPr/>
        </p:nvSpPr>
        <p:spPr>
          <a:xfrm>
            <a:off x="-72516" y="2492896"/>
            <a:ext cx="8640960" cy="23042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tr-TR" sz="4000" b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tr-TR" sz="24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ÖRNEKLEM SEÇİMİ</a:t>
            </a:r>
            <a:endParaRPr lang="tr-TR" sz="20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Resim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135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r-TR" dirty="0"/>
              <a:t>Nitel ve nicel araştırma, her bir </a:t>
            </a:r>
            <a:r>
              <a:rPr lang="tr-TR" dirty="0" smtClean="0"/>
              <a:t>araştırmaya yön </a:t>
            </a:r>
            <a:r>
              <a:rPr lang="tr-TR" dirty="0"/>
              <a:t>veren amaçlara ve hedeflere özel </a:t>
            </a:r>
            <a:r>
              <a:rPr lang="tr-TR" dirty="0" smtClean="0"/>
              <a:t>olarak uyarlanmış </a:t>
            </a:r>
            <a:r>
              <a:rPr lang="tr-TR" dirty="0"/>
              <a:t>farklı örneklem </a:t>
            </a:r>
            <a:r>
              <a:rPr lang="tr-TR" dirty="0" smtClean="0"/>
              <a:t>seçim prosedürlerini </a:t>
            </a:r>
            <a:r>
              <a:rPr lang="tr-TR" dirty="0"/>
              <a:t>vurgular.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Kantitatif araştırmanın amaçları </a:t>
            </a:r>
            <a:r>
              <a:rPr lang="tr-TR" dirty="0"/>
              <a:t>genellikle popülasyonlara </a:t>
            </a:r>
            <a:r>
              <a:rPr lang="tr-TR" dirty="0" smtClean="0"/>
              <a:t>yönelik tahminlerin </a:t>
            </a:r>
            <a:r>
              <a:rPr lang="tr-TR" dirty="0"/>
              <a:t>genelleştirilmesini ve </a:t>
            </a:r>
            <a:r>
              <a:rPr lang="tr-TR" dirty="0" smtClean="0"/>
              <a:t>istatistiksel testlerin </a:t>
            </a:r>
            <a:r>
              <a:rPr lang="tr-TR" dirty="0"/>
              <a:t>yapılmasını gerektirdiğinden, </a:t>
            </a:r>
            <a:r>
              <a:rPr lang="tr-TR" dirty="0" smtClean="0"/>
              <a:t>bu durum </a:t>
            </a:r>
            <a:r>
              <a:rPr lang="tr-TR" dirty="0"/>
              <a:t>büyük örneklem büyüklüklerine </a:t>
            </a:r>
            <a:r>
              <a:rPr lang="tr-TR" dirty="0" smtClean="0"/>
              <a:t>sahip olasılık </a:t>
            </a:r>
            <a:r>
              <a:rPr lang="tr-TR" dirty="0"/>
              <a:t>temelli örneklemeyi öne </a:t>
            </a:r>
            <a:r>
              <a:rPr lang="tr-TR" dirty="0" smtClean="0"/>
              <a:t>çıkarmaktadır. Tersine </a:t>
            </a:r>
            <a:r>
              <a:rPr lang="tr-TR" dirty="0"/>
              <a:t>nitel araştırmalar, öznel anlayış </a:t>
            </a:r>
            <a:r>
              <a:rPr lang="tr-TR" dirty="0" smtClean="0"/>
              <a:t>ile ayrıntılı </a:t>
            </a:r>
            <a:r>
              <a:rPr lang="tr-TR" dirty="0"/>
              <a:t>olarak bütünsel verileri vurgulamaktadır.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2</a:t>
            </a:fld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Örneklem Seçimi</a:t>
            </a:r>
            <a:r>
              <a:rPr lang="tr-TR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tr-TR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584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Örnekleme yöntemleri temelinde olasılıklı </a:t>
            </a:r>
            <a:r>
              <a:rPr lang="tr-TR" dirty="0" smtClean="0"/>
              <a:t>ve amaçlı </a:t>
            </a:r>
            <a:r>
              <a:rPr lang="tr-TR" dirty="0"/>
              <a:t>örnekleme olmak üzere ikiye ayrılır.</a:t>
            </a:r>
          </a:p>
          <a:p>
            <a:pPr marL="0" indent="0">
              <a:buNone/>
            </a:pPr>
            <a:r>
              <a:rPr lang="tr-TR" dirty="0"/>
              <a:t>Nitel çalışmalarda daha çok amaçlı </a:t>
            </a:r>
            <a:r>
              <a:rPr lang="tr-TR" dirty="0" smtClean="0"/>
              <a:t>örnekleme yöntemleri </a:t>
            </a:r>
            <a:r>
              <a:rPr lang="tr-TR" dirty="0"/>
              <a:t>kullanılmaktadır.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3</a:t>
            </a:fld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Örnekleme Yöntemi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9349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Amaçlı örnekleme</a:t>
            </a:r>
            <a:r>
              <a:rPr lang="tr-TR" dirty="0"/>
              <a:t>, sınırlı kaynakların en etkin</a:t>
            </a:r>
          </a:p>
          <a:p>
            <a:pPr marL="0" indent="0">
              <a:buNone/>
            </a:pPr>
            <a:r>
              <a:rPr lang="tr-TR" dirty="0"/>
              <a:t>kullanımı için bilgi bakımından </a:t>
            </a:r>
            <a:r>
              <a:rPr lang="tr-TR" dirty="0" smtClean="0"/>
              <a:t>zengin vakaların </a:t>
            </a:r>
            <a:r>
              <a:rPr lang="tr-TR" dirty="0"/>
              <a:t>belirlenmesi ve seçilmesi için </a:t>
            </a:r>
            <a:r>
              <a:rPr lang="tr-TR" dirty="0" smtClean="0"/>
              <a:t>nitel araştırmalarda </a:t>
            </a:r>
            <a:r>
              <a:rPr lang="tr-TR" dirty="0"/>
              <a:t>yaygın olarak kullanılan </a:t>
            </a:r>
            <a:r>
              <a:rPr lang="tr-TR" dirty="0" smtClean="0"/>
              <a:t>bir tekniktir</a:t>
            </a:r>
            <a:r>
              <a:rPr lang="tr-TR" dirty="0"/>
              <a:t>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Bu </a:t>
            </a:r>
            <a:r>
              <a:rPr lang="tr-TR" dirty="0"/>
              <a:t>örnekleme yöntemi, </a:t>
            </a:r>
            <a:r>
              <a:rPr lang="tr-TR" dirty="0" smtClean="0"/>
              <a:t>ilgilenilen konu </a:t>
            </a:r>
            <a:r>
              <a:rPr lang="tr-TR" dirty="0"/>
              <a:t>hakkında bilgili ve deneyimli </a:t>
            </a:r>
            <a:r>
              <a:rPr lang="tr-TR" dirty="0" smtClean="0"/>
              <a:t>bireylerin ya </a:t>
            </a:r>
            <a:r>
              <a:rPr lang="tr-TR" dirty="0"/>
              <a:t>da grupların tanımlanması ve </a:t>
            </a:r>
            <a:r>
              <a:rPr lang="tr-TR" dirty="0" smtClean="0"/>
              <a:t>seçilmesini içerir</a:t>
            </a:r>
            <a:r>
              <a:rPr lang="tr-TR" dirty="0"/>
              <a:t>.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4</a:t>
            </a:fld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Örnekleme Yöntemi </a:t>
            </a:r>
          </a:p>
        </p:txBody>
      </p:sp>
    </p:spTree>
    <p:extLst>
      <p:ext uri="{BB962C8B-B14F-4D97-AF65-F5344CB8AC3E}">
        <p14:creationId xmlns:p14="http://schemas.microsoft.com/office/powerpoint/2010/main" val="3375744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Nitel araştırmalarda en çok kullanılan </a:t>
            </a:r>
            <a:r>
              <a:rPr lang="tr-TR" dirty="0" smtClean="0"/>
              <a:t>amaçlı örneklem </a:t>
            </a:r>
            <a:r>
              <a:rPr lang="tr-TR" dirty="0"/>
              <a:t>yöntemleri;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maksimum </a:t>
            </a:r>
            <a:r>
              <a:rPr lang="tr-TR" dirty="0"/>
              <a:t>çeşitlilik</a:t>
            </a:r>
          </a:p>
          <a:p>
            <a:pPr marL="0" indent="0">
              <a:buNone/>
            </a:pPr>
            <a:r>
              <a:rPr lang="tr-TR" dirty="0"/>
              <a:t>örnekleme (</a:t>
            </a:r>
            <a:r>
              <a:rPr lang="tr-TR" dirty="0" err="1"/>
              <a:t>maximum</a:t>
            </a:r>
            <a:r>
              <a:rPr lang="tr-TR" dirty="0"/>
              <a:t> </a:t>
            </a:r>
            <a:r>
              <a:rPr lang="tr-TR" dirty="0" err="1"/>
              <a:t>variation</a:t>
            </a:r>
            <a:r>
              <a:rPr lang="tr-TR" dirty="0"/>
              <a:t> </a:t>
            </a:r>
            <a:r>
              <a:rPr lang="tr-TR" dirty="0" err="1"/>
              <a:t>sampling</a:t>
            </a:r>
            <a:r>
              <a:rPr lang="tr-TR" dirty="0"/>
              <a:t>),</a:t>
            </a:r>
          </a:p>
          <a:p>
            <a:pPr marL="0" indent="0">
              <a:buNone/>
            </a:pPr>
            <a:r>
              <a:rPr lang="tr-TR" dirty="0"/>
              <a:t>benzeşik örnekleme (</a:t>
            </a:r>
            <a:r>
              <a:rPr lang="tr-TR" dirty="0" err="1"/>
              <a:t>homogeneous</a:t>
            </a:r>
            <a:r>
              <a:rPr lang="tr-TR" dirty="0"/>
              <a:t> </a:t>
            </a:r>
            <a:r>
              <a:rPr lang="tr-TR" dirty="0" err="1"/>
              <a:t>sampling</a:t>
            </a:r>
            <a:r>
              <a:rPr lang="tr-TR" dirty="0"/>
              <a:t>),</a:t>
            </a:r>
          </a:p>
          <a:p>
            <a:pPr marL="0" indent="0">
              <a:buNone/>
            </a:pPr>
            <a:r>
              <a:rPr lang="tr-TR" dirty="0"/>
              <a:t>kartopu örnekleme (</a:t>
            </a:r>
            <a:r>
              <a:rPr lang="tr-TR" dirty="0" err="1"/>
              <a:t>snowball</a:t>
            </a:r>
            <a:r>
              <a:rPr lang="tr-TR" dirty="0"/>
              <a:t> </a:t>
            </a:r>
            <a:r>
              <a:rPr lang="tr-TR" dirty="0" err="1"/>
              <a:t>sampling</a:t>
            </a:r>
            <a:r>
              <a:rPr lang="tr-TR" dirty="0"/>
              <a:t>),</a:t>
            </a:r>
          </a:p>
          <a:p>
            <a:pPr marL="0" indent="0">
              <a:buNone/>
            </a:pPr>
            <a:r>
              <a:rPr lang="tr-TR" dirty="0"/>
              <a:t>kolayda örnekleme (</a:t>
            </a:r>
            <a:r>
              <a:rPr lang="tr-TR" dirty="0" err="1"/>
              <a:t>convenience</a:t>
            </a:r>
            <a:r>
              <a:rPr lang="tr-TR" dirty="0"/>
              <a:t> </a:t>
            </a:r>
            <a:r>
              <a:rPr lang="tr-TR" dirty="0" err="1"/>
              <a:t>sampling</a:t>
            </a:r>
            <a:r>
              <a:rPr lang="tr-TR" dirty="0" smtClean="0"/>
              <a:t>),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5</a:t>
            </a:fld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Örnekleme Yöntemi </a:t>
            </a:r>
          </a:p>
        </p:txBody>
      </p:sp>
    </p:spTree>
    <p:extLst>
      <p:ext uri="{BB962C8B-B14F-4D97-AF65-F5344CB8AC3E}">
        <p14:creationId xmlns:p14="http://schemas.microsoft.com/office/powerpoint/2010/main" val="2404150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Nitel araştırmalarda en çok kullanılan </a:t>
            </a:r>
            <a:r>
              <a:rPr lang="tr-TR" dirty="0" smtClean="0"/>
              <a:t>amaçlı örneklem </a:t>
            </a:r>
            <a:r>
              <a:rPr lang="tr-TR" dirty="0"/>
              <a:t>yöntemleri;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maksimum </a:t>
            </a:r>
            <a:r>
              <a:rPr lang="tr-TR" dirty="0"/>
              <a:t>çeşitlilik</a:t>
            </a:r>
          </a:p>
          <a:p>
            <a:pPr marL="0" indent="0">
              <a:buNone/>
            </a:pPr>
            <a:r>
              <a:rPr lang="tr-TR" dirty="0" smtClean="0"/>
              <a:t>aşırı/aykırı </a:t>
            </a:r>
            <a:r>
              <a:rPr lang="tr-TR" dirty="0"/>
              <a:t>durum örnekleme (</a:t>
            </a:r>
            <a:r>
              <a:rPr lang="tr-TR" dirty="0" err="1"/>
              <a:t>extreme</a:t>
            </a:r>
            <a:r>
              <a:rPr lang="tr-TR" dirty="0"/>
              <a:t> </a:t>
            </a:r>
            <a:r>
              <a:rPr lang="tr-TR" dirty="0" err="1"/>
              <a:t>or</a:t>
            </a:r>
            <a:endParaRPr lang="tr-TR" dirty="0"/>
          </a:p>
          <a:p>
            <a:pPr marL="0" indent="0">
              <a:buNone/>
            </a:pPr>
            <a:r>
              <a:rPr lang="tr-TR" dirty="0" err="1"/>
              <a:t>deviant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 </a:t>
            </a:r>
            <a:r>
              <a:rPr lang="tr-TR" dirty="0" err="1"/>
              <a:t>sampling</a:t>
            </a:r>
            <a:r>
              <a:rPr lang="tr-TR" dirty="0"/>
              <a:t>), tipik durum örnekleme</a:t>
            </a:r>
          </a:p>
          <a:p>
            <a:pPr marL="0" indent="0">
              <a:buNone/>
            </a:pPr>
            <a:r>
              <a:rPr lang="tr-TR" dirty="0"/>
              <a:t>(</a:t>
            </a:r>
            <a:r>
              <a:rPr lang="tr-TR" dirty="0" err="1"/>
              <a:t>typical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 </a:t>
            </a:r>
            <a:r>
              <a:rPr lang="tr-TR" dirty="0" err="1"/>
              <a:t>sampling</a:t>
            </a:r>
            <a:r>
              <a:rPr lang="tr-TR" dirty="0"/>
              <a:t>), kritik durumlar</a:t>
            </a:r>
          </a:p>
          <a:p>
            <a:pPr marL="0" indent="0">
              <a:buNone/>
            </a:pPr>
            <a:r>
              <a:rPr lang="tr-TR" dirty="0"/>
              <a:t>örnekleme (</a:t>
            </a:r>
            <a:r>
              <a:rPr lang="tr-TR" dirty="0" err="1"/>
              <a:t>critical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 </a:t>
            </a:r>
            <a:r>
              <a:rPr lang="tr-TR" dirty="0" err="1"/>
              <a:t>sampling</a:t>
            </a:r>
            <a:r>
              <a:rPr lang="tr-TR" dirty="0"/>
              <a:t>), ölçüt</a:t>
            </a:r>
          </a:p>
          <a:p>
            <a:pPr marL="0" indent="0">
              <a:buNone/>
            </a:pPr>
            <a:r>
              <a:rPr lang="tr-TR" dirty="0"/>
              <a:t>örnekleme (</a:t>
            </a:r>
            <a:r>
              <a:rPr lang="tr-TR" dirty="0" err="1"/>
              <a:t>criterion</a:t>
            </a:r>
            <a:r>
              <a:rPr lang="tr-TR" dirty="0"/>
              <a:t> </a:t>
            </a:r>
            <a:r>
              <a:rPr lang="tr-TR" dirty="0" err="1"/>
              <a:t>sampling</a:t>
            </a:r>
            <a:r>
              <a:rPr lang="tr-TR" dirty="0"/>
              <a:t>), teorik</a:t>
            </a:r>
          </a:p>
          <a:p>
            <a:pPr marL="0" indent="0">
              <a:buNone/>
            </a:pPr>
            <a:r>
              <a:rPr lang="tr-TR" dirty="0"/>
              <a:t>örnekleme (</a:t>
            </a:r>
            <a:r>
              <a:rPr lang="tr-TR" dirty="0" err="1"/>
              <a:t>theoretical</a:t>
            </a:r>
            <a:r>
              <a:rPr lang="tr-TR" dirty="0"/>
              <a:t> </a:t>
            </a:r>
            <a:r>
              <a:rPr lang="tr-TR" dirty="0" err="1"/>
              <a:t>sampling</a:t>
            </a:r>
            <a:r>
              <a:rPr lang="tr-TR" dirty="0"/>
              <a:t>) ve kota</a:t>
            </a:r>
          </a:p>
          <a:p>
            <a:pPr marL="0" indent="0">
              <a:buNone/>
            </a:pPr>
            <a:r>
              <a:rPr lang="tr-TR" dirty="0" smtClean="0"/>
              <a:t>Örneklemedir.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6</a:t>
            </a:fld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Örnekleme Yöntemi </a:t>
            </a:r>
          </a:p>
        </p:txBody>
      </p:sp>
    </p:spTree>
    <p:extLst>
      <p:ext uri="{BB962C8B-B14F-4D97-AF65-F5344CB8AC3E}">
        <p14:creationId xmlns:p14="http://schemas.microsoft.com/office/powerpoint/2010/main" val="1138474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Olasılıklı örnekleme yöntemleri ise, </a:t>
            </a:r>
            <a:r>
              <a:rPr lang="tr-TR" dirty="0" smtClean="0"/>
              <a:t>daha öncede </a:t>
            </a:r>
            <a:r>
              <a:rPr lang="tr-TR" dirty="0"/>
              <a:t>ifade edildiği üzere nicel </a:t>
            </a:r>
            <a:r>
              <a:rPr lang="tr-TR" dirty="0" smtClean="0"/>
              <a:t>çalışmalarda kullanılmaktadır</a:t>
            </a:r>
            <a:r>
              <a:rPr lang="tr-TR" dirty="0"/>
              <a:t>. Araştırmaların </a:t>
            </a:r>
            <a:r>
              <a:rPr lang="tr-TR" dirty="0" smtClean="0"/>
              <a:t>temsil edebilme </a:t>
            </a:r>
            <a:r>
              <a:rPr lang="tr-TR" dirty="0"/>
              <a:t>gücünü artırmak için </a:t>
            </a:r>
            <a:r>
              <a:rPr lang="tr-TR" dirty="0" smtClean="0"/>
              <a:t>genellikle olasılıklı </a:t>
            </a:r>
            <a:r>
              <a:rPr lang="tr-TR" dirty="0"/>
              <a:t>örneklem yöntemleri kullanılır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7</a:t>
            </a:fld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Örnekleme Yöntemi </a:t>
            </a:r>
          </a:p>
        </p:txBody>
      </p:sp>
    </p:spTree>
    <p:extLst>
      <p:ext uri="{BB962C8B-B14F-4D97-AF65-F5344CB8AC3E}">
        <p14:creationId xmlns:p14="http://schemas.microsoft.com/office/powerpoint/2010/main" val="3989849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Bu kapsamda kullanılan yöntemler; </a:t>
            </a:r>
            <a:endParaRPr lang="tr-TR" dirty="0" smtClean="0"/>
          </a:p>
          <a:p>
            <a:r>
              <a:rPr lang="tr-TR" dirty="0" smtClean="0"/>
              <a:t>Basit rastgele </a:t>
            </a:r>
            <a:r>
              <a:rPr lang="tr-TR" dirty="0"/>
              <a:t>örnekleme (</a:t>
            </a:r>
            <a:r>
              <a:rPr lang="tr-TR" dirty="0" err="1"/>
              <a:t>simple</a:t>
            </a:r>
            <a:r>
              <a:rPr lang="tr-TR" dirty="0"/>
              <a:t>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sampling</a:t>
            </a:r>
            <a:r>
              <a:rPr lang="tr-TR" dirty="0"/>
              <a:t>),</a:t>
            </a:r>
          </a:p>
          <a:p>
            <a:r>
              <a:rPr lang="tr-TR" dirty="0"/>
              <a:t>sistematik örnekleme (</a:t>
            </a:r>
            <a:r>
              <a:rPr lang="tr-TR" dirty="0" err="1"/>
              <a:t>systematic</a:t>
            </a:r>
            <a:r>
              <a:rPr lang="tr-TR" dirty="0"/>
              <a:t> </a:t>
            </a:r>
            <a:r>
              <a:rPr lang="tr-TR" dirty="0" err="1"/>
              <a:t>sampling</a:t>
            </a:r>
            <a:r>
              <a:rPr lang="tr-TR" dirty="0"/>
              <a:t>),</a:t>
            </a:r>
          </a:p>
          <a:p>
            <a:r>
              <a:rPr lang="tr-TR" dirty="0"/>
              <a:t>tabakalı örnekleme (</a:t>
            </a:r>
            <a:r>
              <a:rPr lang="tr-TR" dirty="0" err="1"/>
              <a:t>stratified</a:t>
            </a:r>
            <a:r>
              <a:rPr lang="tr-TR" dirty="0"/>
              <a:t> </a:t>
            </a:r>
            <a:r>
              <a:rPr lang="tr-TR" dirty="0" err="1"/>
              <a:t>sampling</a:t>
            </a:r>
            <a:r>
              <a:rPr lang="tr-TR" dirty="0"/>
              <a:t>) ve</a:t>
            </a:r>
          </a:p>
          <a:p>
            <a:r>
              <a:rPr lang="tr-TR" dirty="0"/>
              <a:t>küme örneklemedir (</a:t>
            </a:r>
            <a:r>
              <a:rPr lang="tr-TR" dirty="0" err="1"/>
              <a:t>cluster</a:t>
            </a:r>
            <a:r>
              <a:rPr lang="tr-TR" dirty="0"/>
              <a:t> </a:t>
            </a:r>
            <a:r>
              <a:rPr lang="tr-TR" dirty="0" err="1"/>
              <a:t>sampling</a:t>
            </a:r>
            <a:r>
              <a:rPr lang="tr-TR" dirty="0"/>
              <a:t>).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8</a:t>
            </a:fld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Örnekleme Yöntemi </a:t>
            </a:r>
          </a:p>
        </p:txBody>
      </p:sp>
    </p:spTree>
    <p:extLst>
      <p:ext uri="{BB962C8B-B14F-4D97-AF65-F5344CB8AC3E}">
        <p14:creationId xmlns:p14="http://schemas.microsoft.com/office/powerpoint/2010/main" val="3175890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Büyüköztürk, Ş., Kılıç-Çakmak, E., Akgün, Ö., Karadeniz, Ş., &amp; Demirel, F. (2008). Bilimsel araştırma yöntemleri.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9</a:t>
            </a:fld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24478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324</Words>
  <Application>Microsoft Office PowerPoint</Application>
  <PresentationFormat>Ekran Gösterisi (4:3)</PresentationFormat>
  <Paragraphs>47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Calibri</vt:lpstr>
      <vt:lpstr>Candara</vt:lpstr>
      <vt:lpstr>Symbol</vt:lpstr>
      <vt:lpstr>Dalga Biçimi</vt:lpstr>
      <vt:lpstr>PowerPoint Sunusu</vt:lpstr>
      <vt:lpstr>Örneklem Seçimi </vt:lpstr>
      <vt:lpstr>Örnekleme Yöntemi </vt:lpstr>
      <vt:lpstr>Örnekleme Yöntemi </vt:lpstr>
      <vt:lpstr>Örnekleme Yöntemi </vt:lpstr>
      <vt:lpstr>Örnekleme Yöntemi </vt:lpstr>
      <vt:lpstr>Örnekleme Yöntemi </vt:lpstr>
      <vt:lpstr>Örnekleme Yöntemi </vt:lpstr>
      <vt:lpstr>KAYNAKÇA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2017-10-13T08:07:21Z</dcterms:created>
  <dcterms:modified xsi:type="dcterms:W3CDTF">2020-05-11T20:40:39Z</dcterms:modified>
</cp:coreProperties>
</file>