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82" r:id="rId4"/>
    <p:sldId id="283" r:id="rId5"/>
    <p:sldId id="259" r:id="rId6"/>
    <p:sldId id="261" r:id="rId7"/>
    <p:sldId id="265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85" r:id="rId17"/>
    <p:sldId id="286" r:id="rId18"/>
    <p:sldId id="287" r:id="rId19"/>
    <p:sldId id="288" r:id="rId20"/>
    <p:sldId id="289" r:id="rId21"/>
    <p:sldId id="28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E143-EFB0-47B6-A87D-2D44B16903AF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7B18-9599-43FE-AF41-5FF3922E68BF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71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E143-EFB0-47B6-A87D-2D44B16903AF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7B18-9599-43FE-AF41-5FF3922E68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690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E143-EFB0-47B6-A87D-2D44B16903AF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7B18-9599-43FE-AF41-5FF3922E68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530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E143-EFB0-47B6-A87D-2D44B16903AF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7B18-9599-43FE-AF41-5FF3922E68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140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E143-EFB0-47B6-A87D-2D44B16903AF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7B18-9599-43FE-AF41-5FF3922E68BF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29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E143-EFB0-47B6-A87D-2D44B16903AF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7B18-9599-43FE-AF41-5FF3922E68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861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E143-EFB0-47B6-A87D-2D44B16903AF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7B18-9599-43FE-AF41-5FF3922E68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264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E143-EFB0-47B6-A87D-2D44B16903AF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7B18-9599-43FE-AF41-5FF3922E68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085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E143-EFB0-47B6-A87D-2D44B16903AF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7B18-9599-43FE-AF41-5FF3922E68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809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95BE143-EFB0-47B6-A87D-2D44B16903AF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327B18-9599-43FE-AF41-5FF3922E68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841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E143-EFB0-47B6-A87D-2D44B16903AF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7B18-9599-43FE-AF41-5FF3922E68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511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95BE143-EFB0-47B6-A87D-2D44B16903AF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9327B18-9599-43FE-AF41-5FF3922E68BF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94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37188B-E5A4-B2E9-E725-199BD8DEF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537" y="749525"/>
            <a:ext cx="10608925" cy="3566160"/>
          </a:xfrm>
        </p:spPr>
        <p:txBody>
          <a:bodyPr/>
          <a:lstStyle/>
          <a:p>
            <a:pPr algn="ctr"/>
            <a:r>
              <a:rPr lang="tr-TR" b="1">
                <a:solidFill>
                  <a:srgbClr val="FF0000"/>
                </a:solidFill>
              </a:rPr>
              <a:t>HEMATOLOJİK KANSERLER VE SARKOMLARDA RT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77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E14809C-AB06-455C-9E09-733EC00DD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9612D73-1056-4289-A977-92C9190C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BA5665-9598-4383-8F19-52182CBB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C777A6-9696-47DF-BA90-40895EFCE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05B094-D180-41FA-B209-8388E9F7D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E82CB6F-DB18-4AB2-129F-10C1506EC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497" y="1252233"/>
            <a:ext cx="3801005" cy="4353533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1CAD20F-6609-A66E-1D6F-CAACDAA8923C}"/>
              </a:ext>
            </a:extLst>
          </p:cNvPr>
          <p:cNvSpPr txBox="1"/>
          <p:nvPr/>
        </p:nvSpPr>
        <p:spPr>
          <a:xfrm>
            <a:off x="9596141" y="6028717"/>
            <a:ext cx="22011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800" b="0" i="0" u="none" strike="noStrike" baseline="0" dirty="0" err="1"/>
              <a:t>Absolute</a:t>
            </a:r>
            <a:r>
              <a:rPr lang="tr-TR" sz="800" b="0" i="0" u="none" strike="noStrike" baseline="0" dirty="0"/>
              <a:t> </a:t>
            </a:r>
            <a:r>
              <a:rPr lang="tr-TR" sz="800" b="0" i="0" u="none" strike="noStrike" baseline="0" dirty="0" err="1"/>
              <a:t>Clinical</a:t>
            </a:r>
            <a:r>
              <a:rPr lang="tr-TR" sz="800" b="0" i="0" u="none" strike="noStrike" baseline="0" dirty="0"/>
              <a:t> </a:t>
            </a:r>
            <a:r>
              <a:rPr lang="tr-TR" sz="800" b="0" i="0" u="none" strike="noStrike" baseline="0" dirty="0" err="1"/>
              <a:t>Radiation</a:t>
            </a:r>
            <a:r>
              <a:rPr lang="tr-TR" sz="800" b="0" i="0" u="none" strike="noStrike" baseline="0" dirty="0"/>
              <a:t> </a:t>
            </a:r>
            <a:r>
              <a:rPr lang="tr-TR" sz="800" b="0" i="0" u="none" strike="noStrike" baseline="0" dirty="0" err="1"/>
              <a:t>Oncology</a:t>
            </a:r>
            <a:r>
              <a:rPr lang="tr-TR" sz="800" b="0" i="0" u="none" strike="noStrike" baseline="0" dirty="0"/>
              <a:t> </a:t>
            </a:r>
            <a:r>
              <a:rPr lang="tr-TR" sz="800" b="0" i="0" u="none" strike="noStrike" baseline="0" dirty="0" err="1"/>
              <a:t>Review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3443085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90D2C0-AFA2-CD97-8008-1B2D0A420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MULTİPLE MYELOMA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41665EF-FAA6-948D-A71A-8FEABD5E8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Plazma hücrelerinde gelişir.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Kemiklerde ağrı yapan lezyonlar oluşturur.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Bu lezyonlara </a:t>
            </a:r>
            <a:r>
              <a:rPr lang="tr-TR" dirty="0">
                <a:solidFill>
                  <a:srgbClr val="FF0000"/>
                </a:solidFill>
              </a:rPr>
              <a:t>palyatif RT </a:t>
            </a:r>
            <a:r>
              <a:rPr lang="tr-TR" dirty="0"/>
              <a:t>uygulanabilir.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ÖZET:aslında</a:t>
            </a:r>
            <a:r>
              <a:rPr lang="tr-TR" dirty="0"/>
              <a:t> bir hematolojik </a:t>
            </a:r>
            <a:r>
              <a:rPr lang="tr-TR" dirty="0" err="1"/>
              <a:t>tümörmüş.Ancak</a:t>
            </a:r>
            <a:r>
              <a:rPr lang="tr-TR" dirty="0"/>
              <a:t> kemiklerde tutulum </a:t>
            </a:r>
            <a:r>
              <a:rPr lang="tr-TR" dirty="0" err="1"/>
              <a:t>yapabiliyormuş.Palyatif</a:t>
            </a:r>
            <a:r>
              <a:rPr lang="tr-TR" dirty="0"/>
              <a:t> RT verilebilir.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Palyatif RT dozları kullanılır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4Gyx1frk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8Gyx1frk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3Gyx10frk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4Gyx5frk</a:t>
            </a:r>
          </a:p>
        </p:txBody>
      </p:sp>
    </p:spTree>
    <p:extLst>
      <p:ext uri="{BB962C8B-B14F-4D97-AF65-F5344CB8AC3E}">
        <p14:creationId xmlns:p14="http://schemas.microsoft.com/office/powerpoint/2010/main" val="2671247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232040BB-48E5-0340-CD98-C23C750CA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67" y="1659534"/>
            <a:ext cx="11407665" cy="353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62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8EDCCE-D9D6-63C8-5AD1-378BF39C7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TBI=Total Body </a:t>
            </a:r>
            <a:r>
              <a:rPr lang="tr-TR" b="1" dirty="0" err="1">
                <a:solidFill>
                  <a:srgbClr val="FF0000"/>
                </a:solidFill>
              </a:rPr>
              <a:t>İrradiation</a:t>
            </a:r>
            <a:r>
              <a:rPr lang="tr-TR" b="1" dirty="0">
                <a:solidFill>
                  <a:srgbClr val="FF0000"/>
                </a:solidFill>
              </a:rPr>
              <a:t>=Tüm Vücut Radyoterapisi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CF128E-060D-7D4E-0357-50D950E4F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AMAÇ:</a:t>
            </a:r>
            <a:r>
              <a:rPr lang="tr-TR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Özellikle</a:t>
            </a:r>
            <a:r>
              <a:rPr lang="tr-T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hematolojik kanserlerde kemik iliği nakli öncesi hastanın tüm kemik iliği rezervini ve tümör hücrelerini sıfırlamak için uygulanan radyoterapidir.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Uygulama tekniği klinikler arasında çok farklılık gösterir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Genellikle 3 gün boyunca günde iki kez 6 saat ara ile 2Gy uygulanır.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Toplam doz 12 </a:t>
            </a:r>
            <a:r>
              <a:rPr lang="tr-TR" dirty="0" err="1">
                <a:solidFill>
                  <a:schemeClr val="tx1"/>
                </a:solidFill>
              </a:rPr>
              <a:t>Gy</a:t>
            </a:r>
            <a:endParaRPr lang="tr-TR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51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E14809C-AB06-455C-9E09-733EC00DD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612D73-1056-4289-A977-92C9190C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BA5665-9598-4383-8F19-52182CBB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C777A6-9696-47DF-BA90-40895EFCE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05B094-D180-41FA-B209-8388E9F7D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6262377-BE18-0B6C-1180-81F5B4D21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816" y="841248"/>
            <a:ext cx="2911221" cy="5175504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8C8C7134-A06E-50AD-E80D-BF13B185954F}"/>
              </a:ext>
            </a:extLst>
          </p:cNvPr>
          <p:cNvSpPr txBox="1"/>
          <p:nvPr/>
        </p:nvSpPr>
        <p:spPr>
          <a:xfrm>
            <a:off x="6518179" y="6105924"/>
            <a:ext cx="861891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800" dirty="0" err="1"/>
              <a:t>Wills</a:t>
            </a:r>
            <a:r>
              <a:rPr lang="tr-TR" sz="800" dirty="0"/>
              <a:t> C, </a:t>
            </a:r>
            <a:r>
              <a:rPr lang="tr-TR" sz="800" dirty="0" err="1"/>
              <a:t>Cherian</a:t>
            </a:r>
            <a:r>
              <a:rPr lang="tr-TR" sz="800" dirty="0"/>
              <a:t> S, </a:t>
            </a:r>
            <a:r>
              <a:rPr lang="tr-TR" sz="800" dirty="0" err="1"/>
              <a:t>Yousef</a:t>
            </a:r>
            <a:r>
              <a:rPr lang="tr-TR" sz="800" dirty="0"/>
              <a:t> J, Wang K, </a:t>
            </a:r>
            <a:r>
              <a:rPr lang="tr-TR" sz="800" dirty="0" err="1"/>
              <a:t>Mackley</a:t>
            </a:r>
            <a:r>
              <a:rPr lang="tr-TR" sz="800" dirty="0"/>
              <a:t> HB. Total body </a:t>
            </a:r>
            <a:r>
              <a:rPr lang="tr-TR" sz="800" dirty="0" err="1"/>
              <a:t>irradiation</a:t>
            </a:r>
            <a:r>
              <a:rPr lang="tr-TR" sz="800" dirty="0"/>
              <a:t>: A </a:t>
            </a:r>
            <a:r>
              <a:rPr lang="tr-TR" sz="800" dirty="0" err="1"/>
              <a:t>practical</a:t>
            </a:r>
            <a:r>
              <a:rPr lang="tr-TR" sz="800" dirty="0"/>
              <a:t> </a:t>
            </a:r>
            <a:r>
              <a:rPr lang="tr-TR" sz="800" dirty="0" err="1"/>
              <a:t>review</a:t>
            </a:r>
            <a:r>
              <a:rPr lang="tr-TR" sz="800" dirty="0"/>
              <a:t>. </a:t>
            </a:r>
            <a:r>
              <a:rPr lang="tr-TR" sz="800" dirty="0" err="1"/>
              <a:t>Appl</a:t>
            </a:r>
            <a:r>
              <a:rPr lang="tr-TR" sz="800" dirty="0"/>
              <a:t> </a:t>
            </a:r>
            <a:r>
              <a:rPr lang="tr-TR" sz="800" dirty="0" err="1"/>
              <a:t>Rad</a:t>
            </a:r>
            <a:r>
              <a:rPr lang="tr-TR" sz="800" dirty="0"/>
              <a:t> </a:t>
            </a:r>
            <a:r>
              <a:rPr lang="tr-TR" sz="800" dirty="0" err="1"/>
              <a:t>Oncol</a:t>
            </a:r>
            <a:r>
              <a:rPr lang="tr-TR" sz="800" dirty="0"/>
              <a:t>. 2016;(2):11-17.</a:t>
            </a:r>
          </a:p>
        </p:txBody>
      </p:sp>
    </p:spTree>
    <p:extLst>
      <p:ext uri="{BB962C8B-B14F-4D97-AF65-F5344CB8AC3E}">
        <p14:creationId xmlns:p14="http://schemas.microsoft.com/office/powerpoint/2010/main" val="4032910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BD6638-EF06-1BC6-620B-92CCFA29F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SARKOM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2719880-0FD5-F573-CF22-2D28610F0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4105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Kemik,yağ</a:t>
            </a:r>
            <a:r>
              <a:rPr lang="tr-TR" dirty="0"/>
              <a:t> doku </a:t>
            </a:r>
            <a:r>
              <a:rPr lang="tr-TR" dirty="0" err="1"/>
              <a:t>vb</a:t>
            </a:r>
            <a:r>
              <a:rPr lang="tr-TR" dirty="0"/>
              <a:t> </a:t>
            </a:r>
            <a:r>
              <a:rPr lang="tr-TR" dirty="0" err="1"/>
              <a:t>heryerden</a:t>
            </a:r>
            <a:r>
              <a:rPr lang="tr-TR" dirty="0"/>
              <a:t> gelişebilir.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Öncelikli yaklaşım yapılabiliyorsa ameliyat ile çıkarılmasıdır.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Genellikle agresif tümörlerdir.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Üst </a:t>
            </a:r>
            <a:r>
              <a:rPr lang="tr-TR" dirty="0" err="1"/>
              <a:t>ekstremite:kollar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Alt </a:t>
            </a:r>
            <a:r>
              <a:rPr lang="tr-TR" dirty="0" err="1"/>
              <a:t>ekstremite:bacaklar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3460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430D2E-D199-9266-89A6-E493DD998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En sık alt ekstremite(uyluk) yerleşimlidir.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Ameliyat öncesi tümörü küçültmek için </a:t>
            </a:r>
            <a:r>
              <a:rPr lang="tr-TR" dirty="0" err="1"/>
              <a:t>neoadjuvan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Ameliyat sonrası adjuvan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50-70 </a:t>
            </a:r>
            <a:r>
              <a:rPr lang="tr-TR" dirty="0" err="1"/>
              <a:t>Gy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Osteosarkom,ewing</a:t>
            </a:r>
            <a:r>
              <a:rPr lang="tr-TR" dirty="0"/>
              <a:t> </a:t>
            </a:r>
            <a:r>
              <a:rPr lang="tr-TR" dirty="0" err="1"/>
              <a:t>sarkom,liposarkom,retroperitoneal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sarkom,…..</a:t>
            </a:r>
          </a:p>
          <a:p>
            <a:pPr marL="0" indent="0">
              <a:buNone/>
            </a:pPr>
            <a:r>
              <a:rPr lang="tr-TR" dirty="0"/>
              <a:t>Tümör yerleşimine göre ilgili lenfatik alanlar da ışınlanabilir.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9459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6089E8-24C3-8892-2229-5F863DC24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SİMULASYON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018D1B-D6C1-C61C-FF4E-D01A5CA7F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Tümör yerleşimine göre supin veya </a:t>
            </a:r>
            <a:r>
              <a:rPr lang="tr-TR" dirty="0" err="1"/>
              <a:t>pron</a:t>
            </a:r>
            <a:r>
              <a:rPr lang="tr-TR" dirty="0"/>
              <a:t> </a:t>
            </a:r>
            <a:r>
              <a:rPr lang="tr-TR" dirty="0" err="1"/>
              <a:t>poziyon</a:t>
            </a:r>
            <a:endParaRPr lang="tr-TR" dirty="0"/>
          </a:p>
          <a:p>
            <a:endParaRPr lang="tr-TR" dirty="0"/>
          </a:p>
          <a:p>
            <a:r>
              <a:rPr lang="tr-TR" dirty="0" err="1"/>
              <a:t>Bolus</a:t>
            </a:r>
            <a:r>
              <a:rPr lang="tr-TR" dirty="0"/>
              <a:t> genellikle gerekir</a:t>
            </a:r>
          </a:p>
          <a:p>
            <a:endParaRPr lang="tr-TR" dirty="0"/>
          </a:p>
          <a:p>
            <a:r>
              <a:rPr lang="tr-TR" dirty="0" err="1"/>
              <a:t>Skar</a:t>
            </a:r>
            <a:r>
              <a:rPr lang="tr-TR" dirty="0"/>
              <a:t> yerlerinin tellenmesi önemlidir.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7293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E53DD04-2763-6008-0079-344BE19E4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770" y="480060"/>
            <a:ext cx="8420460" cy="4126026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6AEFAB1-761F-D9FF-1907-C437D12171C1}"/>
              </a:ext>
            </a:extLst>
          </p:cNvPr>
          <p:cNvSpPr txBox="1"/>
          <p:nvPr/>
        </p:nvSpPr>
        <p:spPr>
          <a:xfrm>
            <a:off x="2149813" y="4893013"/>
            <a:ext cx="753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Tibia</a:t>
            </a:r>
            <a:r>
              <a:rPr lang="tr-TR" dirty="0"/>
              <a:t> yerleşimli yumuşak doku sarkomu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8E80A4E-15F1-1CB0-0A78-03408EA554C2}"/>
              </a:ext>
            </a:extLst>
          </p:cNvPr>
          <p:cNvSpPr txBox="1"/>
          <p:nvPr/>
        </p:nvSpPr>
        <p:spPr>
          <a:xfrm>
            <a:off x="8221388" y="6118872"/>
            <a:ext cx="344788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Handbook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of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Treatment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Planning in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Radiation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Oncology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</a:t>
            </a:r>
            <a:r>
              <a:rPr lang="tr-TR" sz="800" b="1" i="0" u="none" strike="noStrike" baseline="0" dirty="0">
                <a:solidFill>
                  <a:srgbClr val="000000"/>
                </a:solidFill>
              </a:rPr>
              <a:t>Third Edition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2091093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E6CFFC4-D449-F80E-9313-E276595CA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933" y="480060"/>
            <a:ext cx="9872133" cy="473862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DF619CA-C548-C3F9-1ABB-70406FA119BA}"/>
              </a:ext>
            </a:extLst>
          </p:cNvPr>
          <p:cNvSpPr txBox="1"/>
          <p:nvPr/>
        </p:nvSpPr>
        <p:spPr>
          <a:xfrm>
            <a:off x="1916349" y="5218682"/>
            <a:ext cx="753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Retroperitoneal</a:t>
            </a:r>
            <a:r>
              <a:rPr lang="tr-TR" dirty="0"/>
              <a:t> sarkom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82415DA-AE75-3A47-EF68-FF55469D9A79}"/>
              </a:ext>
            </a:extLst>
          </p:cNvPr>
          <p:cNvSpPr txBox="1"/>
          <p:nvPr/>
        </p:nvSpPr>
        <p:spPr>
          <a:xfrm>
            <a:off x="8221388" y="6118872"/>
            <a:ext cx="344788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Handbook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of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Treatment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Planning in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Radiation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Oncology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</a:t>
            </a:r>
            <a:r>
              <a:rPr lang="tr-TR" sz="800" b="1" i="0" u="none" strike="noStrike" baseline="0" dirty="0">
                <a:solidFill>
                  <a:srgbClr val="000000"/>
                </a:solidFill>
              </a:rPr>
              <a:t>Third Edition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3640629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506ED4-32CD-43AB-B344-A53FEC3B8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90AAD3-E6EC-436A-BA4C-86970DE3D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0A1DEB-D8B2-4267-B1E3-DF9903353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039821-71E6-4D14-A6A3-00E340040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43B04F-B5E0-41BD-BEEA-A4E6B79F2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AD12EF5-3374-ECB5-ED0F-CC0EA3359896}"/>
              </a:ext>
            </a:extLst>
          </p:cNvPr>
          <p:cNvSpPr txBox="1"/>
          <p:nvPr/>
        </p:nvSpPr>
        <p:spPr>
          <a:xfrm>
            <a:off x="1538460" y="1169869"/>
            <a:ext cx="91119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LENFADENOPATİ:LENF NODUNDA PATOLOJİK BİR DURUM OLMASI(ÖRN:ENFEKSİYON,METASTAZ)</a:t>
            </a:r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Eritrosit(kırmızı kan hücresi):oksijen taşıma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Platelet(kan pulcuğu):pıhtılaşma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Beyaz kan hücreleri(</a:t>
            </a:r>
            <a:r>
              <a:rPr lang="tr-TR" dirty="0" err="1"/>
              <a:t>lenfosit,nötrofil</a:t>
            </a:r>
            <a:r>
              <a:rPr lang="tr-TR" dirty="0"/>
              <a:t>…):savunma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 ve T lenfositler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Plazma </a:t>
            </a:r>
            <a:r>
              <a:rPr lang="tr-TR" dirty="0" err="1"/>
              <a:t>hücresi</a:t>
            </a:r>
            <a:r>
              <a:rPr lang="tr-TR" dirty="0" err="1">
                <a:sym typeface="Wingdings" panose="05000000000000000000" pitchFamily="2" charset="2"/>
              </a:rPr>
              <a:t>B</a:t>
            </a:r>
            <a:r>
              <a:rPr lang="tr-TR" dirty="0">
                <a:sym typeface="Wingdings" panose="05000000000000000000" pitchFamily="2" charset="2"/>
              </a:rPr>
              <a:t> lenfositten gelişir.</a:t>
            </a:r>
            <a:endParaRPr lang="tr-TR" dirty="0"/>
          </a:p>
          <a:p>
            <a:r>
              <a:rPr lang="tr-TR" dirty="0"/>
              <a:t>Multiple </a:t>
            </a:r>
            <a:r>
              <a:rPr lang="tr-TR" dirty="0" err="1"/>
              <a:t>myeloma</a:t>
            </a:r>
            <a:r>
              <a:rPr lang="tr-TR" dirty="0"/>
              <a:t> ve </a:t>
            </a:r>
            <a:r>
              <a:rPr lang="tr-TR" dirty="0" err="1"/>
              <a:t>soliter</a:t>
            </a:r>
            <a:r>
              <a:rPr lang="tr-TR" dirty="0"/>
              <a:t> </a:t>
            </a:r>
            <a:r>
              <a:rPr lang="tr-TR" dirty="0" err="1"/>
              <a:t>plazmositom</a:t>
            </a:r>
            <a:r>
              <a:rPr lang="tr-TR" dirty="0"/>
              <a:t>  plazma hücrelerinden gelişir.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159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470B9F-DE79-FA76-24EB-7E5ECD0E7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Yüzeyel</a:t>
            </a:r>
            <a:r>
              <a:rPr lang="tr-TR" dirty="0"/>
              <a:t> yerleşimli tümörlerde elektron önemli bir seçenektir.</a:t>
            </a:r>
          </a:p>
          <a:p>
            <a:endParaRPr lang="tr-TR" dirty="0"/>
          </a:p>
          <a:p>
            <a:r>
              <a:rPr lang="tr-TR" dirty="0"/>
              <a:t>Brakiterapi deneyimli merkezlerde uygulanabilir.</a:t>
            </a:r>
          </a:p>
          <a:p>
            <a:endParaRPr lang="tr-TR" dirty="0"/>
          </a:p>
          <a:p>
            <a:r>
              <a:rPr lang="tr-TR" dirty="0"/>
              <a:t>En sık yan etki dermatittir ancak tümör yerleşimi ve riskli organ yakınlıklarına göre farklı yan etkiler gelişebilir.</a:t>
            </a:r>
          </a:p>
        </p:txBody>
      </p:sp>
    </p:spTree>
    <p:extLst>
      <p:ext uri="{BB962C8B-B14F-4D97-AF65-F5344CB8AC3E}">
        <p14:creationId xmlns:p14="http://schemas.microsoft.com/office/powerpoint/2010/main" val="1508545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683E9E-84BD-F5FF-1EE3-43FBF862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1502055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E8E6E11-6092-2E02-658D-A98FA344A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238" y="800176"/>
            <a:ext cx="6452378" cy="5039728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33A6AE7-4606-333A-5FE2-B5C2E58B1F4C}"/>
              </a:ext>
            </a:extLst>
          </p:cNvPr>
          <p:cNvSpPr txBox="1"/>
          <p:nvPr/>
        </p:nvSpPr>
        <p:spPr>
          <a:xfrm>
            <a:off x="8221388" y="6118872"/>
            <a:ext cx="344788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Handbook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of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Treatment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Planning in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Radiation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Oncology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</a:t>
            </a:r>
            <a:r>
              <a:rPr lang="tr-TR" sz="800" b="1" i="0" u="none" strike="noStrike" baseline="0" dirty="0">
                <a:solidFill>
                  <a:srgbClr val="000000"/>
                </a:solidFill>
              </a:rPr>
              <a:t>Third Edition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1530521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eciphering the messages carried by extracellular vesicles in hematological  malignancies - ScienceDirect">
            <a:extLst>
              <a:ext uri="{FF2B5EF4-FFF2-40B4-BE49-F238E27FC236}">
                <a16:creationId xmlns:a16="http://schemas.microsoft.com/office/drawing/2014/main" id="{F7131FE9-1357-031A-862F-19C4C1615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368" y="905933"/>
            <a:ext cx="10181268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B93DDE02-0F37-91BC-3964-B1B7FEE5BEB5}"/>
              </a:ext>
            </a:extLst>
          </p:cNvPr>
          <p:cNvSpPr txBox="1"/>
          <p:nvPr/>
        </p:nvSpPr>
        <p:spPr>
          <a:xfrm>
            <a:off x="4692236" y="5979146"/>
            <a:ext cx="772754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 err="1">
                <a:solidFill>
                  <a:srgbClr val="222222"/>
                </a:solidFill>
                <a:effectLst/>
              </a:rPr>
              <a:t>Longjohn</a:t>
            </a:r>
            <a:r>
              <a:rPr lang="en-US" sz="800" b="0" i="0" dirty="0">
                <a:solidFill>
                  <a:srgbClr val="222222"/>
                </a:solidFill>
                <a:effectLst/>
              </a:rPr>
              <a:t>, </a:t>
            </a:r>
            <a:r>
              <a:rPr lang="en-US" sz="800" b="0" i="0" dirty="0" err="1">
                <a:solidFill>
                  <a:srgbClr val="222222"/>
                </a:solidFill>
                <a:effectLst/>
              </a:rPr>
              <a:t>Modeline</a:t>
            </a:r>
            <a:r>
              <a:rPr lang="en-US" sz="800" b="0" i="0" dirty="0">
                <a:solidFill>
                  <a:srgbClr val="222222"/>
                </a:solidFill>
                <a:effectLst/>
              </a:rPr>
              <a:t> N., et al. "Deciphering the messages carried by extracellular vesicles in hematological malignancies." </a:t>
            </a:r>
            <a:r>
              <a:rPr lang="en-US" sz="800" b="0" i="1" dirty="0">
                <a:solidFill>
                  <a:srgbClr val="222222"/>
                </a:solidFill>
                <a:effectLst/>
              </a:rPr>
              <a:t>Blood Reviews</a:t>
            </a:r>
            <a:r>
              <a:rPr lang="en-US" sz="800" b="0" i="0" dirty="0">
                <a:solidFill>
                  <a:srgbClr val="222222"/>
                </a:solidFill>
                <a:effectLst/>
              </a:rPr>
              <a:t> 46 (2021): 100734.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113383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2138EE-5839-FD2A-740E-84C5946CC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HODGKİN LENFOMA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9A5923C-BFC9-5A6B-A5DB-EC2297666533}"/>
              </a:ext>
            </a:extLst>
          </p:cNvPr>
          <p:cNvSpPr txBox="1"/>
          <p:nvPr/>
        </p:nvSpPr>
        <p:spPr>
          <a:xfrm>
            <a:off x="1097280" y="2136338"/>
            <a:ext cx="72957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Genellikle boyunda ele gelen büyümüş lenf bezi ile başvurur.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Biyopsi ile tanı konur.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BT ve/veya PET/BT ile hastalık yaygınlığına bakılır.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İlk basamak tedavi genellikle kemoterapidir.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Sonrasına yanıt durumuna göre adjuvan RT uygulanır.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Bazı durumlarda </a:t>
            </a:r>
            <a:r>
              <a:rPr lang="tr-TR" dirty="0" err="1"/>
              <a:t>definitif</a:t>
            </a:r>
            <a:r>
              <a:rPr lang="tr-TR" dirty="0"/>
              <a:t> RT uygulanabilir.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20-45 </a:t>
            </a:r>
            <a:r>
              <a:rPr lang="tr-TR" dirty="0" err="1"/>
              <a:t>Gy</a:t>
            </a:r>
            <a:r>
              <a:rPr lang="tr-TR" dirty="0"/>
              <a:t> arası dozlar kullanılır.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0304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E14809C-AB06-455C-9E09-733EC00DD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9612D73-1056-4289-A977-92C9190C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BA5665-9598-4383-8F19-52182CBB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C777A6-9696-47DF-BA90-40895EFCE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05B094-D180-41FA-B209-8388E9F7D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52253DC-437F-6E9F-CCF3-09498EB6142E}"/>
              </a:ext>
            </a:extLst>
          </p:cNvPr>
          <p:cNvSpPr txBox="1"/>
          <p:nvPr/>
        </p:nvSpPr>
        <p:spPr>
          <a:xfrm>
            <a:off x="5670902" y="5859727"/>
            <a:ext cx="60943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800" b="0" i="0">
                <a:solidFill>
                  <a:srgbClr val="222222"/>
                </a:solidFill>
                <a:effectLst/>
              </a:rPr>
              <a:t>Chan, J., Braunstein, S.E. (2018). Hodgkin’s Lymphoma. In: Hansen, E., Roach III, M. (eds) Handbook of Evidence-Based Radiation Oncology. Springer, Cham. https://doi.org/10.1007/978-3-319-62642-0_35</a:t>
            </a:r>
            <a:endParaRPr lang="tr-TR" sz="800" dirty="0"/>
          </a:p>
        </p:txBody>
      </p:sp>
      <p:pic>
        <p:nvPicPr>
          <p:cNvPr id="1026" name="Picture 2" descr="Hodgkin's Lymphoma | SpringerLink">
            <a:extLst>
              <a:ext uri="{FF2B5EF4-FFF2-40B4-BE49-F238E27FC236}">
                <a16:creationId xmlns:a16="http://schemas.microsoft.com/office/drawing/2014/main" id="{FE8A5766-0052-AF69-CC8C-917D04F0E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985963"/>
            <a:ext cx="652462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312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B4A6F0-EED3-A083-341C-409B34BB0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NON-HODGKİN LENFOMA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57656A-60F5-6C06-A0F3-34FEB7F66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Hodgkin lenfomanın klinik bulguları daha net ve </a:t>
            </a:r>
            <a:r>
              <a:rPr lang="tr-TR" dirty="0" err="1"/>
              <a:t>belirgindir.Alt</a:t>
            </a:r>
            <a:r>
              <a:rPr lang="tr-TR" dirty="0"/>
              <a:t> tipleri azdır.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Ancak </a:t>
            </a:r>
            <a:r>
              <a:rPr lang="tr-TR" dirty="0" err="1"/>
              <a:t>non</a:t>
            </a:r>
            <a:r>
              <a:rPr lang="tr-TR" dirty="0"/>
              <a:t>-Hodgkin lenfomanın çok farklı </a:t>
            </a:r>
            <a:r>
              <a:rPr lang="tr-TR" dirty="0" err="1"/>
              <a:t>tipleri,yerleşimleri</a:t>
            </a:r>
            <a:r>
              <a:rPr lang="tr-TR" dirty="0"/>
              <a:t> ve klinik bulguları vardır.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Lenf nodları dışında organlarda da sıklıkla görülür.(</a:t>
            </a:r>
            <a:r>
              <a:rPr lang="tr-TR" dirty="0" err="1"/>
              <a:t>örn:mide</a:t>
            </a:r>
            <a:r>
              <a:rPr lang="tr-TR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Radyoterapi hastalığın özelliğine göre </a:t>
            </a:r>
            <a:r>
              <a:rPr lang="tr-TR" dirty="0" err="1"/>
              <a:t>definitif</a:t>
            </a:r>
            <a:r>
              <a:rPr lang="tr-TR" dirty="0"/>
              <a:t> veya adjuvan uygulanabilir.</a:t>
            </a:r>
          </a:p>
        </p:txBody>
      </p:sp>
    </p:spTree>
    <p:extLst>
      <p:ext uri="{BB962C8B-B14F-4D97-AF65-F5344CB8AC3E}">
        <p14:creationId xmlns:p14="http://schemas.microsoft.com/office/powerpoint/2010/main" val="1645154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4E1CDB-2BF4-1FFA-925D-999CC5489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</a:rPr>
              <a:t>Mikozis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Fungoides</a:t>
            </a:r>
            <a:r>
              <a:rPr lang="tr-TR" b="1" dirty="0">
                <a:solidFill>
                  <a:srgbClr val="FF0000"/>
                </a:solidFill>
              </a:rPr>
              <a:t>(MF)=Deri lenfoması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C02EBBE-472D-E013-EC2C-68ABA2E7DDE9}"/>
              </a:ext>
            </a:extLst>
          </p:cNvPr>
          <p:cNvSpPr txBox="1"/>
          <p:nvPr/>
        </p:nvSpPr>
        <p:spPr>
          <a:xfrm>
            <a:off x="304801" y="4688732"/>
            <a:ext cx="1158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4Gyx2frk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8Gyx1frk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2Gyx15frk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Genellikle elektron kullanılmaktadır.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972BFBD-5FFF-0C5B-E635-0E2DB2A33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238" y="1892773"/>
            <a:ext cx="5498484" cy="3396123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2D30D39A-7CDE-20F2-3FCE-DB3F2B1F3630}"/>
              </a:ext>
            </a:extLst>
          </p:cNvPr>
          <p:cNvSpPr txBox="1"/>
          <p:nvPr/>
        </p:nvSpPr>
        <p:spPr>
          <a:xfrm>
            <a:off x="7760590" y="5967167"/>
            <a:ext cx="49561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800" b="0" i="0" u="none" strike="noStrike" baseline="0" dirty="0"/>
              <a:t>Mycosis fungoides, presentation, diagnosis, and treatment strategy. In Thomas CR, Jr, ed. Radiation</a:t>
            </a:r>
          </a:p>
          <a:p>
            <a:pPr algn="l"/>
            <a:r>
              <a:rPr lang="en-US" sz="800" b="0" i="0" u="none" strike="noStrike" baseline="0" dirty="0"/>
              <a:t>Medicine Rounds: Hematologic Malignancies. New York: Demos Medical Publishing; 2012.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4191531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2805B2-7EC2-474F-EE21-56382FF65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Total Cilt Elektron RT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6CC9AD-CFD1-9078-D99F-20EAEEC5A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05989"/>
            <a:ext cx="5059680" cy="418742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Yaygın ve ileri evre </a:t>
            </a:r>
            <a:r>
              <a:rPr lang="tr-TR" dirty="0" err="1"/>
              <a:t>mikozis</a:t>
            </a:r>
            <a:r>
              <a:rPr lang="tr-TR" dirty="0"/>
              <a:t> </a:t>
            </a:r>
            <a:r>
              <a:rPr lang="tr-TR" dirty="0" err="1"/>
              <a:t>fungoideste</a:t>
            </a:r>
            <a:r>
              <a:rPr lang="tr-TR" dirty="0"/>
              <a:t> tüm cilt elektron ışınlaması yapılabilir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9 hafta kadar sürer.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Günlük 1 </a:t>
            </a:r>
            <a:r>
              <a:rPr lang="tr-TR" dirty="0" err="1"/>
              <a:t>Gy</a:t>
            </a:r>
            <a:r>
              <a:rPr lang="tr-TR" dirty="0"/>
              <a:t> uygulanır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Toplam doz 36 </a:t>
            </a:r>
            <a:r>
              <a:rPr lang="tr-TR" dirty="0" err="1"/>
              <a:t>Gy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321377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Medy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851</TotalTime>
  <Words>605</Words>
  <Application>Microsoft Office PowerPoint</Application>
  <PresentationFormat>Geniş ekran</PresentationFormat>
  <Paragraphs>101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Geçmişe bakış</vt:lpstr>
      <vt:lpstr>HEMATOLOJİK KANSERLER VE SARKOMLARDA RT</vt:lpstr>
      <vt:lpstr>PowerPoint Sunusu</vt:lpstr>
      <vt:lpstr>PowerPoint Sunusu</vt:lpstr>
      <vt:lpstr>PowerPoint Sunusu</vt:lpstr>
      <vt:lpstr>HODGKİN LENFOMA</vt:lpstr>
      <vt:lpstr>PowerPoint Sunusu</vt:lpstr>
      <vt:lpstr>NON-HODGKİN LENFOMA</vt:lpstr>
      <vt:lpstr>Mikozis Fungoides(MF)=Deri lenfoması</vt:lpstr>
      <vt:lpstr>Total Cilt Elektron RT</vt:lpstr>
      <vt:lpstr>PowerPoint Sunusu</vt:lpstr>
      <vt:lpstr>MULTİPLE MYELOMA</vt:lpstr>
      <vt:lpstr>PowerPoint Sunusu</vt:lpstr>
      <vt:lpstr>TBI=Total Body İrradiation=Tüm Vücut Radyoterapisi</vt:lpstr>
      <vt:lpstr>PowerPoint Sunusu</vt:lpstr>
      <vt:lpstr>SARKOM</vt:lpstr>
      <vt:lpstr>PowerPoint Sunusu</vt:lpstr>
      <vt:lpstr>SİMULASYON</vt:lpstr>
      <vt:lpstr>PowerPoint Sunusu</vt:lpstr>
      <vt:lpstr>PowerPoint Sunusu</vt:lpstr>
      <vt:lpstr>PowerPoint Sunusu</vt:lpstr>
      <vt:lpstr>TEŞEKKÜRLER…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HEMATOLOJİK KANSERLER VE SARKOMLAR</dc:title>
  <dc:creator>yunus babayiğit</dc:creator>
  <cp:lastModifiedBy>yunus babayiğit</cp:lastModifiedBy>
  <cp:revision>14</cp:revision>
  <dcterms:created xsi:type="dcterms:W3CDTF">2023-12-18T18:05:10Z</dcterms:created>
  <dcterms:modified xsi:type="dcterms:W3CDTF">2024-06-02T21:31:58Z</dcterms:modified>
</cp:coreProperties>
</file>