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A7AB22E-CC29-4642-92F3-4D7BEA9E0F1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3771673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7AB22E-CC29-4642-92F3-4D7BEA9E0F1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14596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7AB22E-CC29-4642-92F3-4D7BEA9E0F1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393185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7AB22E-CC29-4642-92F3-4D7BEA9E0F1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1528438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A7AB22E-CC29-4642-92F3-4D7BEA9E0F1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179878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7AB22E-CC29-4642-92F3-4D7BEA9E0F1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2441025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7AB22E-CC29-4642-92F3-4D7BEA9E0F1B}"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259300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7AB22E-CC29-4642-92F3-4D7BEA9E0F1B}"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3948667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7AB22E-CC29-4642-92F3-4D7BEA9E0F1B}"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125166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7AB22E-CC29-4642-92F3-4D7BEA9E0F1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776118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7AB22E-CC29-4642-92F3-4D7BEA9E0F1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81CC59-813A-4EF9-B6BF-085791B8AD7B}" type="slidenum">
              <a:rPr lang="tr-TR" smtClean="0"/>
              <a:t>‹#›</a:t>
            </a:fld>
            <a:endParaRPr lang="tr-TR"/>
          </a:p>
        </p:txBody>
      </p:sp>
    </p:spTree>
    <p:extLst>
      <p:ext uri="{BB962C8B-B14F-4D97-AF65-F5344CB8AC3E}">
        <p14:creationId xmlns:p14="http://schemas.microsoft.com/office/powerpoint/2010/main" val="88232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AB22E-CC29-4642-92F3-4D7BEA9E0F1B}"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1CC59-813A-4EF9-B6BF-085791B8AD7B}" type="slidenum">
              <a:rPr lang="tr-TR" smtClean="0"/>
              <a:t>‹#›</a:t>
            </a:fld>
            <a:endParaRPr lang="tr-TR"/>
          </a:p>
        </p:txBody>
      </p:sp>
    </p:spTree>
    <p:extLst>
      <p:ext uri="{BB962C8B-B14F-4D97-AF65-F5344CB8AC3E}">
        <p14:creationId xmlns:p14="http://schemas.microsoft.com/office/powerpoint/2010/main" val="692861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7. Hafta</a:t>
            </a:r>
            <a:endParaRPr lang="tr-TR" dirty="0"/>
          </a:p>
        </p:txBody>
      </p:sp>
      <p:sp>
        <p:nvSpPr>
          <p:cNvPr id="3" name="Alt Başlık 2"/>
          <p:cNvSpPr>
            <a:spLocks noGrp="1"/>
          </p:cNvSpPr>
          <p:nvPr>
            <p:ph type="subTitle" idx="1"/>
          </p:nvPr>
        </p:nvSpPr>
        <p:spPr/>
        <p:txBody>
          <a:bodyPr/>
          <a:lstStyle/>
          <a:p>
            <a:r>
              <a:rPr lang="tr-TR" dirty="0" smtClean="0"/>
              <a:t>Dipti Nezir </a:t>
            </a:r>
            <a:r>
              <a:rPr lang="tr-TR" dirty="0" err="1" smtClean="0"/>
              <a:t>Ahmed</a:t>
            </a:r>
            <a:endParaRPr lang="tr-TR" dirty="0"/>
          </a:p>
        </p:txBody>
      </p:sp>
    </p:spTree>
    <p:extLst>
      <p:ext uri="{BB962C8B-B14F-4D97-AF65-F5344CB8AC3E}">
        <p14:creationId xmlns:p14="http://schemas.microsoft.com/office/powerpoint/2010/main" val="10172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Dipti Nezir </a:t>
            </a:r>
            <a:r>
              <a:rPr lang="tr-TR" dirty="0" err="1"/>
              <a:t>Ahmed</a:t>
            </a:r>
            <a:r>
              <a:rPr lang="tr-TR" dirty="0"/>
              <a:t> (1836-1912)</a:t>
            </a:r>
          </a:p>
          <a:p>
            <a:r>
              <a:rPr lang="tr-TR" dirty="0"/>
              <a:t>     ‘‘Dipti Nezir </a:t>
            </a:r>
            <a:r>
              <a:rPr lang="tr-TR" dirty="0" err="1"/>
              <a:t>Ahmed</a:t>
            </a:r>
            <a:r>
              <a:rPr lang="tr-TR" dirty="0"/>
              <a:t> roman türünün temelini atmış çok önemli bir edebiyatçıdır…’’ İlk romanı  </a:t>
            </a:r>
            <a:r>
              <a:rPr lang="tr-TR" i="1" dirty="0"/>
              <a:t>Mirat-</a:t>
            </a:r>
            <a:r>
              <a:rPr lang="tr-TR" i="1" dirty="0" err="1"/>
              <a:t>ul</a:t>
            </a:r>
            <a:r>
              <a:rPr lang="tr-TR" i="1" dirty="0"/>
              <a:t> </a:t>
            </a:r>
            <a:r>
              <a:rPr lang="tr-TR" i="1" dirty="0" err="1"/>
              <a:t>Urus’</a:t>
            </a:r>
            <a:r>
              <a:rPr lang="tr-TR" dirty="0" err="1"/>
              <a:t>la</a:t>
            </a:r>
            <a:r>
              <a:rPr lang="tr-TR" dirty="0"/>
              <a:t> kazandığı büyük ünü Urdu nesrinde hiç kimse kazanamamıştır. </a:t>
            </a:r>
            <a:endParaRPr lang="tr-TR" dirty="0" smtClean="0"/>
          </a:p>
          <a:p>
            <a:r>
              <a:rPr lang="tr-TR" dirty="0" smtClean="0"/>
              <a:t>Urdu </a:t>
            </a:r>
            <a:r>
              <a:rPr lang="tr-TR" dirty="0" err="1"/>
              <a:t>dili’ndeki</a:t>
            </a:r>
            <a:r>
              <a:rPr lang="tr-TR" dirty="0"/>
              <a:t> ustalığı sayesinde Hindistan’ın orta ve üst sınıf kadınlarının kullandıkları dil farklılıklarını kitaplarında son derece çarpıcı bir biçimde yansıtmıştır. </a:t>
            </a:r>
            <a:endParaRPr lang="tr-TR" dirty="0" smtClean="0"/>
          </a:p>
          <a:p>
            <a:r>
              <a:rPr lang="tr-TR" i="1" dirty="0" smtClean="0"/>
              <a:t>Mirat-</a:t>
            </a:r>
            <a:r>
              <a:rPr lang="tr-TR" i="1" dirty="0" err="1" smtClean="0"/>
              <a:t>ul</a:t>
            </a:r>
            <a:r>
              <a:rPr lang="tr-TR" i="1" dirty="0" smtClean="0"/>
              <a:t> </a:t>
            </a:r>
            <a:r>
              <a:rPr lang="tr-TR" i="1" dirty="0" err="1"/>
              <a:t>Urus’u</a:t>
            </a:r>
            <a:r>
              <a:rPr lang="tr-TR" i="1" dirty="0"/>
              <a:t> </a:t>
            </a:r>
            <a:r>
              <a:rPr lang="tr-TR" dirty="0"/>
              <a:t>sevdiren, ününe ün katan olgu, yapıtın yalın bir dille yazılmış olması ve sıradan bir ailenin yaşamını anlatmasıdır. Müslüman bir aileyi konu etmesine rağmen o dönemde Hindu toplumu tarafından da özellikle kadınların çok ilgi ve beğenisini kazanmıştır. </a:t>
            </a:r>
          </a:p>
          <a:p>
            <a:r>
              <a:rPr lang="tr-TR" dirty="0"/>
              <a:t>     Nezir Ahmet 1836’da </a:t>
            </a:r>
            <a:r>
              <a:rPr lang="tr-TR" dirty="0" err="1"/>
              <a:t>Bacnur’a</a:t>
            </a:r>
            <a:r>
              <a:rPr lang="tr-TR" dirty="0"/>
              <a:t> bağlı bir köyde doğdu. İlk eğitimini gelenek olduğu üzere babasından alır. On dört yaşlarında Delhi’ye Arapça öğrenimi </a:t>
            </a:r>
            <a:r>
              <a:rPr lang="tr-TR" dirty="0" err="1" smtClean="0"/>
              <a:t>görm</a:t>
            </a:r>
            <a:endParaRPr lang="tr-TR" dirty="0" smtClean="0"/>
          </a:p>
          <a:p>
            <a:r>
              <a:rPr lang="tr-TR" dirty="0" smtClean="0"/>
              <a:t>ek </a:t>
            </a:r>
            <a:r>
              <a:rPr lang="tr-TR" dirty="0"/>
              <a:t>için gelir. Sonraları ailesinin Batı’ya eğiliminin olabileceği endişesini taşımaları yüzünden eğitimini yarıda bırakmak zorunda kalır. Bir toplantı için gittiği Delhi Koleji’nde yarım kalan eğitimini burada tamamlayabileceğini söylenir. Ancak önce Arapça sınavına girmesi ve başarılı olması koşulu öne sürülür. Bunu başaran Nezir </a:t>
            </a:r>
            <a:r>
              <a:rPr lang="tr-TR" dirty="0" err="1"/>
              <a:t>Ahmed’e</a:t>
            </a:r>
            <a:r>
              <a:rPr lang="tr-TR" dirty="0"/>
              <a:t> Kolej burs da sağlar</a:t>
            </a:r>
            <a:r>
              <a:rPr lang="tr-TR" dirty="0" smtClean="0"/>
              <a:t>.</a:t>
            </a:r>
            <a:endParaRPr lang="tr-TR" dirty="0"/>
          </a:p>
        </p:txBody>
      </p:sp>
    </p:spTree>
    <p:extLst>
      <p:ext uri="{BB962C8B-B14F-4D97-AF65-F5344CB8AC3E}">
        <p14:creationId xmlns:p14="http://schemas.microsoft.com/office/powerpoint/2010/main" val="2767454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İş hayatına ‘‘</a:t>
            </a:r>
            <a:r>
              <a:rPr lang="tr-TR" dirty="0" err="1" smtClean="0"/>
              <a:t>Pencap’ta</a:t>
            </a:r>
            <a:r>
              <a:rPr lang="tr-TR" dirty="0" smtClean="0"/>
              <a:t> </a:t>
            </a:r>
            <a:r>
              <a:rPr lang="tr-TR" dirty="0" err="1" smtClean="0"/>
              <a:t>Gucarat’a</a:t>
            </a:r>
            <a:r>
              <a:rPr lang="tr-TR" dirty="0" smtClean="0"/>
              <a:t> bağlı </a:t>
            </a:r>
            <a:r>
              <a:rPr lang="tr-TR" dirty="0" err="1" smtClean="0"/>
              <a:t>Kuncah’ta</a:t>
            </a:r>
            <a:r>
              <a:rPr lang="tr-TR" dirty="0" smtClean="0"/>
              <a:t> küçük bir okulda öğretmen olarak başladı. </a:t>
            </a:r>
          </a:p>
          <a:p>
            <a:r>
              <a:rPr lang="tr-TR" dirty="0" err="1" smtClean="0"/>
              <a:t>Kuncah’taki</a:t>
            </a:r>
            <a:r>
              <a:rPr lang="tr-TR" dirty="0" smtClean="0"/>
              <a:t> görevinden iki yıl sonra </a:t>
            </a:r>
            <a:r>
              <a:rPr lang="tr-TR" dirty="0" err="1" smtClean="0"/>
              <a:t>Kanpur’a</a:t>
            </a:r>
            <a:r>
              <a:rPr lang="tr-TR" dirty="0" smtClean="0"/>
              <a:t> ‘Bütün Okullar Müfettiş Muavini’ olarak atandı. </a:t>
            </a:r>
          </a:p>
          <a:p>
            <a:r>
              <a:rPr lang="tr-TR" dirty="0" smtClean="0"/>
              <a:t>Ancak 1857 ayaklanması yüzünden işi kesintiye uğradı. </a:t>
            </a:r>
          </a:p>
          <a:p>
            <a:r>
              <a:rPr lang="tr-TR" dirty="0" smtClean="0"/>
              <a:t>Karısı ve bütün akrabaları Delhi’deydi. </a:t>
            </a:r>
          </a:p>
          <a:p>
            <a:r>
              <a:rPr lang="tr-TR" dirty="0" smtClean="0"/>
              <a:t>O da onlara katıldı ve yılın yarattığı bazı acı deneyimleri paylaştı.</a:t>
            </a:r>
          </a:p>
          <a:p>
            <a:r>
              <a:rPr lang="tr-TR" dirty="0" smtClean="0"/>
              <a:t> Barış yeniden sağlanınca Mevlevi Nezir </a:t>
            </a:r>
            <a:r>
              <a:rPr lang="tr-TR" dirty="0" err="1" smtClean="0"/>
              <a:t>Ahmed</a:t>
            </a:r>
            <a:r>
              <a:rPr lang="tr-TR" dirty="0" smtClean="0"/>
              <a:t> </a:t>
            </a:r>
            <a:r>
              <a:rPr lang="tr-TR" dirty="0" err="1" smtClean="0"/>
              <a:t>Allahabad’da</a:t>
            </a:r>
            <a:r>
              <a:rPr lang="tr-TR" dirty="0" smtClean="0"/>
              <a:t> Bütün Okullar ‘Müfettiş Muavini’ olarak tekrar görevine döndü. </a:t>
            </a:r>
          </a:p>
          <a:p>
            <a:r>
              <a:rPr lang="tr-TR" dirty="0" smtClean="0"/>
              <a:t>Nezir </a:t>
            </a:r>
            <a:r>
              <a:rPr lang="tr-TR" dirty="0" err="1" smtClean="0"/>
              <a:t>Ahmed’in</a:t>
            </a:r>
            <a:r>
              <a:rPr lang="tr-TR" dirty="0" smtClean="0"/>
              <a:t> bir arkadaşı onu İngilizce öğrenmeye ikna etti. Yirmi üç yaşında İngilizce öğrenmeye başladı.’’ </a:t>
            </a:r>
            <a:endParaRPr lang="tr-TR" dirty="0"/>
          </a:p>
        </p:txBody>
      </p:sp>
    </p:spTree>
    <p:extLst>
      <p:ext uri="{BB962C8B-B14F-4D97-AF65-F5344CB8AC3E}">
        <p14:creationId xmlns:p14="http://schemas.microsoft.com/office/powerpoint/2010/main" val="288312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 Kısa sürede İngilizcede önemli gelişmeler kaydetti. </a:t>
            </a:r>
          </a:p>
          <a:p>
            <a:r>
              <a:rPr lang="tr-TR" dirty="0" smtClean="0"/>
              <a:t>Çok sayıda İngilizce kitabı Urdu diline çevirerek bu konudaki yeteneğini ortaya koymuştu. Urdu, Arapça, Farsça ve İngilizcedeki ustalığı ona büyük bir prestij sağlamış ve bu özel görevde sağlam bir yer edinmişti.</a:t>
            </a:r>
          </a:p>
          <a:p>
            <a:r>
              <a:rPr lang="tr-TR" dirty="0" smtClean="0"/>
              <a:t> Bu başarıları sayesinde daha sonra İngiliz hükümeti tarafından maliye konusunda çeşitli alanlarda görevlendirilmişti. Bu arada da yazdığı birçok hikaye kitabıyla üne kavuşmuştu. Daha önce de değindiğimiz gibi, kendisine ün ve saygınlık getiren ilk kitabı </a:t>
            </a:r>
            <a:r>
              <a:rPr lang="tr-TR" i="1" dirty="0" smtClean="0"/>
              <a:t>Mirat-</a:t>
            </a:r>
            <a:r>
              <a:rPr lang="tr-TR" i="1" dirty="0" err="1" smtClean="0"/>
              <a:t>ul</a:t>
            </a:r>
            <a:r>
              <a:rPr lang="tr-TR" i="1" dirty="0" smtClean="0"/>
              <a:t> </a:t>
            </a:r>
            <a:r>
              <a:rPr lang="tr-TR" i="1" dirty="0" err="1" smtClean="0"/>
              <a:t>Urus</a:t>
            </a:r>
            <a:r>
              <a:rPr lang="tr-TR" i="1" dirty="0" smtClean="0"/>
              <a:t> </a:t>
            </a:r>
            <a:r>
              <a:rPr lang="tr-TR" dirty="0" smtClean="0"/>
              <a:t>adlı </a:t>
            </a:r>
            <a:r>
              <a:rPr lang="tr-TR" dirty="0" err="1" smtClean="0"/>
              <a:t>ıslahi</a:t>
            </a:r>
            <a:r>
              <a:rPr lang="tr-TR" dirty="0" smtClean="0"/>
              <a:t>-ahlaki romanıdır. </a:t>
            </a:r>
          </a:p>
          <a:p>
            <a:r>
              <a:rPr lang="tr-TR" dirty="0" smtClean="0"/>
              <a:t>Bu kitabı, kız çocukları için yazılmış iyi kitapların olmadığını düşünerek kendi çocukları için yazmıştı. Kitapta Asgari ve </a:t>
            </a:r>
            <a:r>
              <a:rPr lang="tr-TR" dirty="0" err="1" smtClean="0"/>
              <a:t>Ekberi</a:t>
            </a:r>
            <a:r>
              <a:rPr lang="tr-TR" dirty="0" smtClean="0"/>
              <a:t> adlı iki hayali kişilik anlatılır. </a:t>
            </a:r>
            <a:r>
              <a:rPr lang="tr-TR" i="1" dirty="0" smtClean="0"/>
              <a:t>Mirat-</a:t>
            </a:r>
            <a:r>
              <a:rPr lang="tr-TR" i="1" dirty="0" err="1" smtClean="0"/>
              <a:t>ul</a:t>
            </a:r>
            <a:r>
              <a:rPr lang="tr-TR" i="1" dirty="0" smtClean="0"/>
              <a:t> </a:t>
            </a:r>
            <a:r>
              <a:rPr lang="tr-TR" i="1" dirty="0" err="1" smtClean="0"/>
              <a:t>Urus</a:t>
            </a:r>
            <a:r>
              <a:rPr lang="tr-TR" i="1" dirty="0" smtClean="0"/>
              <a:t> </a:t>
            </a:r>
            <a:r>
              <a:rPr lang="tr-TR" dirty="0" smtClean="0"/>
              <a:t>Urdu dilinin ilk romanı olarak kabul edilen eserdir.</a:t>
            </a:r>
          </a:p>
          <a:p>
            <a:r>
              <a:rPr lang="tr-TR" dirty="0" smtClean="0"/>
              <a:t> Daha karalama halindeyken kızları romanı okumuş, komşularına anlatmaya </a:t>
            </a:r>
            <a:r>
              <a:rPr lang="tr-TR" dirty="0" err="1" smtClean="0"/>
              <a:t>başlamışlardı.Çevre</a:t>
            </a:r>
            <a:r>
              <a:rPr lang="tr-TR" dirty="0" smtClean="0"/>
              <a:t> sakinleri bu hikayeyi ağızdan ağza anlatmaya başlamışlar ve eser daha basılmadan etrafta duyulmuştu. Eser 1869 yılında yayımlandığında hükümet tarafından ödüle layık görülmüş ve birçok yerli dile tercüme edilmişti.</a:t>
            </a:r>
          </a:p>
          <a:p>
            <a:r>
              <a:rPr lang="tr-TR" dirty="0" smtClean="0"/>
              <a:t> O dönemin edebiyat camiasında yer alan edebiyatçılar içinde bir tek Nezir </a:t>
            </a:r>
            <a:r>
              <a:rPr lang="tr-TR" dirty="0" err="1" smtClean="0"/>
              <a:t>Ahmed’in</a:t>
            </a:r>
            <a:r>
              <a:rPr lang="tr-TR" dirty="0" smtClean="0"/>
              <a:t> dili halkın diliyle özdeşleşir. Kullandığı dil Farsça deyim ve sözcüklerden tamamen arınmış olmasa bile sıradan bir insanın kolayca anlayabileceği bir kitaptı ve bu, o dönem için son derece önemli bir özellikti. </a:t>
            </a:r>
            <a:endParaRPr lang="tr-TR" dirty="0"/>
          </a:p>
        </p:txBody>
      </p:sp>
    </p:spTree>
    <p:extLst>
      <p:ext uri="{BB962C8B-B14F-4D97-AF65-F5344CB8AC3E}">
        <p14:creationId xmlns:p14="http://schemas.microsoft.com/office/powerpoint/2010/main" val="934738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Anlatımı renkli ve akıcıydı. </a:t>
            </a:r>
          </a:p>
          <a:p>
            <a:r>
              <a:rPr lang="tr-TR" dirty="0" smtClean="0"/>
              <a:t>Bu bakımdan da örneğin başta </a:t>
            </a:r>
            <a:r>
              <a:rPr lang="tr-TR" dirty="0" err="1" smtClean="0"/>
              <a:t>Sir</a:t>
            </a:r>
            <a:r>
              <a:rPr lang="tr-TR" dirty="0" smtClean="0"/>
              <a:t> </a:t>
            </a:r>
            <a:r>
              <a:rPr lang="tr-TR" dirty="0" err="1" smtClean="0"/>
              <a:t>Seyyid</a:t>
            </a:r>
            <a:r>
              <a:rPr lang="tr-TR" dirty="0" smtClean="0"/>
              <a:t> olmak üzere diğer edebiyatçıların yapıtlarından hemen ayrılır. Yine diğer yazarlardan onu ayıran çok önemli nokta </a:t>
            </a:r>
            <a:r>
              <a:rPr lang="tr-TR" dirty="0" err="1" smtClean="0"/>
              <a:t>ıslahi</a:t>
            </a:r>
            <a:r>
              <a:rPr lang="tr-TR" dirty="0" smtClean="0"/>
              <a:t> olsa da döneminin kadınlara yönelik konuları işleyenlerin başında gelmesiydi. </a:t>
            </a:r>
          </a:p>
          <a:p>
            <a:r>
              <a:rPr lang="tr-TR" dirty="0" smtClean="0"/>
              <a:t>İleride değineceğimiz üzere kadınlar konusuna dikkat çekmiş ve farklı bir bakış açısı getirmiş diğer yazar </a:t>
            </a:r>
            <a:r>
              <a:rPr lang="tr-TR" dirty="0" err="1" smtClean="0"/>
              <a:t>Raşid-ul</a:t>
            </a:r>
            <a:r>
              <a:rPr lang="tr-TR" dirty="0" smtClean="0"/>
              <a:t> Hayri’dir.,</a:t>
            </a:r>
          </a:p>
          <a:p>
            <a:r>
              <a:rPr lang="tr-TR" dirty="0" smtClean="0"/>
              <a:t> Bu iki önemli isimden sonra ise kadınlara yönelik ne kadar yapıt ortaya çıkarılmışsa hepsi bizzat kadınlar tarafından yazılmıştır. Bu konuyu kadın romancı ve öykücüler bölümünde ele alacağız.</a:t>
            </a:r>
          </a:p>
          <a:p>
            <a:r>
              <a:rPr lang="tr-TR" dirty="0" smtClean="0"/>
              <a:t>     Çocukluğu ve gençliği güçlükler içinde geçen Nezir </a:t>
            </a:r>
            <a:r>
              <a:rPr lang="tr-TR" dirty="0" err="1" smtClean="0"/>
              <a:t>Ahmed</a:t>
            </a:r>
            <a:r>
              <a:rPr lang="tr-TR" dirty="0" smtClean="0"/>
              <a:t> yaşlandığı zaman rahata kavuşmuştu. Hayatı boyunca </a:t>
            </a:r>
            <a:r>
              <a:rPr lang="tr-TR" dirty="0" err="1" smtClean="0"/>
              <a:t>Sir</a:t>
            </a:r>
            <a:r>
              <a:rPr lang="tr-TR" dirty="0" smtClean="0"/>
              <a:t> </a:t>
            </a:r>
            <a:r>
              <a:rPr lang="tr-TR" dirty="0" err="1" smtClean="0"/>
              <a:t>Seyyid’in</a:t>
            </a:r>
            <a:r>
              <a:rPr lang="tr-TR" dirty="0" smtClean="0"/>
              <a:t> arkadaşı olmuş, </a:t>
            </a:r>
            <a:r>
              <a:rPr lang="tr-TR" dirty="0" err="1" smtClean="0"/>
              <a:t>Aligarh</a:t>
            </a:r>
            <a:r>
              <a:rPr lang="tr-TR" dirty="0" smtClean="0"/>
              <a:t> hareketini uğraşları, çalışmaları sayesinde başarıya ulaştıran isimlerin başında yer almıştı. </a:t>
            </a:r>
          </a:p>
          <a:p>
            <a:r>
              <a:rPr lang="tr-TR" dirty="0" smtClean="0"/>
              <a:t>İyi bir hatip olarak da bilinen Nezir </a:t>
            </a:r>
            <a:r>
              <a:rPr lang="tr-TR" dirty="0" err="1" smtClean="0"/>
              <a:t>Ahmed</a:t>
            </a:r>
            <a:r>
              <a:rPr lang="tr-TR" dirty="0" smtClean="0"/>
              <a:t> bu sayede içinde bulunduğu hareketlere maddi yardımların akmasını da sağlamış bir kişiydi. Romanların iki dönem içinde inceleyebiliriz. Birinci dönem </a:t>
            </a:r>
            <a:r>
              <a:rPr lang="tr-TR" i="1" dirty="0" smtClean="0"/>
              <a:t>Mirat-</a:t>
            </a:r>
            <a:r>
              <a:rPr lang="tr-TR" i="1" dirty="0" err="1" smtClean="0"/>
              <a:t>ul</a:t>
            </a:r>
            <a:r>
              <a:rPr lang="tr-TR" i="1" dirty="0" smtClean="0"/>
              <a:t> </a:t>
            </a:r>
            <a:r>
              <a:rPr lang="tr-TR" i="1" dirty="0" err="1" smtClean="0"/>
              <a:t>Urus</a:t>
            </a:r>
            <a:r>
              <a:rPr lang="tr-TR" i="1" dirty="0" smtClean="0"/>
              <a:t>, Nebat-un Naaş </a:t>
            </a:r>
            <a:r>
              <a:rPr lang="tr-TR" dirty="0" smtClean="0"/>
              <a:t>ve </a:t>
            </a:r>
            <a:r>
              <a:rPr lang="tr-TR" i="1" dirty="0" err="1" smtClean="0"/>
              <a:t>Tövbet</a:t>
            </a:r>
            <a:r>
              <a:rPr lang="tr-TR" i="1" dirty="0" smtClean="0"/>
              <a:t>-un Nasuh </a:t>
            </a:r>
            <a:r>
              <a:rPr lang="tr-TR" dirty="0" smtClean="0"/>
              <a:t>adlı </a:t>
            </a:r>
            <a:r>
              <a:rPr lang="tr-TR" dirty="0" err="1" smtClean="0"/>
              <a:t>ıslahi</a:t>
            </a:r>
            <a:r>
              <a:rPr lang="tr-TR" dirty="0" smtClean="0"/>
              <a:t> romanları içeren 1869-1874 yılları arasındaki dönemdir. İkinci dönem (1884-1893) </a:t>
            </a:r>
            <a:r>
              <a:rPr lang="tr-TR" i="1" dirty="0" err="1" smtClean="0"/>
              <a:t>İbn-ul</a:t>
            </a:r>
            <a:r>
              <a:rPr lang="tr-TR" i="1" dirty="0" smtClean="0"/>
              <a:t> </a:t>
            </a:r>
            <a:r>
              <a:rPr lang="tr-TR" i="1" dirty="0" err="1" smtClean="0"/>
              <a:t>Vakt</a:t>
            </a:r>
            <a:r>
              <a:rPr lang="tr-TR" i="1" dirty="0" smtClean="0"/>
              <a:t>, </a:t>
            </a:r>
            <a:r>
              <a:rPr lang="tr-TR" i="1" dirty="0" err="1" smtClean="0"/>
              <a:t>Ayyama</a:t>
            </a:r>
            <a:r>
              <a:rPr lang="tr-TR" i="1" dirty="0" smtClean="0"/>
              <a:t> </a:t>
            </a:r>
            <a:r>
              <a:rPr lang="tr-TR" dirty="0" smtClean="0"/>
              <a:t>ve </a:t>
            </a:r>
            <a:r>
              <a:rPr lang="tr-TR" i="1" dirty="0" err="1" smtClean="0"/>
              <a:t>Ruya</a:t>
            </a:r>
            <a:r>
              <a:rPr lang="tr-TR" i="1" dirty="0" smtClean="0"/>
              <a:t>-i </a:t>
            </a:r>
            <a:r>
              <a:rPr lang="tr-TR" i="1" dirty="0" err="1" smtClean="0"/>
              <a:t>Sadka</a:t>
            </a:r>
            <a:r>
              <a:rPr lang="tr-TR" dirty="0" err="1" smtClean="0"/>
              <a:t>’yı</a:t>
            </a:r>
            <a:r>
              <a:rPr lang="tr-TR" dirty="0" smtClean="0"/>
              <a:t> yazdığı dönemdir.</a:t>
            </a:r>
          </a:p>
        </p:txBody>
      </p:sp>
    </p:spTree>
    <p:extLst>
      <p:ext uri="{BB962C8B-B14F-4D97-AF65-F5344CB8AC3E}">
        <p14:creationId xmlns:p14="http://schemas.microsoft.com/office/powerpoint/2010/main" val="880344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 </a:t>
            </a:r>
            <a:r>
              <a:rPr lang="tr-TR" i="1" dirty="0" smtClean="0"/>
              <a:t>Mirat-</a:t>
            </a:r>
            <a:r>
              <a:rPr lang="tr-TR" i="1" dirty="0" err="1" smtClean="0"/>
              <a:t>ul</a:t>
            </a:r>
            <a:r>
              <a:rPr lang="tr-TR" i="1" dirty="0" smtClean="0"/>
              <a:t> </a:t>
            </a:r>
            <a:r>
              <a:rPr lang="tr-TR" i="1" dirty="0" err="1" smtClean="0"/>
              <a:t>Urus</a:t>
            </a:r>
            <a:r>
              <a:rPr lang="tr-TR" dirty="0" smtClean="0"/>
              <a:t>, daha önce de belirttiğimiz gibi, Urdu dilinde yazılmış ilk romandır. Kendi kızları için yazmış olsa da </a:t>
            </a:r>
            <a:r>
              <a:rPr lang="tr-TR" dirty="0" err="1" smtClean="0"/>
              <a:t>Sir</a:t>
            </a:r>
            <a:r>
              <a:rPr lang="tr-TR" dirty="0" smtClean="0"/>
              <a:t> </a:t>
            </a:r>
            <a:r>
              <a:rPr lang="tr-TR" dirty="0" err="1" smtClean="0"/>
              <a:t>Seyyid</a:t>
            </a:r>
            <a:r>
              <a:rPr lang="tr-TR" dirty="0" smtClean="0"/>
              <a:t> hareketiyle yakın bağlantısı yüzünden bu esere de </a:t>
            </a:r>
            <a:r>
              <a:rPr lang="tr-TR" dirty="0" err="1" smtClean="0"/>
              <a:t>ıslahi</a:t>
            </a:r>
            <a:r>
              <a:rPr lang="tr-TR" dirty="0" smtClean="0"/>
              <a:t> tarz hakim olmuştur. </a:t>
            </a:r>
          </a:p>
          <a:p>
            <a:r>
              <a:rPr lang="tr-TR" dirty="0" smtClean="0"/>
              <a:t>Ancak bu ıslahçı ve ahlakçı eserin kadınlara yönelik olması o dönem için büyük bir yenilikti. Diyalogların önemli olduğu eserde </a:t>
            </a:r>
            <a:r>
              <a:rPr lang="tr-TR" dirty="0" err="1" smtClean="0"/>
              <a:t>Ekberi</a:t>
            </a:r>
            <a:r>
              <a:rPr lang="tr-TR" dirty="0" smtClean="0"/>
              <a:t> ve Asgari adında iki zıt kişiliğe sahip karakterlerin bir evin içindeki yaşamlarını anlatılır.</a:t>
            </a:r>
          </a:p>
          <a:p>
            <a:r>
              <a:rPr lang="tr-TR" dirty="0" smtClean="0"/>
              <a:t> </a:t>
            </a:r>
            <a:r>
              <a:rPr lang="tr-TR" dirty="0" err="1" smtClean="0"/>
              <a:t>Ekberi</a:t>
            </a:r>
            <a:r>
              <a:rPr lang="tr-TR" dirty="0" smtClean="0"/>
              <a:t> olumsuz bir tip olarak karşımıza çıkar. Asgari ise olgun kişiliğiyle bütün ev işlerinin üstesinden gelmesini bilen bir tip olarak yansır.</a:t>
            </a:r>
          </a:p>
          <a:p>
            <a:r>
              <a:rPr lang="tr-TR" dirty="0" smtClean="0"/>
              <a:t>     </a:t>
            </a:r>
            <a:r>
              <a:rPr lang="tr-TR" i="1" dirty="0" smtClean="0"/>
              <a:t>Nebat-un </a:t>
            </a:r>
            <a:r>
              <a:rPr lang="tr-TR" i="1" dirty="0" err="1" smtClean="0"/>
              <a:t>Naş</a:t>
            </a:r>
            <a:r>
              <a:rPr lang="tr-TR" i="1" dirty="0" smtClean="0"/>
              <a:t> </a:t>
            </a:r>
            <a:r>
              <a:rPr lang="tr-TR" dirty="0" smtClean="0"/>
              <a:t>, kadınların evle ilgili meselelerinden biraz uzaklaşan bir romandır; kadınları din, sağlık ve az da olsa toplumsal konularda eğitmeyi hedefleyerek yazılmış, ıslah amaçlı bir eserdir.</a:t>
            </a:r>
          </a:p>
          <a:p>
            <a:r>
              <a:rPr lang="tr-TR" dirty="0" smtClean="0"/>
              <a:t>     </a:t>
            </a:r>
            <a:r>
              <a:rPr lang="tr-TR" i="1" dirty="0" err="1" smtClean="0"/>
              <a:t>Tövbet</a:t>
            </a:r>
            <a:r>
              <a:rPr lang="tr-TR" i="1" dirty="0" smtClean="0"/>
              <a:t>-un Nasuh </a:t>
            </a:r>
            <a:r>
              <a:rPr lang="tr-TR" dirty="0" smtClean="0"/>
              <a:t>adlı roman bu kez kadınların ıslahına değil, erkeklerin ıslahına yönelimin ilk örneğini oluşturur. Romanda olayların tasvirinde olduğu kadar diyaloglarda kullanılan dil de dikkat çekicidir. </a:t>
            </a:r>
          </a:p>
          <a:p>
            <a:r>
              <a:rPr lang="tr-TR" dirty="0" smtClean="0"/>
              <a:t>Başkişi olan Nasuh hastalanır ve </a:t>
            </a:r>
            <a:r>
              <a:rPr lang="tr-TR" dirty="0" err="1" smtClean="0"/>
              <a:t>ötedünya</a:t>
            </a:r>
            <a:r>
              <a:rPr lang="tr-TR" dirty="0" smtClean="0"/>
              <a:t>, kıyamet gibi metafizik kaygılarla tövbe eder. Anlatı da Nasuh’un psikolojisi ve aile üyelerinin bu duruma bakışı irdelenir. Mesaj amacı güden bir eserdir.</a:t>
            </a:r>
          </a:p>
        </p:txBody>
      </p:sp>
    </p:spTree>
    <p:extLst>
      <p:ext uri="{BB962C8B-B14F-4D97-AF65-F5344CB8AC3E}">
        <p14:creationId xmlns:p14="http://schemas.microsoft.com/office/powerpoint/2010/main" val="422467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 </a:t>
            </a:r>
            <a:r>
              <a:rPr lang="tr-TR" i="1" dirty="0" err="1" smtClean="0"/>
              <a:t>Fesana</a:t>
            </a:r>
            <a:r>
              <a:rPr lang="tr-TR" i="1" dirty="0" smtClean="0"/>
              <a:t>-i </a:t>
            </a:r>
            <a:r>
              <a:rPr lang="tr-TR" i="1" dirty="0" err="1" smtClean="0"/>
              <a:t>Mübtela</a:t>
            </a:r>
            <a:r>
              <a:rPr lang="tr-TR" i="1" dirty="0" smtClean="0"/>
              <a:t> (</a:t>
            </a:r>
            <a:r>
              <a:rPr lang="tr-TR" i="1" dirty="0" err="1" smtClean="0"/>
              <a:t>Muhsinat</a:t>
            </a:r>
            <a:r>
              <a:rPr lang="tr-TR" i="1" dirty="0" smtClean="0"/>
              <a:t>) </a:t>
            </a:r>
            <a:r>
              <a:rPr lang="tr-TR" dirty="0" smtClean="0"/>
              <a:t>adlı romanda birden çok evlilik yapmanın sakıncaları, bu durumun yarattığı sorunlar işlenir. Nezir </a:t>
            </a:r>
            <a:r>
              <a:rPr lang="tr-TR" dirty="0" err="1" smtClean="0"/>
              <a:t>Ahmed’in</a:t>
            </a:r>
            <a:r>
              <a:rPr lang="tr-TR" dirty="0" smtClean="0"/>
              <a:t> eserleri arasında anlatım sanatı açısından en başarılısı olarak kabul edilir. Gayret Begüm ve </a:t>
            </a:r>
            <a:r>
              <a:rPr lang="tr-TR" dirty="0" err="1" smtClean="0"/>
              <a:t>Haryali</a:t>
            </a:r>
            <a:r>
              <a:rPr lang="tr-TR" dirty="0" smtClean="0"/>
              <a:t> adındaki kahramanları aracılığıyla evlilikle ilgili sorunlar işlenir.</a:t>
            </a:r>
          </a:p>
          <a:p>
            <a:r>
              <a:rPr lang="tr-TR" dirty="0" smtClean="0"/>
              <a:t>     </a:t>
            </a:r>
            <a:r>
              <a:rPr lang="tr-TR" i="1" dirty="0" err="1" smtClean="0"/>
              <a:t>İbn-ul</a:t>
            </a:r>
            <a:r>
              <a:rPr lang="tr-TR" i="1" dirty="0" smtClean="0"/>
              <a:t> </a:t>
            </a:r>
            <a:r>
              <a:rPr lang="tr-TR" i="1" dirty="0" err="1" smtClean="0"/>
              <a:t>Vakt</a:t>
            </a:r>
            <a:r>
              <a:rPr lang="tr-TR" i="1" dirty="0" smtClean="0"/>
              <a:t> </a:t>
            </a:r>
            <a:r>
              <a:rPr lang="tr-TR" dirty="0" smtClean="0"/>
              <a:t>adlı romanın konusu milli sorunlar ve eğilimlerdir. </a:t>
            </a:r>
            <a:r>
              <a:rPr lang="tr-TR" dirty="0" err="1" smtClean="0"/>
              <a:t>İbn-ul</a:t>
            </a:r>
            <a:r>
              <a:rPr lang="tr-TR" dirty="0" smtClean="0"/>
              <a:t> </a:t>
            </a:r>
            <a:r>
              <a:rPr lang="tr-TR" dirty="0" err="1" smtClean="0"/>
              <a:t>Vakt</a:t>
            </a:r>
            <a:r>
              <a:rPr lang="tr-TR" dirty="0" smtClean="0"/>
              <a:t> romanın kahramanıdır. İngilizlere hizmetleri sayesinde önemli yerlere gelmiş, dostlarına düşmanca davranan, eskiye ait toplumsal ve sosyal söylemleri tamamıyla terk etme arzusuyla Batı’yı benimseyen birini temsil eder.</a:t>
            </a:r>
          </a:p>
          <a:p>
            <a:r>
              <a:rPr lang="tr-TR" dirty="0" smtClean="0"/>
              <a:t> Bir diğer karakterse Batı’ya tamamen karşı </a:t>
            </a:r>
            <a:r>
              <a:rPr lang="tr-TR" dirty="0" err="1" smtClean="0"/>
              <a:t>Hacta-ul</a:t>
            </a:r>
            <a:r>
              <a:rPr lang="tr-TR" dirty="0" smtClean="0"/>
              <a:t> İslam’dır. Bu iki karakter aslında iki sınıfsal çatışmanın, yeni ve eski anlayışların çatışmasından doğan toplumsal tezatlıkların ve sorunların temsilciliğini yaparlar.</a:t>
            </a:r>
          </a:p>
          <a:p>
            <a:r>
              <a:rPr lang="tr-TR" dirty="0" smtClean="0"/>
              <a:t>     </a:t>
            </a:r>
            <a:r>
              <a:rPr lang="tr-TR" i="1" dirty="0" err="1" smtClean="0"/>
              <a:t>Ayyama</a:t>
            </a:r>
            <a:r>
              <a:rPr lang="tr-TR" i="1" dirty="0" smtClean="0"/>
              <a:t> </a:t>
            </a:r>
            <a:r>
              <a:rPr lang="tr-TR" dirty="0" smtClean="0"/>
              <a:t>adlı romanın başkişisi </a:t>
            </a:r>
            <a:r>
              <a:rPr lang="tr-TR" dirty="0" err="1" smtClean="0"/>
              <a:t>Azadi</a:t>
            </a:r>
            <a:r>
              <a:rPr lang="tr-TR" dirty="0" smtClean="0"/>
              <a:t> Begüm’dür. Bu romanda aydınlıkçı insanlar ile dinciler arasındaki uyuşmazlıklar, evliliklerle doğan aşk, dul kadınların Hindistan’da çektikleri acılar gibi konular ele alınır.</a:t>
            </a:r>
          </a:p>
          <a:p>
            <a:r>
              <a:rPr lang="tr-TR" dirty="0" smtClean="0"/>
              <a:t>     </a:t>
            </a:r>
            <a:r>
              <a:rPr lang="tr-TR" i="1" dirty="0" smtClean="0"/>
              <a:t>Rüya-i </a:t>
            </a:r>
            <a:r>
              <a:rPr lang="tr-TR" i="1" dirty="0" err="1" smtClean="0"/>
              <a:t>Sadka</a:t>
            </a:r>
            <a:r>
              <a:rPr lang="tr-TR" i="1" dirty="0" smtClean="0"/>
              <a:t> </a:t>
            </a:r>
            <a:r>
              <a:rPr lang="tr-TR" dirty="0" smtClean="0"/>
              <a:t>diyaloglar biçiminde yazılmış bu romanda, İslam’daki mezhepler ve fırkalar işlenir.</a:t>
            </a:r>
          </a:p>
        </p:txBody>
      </p:sp>
    </p:spTree>
    <p:extLst>
      <p:ext uri="{BB962C8B-B14F-4D97-AF65-F5344CB8AC3E}">
        <p14:creationId xmlns:p14="http://schemas.microsoft.com/office/powerpoint/2010/main" val="2907228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Nezir </a:t>
            </a:r>
            <a:r>
              <a:rPr lang="tr-TR" dirty="0" err="1" smtClean="0"/>
              <a:t>Ahmed</a:t>
            </a:r>
            <a:r>
              <a:rPr lang="tr-TR" dirty="0" smtClean="0"/>
              <a:t> Urdu edebiyatında roman türünü başlatmakla kalmamış, hikaye anlatma tarzında ve anlatım dilinde de yenilikler yapmıştır. </a:t>
            </a:r>
          </a:p>
          <a:p>
            <a:r>
              <a:rPr lang="tr-TR" dirty="0" smtClean="0"/>
              <a:t>Yapıtlarında </a:t>
            </a:r>
            <a:r>
              <a:rPr lang="tr-TR" dirty="0" err="1" smtClean="0"/>
              <a:t>Delhili</a:t>
            </a:r>
            <a:r>
              <a:rPr lang="tr-TR" dirty="0" smtClean="0"/>
              <a:t> kadınların dilini yansıtma konusunda olağanüstü bir başarıya ulaşmıştı.</a:t>
            </a:r>
          </a:p>
          <a:p>
            <a:r>
              <a:rPr lang="tr-TR" dirty="0" smtClean="0"/>
              <a:t> Eserlerinde kadınların dili, onlara özgü terimler, deyimler, nida ve hayıflanmalar kullanılarak okuyucuya sunulmuştur. Sadece kadınların dili değil, halkın sokakta konuştuğu dili de yansıtmakta ustaydı.</a:t>
            </a:r>
          </a:p>
          <a:p>
            <a:r>
              <a:rPr lang="tr-TR" dirty="0" smtClean="0"/>
              <a:t> Uzun diyaloglu romanları onun tarzının göstergesidir. Bunlar okuyucuyu sıkmaz. Çünkü rahatlıkla anlaşılan bir dil kullanmıştır.</a:t>
            </a:r>
          </a:p>
          <a:p>
            <a:r>
              <a:rPr lang="tr-TR" dirty="0" smtClean="0"/>
              <a:t>    Nezir </a:t>
            </a:r>
            <a:r>
              <a:rPr lang="tr-TR" dirty="0" err="1" smtClean="0"/>
              <a:t>Ahmed</a:t>
            </a:r>
            <a:r>
              <a:rPr lang="tr-TR" dirty="0" smtClean="0"/>
              <a:t> sözcüklerle oynamasını da seven bir romancıydı. Ama bunu daha çok betimlemeler yaparken kullanmayı yeğlerdi. </a:t>
            </a:r>
          </a:p>
          <a:p>
            <a:r>
              <a:rPr lang="tr-TR" dirty="0" smtClean="0"/>
              <a:t>Mizah, eleştiri gibi unsurları da içeren romanları bugün hala ilgi ve beğeniyle okunmaktadır. Diğer roman ve hikayeleri arasında </a:t>
            </a:r>
            <a:r>
              <a:rPr lang="tr-TR" i="1" dirty="0" err="1" smtClean="0"/>
              <a:t>Muntahib-ul</a:t>
            </a:r>
            <a:r>
              <a:rPr lang="tr-TR" i="1" dirty="0" smtClean="0"/>
              <a:t> </a:t>
            </a:r>
            <a:r>
              <a:rPr lang="tr-TR" i="1" dirty="0" err="1" smtClean="0"/>
              <a:t>Hikayet</a:t>
            </a:r>
            <a:r>
              <a:rPr lang="tr-TR" i="1" dirty="0" smtClean="0"/>
              <a:t>, Efsane-i </a:t>
            </a:r>
            <a:r>
              <a:rPr lang="tr-TR" i="1" dirty="0" err="1" smtClean="0"/>
              <a:t>Gadr</a:t>
            </a:r>
            <a:r>
              <a:rPr lang="tr-TR" i="1" dirty="0" smtClean="0"/>
              <a:t>, </a:t>
            </a:r>
            <a:r>
              <a:rPr lang="tr-TR" i="1" dirty="0" err="1" smtClean="0"/>
              <a:t>Çand</a:t>
            </a:r>
            <a:r>
              <a:rPr lang="tr-TR" dirty="0" smtClean="0"/>
              <a:t> </a:t>
            </a:r>
            <a:r>
              <a:rPr lang="tr-TR" i="1" dirty="0" err="1" smtClean="0"/>
              <a:t>Pand</a:t>
            </a:r>
            <a:r>
              <a:rPr lang="tr-TR" i="1" dirty="0" smtClean="0"/>
              <a:t>, </a:t>
            </a:r>
            <a:r>
              <a:rPr lang="tr-TR" i="1" dirty="0" err="1" smtClean="0"/>
              <a:t>Nisab</a:t>
            </a:r>
            <a:r>
              <a:rPr lang="tr-TR" i="1" dirty="0" smtClean="0"/>
              <a:t>-i Hüsrev, Sarf-i </a:t>
            </a:r>
            <a:r>
              <a:rPr lang="tr-TR" i="1" dirty="0" err="1" smtClean="0"/>
              <a:t>Sağir</a:t>
            </a:r>
            <a:r>
              <a:rPr lang="tr-TR" i="1" dirty="0" smtClean="0"/>
              <a:t>, </a:t>
            </a:r>
            <a:r>
              <a:rPr lang="tr-TR" i="1" dirty="0" err="1" smtClean="0"/>
              <a:t>Resm-ul</a:t>
            </a:r>
            <a:r>
              <a:rPr lang="tr-TR" i="1" dirty="0" smtClean="0"/>
              <a:t> Hat’ı </a:t>
            </a:r>
            <a:r>
              <a:rPr lang="tr-TR" dirty="0" smtClean="0"/>
              <a:t>sayabiliriz. </a:t>
            </a:r>
          </a:p>
          <a:p>
            <a:endParaRPr lang="tr-TR" dirty="0"/>
          </a:p>
        </p:txBody>
      </p:sp>
    </p:spTree>
    <p:extLst>
      <p:ext uri="{BB962C8B-B14F-4D97-AF65-F5344CB8AC3E}">
        <p14:creationId xmlns:p14="http://schemas.microsoft.com/office/powerpoint/2010/main" val="38019391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1157</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7. Hafta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USER</dc:creator>
  <cp:lastModifiedBy>USER</cp:lastModifiedBy>
  <cp:revision>2</cp:revision>
  <dcterms:created xsi:type="dcterms:W3CDTF">2020-04-06T17:09:19Z</dcterms:created>
  <dcterms:modified xsi:type="dcterms:W3CDTF">2020-04-06T17:14:00Z</dcterms:modified>
</cp:coreProperties>
</file>