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71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1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84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83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542111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36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61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85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98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990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280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9068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Enterik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3552" y="1484784"/>
            <a:ext cx="8229600" cy="4572000"/>
          </a:xfrm>
        </p:spPr>
        <p:txBody>
          <a:bodyPr/>
          <a:lstStyle/>
          <a:p>
            <a:r>
              <a:rPr lang="tr-TR" dirty="0" smtClean="0"/>
              <a:t>ÖR: </a:t>
            </a:r>
            <a:r>
              <a:rPr lang="tr-TR" dirty="0" err="1" smtClean="0"/>
              <a:t>Escherichia</a:t>
            </a:r>
            <a:r>
              <a:rPr lang="tr-TR" dirty="0" smtClean="0"/>
              <a:t>, </a:t>
            </a:r>
            <a:r>
              <a:rPr lang="tr-TR" dirty="0" err="1" smtClean="0"/>
              <a:t>Salmonella</a:t>
            </a:r>
            <a:r>
              <a:rPr lang="tr-TR" dirty="0" smtClean="0"/>
              <a:t>, </a:t>
            </a:r>
            <a:r>
              <a:rPr lang="tr-TR" dirty="0" err="1" smtClean="0"/>
              <a:t>Proteus</a:t>
            </a:r>
            <a:r>
              <a:rPr lang="tr-TR" dirty="0" smtClean="0"/>
              <a:t>, </a:t>
            </a:r>
            <a:r>
              <a:rPr lang="tr-TR" dirty="0" err="1" smtClean="0"/>
              <a:t>Enterobacter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12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Enterik</a:t>
            </a:r>
            <a:r>
              <a:rPr lang="tr-TR" dirty="0" smtClean="0"/>
              <a:t> bakterilerde görülen </a:t>
            </a:r>
            <a:r>
              <a:rPr lang="tr-TR" dirty="0" err="1" smtClean="0"/>
              <a:t>fermentasyon</a:t>
            </a:r>
            <a:r>
              <a:rPr lang="tr-TR" dirty="0" smtClean="0"/>
              <a:t> tipleri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Karışık asit </a:t>
            </a:r>
            <a:r>
              <a:rPr lang="tr-TR" dirty="0" err="1" smtClean="0"/>
              <a:t>fermentasyonu</a:t>
            </a:r>
            <a:r>
              <a:rPr lang="tr-TR" dirty="0" smtClean="0"/>
              <a:t> (temelde asetik, laktik ve </a:t>
            </a:r>
            <a:r>
              <a:rPr lang="tr-TR" dirty="0" err="1" smtClean="0"/>
              <a:t>süksinik</a:t>
            </a:r>
            <a:r>
              <a:rPr lang="tr-TR" dirty="0" smtClean="0"/>
              <a:t> asit)</a:t>
            </a:r>
          </a:p>
          <a:p>
            <a:r>
              <a:rPr lang="tr-TR" dirty="0" smtClean="0"/>
              <a:t>2,3 </a:t>
            </a:r>
            <a:r>
              <a:rPr lang="tr-TR" dirty="0" err="1" smtClean="0"/>
              <a:t>bütandiol</a:t>
            </a:r>
            <a:r>
              <a:rPr lang="tr-TR" dirty="0" smtClean="0"/>
              <a:t> </a:t>
            </a:r>
            <a:r>
              <a:rPr lang="tr-TR" dirty="0" err="1" smtClean="0"/>
              <a:t>fermentasyonu</a:t>
            </a:r>
            <a:r>
              <a:rPr lang="tr-TR" dirty="0" smtClean="0"/>
              <a:t> (temelde </a:t>
            </a:r>
            <a:r>
              <a:rPr lang="tr-TR" dirty="0" err="1" smtClean="0"/>
              <a:t>bütandiol</a:t>
            </a:r>
            <a:r>
              <a:rPr lang="tr-TR" dirty="0" smtClean="0"/>
              <a:t>, etanol, CO2, H2)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18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Escherichia</a:t>
            </a:r>
            <a:r>
              <a:rPr lang="tr-TR" dirty="0" smtClean="0"/>
              <a:t> cinsi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 vitamini sentezler</a:t>
            </a:r>
          </a:p>
          <a:p>
            <a:r>
              <a:rPr lang="tr-TR" dirty="0" err="1" smtClean="0"/>
              <a:t>Fakültatif</a:t>
            </a:r>
            <a:r>
              <a:rPr lang="tr-TR" dirty="0" smtClean="0"/>
              <a:t> </a:t>
            </a:r>
            <a:r>
              <a:rPr lang="tr-TR" dirty="0" err="1" smtClean="0"/>
              <a:t>aerob</a:t>
            </a:r>
            <a:r>
              <a:rPr lang="tr-TR" dirty="0" smtClean="0"/>
              <a:t> </a:t>
            </a:r>
          </a:p>
          <a:p>
            <a:r>
              <a:rPr lang="tr-TR" dirty="0" smtClean="0"/>
              <a:t>nadiren büyüme faktörüne gereksinim duyar</a:t>
            </a:r>
          </a:p>
          <a:p>
            <a:r>
              <a:rPr lang="tr-TR" dirty="0"/>
              <a:t>Enteropatojenik </a:t>
            </a:r>
            <a:r>
              <a:rPr lang="tr-TR" i="1" dirty="0"/>
              <a:t>E. </a:t>
            </a:r>
            <a:r>
              <a:rPr lang="tr-TR" i="1" dirty="0" err="1"/>
              <a:t>coli</a:t>
            </a:r>
            <a:r>
              <a:rPr lang="tr-TR" i="1" dirty="0"/>
              <a:t> </a:t>
            </a:r>
            <a:r>
              <a:rPr lang="tr-TR" dirty="0"/>
              <a:t>(EPEC</a:t>
            </a:r>
            <a:r>
              <a:rPr lang="tr-TR" dirty="0" smtClean="0"/>
              <a:t>)</a:t>
            </a:r>
          </a:p>
          <a:p>
            <a:r>
              <a:rPr lang="tr-TR" dirty="0"/>
              <a:t>Enterohemorajik </a:t>
            </a:r>
            <a:r>
              <a:rPr lang="tr-TR" i="1" dirty="0"/>
              <a:t>E. </a:t>
            </a:r>
            <a:r>
              <a:rPr lang="tr-TR" i="1" dirty="0" err="1"/>
              <a:t>coli</a:t>
            </a:r>
            <a:r>
              <a:rPr lang="tr-TR" i="1" dirty="0"/>
              <a:t> </a:t>
            </a:r>
            <a:r>
              <a:rPr lang="tr-TR" dirty="0"/>
              <a:t>(EHEC</a:t>
            </a:r>
            <a:r>
              <a:rPr lang="tr-TR" dirty="0" smtClean="0"/>
              <a:t>)</a:t>
            </a:r>
          </a:p>
          <a:p>
            <a:r>
              <a:rPr lang="tr-TR" dirty="0"/>
              <a:t>Besin zehirlenmesi O157:H7 </a:t>
            </a:r>
            <a:r>
              <a:rPr lang="tr-TR" dirty="0" err="1"/>
              <a:t>suşu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97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Salmonella</a:t>
            </a:r>
            <a:r>
              <a:rPr lang="tr-TR" i="1" dirty="0" smtClean="0"/>
              <a:t>, </a:t>
            </a:r>
            <a:r>
              <a:rPr lang="tr-TR" i="1" dirty="0" err="1" smtClean="0"/>
              <a:t>Shigella</a:t>
            </a:r>
            <a:r>
              <a:rPr lang="tr-TR" i="1" dirty="0" smtClean="0"/>
              <a:t>, </a:t>
            </a:r>
            <a:r>
              <a:rPr lang="tr-TR" i="1" dirty="0" err="1" smtClean="0"/>
              <a:t>Proteus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Salmonella</a:t>
            </a:r>
            <a:r>
              <a:rPr lang="tr-TR" dirty="0" smtClean="0"/>
              <a:t> cinsinin </a:t>
            </a:r>
            <a:r>
              <a:rPr lang="tr-TR" dirty="0" err="1" smtClean="0"/>
              <a:t>pekçok</a:t>
            </a:r>
            <a:r>
              <a:rPr lang="tr-TR" dirty="0" smtClean="0"/>
              <a:t> üyesi patojen</a:t>
            </a:r>
          </a:p>
          <a:p>
            <a:r>
              <a:rPr lang="tr-TR" dirty="0" smtClean="0"/>
              <a:t>Tifoya neden olan </a:t>
            </a:r>
            <a:r>
              <a:rPr lang="tr-TR" dirty="0" err="1" smtClean="0"/>
              <a:t>suşlarında</a:t>
            </a:r>
            <a:r>
              <a:rPr lang="tr-TR" dirty="0" smtClean="0"/>
              <a:t> 3 tip hücre yüzey antijenine göre immünolojik sınıflandırma yapılır</a:t>
            </a:r>
          </a:p>
          <a:p>
            <a:r>
              <a:rPr lang="tr-TR" dirty="0" smtClean="0"/>
              <a:t>O veya hücre duvarı (somatik) antijeni (LPS </a:t>
            </a:r>
            <a:r>
              <a:rPr lang="tr-TR" dirty="0" err="1" smtClean="0"/>
              <a:t>nin</a:t>
            </a:r>
            <a:r>
              <a:rPr lang="tr-TR" dirty="0" smtClean="0"/>
              <a:t> bir parçası)</a:t>
            </a:r>
          </a:p>
          <a:p>
            <a:r>
              <a:rPr lang="tr-TR" dirty="0" smtClean="0"/>
              <a:t>H veya </a:t>
            </a:r>
            <a:r>
              <a:rPr lang="tr-TR" dirty="0" err="1" smtClean="0"/>
              <a:t>flagellar</a:t>
            </a:r>
            <a:r>
              <a:rPr lang="tr-TR" dirty="0" smtClean="0"/>
              <a:t> antijen</a:t>
            </a:r>
          </a:p>
          <a:p>
            <a:r>
              <a:rPr lang="tr-TR" dirty="0" err="1" smtClean="0"/>
              <a:t>Vi</a:t>
            </a:r>
            <a:r>
              <a:rPr lang="tr-TR" dirty="0" smtClean="0"/>
              <a:t> (dış </a:t>
            </a:r>
            <a:r>
              <a:rPr lang="tr-TR" dirty="0" err="1" smtClean="0"/>
              <a:t>polisakkarit</a:t>
            </a:r>
            <a:r>
              <a:rPr lang="tr-TR" dirty="0" smtClean="0"/>
              <a:t> tabaka ) antijeni</a:t>
            </a:r>
          </a:p>
        </p:txBody>
      </p:sp>
    </p:spTree>
    <p:extLst>
      <p:ext uri="{BB962C8B-B14F-4D97-AF65-F5344CB8AC3E}">
        <p14:creationId xmlns:p14="http://schemas.microsoft.com/office/powerpoint/2010/main" val="385872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1919536" y="1052736"/>
            <a:ext cx="7272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Proteus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cinsi hızlı hareket etme ve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üreaz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enzimleri ile spesifik</a:t>
            </a:r>
          </a:p>
          <a:p>
            <a:endParaRPr lang="tr-TR" sz="2800" dirty="0">
              <a:solidFill>
                <a:prstClr val="white"/>
              </a:solidFill>
              <a:latin typeface="Century Gothic"/>
            </a:endParaRPr>
          </a:p>
          <a:p>
            <a:endParaRPr lang="tr-TR" sz="2800" dirty="0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775520" y="2204865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Serratia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cinsi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pirol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içeren kırmızı renkli pigment (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prodigiosin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) sentezler.</a:t>
            </a:r>
          </a:p>
          <a:p>
            <a:endParaRPr lang="tr-TR" sz="2400" dirty="0">
              <a:solidFill>
                <a:prstClr val="white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0440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Vibrio</a:t>
            </a:r>
            <a:r>
              <a:rPr lang="tr-TR" i="1" dirty="0" smtClean="0"/>
              <a:t>, </a:t>
            </a:r>
            <a:r>
              <a:rPr lang="tr-TR" i="1" dirty="0" err="1" smtClean="0"/>
              <a:t>Aliivibrio</a:t>
            </a:r>
            <a:r>
              <a:rPr lang="tr-TR" i="1" dirty="0" smtClean="0"/>
              <a:t> ve </a:t>
            </a:r>
            <a:r>
              <a:rPr lang="tr-TR" i="1" dirty="0" err="1" smtClean="0"/>
              <a:t>Photobacterium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Vibrio</a:t>
            </a:r>
            <a:r>
              <a:rPr lang="tr-TR" i="1" dirty="0" smtClean="0"/>
              <a:t> </a:t>
            </a:r>
            <a:r>
              <a:rPr lang="tr-TR" i="1" dirty="0" err="1" smtClean="0"/>
              <a:t>cholera</a:t>
            </a:r>
            <a:r>
              <a:rPr lang="tr-TR" i="1" dirty="0" smtClean="0"/>
              <a:t> </a:t>
            </a:r>
            <a:r>
              <a:rPr lang="tr-TR" dirty="0" smtClean="0"/>
              <a:t>(kolera)</a:t>
            </a:r>
          </a:p>
          <a:p>
            <a:endParaRPr lang="tr-TR" dirty="0" smtClean="0"/>
          </a:p>
          <a:p>
            <a:r>
              <a:rPr lang="tr-TR" i="1" dirty="0" err="1" smtClean="0"/>
              <a:t>Vibrio</a:t>
            </a:r>
            <a:r>
              <a:rPr lang="tr-TR" i="1" dirty="0" smtClean="0"/>
              <a:t> </a:t>
            </a:r>
            <a:r>
              <a:rPr lang="tr-TR" i="1" dirty="0" err="1" smtClean="0"/>
              <a:t>parahaemolyticus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gastroenterit</a:t>
            </a:r>
            <a:r>
              <a:rPr lang="tr-TR" dirty="0" smtClean="0"/>
              <a:t>, çiğ balık)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63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b="1" dirty="0" smtClean="0"/>
              <a:t>Bakteriyel </a:t>
            </a:r>
            <a:r>
              <a:rPr lang="tr-TR" b="1" dirty="0" err="1" smtClean="0"/>
              <a:t>Biyolüminesans</a:t>
            </a:r>
            <a:endParaRPr lang="tr-TR" b="1" dirty="0" smtClean="0"/>
          </a:p>
          <a:p>
            <a:r>
              <a:rPr lang="tr-TR" dirty="0" smtClean="0"/>
              <a:t>Işık yayma özelliği</a:t>
            </a:r>
          </a:p>
          <a:p>
            <a:r>
              <a:rPr lang="tr-TR" i="1" dirty="0" err="1" smtClean="0"/>
              <a:t>Vibrio</a:t>
            </a:r>
            <a:r>
              <a:rPr lang="tr-TR" i="1" dirty="0" smtClean="0"/>
              <a:t>, </a:t>
            </a:r>
            <a:r>
              <a:rPr lang="tr-TR" i="1" dirty="0" err="1" smtClean="0"/>
              <a:t>Aliivibrio</a:t>
            </a:r>
            <a:r>
              <a:rPr lang="tr-TR" i="1" dirty="0" smtClean="0"/>
              <a:t> ve </a:t>
            </a:r>
            <a:r>
              <a:rPr lang="tr-TR" i="1" dirty="0" err="1" smtClean="0"/>
              <a:t>Photobacterium</a:t>
            </a:r>
            <a:r>
              <a:rPr lang="tr-TR" i="1" dirty="0" smtClean="0"/>
              <a:t>, </a:t>
            </a:r>
            <a:r>
              <a:rPr lang="tr-TR" i="1" dirty="0" err="1" smtClean="0"/>
              <a:t>Shewanella</a:t>
            </a:r>
            <a:r>
              <a:rPr lang="tr-TR" i="1" dirty="0" smtClean="0"/>
              <a:t>, </a:t>
            </a:r>
            <a:r>
              <a:rPr lang="tr-TR" i="1" dirty="0" err="1" smtClean="0"/>
              <a:t>Photorhabdus</a:t>
            </a:r>
            <a:endParaRPr lang="tr-TR" i="1" dirty="0" smtClean="0"/>
          </a:p>
          <a:p>
            <a:r>
              <a:rPr lang="tr-TR" dirty="0" smtClean="0"/>
              <a:t>Bu bakterilerin çoğunun habitatı denizler</a:t>
            </a:r>
          </a:p>
          <a:p>
            <a:r>
              <a:rPr lang="tr-TR" dirty="0" smtClean="0"/>
              <a:t>Bazı balık türleri ile mürekkep balıklarının haberleşmek, </a:t>
            </a:r>
            <a:r>
              <a:rPr lang="tr-TR" dirty="0" err="1" smtClean="0"/>
              <a:t>predatörlerden</a:t>
            </a:r>
            <a:r>
              <a:rPr lang="tr-TR" dirty="0" smtClean="0"/>
              <a:t> korunmak ve avlarını </a:t>
            </a:r>
            <a:r>
              <a:rPr lang="tr-TR" dirty="0" err="1" smtClean="0"/>
              <a:t>cezbetmek</a:t>
            </a:r>
            <a:r>
              <a:rPr lang="tr-TR" dirty="0" smtClean="0"/>
              <a:t> için kullandıkları “ışık organı” denilen özel bir organa yerleşir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273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Biyolüminesansın</a:t>
            </a:r>
            <a:r>
              <a:rPr lang="tr-TR" b="1" dirty="0" smtClean="0"/>
              <a:t> Mekanizması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8"/>
            <a:ext cx="8229600" cy="5328592"/>
          </a:xfrm>
        </p:spPr>
        <p:txBody>
          <a:bodyPr>
            <a:normAutofit/>
          </a:bodyPr>
          <a:lstStyle/>
          <a:p>
            <a:r>
              <a:rPr lang="tr-TR" dirty="0" smtClean="0"/>
              <a:t>Bakterilerdeki  </a:t>
            </a:r>
            <a:r>
              <a:rPr lang="tr-TR" dirty="0" err="1" smtClean="0"/>
              <a:t>lüminesans</a:t>
            </a:r>
            <a:r>
              <a:rPr lang="tr-TR" dirty="0" smtClean="0"/>
              <a:t> için,  </a:t>
            </a:r>
            <a:r>
              <a:rPr lang="tr-TR" i="1" dirty="0" err="1" smtClean="0"/>
              <a:t>luxCDABE</a:t>
            </a:r>
            <a:r>
              <a:rPr lang="tr-TR" i="1" dirty="0" smtClean="0"/>
              <a:t> </a:t>
            </a:r>
            <a:r>
              <a:rPr lang="tr-TR" dirty="0" smtClean="0"/>
              <a:t> genleri,  reaksiyonları O</a:t>
            </a:r>
            <a:r>
              <a:rPr lang="tr-TR" baseline="-25000" dirty="0" smtClean="0"/>
              <a:t>2  </a:t>
            </a:r>
            <a:r>
              <a:rPr lang="tr-TR" dirty="0" smtClean="0"/>
              <a:t>ile katalizleyen </a:t>
            </a:r>
            <a:r>
              <a:rPr lang="tr-TR" i="1" dirty="0" err="1" smtClean="0"/>
              <a:t>lusiferaz</a:t>
            </a:r>
            <a:r>
              <a:rPr lang="tr-TR" b="1" dirty="0" smtClean="0"/>
              <a:t> </a:t>
            </a:r>
            <a:r>
              <a:rPr lang="tr-TR" dirty="0" smtClean="0"/>
              <a:t>enzimi, </a:t>
            </a:r>
            <a:r>
              <a:rPr lang="tr-TR" dirty="0" err="1" smtClean="0"/>
              <a:t>tetradekanal</a:t>
            </a:r>
            <a:r>
              <a:rPr lang="tr-TR" dirty="0" smtClean="0"/>
              <a:t>  gibi uzun-zincirli alifatik bir aldehit  ve  indirgenmiş </a:t>
            </a:r>
            <a:r>
              <a:rPr lang="tr-TR" dirty="0" err="1" smtClean="0"/>
              <a:t>flavin</a:t>
            </a:r>
            <a:r>
              <a:rPr lang="tr-TR" dirty="0" smtClean="0"/>
              <a:t> </a:t>
            </a:r>
            <a:r>
              <a:rPr lang="tr-TR" dirty="0" err="1" smtClean="0"/>
              <a:t>mononükleotit</a:t>
            </a:r>
            <a:r>
              <a:rPr lang="tr-TR" dirty="0" smtClean="0"/>
              <a:t> (FMNH</a:t>
            </a:r>
            <a:r>
              <a:rPr lang="tr-TR" baseline="-25000" dirty="0" smtClean="0"/>
              <a:t>2</a:t>
            </a:r>
            <a:r>
              <a:rPr lang="tr-TR" dirty="0" smtClean="0"/>
              <a:t>)’e gereksinim vardır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22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Quorum</a:t>
            </a:r>
            <a:r>
              <a:rPr lang="tr-TR" dirty="0" smtClean="0"/>
              <a:t> </a:t>
            </a:r>
            <a:r>
              <a:rPr lang="tr-TR" dirty="0" err="1" smtClean="0"/>
              <a:t>Sensing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Işıma </a:t>
            </a:r>
            <a:r>
              <a:rPr lang="tr-TR" dirty="0" smtClean="0"/>
              <a:t>mekanizması, </a:t>
            </a:r>
            <a:r>
              <a:rPr lang="tr-TR" dirty="0"/>
              <a:t>yoğunluk-bağımlı doğasından dolayı  </a:t>
            </a:r>
            <a:r>
              <a:rPr lang="tr-TR" i="1" dirty="0"/>
              <a:t>yeterli-çoğunluk algılaması (</a:t>
            </a:r>
            <a:r>
              <a:rPr lang="tr-TR" i="1" dirty="0" err="1"/>
              <a:t>quorum</a:t>
            </a:r>
            <a:r>
              <a:rPr lang="tr-TR" i="1" dirty="0"/>
              <a:t> </a:t>
            </a:r>
            <a:r>
              <a:rPr lang="tr-TR" i="1" dirty="0" err="1"/>
              <a:t>sensing</a:t>
            </a:r>
            <a:r>
              <a:rPr lang="tr-TR" i="1" dirty="0"/>
              <a:t>)</a:t>
            </a:r>
            <a:r>
              <a:rPr lang="tr-TR" dirty="0"/>
              <a:t> olarak adlandırılmaktadır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1394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Verdana</vt:lpstr>
      <vt:lpstr>Wingdings 2</vt:lpstr>
      <vt:lpstr>Canlı</vt:lpstr>
      <vt:lpstr>Enterik Bacteria</vt:lpstr>
      <vt:lpstr>Enterik bakterilerde görülen fermentasyon tipleri</vt:lpstr>
      <vt:lpstr>Escherichia cinsi</vt:lpstr>
      <vt:lpstr>Salmonella, Shigella, Proteus</vt:lpstr>
      <vt:lpstr>PowerPoint Sunusu</vt:lpstr>
      <vt:lpstr>Vibrio, Aliivibrio ve Photobacterium</vt:lpstr>
      <vt:lpstr>PowerPoint Sunusu</vt:lpstr>
      <vt:lpstr>Biyolüminesansın Mekanizması </vt:lpstr>
      <vt:lpstr>Quorum Sensing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Enterik Bacteria</dc:title>
  <dc:creator>sevgi</dc:creator>
  <cp:lastModifiedBy>sevgi</cp:lastModifiedBy>
  <cp:revision>1</cp:revision>
  <dcterms:created xsi:type="dcterms:W3CDTF">2020-01-07T09:25:05Z</dcterms:created>
  <dcterms:modified xsi:type="dcterms:W3CDTF">2020-01-07T09:25:28Z</dcterms:modified>
</cp:coreProperties>
</file>