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notesSlides/notesSlide7.xml" ContentType="application/vnd.openxmlformats-officedocument.presentationml.notesSlide+xml"/>
  <Override PartName="/ppt/charts/chart2.xml" ContentType="application/vnd.openxmlformats-officedocument.drawingml.chart+xml"/>
  <Override PartName="/ppt/notesSlides/notesSlide8.xml" ContentType="application/vnd.openxmlformats-officedocument.presentationml.notesSlide+xml"/>
  <Override PartName="/ppt/charts/chart3.xml" ContentType="application/vnd.openxmlformats-officedocument.drawingml.chart+xml"/>
  <Override PartName="/ppt/notesSlides/notesSlide9.xml" ContentType="application/vnd.openxmlformats-officedocument.presentationml.notesSlide+xml"/>
  <Override PartName="/ppt/charts/chart4.xml" ContentType="application/vnd.openxmlformats-officedocument.drawingml.chart+xml"/>
  <Override PartName="/ppt/charts/chart5.xml" ContentType="application/vnd.openxmlformats-officedocument.drawingml.chart+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2"/>
  </p:notesMasterIdLst>
  <p:handoutMasterIdLst>
    <p:handoutMasterId r:id="rId43"/>
  </p:handoutMasterIdLst>
  <p:sldIdLst>
    <p:sldId id="351" r:id="rId2"/>
    <p:sldId id="357" r:id="rId3"/>
    <p:sldId id="349" r:id="rId4"/>
    <p:sldId id="413" r:id="rId5"/>
    <p:sldId id="414" r:id="rId6"/>
    <p:sldId id="321" r:id="rId7"/>
    <p:sldId id="322" r:id="rId8"/>
    <p:sldId id="323" r:id="rId9"/>
    <p:sldId id="325" r:id="rId10"/>
    <p:sldId id="350" r:id="rId11"/>
    <p:sldId id="329" r:id="rId12"/>
    <p:sldId id="331" r:id="rId13"/>
    <p:sldId id="336" r:id="rId14"/>
    <p:sldId id="339" r:id="rId15"/>
    <p:sldId id="362" r:id="rId16"/>
    <p:sldId id="363" r:id="rId17"/>
    <p:sldId id="364" r:id="rId18"/>
    <p:sldId id="365" r:id="rId19"/>
    <p:sldId id="405" r:id="rId20"/>
    <p:sldId id="368" r:id="rId21"/>
    <p:sldId id="369" r:id="rId22"/>
    <p:sldId id="415" r:id="rId23"/>
    <p:sldId id="416" r:id="rId24"/>
    <p:sldId id="417" r:id="rId25"/>
    <p:sldId id="378" r:id="rId26"/>
    <p:sldId id="379" r:id="rId27"/>
    <p:sldId id="420" r:id="rId28"/>
    <p:sldId id="408" r:id="rId29"/>
    <p:sldId id="385" r:id="rId30"/>
    <p:sldId id="388" r:id="rId31"/>
    <p:sldId id="389" r:id="rId32"/>
    <p:sldId id="390" r:id="rId33"/>
    <p:sldId id="391" r:id="rId34"/>
    <p:sldId id="393" r:id="rId35"/>
    <p:sldId id="395" r:id="rId36"/>
    <p:sldId id="398" r:id="rId37"/>
    <p:sldId id="399" r:id="rId38"/>
    <p:sldId id="401" r:id="rId39"/>
    <p:sldId id="403" r:id="rId40"/>
    <p:sldId id="426" r:id="rId4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C7C9F"/>
    <a:srgbClr val="E8ECF0"/>
    <a:srgbClr val="CDD7DF"/>
    <a:srgbClr val="7EB606"/>
    <a:srgbClr val="3F8DE2"/>
    <a:srgbClr val="3F8D7B"/>
    <a:srgbClr val="3F8D06"/>
    <a:srgbClr val="BF8700"/>
    <a:srgbClr val="007FA3"/>
    <a:srgbClr val="D4EAE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664" autoAdjust="0"/>
    <p:restoredTop sz="86429" autoAdjust="0"/>
  </p:normalViewPr>
  <p:slideViewPr>
    <p:cSldViewPr>
      <p:cViewPr varScale="1">
        <p:scale>
          <a:sx n="60" d="100"/>
          <a:sy n="60" d="100"/>
        </p:scale>
        <p:origin x="184" y="648"/>
      </p:cViewPr>
      <p:guideLst>
        <p:guide orient="horz" pos="2160"/>
        <p:guide pos="2880"/>
      </p:guideLst>
    </p:cSldViewPr>
  </p:slideViewPr>
  <p:outlineViewPr>
    <p:cViewPr>
      <p:scale>
        <a:sx n="33" d="100"/>
        <a:sy n="33" d="100"/>
      </p:scale>
      <p:origin x="0" y="2448"/>
    </p:cViewPr>
  </p:outlineViewPr>
  <p:notesTextViewPr>
    <p:cViewPr>
      <p:scale>
        <a:sx n="1" d="1"/>
        <a:sy n="1" d="1"/>
      </p:scale>
      <p:origin x="0" y="0"/>
    </p:cViewPr>
  </p:notesTextViewPr>
  <p:sorterViewPr>
    <p:cViewPr>
      <p:scale>
        <a:sx n="100" d="100"/>
        <a:sy n="100" d="100"/>
      </p:scale>
      <p:origin x="0" y="2408"/>
    </p:cViewPr>
  </p:sorterViewPr>
  <p:notesViewPr>
    <p:cSldViewPr>
      <p:cViewPr varScale="1">
        <p:scale>
          <a:sx n="83" d="100"/>
          <a:sy n="83" d="100"/>
        </p:scale>
        <p:origin x="-1380"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charts/_rels/chart1.xml.rels><?xml version="1.0" encoding="UTF-8" standalone="yes"?>
<Relationships xmlns="http://schemas.openxmlformats.org/package/2006/relationships"><Relationship Id="rId1" Type="http://schemas.openxmlformats.org/officeDocument/2006/relationships/oleObject" Target="Workbook1"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Workbook1"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Workbook1"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Workbook1"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Work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view3D>
      <c:rotX val="30"/>
      <c:rotY val="0"/>
      <c:rAngAx val="0"/>
    </c:view3D>
    <c:floor>
      <c:thickness val="0"/>
    </c:floor>
    <c:sideWall>
      <c:thickness val="0"/>
    </c:sideWall>
    <c:backWall>
      <c:thickness val="0"/>
    </c:backWall>
    <c:plotArea>
      <c:layout/>
      <c:pie3DChart>
        <c:varyColors val="1"/>
        <c:ser>
          <c:idx val="0"/>
          <c:order val="0"/>
          <c:tx>
            <c:strRef>
              <c:f>Sheet1!$A$4</c:f>
              <c:strCache>
                <c:ptCount val="1"/>
                <c:pt idx="0">
                  <c:v>Population</c:v>
                </c:pt>
              </c:strCache>
            </c:strRef>
          </c:tx>
          <c:spPr>
            <a:solidFill>
              <a:srgbClr val="7EB606"/>
            </a:solidFill>
          </c:spPr>
          <c:val>
            <c:numRef>
              <c:f>Sheet1!$B$4</c:f>
              <c:numCache>
                <c:formatCode>General</c:formatCode>
                <c:ptCount val="1"/>
                <c:pt idx="0">
                  <c:v>323</c:v>
                </c:pt>
              </c:numCache>
            </c:numRef>
          </c:val>
          <c:extLst>
            <c:ext xmlns:c16="http://schemas.microsoft.com/office/drawing/2014/chart" uri="{C3380CC4-5D6E-409C-BE32-E72D297353CC}">
              <c16:uniqueId val="{00000000-6544-394B-BA65-D456D7871287}"/>
            </c:ext>
          </c:extLst>
        </c:ser>
        <c:dLbls>
          <c:showLegendKey val="0"/>
          <c:showVal val="0"/>
          <c:showCatName val="0"/>
          <c:showSerName val="0"/>
          <c:showPercent val="0"/>
          <c:showBubbleSize val="0"/>
          <c:showLeaderLines val="1"/>
        </c:dLbls>
      </c:pie3DChart>
    </c:plotArea>
    <c:plotVisOnly val="1"/>
    <c:dispBlanksAs val="zero"/>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view3D>
      <c:rotX val="30"/>
      <c:rotY val="0"/>
      <c:rAngAx val="0"/>
    </c:view3D>
    <c:floor>
      <c:thickness val="0"/>
    </c:floor>
    <c:sideWall>
      <c:thickness val="0"/>
    </c:sideWall>
    <c:backWall>
      <c:thickness val="0"/>
    </c:backWall>
    <c:plotArea>
      <c:layout/>
      <c:pie3DChart>
        <c:varyColors val="1"/>
        <c:ser>
          <c:idx val="0"/>
          <c:order val="0"/>
          <c:explosion val="25"/>
          <c:dPt>
            <c:idx val="0"/>
            <c:bubble3D val="0"/>
            <c:spPr>
              <a:solidFill>
                <a:srgbClr val="7EB606"/>
              </a:solidFill>
            </c:spPr>
            <c:extLst>
              <c:ext xmlns:c16="http://schemas.microsoft.com/office/drawing/2014/chart" uri="{C3380CC4-5D6E-409C-BE32-E72D297353CC}">
                <c16:uniqueId val="{00000000-E9C7-A44F-9FD1-A7B9F29064ED}"/>
              </c:ext>
            </c:extLst>
          </c:dPt>
          <c:dPt>
            <c:idx val="1"/>
            <c:bubble3D val="0"/>
            <c:spPr>
              <a:solidFill>
                <a:srgbClr val="BF8700"/>
              </a:solidFill>
            </c:spPr>
            <c:extLst>
              <c:ext xmlns:c16="http://schemas.microsoft.com/office/drawing/2014/chart" uri="{C3380CC4-5D6E-409C-BE32-E72D297353CC}">
                <c16:uniqueId val="{00000001-E9C7-A44F-9FD1-A7B9F29064ED}"/>
              </c:ext>
            </c:extLst>
          </c:dPt>
          <c:cat>
            <c:strRef>
              <c:f>Sheet1!$A$7:$A$8</c:f>
              <c:strCache>
                <c:ptCount val="2"/>
                <c:pt idx="0">
                  <c:v>Potential Workers</c:v>
                </c:pt>
                <c:pt idx="1">
                  <c:v>Children, military, Inst. </c:v>
                </c:pt>
              </c:strCache>
            </c:strRef>
          </c:cat>
          <c:val>
            <c:numRef>
              <c:f>Sheet1!$B$7:$B$8</c:f>
              <c:numCache>
                <c:formatCode>General</c:formatCode>
                <c:ptCount val="2"/>
                <c:pt idx="0">
                  <c:v>253.5</c:v>
                </c:pt>
                <c:pt idx="1">
                  <c:v>69.5</c:v>
                </c:pt>
              </c:numCache>
            </c:numRef>
          </c:val>
          <c:extLst>
            <c:ext xmlns:c16="http://schemas.microsoft.com/office/drawing/2014/chart" uri="{C3380CC4-5D6E-409C-BE32-E72D297353CC}">
              <c16:uniqueId val="{00000002-E9C7-A44F-9FD1-A7B9F29064ED}"/>
            </c:ext>
          </c:extLst>
        </c:ser>
        <c:dLbls>
          <c:showLegendKey val="0"/>
          <c:showVal val="0"/>
          <c:showCatName val="0"/>
          <c:showSerName val="0"/>
          <c:showPercent val="0"/>
          <c:showBubbleSize val="0"/>
          <c:showLeaderLines val="1"/>
        </c:dLbls>
      </c:pie3DChart>
    </c:plotArea>
    <c:legend>
      <c:legendPos val="r"/>
      <c:legendEntry>
        <c:idx val="0"/>
        <c:txPr>
          <a:bodyPr/>
          <a:lstStyle/>
          <a:p>
            <a:pPr>
              <a:defRPr sz="1400"/>
            </a:pPr>
            <a:endParaRPr lang="tr-TR"/>
          </a:p>
        </c:txPr>
      </c:legendEntry>
      <c:legendEntry>
        <c:idx val="1"/>
        <c:txPr>
          <a:bodyPr/>
          <a:lstStyle/>
          <a:p>
            <a:pPr>
              <a:defRPr sz="1400"/>
            </a:pPr>
            <a:endParaRPr lang="tr-TR"/>
          </a:p>
        </c:txPr>
      </c:legendEntry>
      <c:overlay val="0"/>
    </c:legend>
    <c:plotVisOnly val="1"/>
    <c:dispBlanksAs val="zero"/>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view3D>
      <c:rotX val="30"/>
      <c:rotY val="0"/>
      <c:rAngAx val="0"/>
    </c:view3D>
    <c:floor>
      <c:thickness val="0"/>
    </c:floor>
    <c:sideWall>
      <c:thickness val="0"/>
    </c:sideWall>
    <c:backWall>
      <c:thickness val="0"/>
    </c:backWall>
    <c:plotArea>
      <c:layout/>
      <c:pie3DChart>
        <c:varyColors val="1"/>
        <c:ser>
          <c:idx val="0"/>
          <c:order val="0"/>
          <c:explosion val="25"/>
          <c:dPt>
            <c:idx val="0"/>
            <c:bubble3D val="0"/>
            <c:spPr>
              <a:solidFill>
                <a:srgbClr val="7EB606"/>
              </a:solidFill>
            </c:spPr>
            <c:extLst>
              <c:ext xmlns:c16="http://schemas.microsoft.com/office/drawing/2014/chart" uri="{C3380CC4-5D6E-409C-BE32-E72D297353CC}">
                <c16:uniqueId val="{00000000-3599-CF46-9560-EECEE333C77B}"/>
              </c:ext>
            </c:extLst>
          </c:dPt>
          <c:dPt>
            <c:idx val="1"/>
            <c:bubble3D val="0"/>
            <c:spPr>
              <a:solidFill>
                <a:srgbClr val="3F8DE2"/>
              </a:solidFill>
            </c:spPr>
            <c:extLst>
              <c:ext xmlns:c16="http://schemas.microsoft.com/office/drawing/2014/chart" uri="{C3380CC4-5D6E-409C-BE32-E72D297353CC}">
                <c16:uniqueId val="{00000001-3599-CF46-9560-EECEE333C77B}"/>
              </c:ext>
            </c:extLst>
          </c:dPt>
          <c:dPt>
            <c:idx val="2"/>
            <c:bubble3D val="0"/>
            <c:spPr>
              <a:ln>
                <a:solidFill>
                  <a:schemeClr val="accent1"/>
                </a:solidFill>
              </a:ln>
            </c:spPr>
            <c:extLst>
              <c:ext xmlns:c16="http://schemas.microsoft.com/office/drawing/2014/chart" uri="{C3380CC4-5D6E-409C-BE32-E72D297353CC}">
                <c16:uniqueId val="{00000002-3599-CF46-9560-EECEE333C77B}"/>
              </c:ext>
            </c:extLst>
          </c:dPt>
          <c:cat>
            <c:strRef>
              <c:f>Sheet1!$A$1:$A$3</c:f>
              <c:strCache>
                <c:ptCount val="3"/>
                <c:pt idx="0">
                  <c:v>Employed</c:v>
                </c:pt>
                <c:pt idx="1">
                  <c:v>Unemplyed</c:v>
                </c:pt>
                <c:pt idx="2">
                  <c:v>Not in Labor Force</c:v>
                </c:pt>
              </c:strCache>
            </c:strRef>
          </c:cat>
          <c:val>
            <c:numRef>
              <c:f>Sheet1!$B$1:$B$3</c:f>
              <c:numCache>
                <c:formatCode>General</c:formatCode>
                <c:ptCount val="3"/>
                <c:pt idx="0">
                  <c:v>151</c:v>
                </c:pt>
                <c:pt idx="1">
                  <c:v>7.7</c:v>
                </c:pt>
                <c:pt idx="2">
                  <c:v>69.5</c:v>
                </c:pt>
              </c:numCache>
            </c:numRef>
          </c:val>
          <c:extLst>
            <c:ext xmlns:c16="http://schemas.microsoft.com/office/drawing/2014/chart" uri="{C3380CC4-5D6E-409C-BE32-E72D297353CC}">
              <c16:uniqueId val="{00000003-3599-CF46-9560-EECEE333C77B}"/>
            </c:ext>
          </c:extLst>
        </c:ser>
        <c:dLbls>
          <c:showLegendKey val="0"/>
          <c:showVal val="0"/>
          <c:showCatName val="0"/>
          <c:showSerName val="0"/>
          <c:showPercent val="0"/>
          <c:showBubbleSize val="0"/>
          <c:showLeaderLines val="1"/>
        </c:dLbls>
      </c:pie3DChart>
    </c:plotArea>
    <c:legend>
      <c:legendPos val="r"/>
      <c:overlay val="0"/>
      <c:txPr>
        <a:bodyPr/>
        <a:lstStyle/>
        <a:p>
          <a:pPr>
            <a:defRPr sz="1400"/>
          </a:pPr>
          <a:endParaRPr lang="tr-TR"/>
        </a:p>
      </c:txPr>
    </c:legend>
    <c:plotVisOnly val="1"/>
    <c:dispBlanksAs val="zero"/>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view3D>
      <c:rotX val="30"/>
      <c:rotY val="0"/>
      <c:rAngAx val="0"/>
    </c:view3D>
    <c:floor>
      <c:thickness val="0"/>
    </c:floor>
    <c:sideWall>
      <c:thickness val="0"/>
    </c:sideWall>
    <c:backWall>
      <c:thickness val="0"/>
    </c:backWall>
    <c:plotArea>
      <c:layout/>
      <c:pie3DChart>
        <c:varyColors val="1"/>
        <c:dLbls>
          <c:showLegendKey val="0"/>
          <c:showVal val="0"/>
          <c:showCatName val="0"/>
          <c:showSerName val="0"/>
          <c:showPercent val="0"/>
          <c:showBubbleSize val="0"/>
          <c:showLeaderLines val="0"/>
        </c:dLbls>
      </c:pie3DChart>
    </c:plotArea>
    <c:legend>
      <c:legendPos val="r"/>
      <c:overlay val="0"/>
      <c:txPr>
        <a:bodyPr/>
        <a:lstStyle/>
        <a:p>
          <a:pPr>
            <a:defRPr sz="1400"/>
          </a:pPr>
          <a:endParaRPr lang="tr-TR"/>
        </a:p>
      </c:txPr>
    </c:legend>
    <c:plotVisOnly val="1"/>
    <c:dispBlanksAs val="zero"/>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view3D>
      <c:rotX val="30"/>
      <c:rotY val="0"/>
      <c:rAngAx val="0"/>
    </c:view3D>
    <c:floor>
      <c:thickness val="0"/>
    </c:floor>
    <c:sideWall>
      <c:thickness val="0"/>
    </c:sideWall>
    <c:backWall>
      <c:thickness val="0"/>
    </c:backWall>
    <c:plotArea>
      <c:layout/>
      <c:pie3DChart>
        <c:varyColors val="1"/>
        <c:ser>
          <c:idx val="0"/>
          <c:order val="0"/>
          <c:explosion val="25"/>
          <c:dPt>
            <c:idx val="0"/>
            <c:bubble3D val="0"/>
            <c:spPr>
              <a:solidFill>
                <a:srgbClr val="7EB606"/>
              </a:solidFill>
            </c:spPr>
            <c:extLst>
              <c:ext xmlns:c16="http://schemas.microsoft.com/office/drawing/2014/chart" uri="{C3380CC4-5D6E-409C-BE32-E72D297353CC}">
                <c16:uniqueId val="{00000000-3031-BA47-81B6-7F15558DA1DE}"/>
              </c:ext>
            </c:extLst>
          </c:dPt>
          <c:dPt>
            <c:idx val="1"/>
            <c:bubble3D val="0"/>
            <c:spPr>
              <a:solidFill>
                <a:srgbClr val="3F8DE2"/>
              </a:solidFill>
            </c:spPr>
            <c:extLst>
              <c:ext xmlns:c16="http://schemas.microsoft.com/office/drawing/2014/chart" uri="{C3380CC4-5D6E-409C-BE32-E72D297353CC}">
                <c16:uniqueId val="{00000001-3031-BA47-81B6-7F15558DA1DE}"/>
              </c:ext>
            </c:extLst>
          </c:dPt>
          <c:cat>
            <c:strRef>
              <c:f>Sheet1!$A$1:$A$2</c:f>
              <c:strCache>
                <c:ptCount val="2"/>
                <c:pt idx="0">
                  <c:v>Employed</c:v>
                </c:pt>
                <c:pt idx="1">
                  <c:v>Unemplyed</c:v>
                </c:pt>
              </c:strCache>
            </c:strRef>
          </c:cat>
          <c:val>
            <c:numRef>
              <c:f>Sheet1!$B$1:$B$2</c:f>
              <c:numCache>
                <c:formatCode>General</c:formatCode>
                <c:ptCount val="2"/>
                <c:pt idx="0">
                  <c:v>151</c:v>
                </c:pt>
                <c:pt idx="1">
                  <c:v>7.7</c:v>
                </c:pt>
              </c:numCache>
            </c:numRef>
          </c:val>
          <c:extLst>
            <c:ext xmlns:c16="http://schemas.microsoft.com/office/drawing/2014/chart" uri="{C3380CC4-5D6E-409C-BE32-E72D297353CC}">
              <c16:uniqueId val="{00000002-3031-BA47-81B6-7F15558DA1DE}"/>
            </c:ext>
          </c:extLst>
        </c:ser>
        <c:dLbls>
          <c:showLegendKey val="0"/>
          <c:showVal val="0"/>
          <c:showCatName val="0"/>
          <c:showSerName val="0"/>
          <c:showPercent val="0"/>
          <c:showBubbleSize val="0"/>
          <c:showLeaderLines val="1"/>
        </c:dLbls>
      </c:pie3DChart>
    </c:plotArea>
    <c:legend>
      <c:legendPos val="r"/>
      <c:overlay val="0"/>
      <c:txPr>
        <a:bodyPr/>
        <a:lstStyle/>
        <a:p>
          <a:pPr>
            <a:defRPr sz="1400"/>
          </a:pPr>
          <a:endParaRPr lang="tr-TR"/>
        </a:p>
      </c:txPr>
    </c:legend>
    <c:plotVisOnly val="1"/>
    <c:dispBlanksAs val="zero"/>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D8D874E-E9D5-433B-A149-BDF6BFDD40A8}" type="datetimeFigureOut">
              <a:rPr lang="en-US" smtClean="0"/>
              <a:pPr/>
              <a:t>3/14/20</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0DCAA22-461C-45B4-A301-BFCA580174EF}" type="slidenum">
              <a:rPr lang="en-US" smtClean="0"/>
              <a:pPr/>
              <a:t>‹#›</a:t>
            </a:fld>
            <a:endParaRPr lang="en-US" dirty="0"/>
          </a:p>
        </p:txBody>
      </p:sp>
    </p:spTree>
    <p:extLst>
      <p:ext uri="{BB962C8B-B14F-4D97-AF65-F5344CB8AC3E}">
        <p14:creationId xmlns:p14="http://schemas.microsoft.com/office/powerpoint/2010/main" val="4901922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051F04-9E25-42C3-8BC5-EC2E8469D95E}" type="datetimeFigureOut">
              <a:rPr lang="en-US" smtClean="0"/>
              <a:pPr/>
              <a:t>3/14/20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D6722-9B4D-4E29-B226-C325925A8118}" type="slidenum">
              <a:rPr lang="en-US" smtClean="0"/>
              <a:pPr/>
              <a:t>‹#›</a:t>
            </a:fld>
            <a:endParaRPr lang="en-US" dirty="0"/>
          </a:p>
        </p:txBody>
      </p:sp>
    </p:spTree>
    <p:extLst>
      <p:ext uri="{BB962C8B-B14F-4D97-AF65-F5344CB8AC3E}">
        <p14:creationId xmlns:p14="http://schemas.microsoft.com/office/powerpoint/2010/main" val="352959832"/>
      </p:ext>
    </p:extLst>
  </p:cSld>
  <p:clrMap bg1="lt1" tx1="dk1" bg2="lt2" tx2="dk2" accent1="accent1" accent2="accent2" accent3="accent3" accent4="accent4" accent5="accent5" accent6="accent6" hlink="hlink" folHlink="folHlink"/>
  <p:notesStyle>
    <a:lvl1pPr marL="0" algn="l" defTabSz="914400" rtl="0" eaLnBrk="1" latinLnBrk="0" hangingPunct="1">
      <a:defRPr sz="2000" kern="1200">
        <a:solidFill>
          <a:schemeClr val="tx1"/>
        </a:solidFill>
        <a:latin typeface="+mn-lt"/>
        <a:ea typeface="+mn-ea"/>
        <a:cs typeface="+mn-cs"/>
      </a:defRPr>
    </a:lvl1pPr>
    <a:lvl2pPr marL="457200" algn="l" defTabSz="914400" rtl="0" eaLnBrk="1" latinLnBrk="0" hangingPunct="1">
      <a:defRPr sz="2000" kern="1200">
        <a:solidFill>
          <a:schemeClr val="tx1"/>
        </a:solidFill>
        <a:latin typeface="+mn-lt"/>
        <a:ea typeface="+mn-ea"/>
        <a:cs typeface="+mn-cs"/>
      </a:defRPr>
    </a:lvl2pPr>
    <a:lvl3pPr marL="914400" algn="l" defTabSz="914400" rtl="0" eaLnBrk="1" latinLnBrk="0" hangingPunct="1">
      <a:defRPr sz="2000" kern="1200">
        <a:solidFill>
          <a:schemeClr val="tx1"/>
        </a:solidFill>
        <a:latin typeface="+mn-lt"/>
        <a:ea typeface="+mn-ea"/>
        <a:cs typeface="+mn-cs"/>
      </a:defRPr>
    </a:lvl3pPr>
    <a:lvl4pPr marL="1371600" algn="l" defTabSz="914400" rtl="0" eaLnBrk="1" latinLnBrk="0" hangingPunct="1">
      <a:defRPr sz="2000" kern="1200">
        <a:solidFill>
          <a:schemeClr val="tx1"/>
        </a:solidFill>
        <a:latin typeface="+mn-lt"/>
        <a:ea typeface="+mn-ea"/>
        <a:cs typeface="+mn-cs"/>
      </a:defRPr>
    </a:lvl4pPr>
    <a:lvl5pPr marL="1828800" algn="l" defTabSz="914400" rtl="0" eaLnBrk="1" latinLnBrk="0" hangingPunct="1">
      <a:defRPr sz="20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this PowerPoint presentation contains mathematical equations, you may need to check</a:t>
            </a:r>
            <a:r>
              <a:rPr lang="en-US" baseline="0" dirty="0"/>
              <a:t> that your computer has the following installed:</a:t>
            </a:r>
          </a:p>
          <a:p>
            <a:pPr marL="0" indent="0">
              <a:buNone/>
            </a:pPr>
            <a:r>
              <a:rPr lang="en-US" baseline="0" dirty="0"/>
              <a:t>1) </a:t>
            </a:r>
            <a:r>
              <a:rPr lang="en-US" baseline="0" dirty="0" err="1"/>
              <a:t>MathType</a:t>
            </a:r>
            <a:r>
              <a:rPr lang="en-US" baseline="0" dirty="0"/>
              <a:t> Plugin</a:t>
            </a:r>
          </a:p>
          <a:p>
            <a:pPr marL="0" indent="0">
              <a:buNone/>
            </a:pPr>
            <a:r>
              <a:rPr lang="en-US" baseline="0" dirty="0"/>
              <a:t>2) Math Player (free versions available)</a:t>
            </a:r>
          </a:p>
          <a:p>
            <a:pPr marL="0" indent="0">
              <a:buNone/>
            </a:pPr>
            <a:r>
              <a:rPr lang="en-US" baseline="0" dirty="0"/>
              <a:t>3) NVDA Reader (free versions available)</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a:t>
            </a:fld>
            <a:endParaRPr lang="en-US" dirty="0"/>
          </a:p>
        </p:txBody>
      </p:sp>
    </p:spTree>
    <p:extLst>
      <p:ext uri="{BB962C8B-B14F-4D97-AF65-F5344CB8AC3E}">
        <p14:creationId xmlns:p14="http://schemas.microsoft.com/office/powerpoint/2010/main" val="31323656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10</a:t>
            </a:fld>
            <a:endParaRPr lang="en-US" dirty="0"/>
          </a:p>
        </p:txBody>
      </p:sp>
    </p:spTree>
    <p:extLst>
      <p:ext uri="{BB962C8B-B14F-4D97-AF65-F5344CB8AC3E}">
        <p14:creationId xmlns:p14="http://schemas.microsoft.com/office/powerpoint/2010/main" val="16213897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3D6722-9B4D-4E29-B226-C325925A8118}" type="slidenum">
              <a:rPr lang="en-US" smtClean="0"/>
              <a:pPr/>
              <a:t>11</a:t>
            </a:fld>
            <a:endParaRPr lang="en-US" dirty="0"/>
          </a:p>
        </p:txBody>
      </p:sp>
    </p:spTree>
    <p:extLst>
      <p:ext uri="{BB962C8B-B14F-4D97-AF65-F5344CB8AC3E}">
        <p14:creationId xmlns:p14="http://schemas.microsoft.com/office/powerpoint/2010/main" val="27763431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3D6722-9B4D-4E29-B226-C325925A8118}" type="slidenum">
              <a:rPr lang="en-US" smtClean="0"/>
              <a:pPr/>
              <a:t>12</a:t>
            </a:fld>
            <a:endParaRPr lang="en-US" dirty="0"/>
          </a:p>
        </p:txBody>
      </p:sp>
    </p:spTree>
    <p:extLst>
      <p:ext uri="{BB962C8B-B14F-4D97-AF65-F5344CB8AC3E}">
        <p14:creationId xmlns:p14="http://schemas.microsoft.com/office/powerpoint/2010/main" val="16980716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The unemployment rate rises during the shaded recessions and falls in expansions between the shaded regions.</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13</a:t>
            </a:fld>
            <a:endParaRPr lang="en-US" dirty="0"/>
          </a:p>
        </p:txBody>
      </p:sp>
    </p:spTree>
    <p:extLst>
      <p:ext uri="{BB962C8B-B14F-4D97-AF65-F5344CB8AC3E}">
        <p14:creationId xmlns:p14="http://schemas.microsoft.com/office/powerpoint/2010/main" val="10293182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3D6722-9B4D-4E29-B226-C325925A8118}" type="slidenum">
              <a:rPr lang="en-US" smtClean="0"/>
              <a:pPr/>
              <a:t>14</a:t>
            </a:fld>
            <a:endParaRPr lang="en-US" dirty="0"/>
          </a:p>
        </p:txBody>
      </p:sp>
    </p:spTree>
    <p:extLst>
      <p:ext uri="{BB962C8B-B14F-4D97-AF65-F5344CB8AC3E}">
        <p14:creationId xmlns:p14="http://schemas.microsoft.com/office/powerpoint/2010/main" val="24575007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3D6722-9B4D-4E29-B226-C325925A8118}" type="slidenum">
              <a:rPr lang="en-US" smtClean="0"/>
              <a:pPr/>
              <a:t>15</a:t>
            </a:fld>
            <a:endParaRPr lang="en-US" dirty="0"/>
          </a:p>
        </p:txBody>
      </p:sp>
    </p:spTree>
    <p:extLst>
      <p:ext uri="{BB962C8B-B14F-4D97-AF65-F5344CB8AC3E}">
        <p14:creationId xmlns:p14="http://schemas.microsoft.com/office/powerpoint/2010/main" val="194429841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16</a:t>
            </a:fld>
            <a:endParaRPr lang="en-US" dirty="0"/>
          </a:p>
        </p:txBody>
      </p:sp>
    </p:spTree>
    <p:extLst>
      <p:ext uri="{BB962C8B-B14F-4D97-AF65-F5344CB8AC3E}">
        <p14:creationId xmlns:p14="http://schemas.microsoft.com/office/powerpoint/2010/main" val="422013328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3D6722-9B4D-4E29-B226-C325925A8118}" type="slidenum">
              <a:rPr lang="en-US" smtClean="0"/>
              <a:pPr/>
              <a:t>17</a:t>
            </a:fld>
            <a:endParaRPr lang="en-US" dirty="0"/>
          </a:p>
        </p:txBody>
      </p:sp>
    </p:spTree>
    <p:extLst>
      <p:ext uri="{BB962C8B-B14F-4D97-AF65-F5344CB8AC3E}">
        <p14:creationId xmlns:p14="http://schemas.microsoft.com/office/powerpoint/2010/main" val="45448680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The textbook uses an example on the amount of barbers to hire at a barbershop.  This is a similar example. </a:t>
            </a:r>
          </a:p>
        </p:txBody>
      </p:sp>
      <p:sp>
        <p:nvSpPr>
          <p:cNvPr id="4" name="Slide Number Placeholder 3"/>
          <p:cNvSpPr>
            <a:spLocks noGrp="1"/>
          </p:cNvSpPr>
          <p:nvPr>
            <p:ph type="sldNum" sz="quarter" idx="10"/>
          </p:nvPr>
        </p:nvSpPr>
        <p:spPr/>
        <p:txBody>
          <a:bodyPr/>
          <a:lstStyle/>
          <a:p>
            <a:fld id="{A73D6722-9B4D-4E29-B226-C325925A8118}" type="slidenum">
              <a:rPr lang="en-US" smtClean="0"/>
              <a:pPr/>
              <a:t>18</a:t>
            </a:fld>
            <a:endParaRPr lang="en-US" dirty="0"/>
          </a:p>
        </p:txBody>
      </p:sp>
    </p:spTree>
    <p:extLst>
      <p:ext uri="{BB962C8B-B14F-4D97-AF65-F5344CB8AC3E}">
        <p14:creationId xmlns:p14="http://schemas.microsoft.com/office/powerpoint/2010/main" val="109622131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3D6722-9B4D-4E29-B226-C325925A8118}" type="slidenum">
              <a:rPr lang="en-US" smtClean="0"/>
              <a:pPr/>
              <a:t>19</a:t>
            </a:fld>
            <a:endParaRPr lang="en-US" dirty="0"/>
          </a:p>
        </p:txBody>
      </p:sp>
    </p:spTree>
    <p:extLst>
      <p:ext uri="{BB962C8B-B14F-4D97-AF65-F5344CB8AC3E}">
        <p14:creationId xmlns:p14="http://schemas.microsoft.com/office/powerpoint/2010/main" val="23473967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A73D6722-9B4D-4E29-B226-C325925A8118}" type="slidenum">
              <a:rPr lang="en-US" smtClean="0"/>
              <a:pPr/>
              <a:t>2</a:t>
            </a:fld>
            <a:endParaRPr lang="en-US" dirty="0"/>
          </a:p>
        </p:txBody>
      </p:sp>
    </p:spTree>
    <p:extLst>
      <p:ext uri="{BB962C8B-B14F-4D97-AF65-F5344CB8AC3E}">
        <p14:creationId xmlns:p14="http://schemas.microsoft.com/office/powerpoint/2010/main" val="14888041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3D6722-9B4D-4E29-B226-C325925A8118}" type="slidenum">
              <a:rPr lang="en-US" smtClean="0"/>
              <a:pPr/>
              <a:t>20</a:t>
            </a:fld>
            <a:endParaRPr lang="en-US" dirty="0"/>
          </a:p>
        </p:txBody>
      </p:sp>
    </p:spTree>
    <p:extLst>
      <p:ext uri="{BB962C8B-B14F-4D97-AF65-F5344CB8AC3E}">
        <p14:creationId xmlns:p14="http://schemas.microsoft.com/office/powerpoint/2010/main" val="265829833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Note that the same decision should be made with the 7</a:t>
            </a:r>
            <a:r>
              <a:rPr lang="en-US" baseline="30000" dirty="0"/>
              <a:t>th</a:t>
            </a:r>
            <a:r>
              <a:rPr lang="en-US" dirty="0"/>
              <a:t> worker since P.MPL ($21) &gt; W ($15)</a:t>
            </a:r>
          </a:p>
        </p:txBody>
      </p:sp>
      <p:sp>
        <p:nvSpPr>
          <p:cNvPr id="4" name="Slide Number Placeholder 3"/>
          <p:cNvSpPr>
            <a:spLocks noGrp="1"/>
          </p:cNvSpPr>
          <p:nvPr>
            <p:ph type="sldNum" sz="quarter" idx="10"/>
          </p:nvPr>
        </p:nvSpPr>
        <p:spPr/>
        <p:txBody>
          <a:bodyPr/>
          <a:lstStyle/>
          <a:p>
            <a:fld id="{A73D6722-9B4D-4E29-B226-C325925A8118}" type="slidenum">
              <a:rPr lang="en-US" smtClean="0"/>
              <a:pPr/>
              <a:t>21</a:t>
            </a:fld>
            <a:endParaRPr lang="en-US" dirty="0"/>
          </a:p>
        </p:txBody>
      </p:sp>
    </p:spTree>
    <p:extLst>
      <p:ext uri="{BB962C8B-B14F-4D97-AF65-F5344CB8AC3E}">
        <p14:creationId xmlns:p14="http://schemas.microsoft.com/office/powerpoint/2010/main" val="90921375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3D6722-9B4D-4E29-B226-C325925A8118}" type="slidenum">
              <a:rPr lang="en-US" smtClean="0"/>
              <a:pPr/>
              <a:t>22</a:t>
            </a:fld>
            <a:endParaRPr lang="en-US" dirty="0"/>
          </a:p>
        </p:txBody>
      </p:sp>
    </p:spTree>
    <p:extLst>
      <p:ext uri="{BB962C8B-B14F-4D97-AF65-F5344CB8AC3E}">
        <p14:creationId xmlns:p14="http://schemas.microsoft.com/office/powerpoint/2010/main" val="101975730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3D6722-9B4D-4E29-B226-C325925A8118}" type="slidenum">
              <a:rPr lang="en-US" smtClean="0"/>
              <a:pPr/>
              <a:t>23</a:t>
            </a:fld>
            <a:endParaRPr lang="en-US" dirty="0"/>
          </a:p>
        </p:txBody>
      </p:sp>
    </p:spTree>
    <p:extLst>
      <p:ext uri="{BB962C8B-B14F-4D97-AF65-F5344CB8AC3E}">
        <p14:creationId xmlns:p14="http://schemas.microsoft.com/office/powerpoint/2010/main" val="94262863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24</a:t>
            </a:fld>
            <a:endParaRPr lang="en-US" dirty="0"/>
          </a:p>
        </p:txBody>
      </p:sp>
    </p:spTree>
    <p:extLst>
      <p:ext uri="{BB962C8B-B14F-4D97-AF65-F5344CB8AC3E}">
        <p14:creationId xmlns:p14="http://schemas.microsoft.com/office/powerpoint/2010/main" val="173639531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3D6722-9B4D-4E29-B226-C325925A8118}" type="slidenum">
              <a:rPr lang="en-US" smtClean="0"/>
              <a:pPr/>
              <a:t>25</a:t>
            </a:fld>
            <a:endParaRPr lang="en-US" dirty="0"/>
          </a:p>
        </p:txBody>
      </p:sp>
    </p:spTree>
    <p:extLst>
      <p:ext uri="{BB962C8B-B14F-4D97-AF65-F5344CB8AC3E}">
        <p14:creationId xmlns:p14="http://schemas.microsoft.com/office/powerpoint/2010/main" val="354984773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3D6722-9B4D-4E29-B226-C325925A8118}" type="slidenum">
              <a:rPr lang="en-US" smtClean="0"/>
              <a:pPr/>
              <a:t>26</a:t>
            </a:fld>
            <a:endParaRPr lang="en-US" dirty="0"/>
          </a:p>
        </p:txBody>
      </p:sp>
    </p:spTree>
    <p:extLst>
      <p:ext uri="{BB962C8B-B14F-4D97-AF65-F5344CB8AC3E}">
        <p14:creationId xmlns:p14="http://schemas.microsoft.com/office/powerpoint/2010/main" val="357486478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3D6722-9B4D-4E29-B226-C325925A8118}" type="slidenum">
              <a:rPr lang="en-US" smtClean="0"/>
              <a:pPr/>
              <a:t>27</a:t>
            </a:fld>
            <a:endParaRPr lang="en-US" dirty="0"/>
          </a:p>
        </p:txBody>
      </p:sp>
    </p:spTree>
    <p:extLst>
      <p:ext uri="{BB962C8B-B14F-4D97-AF65-F5344CB8AC3E}">
        <p14:creationId xmlns:p14="http://schemas.microsoft.com/office/powerpoint/2010/main" val="108682164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3D6722-9B4D-4E29-B226-C325925A8118}" type="slidenum">
              <a:rPr lang="en-US" smtClean="0"/>
              <a:pPr/>
              <a:t>28</a:t>
            </a:fld>
            <a:endParaRPr lang="en-US" dirty="0"/>
          </a:p>
        </p:txBody>
      </p:sp>
    </p:spTree>
    <p:extLst>
      <p:ext uri="{BB962C8B-B14F-4D97-AF65-F5344CB8AC3E}">
        <p14:creationId xmlns:p14="http://schemas.microsoft.com/office/powerpoint/2010/main" val="132118340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In a competitive market, at any wage above </a:t>
            </a:r>
            <a:r>
              <a:rPr lang="en-US" i="1" dirty="0"/>
              <a:t>w</a:t>
            </a:r>
            <a:r>
              <a:rPr lang="en-US" dirty="0"/>
              <a:t>*, the quantity of labor supplied would exceed the quantity of labor demanded and push the wage down. At a wage below </a:t>
            </a:r>
            <a:r>
              <a:rPr lang="en-US" i="1" dirty="0"/>
              <a:t>w</a:t>
            </a:r>
            <a:r>
              <a:rPr lang="en-US" dirty="0"/>
              <a:t>*, the quantity of labor demanded would exceed the quantity of labor supplied and push the wage up. Thus </a:t>
            </a:r>
            <a:r>
              <a:rPr lang="en-US" i="1" dirty="0"/>
              <a:t>w</a:t>
            </a:r>
            <a:r>
              <a:rPr lang="en-US" dirty="0"/>
              <a:t>* is the unique wage that equates the quantity of labor supplied and the quantity of labor demanded.</a:t>
            </a:r>
          </a:p>
        </p:txBody>
      </p:sp>
      <p:sp>
        <p:nvSpPr>
          <p:cNvPr id="4" name="Slide Number Placeholder 3"/>
          <p:cNvSpPr>
            <a:spLocks noGrp="1"/>
          </p:cNvSpPr>
          <p:nvPr>
            <p:ph type="sldNum" sz="quarter" idx="10"/>
          </p:nvPr>
        </p:nvSpPr>
        <p:spPr/>
        <p:txBody>
          <a:bodyPr/>
          <a:lstStyle/>
          <a:p>
            <a:fld id="{A73D6722-9B4D-4E29-B226-C325925A8118}" type="slidenum">
              <a:rPr lang="en-US" smtClean="0"/>
              <a:pPr/>
              <a:t>29</a:t>
            </a:fld>
            <a:endParaRPr lang="en-US" dirty="0"/>
          </a:p>
        </p:txBody>
      </p:sp>
    </p:spTree>
    <p:extLst>
      <p:ext uri="{BB962C8B-B14F-4D97-AF65-F5344CB8AC3E}">
        <p14:creationId xmlns:p14="http://schemas.microsoft.com/office/powerpoint/2010/main" val="19961451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3D6722-9B4D-4E29-B226-C325925A8118}" type="slidenum">
              <a:rPr lang="en-US" smtClean="0"/>
              <a:pPr/>
              <a:t>3</a:t>
            </a:fld>
            <a:endParaRPr lang="en-US" dirty="0"/>
          </a:p>
        </p:txBody>
      </p:sp>
    </p:spTree>
    <p:extLst>
      <p:ext uri="{BB962C8B-B14F-4D97-AF65-F5344CB8AC3E}">
        <p14:creationId xmlns:p14="http://schemas.microsoft.com/office/powerpoint/2010/main" val="248499349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Tell the students that frictional unemployment is a coordination problem, in which the job seekers cannot be matched to the job openings.</a:t>
            </a:r>
          </a:p>
          <a:p>
            <a:endParaRPr lang="en-US" dirty="0"/>
          </a:p>
          <a:p>
            <a:r>
              <a:rPr lang="en-US" dirty="0"/>
              <a:t>Location of image: http://aaronmckean.wordpress.com/2010/02/02/unemployment-whats-that/ </a:t>
            </a:r>
          </a:p>
        </p:txBody>
      </p:sp>
      <p:sp>
        <p:nvSpPr>
          <p:cNvPr id="4" name="Slide Number Placeholder 3"/>
          <p:cNvSpPr>
            <a:spLocks noGrp="1"/>
          </p:cNvSpPr>
          <p:nvPr>
            <p:ph type="sldNum" sz="quarter" idx="10"/>
          </p:nvPr>
        </p:nvSpPr>
        <p:spPr/>
        <p:txBody>
          <a:bodyPr/>
          <a:lstStyle/>
          <a:p>
            <a:fld id="{A73D6722-9B4D-4E29-B226-C325925A8118}" type="slidenum">
              <a:rPr lang="en-US" smtClean="0"/>
              <a:pPr/>
              <a:t>30</a:t>
            </a:fld>
            <a:endParaRPr lang="en-US" dirty="0"/>
          </a:p>
        </p:txBody>
      </p:sp>
    </p:spTree>
    <p:extLst>
      <p:ext uri="{BB962C8B-B14F-4D97-AF65-F5344CB8AC3E}">
        <p14:creationId xmlns:p14="http://schemas.microsoft.com/office/powerpoint/2010/main" val="65880194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Tell the students that structural unemployment is where the wage is stuck above the market-clearing rate so that the </a:t>
            </a:r>
            <a:r>
              <a:rPr lang="en-US" dirty="0">
                <a:latin typeface="Times New Roman" pitchFamily="18" charset="0"/>
                <a:cs typeface="Times New Roman" pitchFamily="18" charset="0"/>
              </a:rPr>
              <a:t>quantity of labor supplied exceeds the quantity of labor demanded</a:t>
            </a:r>
            <a:r>
              <a:rPr lang="en-US" dirty="0"/>
              <a:t>.</a:t>
            </a:r>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31</a:t>
            </a:fld>
            <a:endParaRPr lang="en-US" dirty="0"/>
          </a:p>
        </p:txBody>
      </p:sp>
    </p:spTree>
    <p:extLst>
      <p:ext uri="{BB962C8B-B14F-4D97-AF65-F5344CB8AC3E}">
        <p14:creationId xmlns:p14="http://schemas.microsoft.com/office/powerpoint/2010/main" val="291335882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3D6722-9B4D-4E29-B226-C325925A8118}" type="slidenum">
              <a:rPr lang="en-US" smtClean="0"/>
              <a:pPr/>
              <a:t>32</a:t>
            </a:fld>
            <a:endParaRPr lang="en-US" dirty="0"/>
          </a:p>
        </p:txBody>
      </p:sp>
    </p:spTree>
    <p:extLst>
      <p:ext uri="{BB962C8B-B14F-4D97-AF65-F5344CB8AC3E}">
        <p14:creationId xmlns:p14="http://schemas.microsoft.com/office/powerpoint/2010/main" val="110025124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3D6722-9B4D-4E29-B226-C325925A8118}" type="slidenum">
              <a:rPr lang="en-US" smtClean="0"/>
              <a:pPr/>
              <a:t>33</a:t>
            </a:fld>
            <a:endParaRPr lang="en-US" dirty="0"/>
          </a:p>
        </p:txBody>
      </p:sp>
    </p:spTree>
    <p:extLst>
      <p:ext uri="{BB962C8B-B14F-4D97-AF65-F5344CB8AC3E}">
        <p14:creationId xmlns:p14="http://schemas.microsoft.com/office/powerpoint/2010/main" val="348060606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3D6722-9B4D-4E29-B226-C325925A8118}" type="slidenum">
              <a:rPr lang="en-US" smtClean="0"/>
              <a:pPr/>
              <a:t>34</a:t>
            </a:fld>
            <a:endParaRPr lang="en-US" dirty="0"/>
          </a:p>
        </p:txBody>
      </p:sp>
    </p:spTree>
    <p:extLst>
      <p:ext uri="{BB962C8B-B14F-4D97-AF65-F5344CB8AC3E}">
        <p14:creationId xmlns:p14="http://schemas.microsoft.com/office/powerpoint/2010/main" val="258895691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3D6722-9B4D-4E29-B226-C325925A8118}" type="slidenum">
              <a:rPr lang="en-US" smtClean="0"/>
              <a:pPr/>
              <a:t>35</a:t>
            </a:fld>
            <a:endParaRPr lang="en-US" dirty="0"/>
          </a:p>
        </p:txBody>
      </p:sp>
    </p:spTree>
    <p:extLst>
      <p:ext uri="{BB962C8B-B14F-4D97-AF65-F5344CB8AC3E}">
        <p14:creationId xmlns:p14="http://schemas.microsoft.com/office/powerpoint/2010/main" val="62435896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The union membership data come from http://www.bls.gov/news.release/union2.nr0.htm</a:t>
            </a:r>
          </a:p>
        </p:txBody>
      </p:sp>
      <p:sp>
        <p:nvSpPr>
          <p:cNvPr id="4" name="Slide Number Placeholder 3"/>
          <p:cNvSpPr>
            <a:spLocks noGrp="1"/>
          </p:cNvSpPr>
          <p:nvPr>
            <p:ph type="sldNum" sz="quarter" idx="10"/>
          </p:nvPr>
        </p:nvSpPr>
        <p:spPr/>
        <p:txBody>
          <a:bodyPr/>
          <a:lstStyle/>
          <a:p>
            <a:fld id="{A73D6722-9B4D-4E29-B226-C325925A8118}" type="slidenum">
              <a:rPr lang="en-US" smtClean="0"/>
              <a:pPr/>
              <a:t>36</a:t>
            </a:fld>
            <a:endParaRPr lang="en-US" dirty="0"/>
          </a:p>
        </p:txBody>
      </p:sp>
    </p:spTree>
    <p:extLst>
      <p:ext uri="{BB962C8B-B14F-4D97-AF65-F5344CB8AC3E}">
        <p14:creationId xmlns:p14="http://schemas.microsoft.com/office/powerpoint/2010/main" val="55611947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3D6722-9B4D-4E29-B226-C325925A8118}" type="slidenum">
              <a:rPr lang="en-US" smtClean="0"/>
              <a:pPr/>
              <a:t>37</a:t>
            </a:fld>
            <a:endParaRPr lang="en-US" dirty="0"/>
          </a:p>
        </p:txBody>
      </p:sp>
    </p:spTree>
    <p:extLst>
      <p:ext uri="{BB962C8B-B14F-4D97-AF65-F5344CB8AC3E}">
        <p14:creationId xmlns:p14="http://schemas.microsoft.com/office/powerpoint/2010/main" val="246692105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Assume that the labor market begins in a competitive equilibrium with no unemployment (at the point labeled E</a:t>
            </a:r>
            <a:r>
              <a:rPr lang="en-US" baseline="-25000" dirty="0"/>
              <a:t>1</a:t>
            </a:r>
            <a:r>
              <a:rPr lang="en-US" dirty="0"/>
              <a:t>). Next, imagine that the labor demand curve shifts to the left because the economy slows down.</a:t>
            </a:r>
          </a:p>
          <a:p>
            <a:endParaRPr lang="en-US" dirty="0"/>
          </a:p>
          <a:p>
            <a:r>
              <a:rPr lang="en-US" dirty="0"/>
              <a:t>When the wage is flexible, the leftward shift in labor demand moves the market to a new equilibrium (point F), in which the equilibrium wage is </a:t>
            </a:r>
            <a:r>
              <a:rPr lang="en-US" i="1" dirty="0"/>
              <a:t>w </a:t>
            </a:r>
            <a:r>
              <a:rPr lang="en-US" baseline="-25000" dirty="0"/>
              <a:t>F</a:t>
            </a:r>
            <a:r>
              <a:rPr lang="en-US" dirty="0"/>
              <a:t> and the quantity of labor demanded falls to </a:t>
            </a:r>
            <a:r>
              <a:rPr lang="en-US" i="1" dirty="0"/>
              <a:t>L</a:t>
            </a:r>
            <a:r>
              <a:rPr lang="en-US" i="1" baseline="-25000" dirty="0"/>
              <a:t>F</a:t>
            </a:r>
            <a:r>
              <a:rPr lang="en-US" dirty="0"/>
              <a:t> .  There would be no (structural) unemployment since the new labor demand equals the old labor supply.</a:t>
            </a:r>
          </a:p>
          <a:p>
            <a:endParaRPr lang="en-US" dirty="0"/>
          </a:p>
          <a:p>
            <a:r>
              <a:rPr lang="en-US" dirty="0"/>
              <a:t>However, when the wage is rigid, the wage stays at the initial level.  As result,  the quantity of labor supplied at , </a:t>
            </a:r>
            <a:r>
              <a:rPr lang="en-US" i="1" dirty="0"/>
              <a:t>L</a:t>
            </a:r>
            <a:r>
              <a:rPr lang="en-US" baseline="-25000" dirty="0"/>
              <a:t>1</a:t>
            </a:r>
            <a:r>
              <a:rPr lang="en-US" dirty="0"/>
              <a:t>  is greater than the quantity of labor demanded at </a:t>
            </a:r>
            <a:r>
              <a:rPr lang="en-US" i="1" dirty="0"/>
              <a:t>L</a:t>
            </a:r>
            <a:r>
              <a:rPr lang="en-US" baseline="-25000" dirty="0"/>
              <a:t>2</a:t>
            </a:r>
            <a:r>
              <a:rPr lang="en-US" i="1" dirty="0"/>
              <a:t>, </a:t>
            </a:r>
            <a:r>
              <a:rPr lang="en-US" dirty="0"/>
              <a:t>thus leading to (structural) unemployment.</a:t>
            </a:r>
          </a:p>
        </p:txBody>
      </p:sp>
      <p:sp>
        <p:nvSpPr>
          <p:cNvPr id="4" name="Slide Number Placeholder 3"/>
          <p:cNvSpPr>
            <a:spLocks noGrp="1"/>
          </p:cNvSpPr>
          <p:nvPr>
            <p:ph type="sldNum" sz="quarter" idx="10"/>
          </p:nvPr>
        </p:nvSpPr>
        <p:spPr/>
        <p:txBody>
          <a:bodyPr/>
          <a:lstStyle/>
          <a:p>
            <a:fld id="{A73D6722-9B4D-4E29-B226-C325925A8118}" type="slidenum">
              <a:rPr lang="en-US" smtClean="0"/>
              <a:pPr/>
              <a:t>38</a:t>
            </a:fld>
            <a:endParaRPr lang="en-US" dirty="0"/>
          </a:p>
        </p:txBody>
      </p:sp>
    </p:spTree>
    <p:extLst>
      <p:ext uri="{BB962C8B-B14F-4D97-AF65-F5344CB8AC3E}">
        <p14:creationId xmlns:p14="http://schemas.microsoft.com/office/powerpoint/2010/main" val="82979111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The vertical height of each bar represents the fraction of all workers with a particular pay increase. The pay increase can be read from the horizontal axis. At this firm, only 46 workers out of about 15,000 experienced a pay cut in 2008. These 46 workers are plotted in the exhibit, but the bars to the left of zero are too small to be seen. More than 50 percent of the workers experienced a pay freeze.</a:t>
            </a:r>
          </a:p>
        </p:txBody>
      </p:sp>
      <p:sp>
        <p:nvSpPr>
          <p:cNvPr id="4" name="Slide Number Placeholder 3"/>
          <p:cNvSpPr>
            <a:spLocks noGrp="1"/>
          </p:cNvSpPr>
          <p:nvPr>
            <p:ph type="sldNum" sz="quarter" idx="10"/>
          </p:nvPr>
        </p:nvSpPr>
        <p:spPr/>
        <p:txBody>
          <a:bodyPr/>
          <a:lstStyle/>
          <a:p>
            <a:fld id="{A73D6722-9B4D-4E29-B226-C325925A8118}" type="slidenum">
              <a:rPr lang="en-US" smtClean="0"/>
              <a:pPr/>
              <a:t>39</a:t>
            </a:fld>
            <a:endParaRPr lang="en-US" dirty="0"/>
          </a:p>
        </p:txBody>
      </p:sp>
    </p:spTree>
    <p:extLst>
      <p:ext uri="{BB962C8B-B14F-4D97-AF65-F5344CB8AC3E}">
        <p14:creationId xmlns:p14="http://schemas.microsoft.com/office/powerpoint/2010/main" val="24591741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3D6722-9B4D-4E29-B226-C325925A8118}" type="slidenum">
              <a:rPr lang="en-US" smtClean="0"/>
              <a:pPr/>
              <a:t>4</a:t>
            </a:fld>
            <a:endParaRPr lang="en-US" dirty="0"/>
          </a:p>
        </p:txBody>
      </p:sp>
    </p:spTree>
    <p:extLst>
      <p:ext uri="{BB962C8B-B14F-4D97-AF65-F5344CB8AC3E}">
        <p14:creationId xmlns:p14="http://schemas.microsoft.com/office/powerpoint/2010/main" val="75247656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3D6722-9B4D-4E29-B226-C325925A8118}" type="slidenum">
              <a:rPr lang="en-US" smtClean="0"/>
              <a:pPr/>
              <a:t>40</a:t>
            </a:fld>
            <a:endParaRPr lang="en-US" dirty="0"/>
          </a:p>
        </p:txBody>
      </p:sp>
    </p:spTree>
    <p:extLst>
      <p:ext uri="{BB962C8B-B14F-4D97-AF65-F5344CB8AC3E}">
        <p14:creationId xmlns:p14="http://schemas.microsoft.com/office/powerpoint/2010/main" val="8259583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0" fontAlgn="base" latinLnBrk="0" hangingPunct="0">
              <a:lnSpc>
                <a:spcPct val="100000"/>
              </a:lnSpc>
              <a:spcBef>
                <a:spcPct val="30000"/>
              </a:spcBef>
              <a:spcAft>
                <a:spcPct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pPr>
              <a:defRPr/>
            </a:pPr>
            <a:fld id="{BCBF78A6-6942-440F-9655-1DC0E3C5C1FC}" type="slidenum">
              <a:rPr lang="en-US" smtClean="0"/>
              <a:pPr>
                <a:defRPr/>
              </a:pPr>
              <a:t>5</a:t>
            </a:fld>
            <a:endParaRPr lang="en-US" dirty="0"/>
          </a:p>
        </p:txBody>
      </p:sp>
    </p:spTree>
    <p:extLst>
      <p:ext uri="{BB962C8B-B14F-4D97-AF65-F5344CB8AC3E}">
        <p14:creationId xmlns:p14="http://schemas.microsoft.com/office/powerpoint/2010/main" val="17363953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73D6722-9B4D-4E29-B226-C325925A8118}" type="slidenum">
              <a:rPr lang="en-US" smtClean="0"/>
              <a:pPr/>
              <a:t>6</a:t>
            </a:fld>
            <a:endParaRPr lang="en-US" dirty="0"/>
          </a:p>
        </p:txBody>
      </p:sp>
    </p:spTree>
    <p:extLst>
      <p:ext uri="{BB962C8B-B14F-4D97-AF65-F5344CB8AC3E}">
        <p14:creationId xmlns:p14="http://schemas.microsoft.com/office/powerpoint/2010/main" val="30501498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Total population – children less than 16 </a:t>
            </a:r>
            <a:r>
              <a:rPr lang="en-US" dirty="0" err="1"/>
              <a:t>yrs</a:t>
            </a:r>
            <a:r>
              <a:rPr lang="en-US" dirty="0"/>
              <a:t> – military – institutionalize individuals = potential workers. </a:t>
            </a:r>
          </a:p>
        </p:txBody>
      </p:sp>
      <p:sp>
        <p:nvSpPr>
          <p:cNvPr id="4" name="Slide Number Placeholder 3"/>
          <p:cNvSpPr>
            <a:spLocks noGrp="1"/>
          </p:cNvSpPr>
          <p:nvPr>
            <p:ph type="sldNum" sz="quarter" idx="10"/>
          </p:nvPr>
        </p:nvSpPr>
        <p:spPr/>
        <p:txBody>
          <a:bodyPr/>
          <a:lstStyle/>
          <a:p>
            <a:fld id="{A73D6722-9B4D-4E29-B226-C325925A8118}" type="slidenum">
              <a:rPr lang="en-US" smtClean="0"/>
              <a:pPr/>
              <a:t>7</a:t>
            </a:fld>
            <a:endParaRPr lang="en-US" dirty="0"/>
          </a:p>
        </p:txBody>
      </p:sp>
    </p:spTree>
    <p:extLst>
      <p:ext uri="{BB962C8B-B14F-4D97-AF65-F5344CB8AC3E}">
        <p14:creationId xmlns:p14="http://schemas.microsoft.com/office/powerpoint/2010/main" val="24992886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Potential workers – individuals not working and not looking for jobs = the labor force. </a:t>
            </a:r>
          </a:p>
        </p:txBody>
      </p:sp>
      <p:sp>
        <p:nvSpPr>
          <p:cNvPr id="4" name="Slide Number Placeholder 3"/>
          <p:cNvSpPr>
            <a:spLocks noGrp="1"/>
          </p:cNvSpPr>
          <p:nvPr>
            <p:ph type="sldNum" sz="quarter" idx="10"/>
          </p:nvPr>
        </p:nvSpPr>
        <p:spPr/>
        <p:txBody>
          <a:bodyPr/>
          <a:lstStyle/>
          <a:p>
            <a:fld id="{A73D6722-9B4D-4E29-B226-C325925A8118}" type="slidenum">
              <a:rPr lang="en-US" smtClean="0"/>
              <a:pPr/>
              <a:t>8</a:t>
            </a:fld>
            <a:endParaRPr lang="en-US" dirty="0"/>
          </a:p>
        </p:txBody>
      </p:sp>
    </p:spTree>
    <p:extLst>
      <p:ext uri="{BB962C8B-B14F-4D97-AF65-F5344CB8AC3E}">
        <p14:creationId xmlns:p14="http://schemas.microsoft.com/office/powerpoint/2010/main" val="27537975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The labor force = employed + unemployed</a:t>
            </a:r>
          </a:p>
        </p:txBody>
      </p:sp>
      <p:sp>
        <p:nvSpPr>
          <p:cNvPr id="4" name="Slide Number Placeholder 3"/>
          <p:cNvSpPr>
            <a:spLocks noGrp="1"/>
          </p:cNvSpPr>
          <p:nvPr>
            <p:ph type="sldNum" sz="quarter" idx="10"/>
          </p:nvPr>
        </p:nvSpPr>
        <p:spPr/>
        <p:txBody>
          <a:bodyPr/>
          <a:lstStyle/>
          <a:p>
            <a:fld id="{A73D6722-9B4D-4E29-B226-C325925A8118}" type="slidenum">
              <a:rPr lang="en-US" smtClean="0"/>
              <a:pPr/>
              <a:t>9</a:t>
            </a:fld>
            <a:endParaRPr lang="en-US" dirty="0"/>
          </a:p>
        </p:txBody>
      </p:sp>
    </p:spTree>
    <p:extLst>
      <p:ext uri="{BB962C8B-B14F-4D97-AF65-F5344CB8AC3E}">
        <p14:creationId xmlns:p14="http://schemas.microsoft.com/office/powerpoint/2010/main" val="338578538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bwMode="white">
          <a:xfrm>
            <a:off x="0" y="0"/>
            <a:ext cx="9144000" cy="3886200"/>
          </a:xfrm>
          <a:prstGeom prst="rect">
            <a:avLst/>
          </a:prstGeom>
          <a:solidFill>
            <a:srgbClr val="007FA3"/>
          </a:solidFill>
          <a:ln>
            <a:solidFill>
              <a:srgbClr val="007FA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85800" y="762000"/>
            <a:ext cx="7772400" cy="2838451"/>
          </a:xfrm>
        </p:spPr>
        <p:txBody>
          <a:bodyPr anchor="b">
            <a:noAutofit/>
          </a:bodyPr>
          <a:lstStyle>
            <a:lvl1pPr algn="l">
              <a:defRPr sz="36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674687" y="3962400"/>
            <a:ext cx="7794626" cy="1752600"/>
          </a:xfrm>
        </p:spPr>
        <p:txBody>
          <a:bodyPr>
            <a:noAutofit/>
          </a:bodyPr>
          <a:lstStyle>
            <a:lvl1pPr marL="0" indent="0" algn="l">
              <a:spcBef>
                <a:spcPts val="0"/>
              </a:spcBef>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2"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3/14/20</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pic>
        <p:nvPicPr>
          <p:cNvPr id="13" name="Picture 12"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425685"/>
            <a:ext cx="918000" cy="279915"/>
          </a:xfrm>
          <a:prstGeom prst="rect">
            <a:avLst/>
          </a:prstGeom>
        </p:spPr>
      </p:pic>
      <p:sp>
        <p:nvSpPr>
          <p:cNvPr id="14" name="TextBox 13"/>
          <p:cNvSpPr txBox="1"/>
          <p:nvPr userDrawn="1"/>
        </p:nvSpPr>
        <p:spPr>
          <a:xfrm>
            <a:off x="3505200" y="6553200"/>
            <a:ext cx="5562600" cy="276999"/>
          </a:xfrm>
          <a:prstGeom prst="rect">
            <a:avLst/>
          </a:prstGeom>
          <a:noFill/>
        </p:spPr>
        <p:txBody>
          <a:bodyPr wrap="square" rtlCol="0">
            <a:spAutoFit/>
          </a:bodyPr>
          <a:lstStyle/>
          <a:p>
            <a:r>
              <a:rPr lang="en-US" sz="1200" dirty="0">
                <a:latin typeface="Verdana" panose="020B0604030504040204" pitchFamily="34" charset="0"/>
                <a:ea typeface="Verdana" panose="020B0604030504040204" pitchFamily="34" charset="0"/>
                <a:cs typeface="Verdana" panose="020B0604030504040204" pitchFamily="34" charset="0"/>
              </a:rPr>
              <a:t>Copyright © 2019 Pearson Education, Ltd. All Rights Reserved</a:t>
            </a:r>
          </a:p>
        </p:txBody>
      </p:sp>
    </p:spTree>
    <p:extLst>
      <p:ext uri="{BB962C8B-B14F-4D97-AF65-F5344CB8AC3E}">
        <p14:creationId xmlns:p14="http://schemas.microsoft.com/office/powerpoint/2010/main" val="8879806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8"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3/14/20</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pic>
        <p:nvPicPr>
          <p:cNvPr id="10" name="Picture 9"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425685"/>
            <a:ext cx="918000" cy="279915"/>
          </a:xfrm>
          <a:prstGeom prst="rect">
            <a:avLst/>
          </a:prstGeom>
        </p:spPr>
      </p:pic>
      <p:sp>
        <p:nvSpPr>
          <p:cNvPr id="12" name="TextBox 11"/>
          <p:cNvSpPr txBox="1"/>
          <p:nvPr userDrawn="1"/>
        </p:nvSpPr>
        <p:spPr>
          <a:xfrm>
            <a:off x="3581400" y="6553200"/>
            <a:ext cx="5486400" cy="276999"/>
          </a:xfrm>
          <a:prstGeom prst="rect">
            <a:avLst/>
          </a:prstGeom>
          <a:noFill/>
        </p:spPr>
        <p:txBody>
          <a:bodyPr wrap="square" rtlCol="0">
            <a:spAutoFit/>
          </a:bodyPr>
          <a:lstStyle/>
          <a:p>
            <a:r>
              <a:rPr lang="en-US" sz="1200" dirty="0">
                <a:latin typeface="Verdana" panose="020B0604030504040204" pitchFamily="34" charset="0"/>
                <a:ea typeface="Verdana" panose="020B0604030504040204" pitchFamily="34" charset="0"/>
                <a:cs typeface="Verdana" panose="020B0604030504040204" pitchFamily="34" charset="0"/>
              </a:rPr>
              <a:t>Copyright © 2019 Pearson Education, Ltd. All Rights Reserved</a:t>
            </a:r>
          </a:p>
        </p:txBody>
      </p:sp>
    </p:spTree>
    <p:extLst>
      <p:ext uri="{BB962C8B-B14F-4D97-AF65-F5344CB8AC3E}">
        <p14:creationId xmlns:p14="http://schemas.microsoft.com/office/powerpoint/2010/main" val="37111366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userDrawn="1">
  <p:cSld name="1_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16" name="Footer Placeholder 2"/>
          <p:cNvSpPr>
            <a:spLocks noGrp="1"/>
          </p:cNvSpPr>
          <p:nvPr>
            <p:ph type="ftr" sz="quarter" idx="10"/>
          </p:nvPr>
        </p:nvSpPr>
        <p:spPr>
          <a:xfrm>
            <a:off x="93969" y="6165337"/>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3/14/20</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pic>
        <p:nvPicPr>
          <p:cNvPr id="15" name="Picture 14"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425685"/>
            <a:ext cx="918000" cy="279915"/>
          </a:xfrm>
          <a:prstGeom prst="rect">
            <a:avLst/>
          </a:prstGeom>
        </p:spPr>
      </p:pic>
      <p:sp>
        <p:nvSpPr>
          <p:cNvPr id="3" name="Content Placeholder 2"/>
          <p:cNvSpPr>
            <a:spLocks noGrp="1"/>
          </p:cNvSpPr>
          <p:nvPr>
            <p:ph sz="quarter" idx="16"/>
          </p:nvPr>
        </p:nvSpPr>
        <p:spPr>
          <a:xfrm>
            <a:off x="3200400" y="6477000"/>
            <a:ext cx="5867400" cy="330200"/>
          </a:xfrm>
        </p:spPr>
        <p:txBody>
          <a:bodyPr/>
          <a:lstStyle>
            <a:lvl1pPr marL="0" indent="0">
              <a:buNone/>
              <a:defRPr sz="1200">
                <a:latin typeface="Verdana" panose="020B0604030504040204" pitchFamily="34" charset="0"/>
                <a:ea typeface="Verdana" panose="020B0604030504040204" pitchFamily="34" charset="0"/>
                <a:cs typeface="Verdana" panose="020B0604030504040204" pitchFamily="34" charset="0"/>
              </a:defRPr>
            </a:lvl1pPr>
          </a:lstStyle>
          <a:p>
            <a:pPr lvl="0"/>
            <a:endParaRPr lang="en-US" dirty="0"/>
          </a:p>
        </p:txBody>
      </p:sp>
      <p:sp>
        <p:nvSpPr>
          <p:cNvPr id="2" name="Rectangle 1"/>
          <p:cNvSpPr/>
          <p:nvPr userDrawn="1"/>
        </p:nvSpPr>
        <p:spPr>
          <a:xfrm>
            <a:off x="3581400" y="6477000"/>
            <a:ext cx="5473700" cy="276999"/>
          </a:xfrm>
          <a:prstGeom prst="rect">
            <a:avLst/>
          </a:prstGeom>
        </p:spPr>
        <p:txBody>
          <a:bodyPr wrap="square">
            <a:spAutoFit/>
          </a:bodyPr>
          <a:lstStyle/>
          <a:p>
            <a:r>
              <a:rPr lang="en-US" sz="1200" dirty="0">
                <a:latin typeface="Verdana" panose="020B0604030504040204" pitchFamily="34" charset="0"/>
                <a:ea typeface="Verdana" panose="020B0604030504040204" pitchFamily="34" charset="0"/>
                <a:cs typeface="Verdana" panose="020B0604030504040204" pitchFamily="34" charset="0"/>
              </a:rPr>
              <a:t>Copyright © 2019 Pearson Education, Ltd. All Rights Reserved</a:t>
            </a:r>
          </a:p>
        </p:txBody>
      </p:sp>
    </p:spTree>
    <p:extLst>
      <p:ext uri="{BB962C8B-B14F-4D97-AF65-F5344CB8AC3E}">
        <p14:creationId xmlns:p14="http://schemas.microsoft.com/office/powerpoint/2010/main" val="29810628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16" name="Footer Placeholder 2"/>
          <p:cNvSpPr>
            <a:spLocks noGrp="1"/>
          </p:cNvSpPr>
          <p:nvPr>
            <p:ph type="ftr" sz="quarter" idx="10"/>
          </p:nvPr>
        </p:nvSpPr>
        <p:spPr>
          <a:xfrm>
            <a:off x="93969" y="6165337"/>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3/14/20</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pic>
        <p:nvPicPr>
          <p:cNvPr id="13" name="Picture 12"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425685"/>
            <a:ext cx="918000" cy="279915"/>
          </a:xfrm>
          <a:prstGeom prst="rect">
            <a:avLst/>
          </a:prstGeom>
        </p:spPr>
      </p:pic>
      <p:sp>
        <p:nvSpPr>
          <p:cNvPr id="17" name="TextBox 16"/>
          <p:cNvSpPr txBox="1"/>
          <p:nvPr userDrawn="1"/>
        </p:nvSpPr>
        <p:spPr>
          <a:xfrm>
            <a:off x="3581400" y="6553200"/>
            <a:ext cx="5486400" cy="276999"/>
          </a:xfrm>
          <a:prstGeom prst="rect">
            <a:avLst/>
          </a:prstGeom>
          <a:noFill/>
        </p:spPr>
        <p:txBody>
          <a:bodyPr wrap="square" rtlCol="0">
            <a:spAutoFit/>
          </a:bodyPr>
          <a:lstStyle/>
          <a:p>
            <a:r>
              <a:rPr lang="en-US" sz="1200" dirty="0">
                <a:latin typeface="Verdana" panose="020B0604030504040204" pitchFamily="34" charset="0"/>
                <a:ea typeface="Verdana" panose="020B0604030504040204" pitchFamily="34" charset="0"/>
                <a:cs typeface="Verdana" panose="020B0604030504040204" pitchFamily="34" charset="0"/>
              </a:rPr>
              <a:t>Copyright © 2019 Pearson Education, Ltd. All Rights Reserved</a:t>
            </a:r>
          </a:p>
        </p:txBody>
      </p:sp>
    </p:spTree>
    <p:extLst>
      <p:ext uri="{BB962C8B-B14F-4D97-AF65-F5344CB8AC3E}">
        <p14:creationId xmlns:p14="http://schemas.microsoft.com/office/powerpoint/2010/main" val="2981062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 Learning Objectives and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215372"/>
            <a:ext cx="8229600" cy="622828"/>
          </a:xfrm>
        </p:spPr>
        <p:txBody>
          <a:bodyPr anchor="t"/>
          <a:lstStyle/>
          <a:p>
            <a:r>
              <a:rPr lang="en-US" dirty="0"/>
              <a:t>Click to edit Master title style</a:t>
            </a:r>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
        <p:nvSpPr>
          <p:cNvPr id="3" name="Content Placeholder 2"/>
          <p:cNvSpPr>
            <a:spLocks noGrp="1"/>
          </p:cNvSpPr>
          <p:nvPr>
            <p:ph sz="quarter" idx="13"/>
          </p:nvPr>
        </p:nvSpPr>
        <p:spPr>
          <a:xfrm>
            <a:off x="533400" y="1447800"/>
            <a:ext cx="2971800" cy="533400"/>
          </a:xfrm>
        </p:spPr>
        <p:txBody>
          <a:bodyPr/>
          <a:lstStyle>
            <a:lvl1pPr marL="0" indent="0">
              <a:buNone/>
              <a:defRPr/>
            </a:lvl1pPr>
          </a:lstStyle>
          <a:p>
            <a:pPr lvl="0"/>
            <a:endParaRPr lang="en-US" dirty="0"/>
          </a:p>
        </p:txBody>
      </p:sp>
      <p:sp>
        <p:nvSpPr>
          <p:cNvPr id="10" name="Content Placeholder 9"/>
          <p:cNvSpPr>
            <a:spLocks noGrp="1"/>
          </p:cNvSpPr>
          <p:nvPr>
            <p:ph sz="quarter" idx="14"/>
          </p:nvPr>
        </p:nvSpPr>
        <p:spPr>
          <a:xfrm>
            <a:off x="4343400" y="1143000"/>
            <a:ext cx="3962400" cy="762000"/>
          </a:xfrm>
        </p:spPr>
        <p:txBody>
          <a:bodyPr/>
          <a:lstStyle>
            <a:lvl1pPr marL="0" indent="0">
              <a:buNone/>
              <a:defRPr/>
            </a:lvl1pPr>
          </a:lstStyle>
          <a:p>
            <a:pPr lvl="0"/>
            <a:endParaRPr lang="en-US" dirty="0"/>
          </a:p>
        </p:txBody>
      </p:sp>
      <p:sp>
        <p:nvSpPr>
          <p:cNvPr id="13" name="Content Placeholder 12"/>
          <p:cNvSpPr>
            <a:spLocks noGrp="1"/>
          </p:cNvSpPr>
          <p:nvPr>
            <p:ph sz="quarter" idx="15"/>
          </p:nvPr>
        </p:nvSpPr>
        <p:spPr>
          <a:xfrm>
            <a:off x="838200" y="2971800"/>
            <a:ext cx="4191000" cy="533400"/>
          </a:xfrm>
        </p:spPr>
        <p:txBody>
          <a:bodyPr/>
          <a:lstStyle>
            <a:lvl1pPr marL="0" indent="0">
              <a:buNone/>
              <a:defRPr/>
            </a:lvl1pPr>
          </a:lstStyle>
          <a:p>
            <a:pPr lvl="0"/>
            <a:endParaRPr lang="en-US" dirty="0"/>
          </a:p>
        </p:txBody>
      </p:sp>
      <p:sp>
        <p:nvSpPr>
          <p:cNvPr id="15" name="Content Placeholder 14"/>
          <p:cNvSpPr>
            <a:spLocks noGrp="1"/>
          </p:cNvSpPr>
          <p:nvPr>
            <p:ph sz="quarter" idx="16"/>
          </p:nvPr>
        </p:nvSpPr>
        <p:spPr>
          <a:xfrm>
            <a:off x="5715000" y="2514600"/>
            <a:ext cx="3429000" cy="381000"/>
          </a:xfrm>
        </p:spPr>
        <p:txBody>
          <a:bodyPr/>
          <a:lstStyle>
            <a:lvl1pPr marL="0" indent="0">
              <a:buNone/>
              <a:defRPr/>
            </a:lvl1pPr>
          </a:lstStyle>
          <a:p>
            <a:pPr lvl="0"/>
            <a:endParaRPr lang="en-US" dirty="0"/>
          </a:p>
        </p:txBody>
      </p:sp>
    </p:spTree>
    <p:extLst>
      <p:ext uri="{BB962C8B-B14F-4D97-AF65-F5344CB8AC3E}">
        <p14:creationId xmlns:p14="http://schemas.microsoft.com/office/powerpoint/2010/main" val="1152463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Content Placeholder 3"/>
          <p:cNvSpPr>
            <a:spLocks noGrp="1"/>
          </p:cNvSpPr>
          <p:nvPr>
            <p:ph sz="quarter" idx="10"/>
          </p:nvPr>
        </p:nvSpPr>
        <p:spPr>
          <a:xfrm>
            <a:off x="533400" y="457200"/>
            <a:ext cx="2667000" cy="304800"/>
          </a:xfrm>
        </p:spPr>
        <p:txBody>
          <a:bodyPr/>
          <a:lstStyle>
            <a:lvl1pPr marL="0" indent="0">
              <a:buNone/>
              <a:defRPr/>
            </a:lvl1pPr>
          </a:lstStyle>
          <a:p>
            <a:pPr lvl="0"/>
            <a:endParaRPr lang="en-US" dirty="0"/>
          </a:p>
        </p:txBody>
      </p:sp>
      <p:sp>
        <p:nvSpPr>
          <p:cNvPr id="7" name="Content Placeholder 6"/>
          <p:cNvSpPr>
            <a:spLocks noGrp="1"/>
          </p:cNvSpPr>
          <p:nvPr>
            <p:ph sz="quarter" idx="11"/>
          </p:nvPr>
        </p:nvSpPr>
        <p:spPr>
          <a:xfrm>
            <a:off x="3657600" y="457200"/>
            <a:ext cx="2743200" cy="304800"/>
          </a:xfrm>
        </p:spPr>
        <p:txBody>
          <a:bodyPr/>
          <a:lstStyle>
            <a:lvl1pPr marL="0" indent="0">
              <a:buNone/>
              <a:defRPr/>
            </a:lvl1pPr>
          </a:lstStyle>
          <a:p>
            <a:pPr lvl="0"/>
            <a:endParaRPr lang="en-US" dirty="0"/>
          </a:p>
        </p:txBody>
      </p:sp>
      <p:sp>
        <p:nvSpPr>
          <p:cNvPr id="12" name="Content Placeholder 11"/>
          <p:cNvSpPr>
            <a:spLocks noGrp="1"/>
          </p:cNvSpPr>
          <p:nvPr>
            <p:ph sz="quarter" idx="12"/>
          </p:nvPr>
        </p:nvSpPr>
        <p:spPr>
          <a:xfrm>
            <a:off x="6629400" y="381000"/>
            <a:ext cx="2209800" cy="381000"/>
          </a:xfrm>
        </p:spPr>
        <p:txBody>
          <a:bodyPr/>
          <a:lstStyle>
            <a:lvl1pPr marL="0" indent="0">
              <a:buNone/>
              <a:defRPr/>
            </a:lvl1pPr>
          </a:lstStyle>
          <a:p>
            <a:pPr lvl="0"/>
            <a:endParaRPr lang="en-US" dirty="0"/>
          </a:p>
        </p:txBody>
      </p:sp>
      <p:sp>
        <p:nvSpPr>
          <p:cNvPr id="14" name="Content Placeholder 13"/>
          <p:cNvSpPr>
            <a:spLocks noGrp="1"/>
          </p:cNvSpPr>
          <p:nvPr>
            <p:ph sz="quarter" idx="13"/>
          </p:nvPr>
        </p:nvSpPr>
        <p:spPr>
          <a:xfrm>
            <a:off x="457200" y="1219200"/>
            <a:ext cx="3962400" cy="381000"/>
          </a:xfrm>
        </p:spPr>
        <p:txBody>
          <a:bodyPr/>
          <a:lstStyle>
            <a:lvl1pPr marL="0" indent="0">
              <a:buNone/>
              <a:defRPr/>
            </a:lvl1pPr>
          </a:lstStyle>
          <a:p>
            <a:pPr lvl="0"/>
            <a:endParaRPr lang="en-US" dirty="0"/>
          </a:p>
        </p:txBody>
      </p:sp>
      <p:sp>
        <p:nvSpPr>
          <p:cNvPr id="16" name="Content Placeholder 15"/>
          <p:cNvSpPr>
            <a:spLocks noGrp="1"/>
          </p:cNvSpPr>
          <p:nvPr>
            <p:ph sz="quarter" idx="14"/>
          </p:nvPr>
        </p:nvSpPr>
        <p:spPr>
          <a:xfrm>
            <a:off x="4724400" y="1219200"/>
            <a:ext cx="3733800" cy="381000"/>
          </a:xfrm>
        </p:spPr>
        <p:txBody>
          <a:bodyPr/>
          <a:lstStyle>
            <a:lvl1pPr marL="0" indent="0">
              <a:buNone/>
              <a:defRPr/>
            </a:lvl1pPr>
          </a:lstStyle>
          <a:p>
            <a:pPr lvl="0"/>
            <a:endParaRPr lang="en-US" dirty="0"/>
          </a:p>
        </p:txBody>
      </p:sp>
      <p:sp>
        <p:nvSpPr>
          <p:cNvPr id="18" name="Content Placeholder 17"/>
          <p:cNvSpPr>
            <a:spLocks noGrp="1"/>
          </p:cNvSpPr>
          <p:nvPr>
            <p:ph sz="quarter" idx="15"/>
          </p:nvPr>
        </p:nvSpPr>
        <p:spPr>
          <a:xfrm>
            <a:off x="4191000" y="1905000"/>
            <a:ext cx="4419600" cy="381000"/>
          </a:xfrm>
        </p:spPr>
        <p:txBody>
          <a:bodyPr/>
          <a:lstStyle>
            <a:lvl1pPr marL="0" indent="0">
              <a:buNone/>
              <a:defRPr/>
            </a:lvl1pPr>
          </a:lstStyle>
          <a:p>
            <a:pPr lvl="0"/>
            <a:endParaRPr lang="en-US" dirty="0"/>
          </a:p>
        </p:txBody>
      </p:sp>
    </p:spTree>
    <p:extLst>
      <p:ext uri="{BB962C8B-B14F-4D97-AF65-F5344CB8AC3E}">
        <p14:creationId xmlns:p14="http://schemas.microsoft.com/office/powerpoint/2010/main" val="12109093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earning Objectives">
    <p:spTree>
      <p:nvGrpSpPr>
        <p:cNvPr id="1" name=""/>
        <p:cNvGrpSpPr/>
        <p:nvPr/>
      </p:nvGrpSpPr>
      <p:grpSpPr>
        <a:xfrm>
          <a:off x="0" y="0"/>
          <a:ext cx="0" cy="0"/>
          <a:chOff x="0" y="0"/>
          <a:chExt cx="0" cy="0"/>
        </a:xfrm>
      </p:grpSpPr>
      <p:sp>
        <p:nvSpPr>
          <p:cNvPr id="5" name="Content Placeholder 4"/>
          <p:cNvSpPr>
            <a:spLocks noGrp="1"/>
          </p:cNvSpPr>
          <p:nvPr>
            <p:ph sz="quarter" idx="10"/>
          </p:nvPr>
        </p:nvSpPr>
        <p:spPr>
          <a:xfrm>
            <a:off x="1447800" y="1905000"/>
            <a:ext cx="2057400" cy="457200"/>
          </a:xfrm>
        </p:spPr>
        <p:txBody>
          <a:bodyPr/>
          <a:lstStyle/>
          <a:p>
            <a:pPr lvl="0"/>
            <a:endParaRPr lang="en-US" dirty="0"/>
          </a:p>
        </p:txBody>
      </p:sp>
      <p:sp>
        <p:nvSpPr>
          <p:cNvPr id="9" name="Content Placeholder 8"/>
          <p:cNvSpPr>
            <a:spLocks noGrp="1"/>
          </p:cNvSpPr>
          <p:nvPr>
            <p:ph sz="quarter" idx="11"/>
          </p:nvPr>
        </p:nvSpPr>
        <p:spPr>
          <a:xfrm>
            <a:off x="3733800" y="1905000"/>
            <a:ext cx="2438400" cy="381000"/>
          </a:xfrm>
        </p:spPr>
        <p:txBody>
          <a:bodyPr/>
          <a:lstStyle/>
          <a:p>
            <a:pPr lvl="0"/>
            <a:endParaRPr lang="en-US" dirty="0"/>
          </a:p>
        </p:txBody>
      </p:sp>
    </p:spTree>
    <p:extLst>
      <p:ext uri="{BB962C8B-B14F-4D97-AF65-F5344CB8AC3E}">
        <p14:creationId xmlns:p14="http://schemas.microsoft.com/office/powerpoint/2010/main" val="2752008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Figure + Caption">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457200" y="228600"/>
            <a:ext cx="8229600" cy="1066800"/>
          </a:xfrm>
        </p:spPr>
        <p:txBody>
          <a:bodyPr anchor="t"/>
          <a:lstStyle>
            <a:lvl1pPr>
              <a:defRPr sz="3400">
                <a:solidFill>
                  <a:srgbClr val="007FA3"/>
                </a:solidFill>
              </a:defRPr>
            </a:lvl1pPr>
          </a:lstStyle>
          <a:p>
            <a:r>
              <a:rPr lang="en-US" dirty="0"/>
              <a:t>Click to add figure number and title</a:t>
            </a:r>
          </a:p>
        </p:txBody>
      </p:sp>
      <p:sp>
        <p:nvSpPr>
          <p:cNvPr id="10" name="Text Placeholder 9"/>
          <p:cNvSpPr>
            <a:spLocks noGrp="1"/>
          </p:cNvSpPr>
          <p:nvPr>
            <p:ph type="body" sz="quarter" idx="13" hasCustomPrompt="1"/>
          </p:nvPr>
        </p:nvSpPr>
        <p:spPr>
          <a:xfrm>
            <a:off x="457200" y="5368160"/>
            <a:ext cx="8229600" cy="916856"/>
          </a:xfrm>
        </p:spPr>
        <p:txBody>
          <a:bodyPr anchor="b"/>
          <a:lstStyle>
            <a:lvl1pPr marL="0" indent="0">
              <a:spcBef>
                <a:spcPts val="0"/>
              </a:spcBef>
              <a:buNone/>
              <a:defRPr sz="800"/>
            </a:lvl1pPr>
            <a:lvl2pPr marL="0" indent="0">
              <a:spcBef>
                <a:spcPts val="0"/>
              </a:spcBef>
              <a:buNone/>
              <a:defRPr sz="1600"/>
            </a:lvl2pPr>
            <a:lvl3pPr marL="0" indent="0">
              <a:spcBef>
                <a:spcPts val="0"/>
              </a:spcBef>
              <a:buNone/>
              <a:defRPr sz="1600"/>
            </a:lvl3pPr>
            <a:lvl4pPr marL="0" indent="0">
              <a:spcBef>
                <a:spcPts val="0"/>
              </a:spcBef>
              <a:buNone/>
              <a:defRPr sz="1600"/>
            </a:lvl4pPr>
            <a:lvl5pPr marL="0" indent="0">
              <a:spcBef>
                <a:spcPts val="0"/>
              </a:spcBef>
              <a:buNone/>
              <a:defRPr sz="1600"/>
            </a:lvl5pPr>
            <a:lvl6pPr marL="0" indent="0">
              <a:spcBef>
                <a:spcPts val="0"/>
              </a:spcBef>
              <a:buNone/>
              <a:defRPr sz="1600"/>
            </a:lvl6pPr>
            <a:lvl7pPr marL="0" indent="0">
              <a:spcBef>
                <a:spcPts val="0"/>
              </a:spcBef>
              <a:buNone/>
              <a:defRPr sz="1600"/>
            </a:lvl7pPr>
            <a:lvl8pPr marL="0" indent="0">
              <a:spcBef>
                <a:spcPts val="0"/>
              </a:spcBef>
              <a:buNone/>
              <a:defRPr sz="1600"/>
            </a:lvl8pPr>
            <a:lvl9pPr marL="0" indent="0">
              <a:spcBef>
                <a:spcPts val="0"/>
              </a:spcBef>
              <a:buNone/>
              <a:defRPr sz="1600"/>
            </a:lvl9pPr>
          </a:lstStyle>
          <a:p>
            <a:pPr lvl="0"/>
            <a:r>
              <a:rPr lang="en-US" dirty="0"/>
              <a:t>Click to add caption</a:t>
            </a:r>
          </a:p>
        </p:txBody>
      </p:sp>
      <p:sp>
        <p:nvSpPr>
          <p:cNvPr id="11"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3/14/20</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pic>
        <p:nvPicPr>
          <p:cNvPr id="14" name="Picture 13"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425685"/>
            <a:ext cx="918000" cy="279915"/>
          </a:xfrm>
          <a:prstGeom prst="rect">
            <a:avLst/>
          </a:prstGeom>
        </p:spPr>
      </p:pic>
      <p:sp>
        <p:nvSpPr>
          <p:cNvPr id="15" name="TextBox 14"/>
          <p:cNvSpPr txBox="1"/>
          <p:nvPr userDrawn="1"/>
        </p:nvSpPr>
        <p:spPr>
          <a:xfrm>
            <a:off x="3581400" y="6504801"/>
            <a:ext cx="5486400" cy="276999"/>
          </a:xfrm>
          <a:prstGeom prst="rect">
            <a:avLst/>
          </a:prstGeom>
          <a:noFill/>
        </p:spPr>
        <p:txBody>
          <a:bodyPr wrap="square" rtlCol="0">
            <a:spAutoFit/>
          </a:bodyPr>
          <a:lstStyle/>
          <a:p>
            <a:r>
              <a:rPr lang="en-US" sz="1200" dirty="0">
                <a:latin typeface="Verdana" panose="020B0604030504040204" pitchFamily="34" charset="0"/>
                <a:ea typeface="Verdana" panose="020B0604030504040204" pitchFamily="34" charset="0"/>
                <a:cs typeface="Verdana" panose="020B0604030504040204" pitchFamily="34" charset="0"/>
              </a:rPr>
              <a:t>Copyright © 2019 Pearson Education, Ltd. All Rights Reserved</a:t>
            </a:r>
          </a:p>
        </p:txBody>
      </p:sp>
    </p:spTree>
    <p:extLst>
      <p:ext uri="{BB962C8B-B14F-4D97-AF65-F5344CB8AC3E}">
        <p14:creationId xmlns:p14="http://schemas.microsoft.com/office/powerpoint/2010/main" val="2203796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39624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3/14/20</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3154799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1447800"/>
            <a:ext cx="7772400" cy="2152651"/>
          </a:xfrm>
        </p:spPr>
        <p:txBody>
          <a:bodyPr anchor="b">
            <a:noAutofit/>
          </a:bodyPr>
          <a:lstStyle>
            <a:lvl1pPr algn="l">
              <a:defRPr sz="3400" b="1" cap="none" baseline="0">
                <a:solidFill>
                  <a:srgbClr val="007FA3"/>
                </a:solidFill>
              </a:defRPr>
            </a:lvl1pPr>
          </a:lstStyle>
          <a:p>
            <a:r>
              <a:rPr lang="en-US" dirty="0"/>
              <a:t>Click to edit Master title style</a:t>
            </a:r>
          </a:p>
        </p:txBody>
      </p:sp>
      <p:sp>
        <p:nvSpPr>
          <p:cNvPr id="3" name="Text Placeholder 2"/>
          <p:cNvSpPr>
            <a:spLocks noGrp="1"/>
          </p:cNvSpPr>
          <p:nvPr>
            <p:ph type="body" idx="1"/>
          </p:nvPr>
        </p:nvSpPr>
        <p:spPr>
          <a:xfrm>
            <a:off x="674687" y="3962400"/>
            <a:ext cx="7794627" cy="1752600"/>
          </a:xfrm>
        </p:spPr>
        <p:txBody>
          <a:bodyPr anchor="t">
            <a:noAutofit/>
          </a:bodyPr>
          <a:lstStyle>
            <a:lvl1pPr marL="0" indent="0">
              <a:spcBef>
                <a:spcPts val="0"/>
              </a:spcBef>
              <a:buNone/>
              <a:defRPr sz="1600">
                <a:solidFill>
                  <a:srgbClr val="007FA3"/>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9"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3/14/20</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3754704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Click to edit Master title style</a:t>
            </a:r>
          </a:p>
        </p:txBody>
      </p:sp>
      <p:sp>
        <p:nvSpPr>
          <p:cNvPr id="9" name="Footer Placeholder 3"/>
          <p:cNvSpPr>
            <a:spLocks noGrp="1"/>
          </p:cNvSpPr>
          <p:nvPr>
            <p:ph type="ftr" sz="quarter" idx="11"/>
          </p:nvPr>
        </p:nvSpPr>
        <p:spPr>
          <a:xfrm>
            <a:off x="93969" y="6172200"/>
            <a:ext cx="8595360" cy="235463"/>
          </a:xfrm>
        </p:spPr>
        <p:txBody>
          <a:bodyPr/>
          <a:lstStyle/>
          <a:p>
            <a:endParaRPr lang="en-US" dirty="0"/>
          </a:p>
        </p:txBody>
      </p:sp>
      <p:sp>
        <p:nvSpPr>
          <p:cNvPr id="3" name="Date Placeholder 2"/>
          <p:cNvSpPr>
            <a:spLocks noGrp="1"/>
          </p:cNvSpPr>
          <p:nvPr>
            <p:ph type="dt" sz="half" idx="10"/>
          </p:nvPr>
        </p:nvSpPr>
        <p:spPr/>
        <p:txBody>
          <a:bodyPr/>
          <a:lstStyle/>
          <a:p>
            <a:fld id="{A9DF6EFB-3F44-496C-A842-1E0B3D3B975A}" type="datetimeFigureOut">
              <a:rPr lang="en-US" smtClean="0"/>
              <a:pPr/>
              <a:t>3/14/20</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8551265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15372"/>
            <a:ext cx="8229600" cy="1097280"/>
          </a:xfrm>
          <a:prstGeom prst="rect">
            <a:avLst/>
          </a:prstGeom>
        </p:spPr>
        <p:txBody>
          <a:bodyPr vert="horz" lIns="0" tIns="0" rIns="0" bIns="0" rtlCol="0" anchor="b">
            <a:noAutofit/>
          </a:bodyPr>
          <a:lstStyle/>
          <a:p>
            <a:r>
              <a:rPr lang="en-US" dirty="0"/>
              <a:t>Click to edit </a:t>
            </a:r>
            <a:br>
              <a:rPr lang="en-US" dirty="0"/>
            </a:br>
            <a:r>
              <a:rPr lang="en-US" dirty="0"/>
              <a:t>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1" name="Footer Placeholder 4"/>
          <p:cNvSpPr>
            <a:spLocks noGrp="1"/>
          </p:cNvSpPr>
          <p:nvPr>
            <p:ph type="ftr" sz="quarter" idx="3"/>
          </p:nvPr>
        </p:nvSpPr>
        <p:spPr>
          <a:xfrm>
            <a:off x="93969" y="6172200"/>
            <a:ext cx="8595360" cy="235463"/>
          </a:xfrm>
          <a:prstGeom prst="rect">
            <a:avLst/>
          </a:prstGeom>
        </p:spPr>
        <p:txBody>
          <a:bodyPr vert="horz" lIns="0" tIns="0" rIns="0" bIns="0" rtlCol="0" anchor="b"/>
          <a:lstStyle>
            <a:lvl1pPr algn="l">
              <a:defRPr sz="1100">
                <a:solidFill>
                  <a:schemeClr val="tx1"/>
                </a:solidFill>
              </a:defRPr>
            </a:lvl1pPr>
          </a:lstStyle>
          <a:p>
            <a:endParaRPr lang="en-US" dirty="0"/>
          </a:p>
        </p:txBody>
      </p:sp>
      <p:sp>
        <p:nvSpPr>
          <p:cNvPr id="4" name="Date Placeholder 3"/>
          <p:cNvSpPr>
            <a:spLocks noGrp="1"/>
          </p:cNvSpPr>
          <p:nvPr>
            <p:ph type="dt" sz="half" idx="2"/>
          </p:nvPr>
        </p:nvSpPr>
        <p:spPr>
          <a:xfrm>
            <a:off x="6335713" y="113072"/>
            <a:ext cx="2133600" cy="182880"/>
          </a:xfrm>
          <a:prstGeom prst="rect">
            <a:avLst/>
          </a:prstGeom>
        </p:spPr>
        <p:txBody>
          <a:bodyPr vert="horz" lIns="91440" tIns="45720" rIns="91440" bIns="45720" rtlCol="0" anchor="ctr"/>
          <a:lstStyle>
            <a:lvl1pPr algn="r">
              <a:defRPr sz="900">
                <a:solidFill>
                  <a:schemeClr val="bg1"/>
                </a:solidFill>
              </a:defRPr>
            </a:lvl1pPr>
          </a:lstStyle>
          <a:p>
            <a:fld id="{A9DF6EFB-3F44-496C-A842-1E0B3D3B975A}" type="datetimeFigureOut">
              <a:rPr lang="en-US" smtClean="0"/>
              <a:pPr/>
              <a:t>3/14/20</a:t>
            </a:fld>
            <a:endParaRPr lang="en-US" dirty="0"/>
          </a:p>
        </p:txBody>
      </p:sp>
      <p:sp>
        <p:nvSpPr>
          <p:cNvPr id="6" name="Slide Number Placeholder 5"/>
          <p:cNvSpPr>
            <a:spLocks noGrp="1"/>
          </p:cNvSpPr>
          <p:nvPr>
            <p:ph type="sldNum" sz="quarter" idx="4"/>
          </p:nvPr>
        </p:nvSpPr>
        <p:spPr>
          <a:xfrm>
            <a:off x="8469312" y="113072"/>
            <a:ext cx="551783" cy="182880"/>
          </a:xfrm>
          <a:prstGeom prst="rect">
            <a:avLst/>
          </a:prstGeom>
        </p:spPr>
        <p:txBody>
          <a:bodyPr vert="horz" lIns="91440" tIns="45720" rIns="91440" bIns="45720" rtlCol="0" anchor="ctr"/>
          <a:lstStyle>
            <a:lvl1pPr algn="r">
              <a:defRPr sz="900">
                <a:solidFill>
                  <a:schemeClr val="bg1"/>
                </a:solidFill>
              </a:defRPr>
            </a:lvl1pPr>
          </a:lstStyle>
          <a:p>
            <a:fld id="{200B2350-5261-4F5C-9DF5-EF0D264FC8D2}" type="slidenum">
              <a:rPr lang="en-US" smtClean="0"/>
              <a:pPr/>
              <a:t>‹#›</a:t>
            </a:fld>
            <a:endParaRPr lang="en-US" dirty="0"/>
          </a:p>
        </p:txBody>
      </p:sp>
      <p:pic>
        <p:nvPicPr>
          <p:cNvPr id="7" name="Picture 6" descr="Pearson Logo"/>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457200" y="6425685"/>
            <a:ext cx="918000" cy="279915"/>
          </a:xfrm>
          <a:prstGeom prst="rect">
            <a:avLst/>
          </a:prstGeom>
        </p:spPr>
      </p:pic>
      <p:sp>
        <p:nvSpPr>
          <p:cNvPr id="8" name="TextBox 7"/>
          <p:cNvSpPr txBox="1"/>
          <p:nvPr userDrawn="1"/>
        </p:nvSpPr>
        <p:spPr>
          <a:xfrm>
            <a:off x="3581400" y="6504801"/>
            <a:ext cx="5486400" cy="276999"/>
          </a:xfrm>
          <a:prstGeom prst="rect">
            <a:avLst/>
          </a:prstGeom>
          <a:noFill/>
        </p:spPr>
        <p:txBody>
          <a:bodyPr wrap="square" rtlCol="0">
            <a:spAutoFit/>
          </a:bodyPr>
          <a:lstStyle/>
          <a:p>
            <a:r>
              <a:rPr lang="en-US" sz="1200" dirty="0">
                <a:latin typeface="Verdana" panose="020B0604030504040204" pitchFamily="34" charset="0"/>
                <a:ea typeface="Verdana" panose="020B0604030504040204" pitchFamily="34" charset="0"/>
                <a:cs typeface="Verdana" panose="020B0604030504040204" pitchFamily="34" charset="0"/>
              </a:rPr>
              <a:t>Copyright © 2019 Pearson Education, Ltd. All Rights Reserved</a:t>
            </a:r>
          </a:p>
        </p:txBody>
      </p:sp>
    </p:spTree>
    <p:extLst>
      <p:ext uri="{BB962C8B-B14F-4D97-AF65-F5344CB8AC3E}">
        <p14:creationId xmlns:p14="http://schemas.microsoft.com/office/powerpoint/2010/main" val="3691570016"/>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56" r:id="rId3"/>
    <p:sldLayoutId id="2147483650" r:id="rId4"/>
    <p:sldLayoutId id="2147483659" r:id="rId5"/>
    <p:sldLayoutId id="2147483658" r:id="rId6"/>
    <p:sldLayoutId id="2147483660" r:id="rId7"/>
    <p:sldLayoutId id="2147483651" r:id="rId8"/>
    <p:sldLayoutId id="2147483654" r:id="rId9"/>
    <p:sldLayoutId id="2147483655" r:id="rId10"/>
    <p:sldLayoutId id="2147483661" r:id="rId11"/>
  </p:sldLayoutIdLst>
  <p:txStyles>
    <p:titleStyle>
      <a:lvl1pPr algn="l" defTabSz="914400" rtl="0" eaLnBrk="1" latinLnBrk="0" hangingPunct="1">
        <a:lnSpc>
          <a:spcPct val="100000"/>
        </a:lnSpc>
        <a:spcBef>
          <a:spcPct val="0"/>
        </a:spcBef>
        <a:buNone/>
        <a:defRPr sz="3400" b="1" kern="1200">
          <a:solidFill>
            <a:srgbClr val="007FA3"/>
          </a:solidFill>
          <a:latin typeface="Times New Roman" panose="02020603050405020304" pitchFamily="18" charset="0"/>
          <a:ea typeface="+mj-ea"/>
          <a:cs typeface="Times New Roman" panose="02020603050405020304" pitchFamily="18" charset="0"/>
        </a:defRPr>
      </a:lvl1pPr>
    </p:titleStyle>
    <p:bodyStyle>
      <a:lvl1pPr marL="256032" indent="-256032" algn="l" defTabSz="914400" rtl="0" eaLnBrk="1" latinLnBrk="0" hangingPunct="1">
        <a:spcBef>
          <a:spcPts val="1500"/>
        </a:spcBef>
        <a:buClr>
          <a:srgbClr val="007FA3"/>
        </a:buClr>
        <a:buFont typeface="Arial" panose="020B0604020202020204" pitchFamily="34" charset="0"/>
        <a:buChar char="•"/>
        <a:defRPr sz="1600" kern="1200">
          <a:solidFill>
            <a:schemeClr val="tx1"/>
          </a:solidFill>
          <a:latin typeface="+mn-lt"/>
          <a:ea typeface="+mn-ea"/>
          <a:cs typeface="+mn-cs"/>
        </a:defRPr>
      </a:lvl1pPr>
      <a:lvl2pPr marL="742950" indent="-28575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spcBef>
          <a:spcPts val="600"/>
        </a:spcBef>
        <a:buClr>
          <a:srgbClr val="007FA3"/>
        </a:buClr>
        <a:buFont typeface="Wingdings" panose="05000000000000000000" pitchFamily="2" charset="2"/>
        <a:buChar char="§"/>
        <a:defRPr sz="1600" kern="1200">
          <a:solidFill>
            <a:schemeClr val="tx1"/>
          </a:solidFill>
          <a:latin typeface="+mn-lt"/>
          <a:ea typeface="+mn-ea"/>
          <a:cs typeface="+mn-cs"/>
        </a:defRPr>
      </a:lvl3pPr>
      <a:lvl4pPr marL="16002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7.tiff"/><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9.xml"/><Relationship Id="rId1" Type="http://schemas.openxmlformats.org/officeDocument/2006/relationships/slideLayout" Target="../slideLayouts/slideLayout3.xml"/><Relationship Id="rId4" Type="http://schemas.openxmlformats.org/officeDocument/2006/relationships/chart" Target="../charts/char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22828"/>
          </a:xfrm>
        </p:spPr>
        <p:txBody>
          <a:bodyPr anchor="b"/>
          <a:lstStyle/>
          <a:p>
            <a:r>
              <a:rPr lang="en-US" altLang="en-US" sz="3600" dirty="0" err="1"/>
              <a:t>Makroiktisat</a:t>
            </a:r>
            <a:endParaRPr lang="en-IN" sz="3600" dirty="0"/>
          </a:p>
        </p:txBody>
      </p:sp>
      <p:sp>
        <p:nvSpPr>
          <p:cNvPr id="3" name="Text Placeholder 2"/>
          <p:cNvSpPr>
            <a:spLocks noGrp="1"/>
          </p:cNvSpPr>
          <p:nvPr>
            <p:ph type="body" sz="quarter" idx="13"/>
          </p:nvPr>
        </p:nvSpPr>
        <p:spPr>
          <a:xfrm>
            <a:off x="457200" y="816430"/>
            <a:ext cx="8229600" cy="402770"/>
          </a:xfrm>
        </p:spPr>
        <p:txBody>
          <a:bodyPr/>
          <a:lstStyle/>
          <a:p>
            <a:r>
              <a:rPr lang="en-US" sz="2400" dirty="0">
                <a:latin typeface="Times New Roman" panose="02020603050405020304" pitchFamily="18" charset="0"/>
                <a:cs typeface="Times New Roman" panose="02020603050405020304" pitchFamily="18" charset="0"/>
              </a:rPr>
              <a:t>Acemoglu </a:t>
            </a:r>
            <a:r>
              <a:rPr lang="en-US" sz="2400" dirty="0" err="1">
                <a:latin typeface="Times New Roman" panose="02020603050405020304" pitchFamily="18" charset="0"/>
                <a:cs typeface="Times New Roman" panose="02020603050405020304" pitchFamily="18" charset="0"/>
              </a:rPr>
              <a:t>vd</a:t>
            </a:r>
            <a:r>
              <a:rPr lang="en-US" sz="2400" dirty="0">
                <a:latin typeface="Times New Roman" panose="02020603050405020304" pitchFamily="18" charset="0"/>
                <a:cs typeface="Times New Roman" panose="02020603050405020304" pitchFamily="18" charset="0"/>
              </a:rPr>
              <a:t>. (2. </a:t>
            </a:r>
            <a:r>
              <a:rPr lang="en-US" sz="2400" dirty="0" err="1">
                <a:latin typeface="Times New Roman" panose="02020603050405020304" pitchFamily="18" charset="0"/>
                <a:cs typeface="Times New Roman" panose="02020603050405020304" pitchFamily="18" charset="0"/>
              </a:rPr>
              <a:t>basım</a:t>
            </a:r>
            <a:r>
              <a:rPr lang="en-US" sz="2400" dirty="0">
                <a:latin typeface="Times New Roman" panose="02020603050405020304" pitchFamily="18" charset="0"/>
                <a:cs typeface="Times New Roman" panose="02020603050405020304" pitchFamily="18" charset="0"/>
              </a:rPr>
              <a:t>)</a:t>
            </a:r>
          </a:p>
        </p:txBody>
      </p:sp>
      <p:sp>
        <p:nvSpPr>
          <p:cNvPr id="4" name="Text Placeholder 3"/>
          <p:cNvSpPr>
            <a:spLocks noGrp="1"/>
          </p:cNvSpPr>
          <p:nvPr>
            <p:ph type="body" sz="quarter" idx="14"/>
          </p:nvPr>
        </p:nvSpPr>
        <p:spPr>
          <a:xfrm>
            <a:off x="4800600" y="2895600"/>
            <a:ext cx="3657600" cy="685800"/>
          </a:xfrm>
        </p:spPr>
        <p:txBody>
          <a:bodyPr/>
          <a:lstStyle/>
          <a:p>
            <a:pPr algn="ctr" defTabSz="457200"/>
            <a:r>
              <a:rPr lang="en-US" sz="3600" b="1" dirty="0" err="1">
                <a:solidFill>
                  <a:srgbClr val="000000"/>
                </a:solidFill>
                <a:latin typeface="+mj-lt"/>
                <a:cs typeface="Times New Roman" pitchFamily="18" charset="0"/>
              </a:rPr>
              <a:t>Bölüm</a:t>
            </a:r>
            <a:r>
              <a:rPr lang="en-US" sz="3600" b="1" dirty="0">
                <a:solidFill>
                  <a:srgbClr val="000000"/>
                </a:solidFill>
                <a:latin typeface="+mj-lt"/>
                <a:cs typeface="Times New Roman" pitchFamily="18" charset="0"/>
              </a:rPr>
              <a:t> 9 </a:t>
            </a:r>
          </a:p>
        </p:txBody>
      </p:sp>
      <p:sp>
        <p:nvSpPr>
          <p:cNvPr id="5" name="Text Placeholder 4"/>
          <p:cNvSpPr>
            <a:spLocks noGrp="1"/>
          </p:cNvSpPr>
          <p:nvPr>
            <p:ph type="body" sz="quarter" idx="15"/>
          </p:nvPr>
        </p:nvSpPr>
        <p:spPr>
          <a:xfrm>
            <a:off x="4800600" y="3581401"/>
            <a:ext cx="3657600" cy="1523999"/>
          </a:xfrm>
        </p:spPr>
        <p:txBody>
          <a:bodyPr/>
          <a:lstStyle/>
          <a:p>
            <a:pPr algn="ctr" defTabSz="457200"/>
            <a:r>
              <a:rPr lang="en-US" sz="3200" dirty="0" err="1">
                <a:solidFill>
                  <a:prstClr val="black"/>
                </a:solidFill>
              </a:rPr>
              <a:t>İstihdam</a:t>
            </a:r>
            <a:r>
              <a:rPr lang="en-US" sz="3200" dirty="0">
                <a:solidFill>
                  <a:prstClr val="black"/>
                </a:solidFill>
              </a:rPr>
              <a:t> </a:t>
            </a:r>
            <a:r>
              <a:rPr lang="en-US" sz="3200" dirty="0" err="1">
                <a:solidFill>
                  <a:prstClr val="black"/>
                </a:solidFill>
              </a:rPr>
              <a:t>ve</a:t>
            </a:r>
            <a:r>
              <a:rPr lang="en-US" sz="3200" dirty="0">
                <a:solidFill>
                  <a:prstClr val="black"/>
                </a:solidFill>
              </a:rPr>
              <a:t> </a:t>
            </a:r>
            <a:r>
              <a:rPr lang="en-US" sz="3200" dirty="0" err="1">
                <a:solidFill>
                  <a:prstClr val="black"/>
                </a:solidFill>
              </a:rPr>
              <a:t>İşsizlik</a:t>
            </a:r>
            <a:endParaRPr lang="en-US" sz="3200" dirty="0">
              <a:solidFill>
                <a:prstClr val="black"/>
              </a:solidFill>
              <a:cs typeface="Times New Roman" pitchFamily="18" charset="0"/>
            </a:endParaRPr>
          </a:p>
        </p:txBody>
      </p:sp>
    </p:spTree>
    <p:extLst>
      <p:ext uri="{BB962C8B-B14F-4D97-AF65-F5344CB8AC3E}">
        <p14:creationId xmlns:p14="http://schemas.microsoft.com/office/powerpoint/2010/main" val="33721704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763000" cy="1066800"/>
          </a:xfrm>
        </p:spPr>
        <p:txBody>
          <a:bodyPr/>
          <a:lstStyle/>
          <a:p>
            <a:r>
              <a:rPr lang="en-US" sz="3600" dirty="0" err="1">
                <a:solidFill>
                  <a:schemeClr val="bg2"/>
                </a:solidFill>
              </a:rPr>
              <a:t>İstihdam</a:t>
            </a:r>
            <a:r>
              <a:rPr lang="en-US" sz="3600" dirty="0">
                <a:solidFill>
                  <a:schemeClr val="bg2"/>
                </a:solidFill>
              </a:rPr>
              <a:t> </a:t>
            </a:r>
            <a:r>
              <a:rPr lang="en-US" sz="3600" dirty="0" err="1">
                <a:solidFill>
                  <a:schemeClr val="bg2"/>
                </a:solidFill>
              </a:rPr>
              <a:t>ve</a:t>
            </a:r>
            <a:r>
              <a:rPr lang="en-US" sz="3600" dirty="0">
                <a:solidFill>
                  <a:schemeClr val="bg2"/>
                </a:solidFill>
              </a:rPr>
              <a:t> </a:t>
            </a:r>
            <a:r>
              <a:rPr lang="en-US" sz="3600" dirty="0" err="1">
                <a:solidFill>
                  <a:schemeClr val="bg2"/>
                </a:solidFill>
              </a:rPr>
              <a:t>İşsizliğin</a:t>
            </a:r>
            <a:r>
              <a:rPr lang="en-US" sz="3600" dirty="0">
                <a:solidFill>
                  <a:schemeClr val="bg2"/>
                </a:solidFill>
              </a:rPr>
              <a:t> </a:t>
            </a:r>
            <a:r>
              <a:rPr lang="en-US" sz="3600" dirty="0" err="1">
                <a:solidFill>
                  <a:schemeClr val="bg2"/>
                </a:solidFill>
              </a:rPr>
              <a:t>ölçümü</a:t>
            </a:r>
            <a:endParaRPr lang="en-US" sz="2000" dirty="0">
              <a:solidFill>
                <a:schemeClr val="bg2"/>
              </a:solidFill>
            </a:endParaRPr>
          </a:p>
        </p:txBody>
      </p:sp>
      <p:sp>
        <p:nvSpPr>
          <p:cNvPr id="3" name="Content Placeholder 2"/>
          <p:cNvSpPr>
            <a:spLocks noGrp="1"/>
          </p:cNvSpPr>
          <p:nvPr>
            <p:ph idx="1"/>
          </p:nvPr>
        </p:nvSpPr>
        <p:spPr>
          <a:xfrm>
            <a:off x="457200" y="2362200"/>
            <a:ext cx="8229600" cy="3581400"/>
          </a:xfrm>
        </p:spPr>
        <p:txBody>
          <a:bodyPr>
            <a:noAutofit/>
          </a:bodyPr>
          <a:lstStyle/>
          <a:p>
            <a:pPr>
              <a:lnSpc>
                <a:spcPct val="150000"/>
              </a:lnSpc>
            </a:pPr>
            <a:r>
              <a:rPr lang="en-US" sz="2800" b="1" dirty="0">
                <a:cs typeface="Times New Roman" pitchFamily="18" charset="0"/>
              </a:rPr>
              <a:t> </a:t>
            </a:r>
            <a:r>
              <a:rPr lang="en-US" sz="2800" b="1" dirty="0" err="1">
                <a:cs typeface="Times New Roman" pitchFamily="18" charset="0"/>
              </a:rPr>
              <a:t>İşsizlik</a:t>
            </a:r>
            <a:r>
              <a:rPr lang="en-US" sz="2800" b="1" dirty="0">
                <a:cs typeface="Times New Roman" pitchFamily="18" charset="0"/>
              </a:rPr>
              <a:t> </a:t>
            </a:r>
            <a:r>
              <a:rPr lang="en-US" sz="2800" b="1" dirty="0" err="1">
                <a:cs typeface="Times New Roman" pitchFamily="18" charset="0"/>
              </a:rPr>
              <a:t>haddi</a:t>
            </a:r>
            <a:r>
              <a:rPr lang="en-US" sz="2800" b="1" dirty="0">
                <a:cs typeface="Times New Roman" pitchFamily="18" charset="0"/>
              </a:rPr>
              <a:t> = </a:t>
            </a:r>
          </a:p>
          <a:p>
            <a:pPr marL="0" indent="0">
              <a:lnSpc>
                <a:spcPct val="150000"/>
              </a:lnSpc>
              <a:buNone/>
            </a:pPr>
            <a:r>
              <a:rPr lang="en-US" sz="2800" b="1" dirty="0">
                <a:cs typeface="Times New Roman" pitchFamily="18" charset="0"/>
              </a:rPr>
              <a:t>100% x (</a:t>
            </a:r>
            <a:r>
              <a:rPr lang="en-US" sz="2800" b="1" dirty="0" err="1">
                <a:cs typeface="Times New Roman" pitchFamily="18" charset="0"/>
              </a:rPr>
              <a:t>İşsizler</a:t>
            </a:r>
            <a:r>
              <a:rPr lang="en-US" sz="2800" b="1" dirty="0">
                <a:cs typeface="Times New Roman" pitchFamily="18" charset="0"/>
              </a:rPr>
              <a:t> / </a:t>
            </a:r>
            <a:r>
              <a:rPr lang="en-US" sz="2800" b="1" dirty="0" err="1">
                <a:cs typeface="Times New Roman" pitchFamily="18" charset="0"/>
              </a:rPr>
              <a:t>İşgücü</a:t>
            </a:r>
            <a:r>
              <a:rPr lang="en-US" sz="2800" b="1" dirty="0">
                <a:cs typeface="Times New Roman" pitchFamily="18" charset="0"/>
              </a:rPr>
              <a:t>)</a:t>
            </a:r>
            <a:endParaRPr lang="en-US" sz="2800" dirty="0">
              <a:cs typeface="Times New Roman" pitchFamily="18" charset="0"/>
            </a:endParaRPr>
          </a:p>
          <a:p>
            <a:pPr>
              <a:lnSpc>
                <a:spcPct val="150000"/>
              </a:lnSpc>
            </a:pPr>
            <a:r>
              <a:rPr lang="en-US" sz="2800" b="1" dirty="0">
                <a:cs typeface="Times New Roman" pitchFamily="18" charset="0"/>
              </a:rPr>
              <a:t>  </a:t>
            </a:r>
            <a:r>
              <a:rPr lang="en-US" sz="2800" b="1" dirty="0" err="1">
                <a:cs typeface="Times New Roman" pitchFamily="18" charset="0"/>
              </a:rPr>
              <a:t>İşgücüne</a:t>
            </a:r>
            <a:r>
              <a:rPr lang="en-US" sz="2800" b="1" dirty="0">
                <a:cs typeface="Times New Roman" pitchFamily="18" charset="0"/>
              </a:rPr>
              <a:t> </a:t>
            </a:r>
            <a:r>
              <a:rPr lang="en-US" sz="2800" b="1" dirty="0" err="1">
                <a:cs typeface="Times New Roman" pitchFamily="18" charset="0"/>
              </a:rPr>
              <a:t>Katılım</a:t>
            </a:r>
            <a:r>
              <a:rPr lang="en-US" sz="2800" b="1" dirty="0">
                <a:cs typeface="Times New Roman" pitchFamily="18" charset="0"/>
              </a:rPr>
              <a:t> </a:t>
            </a:r>
            <a:r>
              <a:rPr lang="en-US" sz="2800" b="1" dirty="0" err="1">
                <a:cs typeface="Times New Roman" pitchFamily="18" charset="0"/>
              </a:rPr>
              <a:t>Oranı</a:t>
            </a:r>
            <a:r>
              <a:rPr lang="en-US" sz="2800" b="1" dirty="0">
                <a:cs typeface="Times New Roman" pitchFamily="18" charset="0"/>
              </a:rPr>
              <a:t>= </a:t>
            </a:r>
          </a:p>
          <a:p>
            <a:pPr marL="0" indent="0">
              <a:lnSpc>
                <a:spcPct val="150000"/>
              </a:lnSpc>
              <a:buNone/>
            </a:pPr>
            <a:r>
              <a:rPr lang="en-US" sz="2800" b="1" dirty="0">
                <a:cs typeface="Times New Roman" pitchFamily="18" charset="0"/>
              </a:rPr>
              <a:t>100% x (</a:t>
            </a:r>
            <a:r>
              <a:rPr lang="en-US" sz="2800" b="1" dirty="0" err="1">
                <a:cs typeface="Times New Roman" pitchFamily="18" charset="0"/>
              </a:rPr>
              <a:t>İşgücü</a:t>
            </a:r>
            <a:r>
              <a:rPr lang="en-US" sz="2800" b="1" dirty="0">
                <a:cs typeface="Times New Roman" pitchFamily="18" charset="0"/>
              </a:rPr>
              <a:t> / </a:t>
            </a:r>
            <a:r>
              <a:rPr lang="en-US" sz="2800" b="1" dirty="0" err="1">
                <a:cs typeface="Times New Roman" pitchFamily="18" charset="0"/>
              </a:rPr>
              <a:t>Potansiyel</a:t>
            </a:r>
            <a:r>
              <a:rPr lang="en-US" sz="2800" b="1" dirty="0">
                <a:cs typeface="Times New Roman" pitchFamily="18" charset="0"/>
              </a:rPr>
              <a:t> </a:t>
            </a:r>
            <a:r>
              <a:rPr lang="en-US" sz="2800" b="1" dirty="0" err="1">
                <a:cs typeface="Times New Roman" pitchFamily="18" charset="0"/>
              </a:rPr>
              <a:t>Çalışabilir</a:t>
            </a:r>
            <a:r>
              <a:rPr lang="en-US" sz="2800" b="1" dirty="0">
                <a:cs typeface="Times New Roman" pitchFamily="18" charset="0"/>
              </a:rPr>
              <a:t> </a:t>
            </a:r>
            <a:r>
              <a:rPr lang="en-US" sz="2800" b="1" dirty="0" err="1">
                <a:cs typeface="Times New Roman" pitchFamily="18" charset="0"/>
              </a:rPr>
              <a:t>Nüfus</a:t>
            </a:r>
            <a:r>
              <a:rPr lang="en-US" sz="2800" b="1" dirty="0">
                <a:cs typeface="Times New Roman" pitchFamily="18" charset="0"/>
              </a:rPr>
              <a:t>)</a:t>
            </a:r>
            <a:endParaRPr lang="en-US" sz="2800" dirty="0"/>
          </a:p>
        </p:txBody>
      </p:sp>
    </p:spTree>
    <p:extLst>
      <p:ext uri="{BB962C8B-B14F-4D97-AF65-F5344CB8AC3E}">
        <p14:creationId xmlns:p14="http://schemas.microsoft.com/office/powerpoint/2010/main" val="25275385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229600" cy="1097280"/>
          </a:xfrm>
        </p:spPr>
        <p:txBody>
          <a:bodyPr/>
          <a:lstStyle/>
          <a:p>
            <a:r>
              <a:rPr lang="en-US" sz="3600" dirty="0" err="1">
                <a:solidFill>
                  <a:schemeClr val="bg2"/>
                </a:solidFill>
              </a:rPr>
              <a:t>İstihdam</a:t>
            </a:r>
            <a:r>
              <a:rPr lang="en-US" sz="3600" dirty="0">
                <a:solidFill>
                  <a:schemeClr val="bg2"/>
                </a:solidFill>
              </a:rPr>
              <a:t> </a:t>
            </a:r>
            <a:r>
              <a:rPr lang="en-US" sz="3600" dirty="0" err="1">
                <a:solidFill>
                  <a:schemeClr val="bg2"/>
                </a:solidFill>
              </a:rPr>
              <a:t>ve</a:t>
            </a:r>
            <a:r>
              <a:rPr lang="en-US" sz="3600" dirty="0">
                <a:solidFill>
                  <a:schemeClr val="bg2"/>
                </a:solidFill>
              </a:rPr>
              <a:t> </a:t>
            </a:r>
            <a:r>
              <a:rPr lang="en-US" sz="3600" dirty="0" err="1">
                <a:solidFill>
                  <a:schemeClr val="bg2"/>
                </a:solidFill>
              </a:rPr>
              <a:t>İşsizliğin</a:t>
            </a:r>
            <a:r>
              <a:rPr lang="en-US" sz="3600" dirty="0">
                <a:solidFill>
                  <a:schemeClr val="bg2"/>
                </a:solidFill>
              </a:rPr>
              <a:t> </a:t>
            </a:r>
            <a:r>
              <a:rPr lang="en-US" sz="3600" dirty="0" err="1">
                <a:solidFill>
                  <a:schemeClr val="bg2"/>
                </a:solidFill>
              </a:rPr>
              <a:t>ölçümü</a:t>
            </a:r>
            <a:endParaRPr lang="en-US" sz="2000" dirty="0">
              <a:solidFill>
                <a:schemeClr val="bg2"/>
              </a:solidFill>
            </a:endParaRPr>
          </a:p>
        </p:txBody>
      </p:sp>
      <p:sp>
        <p:nvSpPr>
          <p:cNvPr id="2" name="Text Box 1"/>
          <p:cNvSpPr>
            <a:spLocks noGrp="1"/>
          </p:cNvSpPr>
          <p:nvPr>
            <p:ph idx="1"/>
          </p:nvPr>
        </p:nvSpPr>
        <p:spPr>
          <a:xfrm>
            <a:off x="457200" y="2057400"/>
            <a:ext cx="8229600" cy="4191000"/>
          </a:xfrm>
        </p:spPr>
        <p:txBody>
          <a:bodyPr/>
          <a:lstStyle/>
          <a:p>
            <a:pPr marL="0" indent="0">
              <a:lnSpc>
                <a:spcPct val="150000"/>
              </a:lnSpc>
              <a:buNone/>
            </a:pPr>
            <a:r>
              <a:rPr lang="en-US" sz="2800" dirty="0">
                <a:cs typeface="Times New Roman" pitchFamily="18" charset="0"/>
              </a:rPr>
              <a:t>ABD </a:t>
            </a:r>
            <a:r>
              <a:rPr lang="en-US" sz="2800" dirty="0" err="1">
                <a:cs typeface="Times New Roman" pitchFamily="18" charset="0"/>
              </a:rPr>
              <a:t>işsizlik</a:t>
            </a:r>
            <a:r>
              <a:rPr lang="en-US" sz="2800" dirty="0">
                <a:cs typeface="Times New Roman" pitchFamily="18" charset="0"/>
              </a:rPr>
              <a:t> </a:t>
            </a:r>
            <a:r>
              <a:rPr lang="en-US" sz="2800" dirty="0" err="1">
                <a:cs typeface="Times New Roman" pitchFamily="18" charset="0"/>
              </a:rPr>
              <a:t>haddi</a:t>
            </a:r>
            <a:r>
              <a:rPr lang="en-US" sz="2800" dirty="0">
                <a:cs typeface="Times New Roman" pitchFamily="18" charset="0"/>
              </a:rPr>
              <a:t> , 2016:</a:t>
            </a:r>
          </a:p>
          <a:p>
            <a:pPr marL="0" indent="0">
              <a:lnSpc>
                <a:spcPct val="150000"/>
              </a:lnSpc>
              <a:buNone/>
            </a:pPr>
            <a:r>
              <a:rPr lang="en-US" sz="2800" b="1" dirty="0" err="1">
                <a:cs typeface="Times New Roman" pitchFamily="18" charset="0"/>
              </a:rPr>
              <a:t>İşsizlik</a:t>
            </a:r>
            <a:r>
              <a:rPr lang="en-US" sz="2800" b="1" dirty="0">
                <a:cs typeface="Times New Roman" pitchFamily="18" charset="0"/>
              </a:rPr>
              <a:t> </a:t>
            </a:r>
            <a:r>
              <a:rPr lang="en-US" sz="2800" b="1" dirty="0" err="1">
                <a:cs typeface="Times New Roman" pitchFamily="18" charset="0"/>
              </a:rPr>
              <a:t>haddi</a:t>
            </a:r>
            <a:r>
              <a:rPr lang="en-US" sz="2800" b="1" dirty="0">
                <a:cs typeface="Times New Roman" pitchFamily="18" charset="0"/>
              </a:rPr>
              <a:t> =  </a:t>
            </a:r>
            <a:endParaRPr lang="en-US" sz="2800" dirty="0">
              <a:cs typeface="Times New Roman" pitchFamily="18" charset="0"/>
            </a:endParaRPr>
          </a:p>
          <a:p>
            <a:pPr marL="0" indent="0">
              <a:lnSpc>
                <a:spcPct val="150000"/>
              </a:lnSpc>
              <a:buNone/>
            </a:pPr>
            <a:r>
              <a:rPr lang="en-US" sz="2800" dirty="0">
                <a:cs typeface="Times New Roman" pitchFamily="18" charset="0"/>
              </a:rPr>
              <a:t>100% x (7.7/159.1) = 4.8%</a:t>
            </a:r>
          </a:p>
          <a:p>
            <a:pPr marL="0" indent="0">
              <a:lnSpc>
                <a:spcPct val="150000"/>
              </a:lnSpc>
              <a:buNone/>
            </a:pPr>
            <a:r>
              <a:rPr lang="en-US" sz="2800" b="1" dirty="0" err="1">
                <a:cs typeface="Times New Roman" pitchFamily="18" charset="0"/>
              </a:rPr>
              <a:t>İşgücüne</a:t>
            </a:r>
            <a:r>
              <a:rPr lang="en-US" sz="2800" b="1" dirty="0">
                <a:cs typeface="Times New Roman" pitchFamily="18" charset="0"/>
              </a:rPr>
              <a:t> </a:t>
            </a:r>
            <a:r>
              <a:rPr lang="en-US" sz="2800" b="1" dirty="0" err="1">
                <a:cs typeface="Times New Roman" pitchFamily="18" charset="0"/>
              </a:rPr>
              <a:t>katılım</a:t>
            </a:r>
            <a:r>
              <a:rPr lang="en-US" sz="2800" b="1" dirty="0">
                <a:cs typeface="Times New Roman" pitchFamily="18" charset="0"/>
              </a:rPr>
              <a:t> </a:t>
            </a:r>
            <a:r>
              <a:rPr lang="en-US" sz="2800" b="1" dirty="0" err="1">
                <a:cs typeface="Times New Roman" pitchFamily="18" charset="0"/>
              </a:rPr>
              <a:t>oranı</a:t>
            </a:r>
            <a:r>
              <a:rPr lang="en-US" sz="2800" b="1" dirty="0">
                <a:cs typeface="Times New Roman" pitchFamily="18" charset="0"/>
              </a:rPr>
              <a:t> = </a:t>
            </a:r>
            <a:endParaRPr lang="en-US" sz="2800" dirty="0">
              <a:cs typeface="Times New Roman" pitchFamily="18" charset="0"/>
            </a:endParaRPr>
          </a:p>
          <a:p>
            <a:pPr marL="0" indent="0">
              <a:lnSpc>
                <a:spcPct val="150000"/>
              </a:lnSpc>
              <a:buNone/>
            </a:pPr>
            <a:r>
              <a:rPr lang="en-US" sz="2800" dirty="0">
                <a:cs typeface="Times New Roman" pitchFamily="18" charset="0"/>
              </a:rPr>
              <a:t>= 100% x (159.1/253.5) = 62.7% </a:t>
            </a:r>
          </a:p>
        </p:txBody>
      </p:sp>
    </p:spTree>
    <p:extLst>
      <p:ext uri="{BB962C8B-B14F-4D97-AF65-F5344CB8AC3E}">
        <p14:creationId xmlns:p14="http://schemas.microsoft.com/office/powerpoint/2010/main" val="823367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3600" dirty="0" err="1">
                <a:solidFill>
                  <a:schemeClr val="bg2"/>
                </a:solidFill>
              </a:rPr>
              <a:t>İstihdam</a:t>
            </a:r>
            <a:r>
              <a:rPr lang="en-US" sz="3600" dirty="0">
                <a:solidFill>
                  <a:schemeClr val="bg2"/>
                </a:solidFill>
              </a:rPr>
              <a:t> </a:t>
            </a:r>
            <a:r>
              <a:rPr lang="en-US" sz="3600" dirty="0" err="1">
                <a:solidFill>
                  <a:schemeClr val="bg2"/>
                </a:solidFill>
              </a:rPr>
              <a:t>ve</a:t>
            </a:r>
            <a:r>
              <a:rPr lang="en-US" sz="3600" dirty="0">
                <a:solidFill>
                  <a:schemeClr val="bg2"/>
                </a:solidFill>
              </a:rPr>
              <a:t> </a:t>
            </a:r>
            <a:r>
              <a:rPr lang="en-US" sz="3600" dirty="0" err="1">
                <a:solidFill>
                  <a:schemeClr val="bg2"/>
                </a:solidFill>
              </a:rPr>
              <a:t>İşsizliğin</a:t>
            </a:r>
            <a:r>
              <a:rPr lang="en-US" sz="3600" dirty="0">
                <a:solidFill>
                  <a:schemeClr val="bg2"/>
                </a:solidFill>
              </a:rPr>
              <a:t> </a:t>
            </a:r>
            <a:r>
              <a:rPr lang="en-US" sz="3600" dirty="0" err="1">
                <a:solidFill>
                  <a:schemeClr val="bg2"/>
                </a:solidFill>
              </a:rPr>
              <a:t>ölçümü</a:t>
            </a:r>
            <a:endParaRPr lang="en-US" sz="2000" dirty="0">
              <a:solidFill>
                <a:schemeClr val="bg2"/>
              </a:solidFill>
            </a:endParaRPr>
          </a:p>
        </p:txBody>
      </p:sp>
      <p:sp>
        <p:nvSpPr>
          <p:cNvPr id="2" name="Text Box 1"/>
          <p:cNvSpPr>
            <a:spLocks noGrp="1"/>
          </p:cNvSpPr>
          <p:nvPr>
            <p:ph idx="1"/>
          </p:nvPr>
        </p:nvSpPr>
        <p:spPr>
          <a:xfrm>
            <a:off x="435935" y="1298475"/>
            <a:ext cx="8229600" cy="4038600"/>
          </a:xfrm>
        </p:spPr>
        <p:txBody>
          <a:bodyPr/>
          <a:lstStyle/>
          <a:p>
            <a:pPr marL="0" indent="0">
              <a:lnSpc>
                <a:spcPct val="150000"/>
              </a:lnSpc>
              <a:buNone/>
            </a:pPr>
            <a:r>
              <a:rPr lang="en-US" sz="2800" b="1" dirty="0" err="1">
                <a:cs typeface="Times New Roman" pitchFamily="18" charset="0"/>
              </a:rPr>
              <a:t>Soru</a:t>
            </a:r>
            <a:r>
              <a:rPr lang="en-US" sz="2800" b="1" dirty="0">
                <a:cs typeface="Times New Roman" pitchFamily="18" charset="0"/>
              </a:rPr>
              <a:t>: </a:t>
            </a:r>
            <a:r>
              <a:rPr lang="en-US" sz="2800" dirty="0" err="1">
                <a:cs typeface="Times New Roman" pitchFamily="18" charset="0"/>
              </a:rPr>
              <a:t>Aşağıdaki</a:t>
            </a:r>
            <a:r>
              <a:rPr lang="en-US" sz="2800" dirty="0">
                <a:cs typeface="Times New Roman" pitchFamily="18" charset="0"/>
              </a:rPr>
              <a:t> </a:t>
            </a:r>
            <a:r>
              <a:rPr lang="en-US" sz="2800" dirty="0" err="1">
                <a:cs typeface="Times New Roman" pitchFamily="18" charset="0"/>
              </a:rPr>
              <a:t>koşullarda</a:t>
            </a:r>
            <a:r>
              <a:rPr lang="en-US" sz="2800" dirty="0">
                <a:cs typeface="Times New Roman" pitchFamily="18" charset="0"/>
              </a:rPr>
              <a:t> </a:t>
            </a:r>
            <a:r>
              <a:rPr lang="en-US" sz="2800" dirty="0" err="1">
                <a:cs typeface="Times New Roman" pitchFamily="18" charset="0"/>
              </a:rPr>
              <a:t>işsizlik</a:t>
            </a:r>
            <a:r>
              <a:rPr lang="en-US" sz="2800" dirty="0">
                <a:cs typeface="Times New Roman" pitchFamily="18" charset="0"/>
              </a:rPr>
              <a:t> </a:t>
            </a:r>
            <a:r>
              <a:rPr lang="en-US" sz="2800" dirty="0" err="1">
                <a:cs typeface="Times New Roman" pitchFamily="18" charset="0"/>
              </a:rPr>
              <a:t>haddi</a:t>
            </a:r>
            <a:r>
              <a:rPr lang="en-US" sz="2800" dirty="0">
                <a:cs typeface="Times New Roman" pitchFamily="18" charset="0"/>
              </a:rPr>
              <a:t> </a:t>
            </a:r>
            <a:r>
              <a:rPr lang="en-US" sz="2800" dirty="0" err="1">
                <a:cs typeface="Times New Roman" pitchFamily="18" charset="0"/>
              </a:rPr>
              <a:t>nasıl</a:t>
            </a:r>
            <a:r>
              <a:rPr lang="en-US" sz="2800" dirty="0">
                <a:cs typeface="Times New Roman" pitchFamily="18" charset="0"/>
              </a:rPr>
              <a:t> </a:t>
            </a:r>
            <a:r>
              <a:rPr lang="en-US" sz="2800" dirty="0" err="1">
                <a:cs typeface="Times New Roman" pitchFamily="18" charset="0"/>
              </a:rPr>
              <a:t>değişir</a:t>
            </a:r>
            <a:r>
              <a:rPr lang="en-US" sz="2800" dirty="0">
                <a:cs typeface="Times New Roman" pitchFamily="18" charset="0"/>
              </a:rPr>
              <a:t>?</a:t>
            </a:r>
          </a:p>
          <a:p>
            <a:pPr marL="514350" indent="-514350">
              <a:lnSpc>
                <a:spcPct val="150000"/>
              </a:lnSpc>
              <a:buFont typeface="+mj-lt"/>
              <a:buAutoNum type="arabicPeriod"/>
            </a:pPr>
            <a:r>
              <a:rPr lang="en-US" sz="2800" dirty="0" err="1">
                <a:cs typeface="Times New Roman" pitchFamily="18" charset="0"/>
              </a:rPr>
              <a:t>Resessyon</a:t>
            </a:r>
            <a:r>
              <a:rPr lang="en-US" sz="2800" dirty="0">
                <a:cs typeface="Times New Roman" pitchFamily="18" charset="0"/>
              </a:rPr>
              <a:t> </a:t>
            </a:r>
            <a:r>
              <a:rPr lang="en-US" sz="2800" dirty="0" err="1">
                <a:cs typeface="Times New Roman" pitchFamily="18" charset="0"/>
              </a:rPr>
              <a:t>durumu</a:t>
            </a:r>
            <a:r>
              <a:rPr lang="en-US" sz="2800" dirty="0">
                <a:cs typeface="Times New Roman" pitchFamily="18" charset="0"/>
              </a:rPr>
              <a:t>: </a:t>
            </a:r>
            <a:r>
              <a:rPr lang="en-US" sz="2800" dirty="0" err="1">
                <a:cs typeface="Times New Roman" pitchFamily="18" charset="0"/>
              </a:rPr>
              <a:t>firmalar</a:t>
            </a:r>
            <a:r>
              <a:rPr lang="en-US" sz="2800" dirty="0">
                <a:cs typeface="Times New Roman" pitchFamily="18" charset="0"/>
              </a:rPr>
              <a:t> </a:t>
            </a:r>
            <a:r>
              <a:rPr lang="en-US" sz="2800" dirty="0" err="1">
                <a:cs typeface="Times New Roman" pitchFamily="18" charset="0"/>
              </a:rPr>
              <a:t>işten</a:t>
            </a:r>
            <a:r>
              <a:rPr lang="en-US" sz="2800" dirty="0">
                <a:cs typeface="Times New Roman" pitchFamily="18" charset="0"/>
              </a:rPr>
              <a:t> </a:t>
            </a:r>
            <a:r>
              <a:rPr lang="en-US" sz="2800" dirty="0" err="1">
                <a:cs typeface="Times New Roman" pitchFamily="18" charset="0"/>
              </a:rPr>
              <a:t>çıkarmalar</a:t>
            </a:r>
            <a:r>
              <a:rPr lang="en-US" sz="2800" dirty="0">
                <a:cs typeface="Times New Roman" pitchFamily="18" charset="0"/>
              </a:rPr>
              <a:t> </a:t>
            </a:r>
            <a:r>
              <a:rPr lang="en-US" sz="2800" dirty="0" err="1">
                <a:cs typeface="Times New Roman" pitchFamily="18" charset="0"/>
              </a:rPr>
              <a:t>yapıyorsa</a:t>
            </a:r>
            <a:r>
              <a:rPr lang="en-US" sz="2800" dirty="0">
                <a:cs typeface="Times New Roman" pitchFamily="18" charset="0"/>
              </a:rPr>
              <a:t>.</a:t>
            </a:r>
          </a:p>
          <a:p>
            <a:pPr marL="514350" indent="-514350">
              <a:lnSpc>
                <a:spcPct val="150000"/>
              </a:lnSpc>
              <a:buFont typeface="+mj-lt"/>
              <a:buAutoNum type="arabicPeriod"/>
            </a:pPr>
            <a:r>
              <a:rPr lang="en-US" sz="2800" dirty="0" err="1">
                <a:cs typeface="Times New Roman" pitchFamily="18" charset="0"/>
              </a:rPr>
              <a:t>Genişleme</a:t>
            </a:r>
            <a:r>
              <a:rPr lang="en-US" sz="2800" dirty="0">
                <a:cs typeface="Times New Roman" pitchFamily="18" charset="0"/>
              </a:rPr>
              <a:t>: </a:t>
            </a:r>
            <a:r>
              <a:rPr lang="en-US" sz="2800" dirty="0" err="1">
                <a:cs typeface="Times New Roman" pitchFamily="18" charset="0"/>
              </a:rPr>
              <a:t>Firmalar</a:t>
            </a:r>
            <a:r>
              <a:rPr lang="en-US" sz="2800" dirty="0">
                <a:cs typeface="Times New Roman" pitchFamily="18" charset="0"/>
              </a:rPr>
              <a:t> </a:t>
            </a:r>
            <a:r>
              <a:rPr lang="en-US" sz="2800" dirty="0" err="1">
                <a:cs typeface="Times New Roman" pitchFamily="18" charset="0"/>
              </a:rPr>
              <a:t>işe</a:t>
            </a:r>
            <a:r>
              <a:rPr lang="en-US" sz="2800" dirty="0">
                <a:cs typeface="Times New Roman" pitchFamily="18" charset="0"/>
              </a:rPr>
              <a:t> </a:t>
            </a:r>
            <a:r>
              <a:rPr lang="en-US" sz="2800" dirty="0" err="1">
                <a:cs typeface="Times New Roman" pitchFamily="18" charset="0"/>
              </a:rPr>
              <a:t>alım</a:t>
            </a:r>
            <a:r>
              <a:rPr lang="en-US" sz="2800" dirty="0">
                <a:cs typeface="Times New Roman" pitchFamily="18" charset="0"/>
              </a:rPr>
              <a:t> </a:t>
            </a:r>
            <a:r>
              <a:rPr lang="en-US" sz="2800" dirty="0" err="1">
                <a:cs typeface="Times New Roman" pitchFamily="18" charset="0"/>
              </a:rPr>
              <a:t>yapıyorsa</a:t>
            </a:r>
            <a:r>
              <a:rPr lang="en-US" sz="2800" dirty="0">
                <a:cs typeface="Times New Roman" pitchFamily="18" charset="0"/>
              </a:rPr>
              <a:t> </a:t>
            </a:r>
          </a:p>
          <a:p>
            <a:pPr marL="514350" indent="-514350">
              <a:lnSpc>
                <a:spcPct val="150000"/>
              </a:lnSpc>
              <a:buFont typeface="+mj-lt"/>
              <a:buAutoNum type="arabicPeriod"/>
            </a:pPr>
            <a:r>
              <a:rPr lang="en-US" sz="2800" dirty="0">
                <a:cs typeface="Times New Roman" pitchFamily="18" charset="0"/>
              </a:rPr>
              <a:t>Normal </a:t>
            </a:r>
            <a:r>
              <a:rPr lang="en-US" sz="2800" dirty="0" err="1">
                <a:cs typeface="Times New Roman" pitchFamily="18" charset="0"/>
              </a:rPr>
              <a:t>bir</a:t>
            </a:r>
            <a:r>
              <a:rPr lang="en-US" sz="2800" dirty="0">
                <a:cs typeface="Times New Roman" pitchFamily="18" charset="0"/>
              </a:rPr>
              <a:t> </a:t>
            </a:r>
            <a:r>
              <a:rPr lang="en-US" sz="2800" dirty="0" err="1">
                <a:cs typeface="Times New Roman" pitchFamily="18" charset="0"/>
              </a:rPr>
              <a:t>dönemde</a:t>
            </a:r>
            <a:r>
              <a:rPr lang="en-US" sz="2800" dirty="0">
                <a:cs typeface="Times New Roman" pitchFamily="18" charset="0"/>
              </a:rPr>
              <a:t> </a:t>
            </a:r>
            <a:r>
              <a:rPr lang="en-US" sz="2800" dirty="0" err="1">
                <a:cs typeface="Times New Roman" pitchFamily="18" charset="0"/>
              </a:rPr>
              <a:t>firmalar</a:t>
            </a:r>
            <a:r>
              <a:rPr lang="en-US" sz="2800" dirty="0">
                <a:cs typeface="Times New Roman" pitchFamily="18" charset="0"/>
              </a:rPr>
              <a:t> </a:t>
            </a:r>
            <a:r>
              <a:rPr lang="en-US" sz="2800" dirty="0" err="1">
                <a:cs typeface="Times New Roman" pitchFamily="18" charset="0"/>
              </a:rPr>
              <a:t>karar</a:t>
            </a:r>
            <a:r>
              <a:rPr lang="en-US" sz="2800" dirty="0">
                <a:cs typeface="Times New Roman" pitchFamily="18" charset="0"/>
              </a:rPr>
              <a:t> </a:t>
            </a:r>
            <a:r>
              <a:rPr lang="en-US" sz="2800" dirty="0" err="1">
                <a:cs typeface="Times New Roman" pitchFamily="18" charset="0"/>
              </a:rPr>
              <a:t>değiştirmediğinde</a:t>
            </a:r>
            <a:r>
              <a:rPr lang="en-US" sz="2800" dirty="0">
                <a:cs typeface="Times New Roman" pitchFamily="18" charset="0"/>
              </a:rPr>
              <a:t>.</a:t>
            </a:r>
          </a:p>
        </p:txBody>
      </p:sp>
    </p:spTree>
    <p:extLst>
      <p:ext uri="{BB962C8B-B14F-4D97-AF65-F5344CB8AC3E}">
        <p14:creationId xmlns:p14="http://schemas.microsoft.com/office/powerpoint/2010/main" val="18147193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p:cNvSpPr>
            <a:spLocks noGrp="1"/>
          </p:cNvSpPr>
          <p:nvPr>
            <p:ph type="title"/>
          </p:nvPr>
        </p:nvSpPr>
        <p:spPr>
          <a:xfrm>
            <a:off x="457200" y="304800"/>
            <a:ext cx="8229600" cy="1097280"/>
          </a:xfrm>
        </p:spPr>
        <p:txBody>
          <a:bodyPr/>
          <a:lstStyle/>
          <a:p>
            <a:r>
              <a:rPr lang="en-US" sz="3600" dirty="0" err="1">
                <a:solidFill>
                  <a:schemeClr val="bg2"/>
                </a:solidFill>
              </a:rPr>
              <a:t>İstihdam</a:t>
            </a:r>
            <a:r>
              <a:rPr lang="en-US" sz="3600" dirty="0">
                <a:solidFill>
                  <a:schemeClr val="bg2"/>
                </a:solidFill>
              </a:rPr>
              <a:t> </a:t>
            </a:r>
            <a:r>
              <a:rPr lang="en-US" sz="3600" dirty="0" err="1">
                <a:solidFill>
                  <a:schemeClr val="bg2"/>
                </a:solidFill>
              </a:rPr>
              <a:t>ve</a:t>
            </a:r>
            <a:r>
              <a:rPr lang="en-US" sz="3600" dirty="0">
                <a:solidFill>
                  <a:schemeClr val="bg2"/>
                </a:solidFill>
              </a:rPr>
              <a:t> </a:t>
            </a:r>
            <a:r>
              <a:rPr lang="en-US" sz="3600" dirty="0" err="1">
                <a:solidFill>
                  <a:schemeClr val="bg2"/>
                </a:solidFill>
              </a:rPr>
              <a:t>İşsizliğin</a:t>
            </a:r>
            <a:r>
              <a:rPr lang="en-US" sz="3600" dirty="0">
                <a:solidFill>
                  <a:schemeClr val="bg2"/>
                </a:solidFill>
              </a:rPr>
              <a:t> </a:t>
            </a:r>
            <a:r>
              <a:rPr lang="en-US" sz="3600" dirty="0" err="1">
                <a:solidFill>
                  <a:schemeClr val="bg2"/>
                </a:solidFill>
              </a:rPr>
              <a:t>ölçümü</a:t>
            </a:r>
            <a:endParaRPr lang="en-US" sz="2000" dirty="0">
              <a:solidFill>
                <a:schemeClr val="bg2"/>
              </a:solidFill>
            </a:endParaRPr>
          </a:p>
        </p:txBody>
      </p:sp>
      <p:sp>
        <p:nvSpPr>
          <p:cNvPr id="2" name="Content Placeholder 1"/>
          <p:cNvSpPr>
            <a:spLocks noGrp="1"/>
          </p:cNvSpPr>
          <p:nvPr>
            <p:ph idx="1"/>
          </p:nvPr>
        </p:nvSpPr>
        <p:spPr>
          <a:xfrm>
            <a:off x="533400" y="1752600"/>
            <a:ext cx="8382000" cy="457200"/>
          </a:xfrm>
        </p:spPr>
        <p:txBody>
          <a:bodyPr/>
          <a:lstStyle/>
          <a:p>
            <a:pPr marL="0" indent="0" algn="ctr">
              <a:buNone/>
            </a:pPr>
            <a:r>
              <a:rPr lang="en-US" sz="2400" dirty="0"/>
              <a:t>1948 – 2016 ABD </a:t>
            </a:r>
            <a:r>
              <a:rPr lang="en-US" sz="2400" dirty="0" err="1"/>
              <a:t>İşsizlik</a:t>
            </a:r>
            <a:r>
              <a:rPr lang="en-US" sz="2400" dirty="0"/>
              <a:t> </a:t>
            </a:r>
            <a:r>
              <a:rPr lang="en-US" sz="2400" dirty="0" err="1"/>
              <a:t>haddi</a:t>
            </a:r>
            <a:r>
              <a:rPr lang="en-US" sz="2400" dirty="0"/>
              <a:t> </a:t>
            </a:r>
          </a:p>
        </p:txBody>
      </p:sp>
      <p:pic>
        <p:nvPicPr>
          <p:cNvPr id="3074" name="Picture 2" descr="A line graph depicts  the U.S. unemployment rate from 1948 to 2016.&#10;The vertical axis is labeled &quot;Unemployment rate (percent)&quot; and ranges from 0 to 12 in increments of 2. The horizontal axis is labeled &quot;Year&quot; and lists years from 1948 to 2016. The line keeps on fluctuating over the years but shows a net growth rate. The data shown is as follows:&#10;◦ 1948: 3.7 percent&#10;◦ 1956: 4.0 percent&#10;◦ 1965: 5.0 percent&#10;◦ 1973: 5.2 percent&#10;◦ 1982: 7.5 percent&#10;◦ 1990: 5.0 percent&#10;◦ 1999: 4.2 percent&#10;◦ 2007: 4.5 percent&#10;◦ 2016: 5.0 percent&#10;The values used in the description are approximat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95400" y="2667000"/>
            <a:ext cx="6365876" cy="35347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179776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p:cNvSpPr>
            <a:spLocks noGrp="1"/>
          </p:cNvSpPr>
          <p:nvPr>
            <p:ph type="title"/>
          </p:nvPr>
        </p:nvSpPr>
        <p:spPr>
          <a:xfrm>
            <a:off x="457200" y="304800"/>
            <a:ext cx="8229600" cy="1097280"/>
          </a:xfrm>
        </p:spPr>
        <p:txBody>
          <a:bodyPr/>
          <a:lstStyle/>
          <a:p>
            <a:r>
              <a:rPr lang="en-US" sz="3600" dirty="0" err="1">
                <a:solidFill>
                  <a:schemeClr val="bg2"/>
                </a:solidFill>
              </a:rPr>
              <a:t>İstihdam</a:t>
            </a:r>
            <a:r>
              <a:rPr lang="en-US" sz="3600" dirty="0">
                <a:solidFill>
                  <a:schemeClr val="bg2"/>
                </a:solidFill>
              </a:rPr>
              <a:t> </a:t>
            </a:r>
            <a:r>
              <a:rPr lang="en-US" sz="3600" dirty="0" err="1">
                <a:solidFill>
                  <a:schemeClr val="bg2"/>
                </a:solidFill>
              </a:rPr>
              <a:t>ve</a:t>
            </a:r>
            <a:r>
              <a:rPr lang="en-US" sz="3600" dirty="0">
                <a:solidFill>
                  <a:schemeClr val="bg2"/>
                </a:solidFill>
              </a:rPr>
              <a:t> </a:t>
            </a:r>
            <a:r>
              <a:rPr lang="en-US" sz="3600" dirty="0" err="1">
                <a:solidFill>
                  <a:schemeClr val="bg2"/>
                </a:solidFill>
              </a:rPr>
              <a:t>İşsizliğin</a:t>
            </a:r>
            <a:r>
              <a:rPr lang="en-US" sz="3600" dirty="0">
                <a:solidFill>
                  <a:schemeClr val="bg2"/>
                </a:solidFill>
              </a:rPr>
              <a:t> </a:t>
            </a:r>
            <a:r>
              <a:rPr lang="en-US" sz="3600" dirty="0" err="1">
                <a:solidFill>
                  <a:schemeClr val="bg2"/>
                </a:solidFill>
              </a:rPr>
              <a:t>ölçümü</a:t>
            </a:r>
            <a:endParaRPr lang="en-US" sz="2000" dirty="0">
              <a:solidFill>
                <a:schemeClr val="bg2"/>
              </a:solidFill>
            </a:endParaRPr>
          </a:p>
        </p:txBody>
      </p:sp>
      <p:sp>
        <p:nvSpPr>
          <p:cNvPr id="2" name="Content Placeholder 1"/>
          <p:cNvSpPr>
            <a:spLocks noGrp="1"/>
          </p:cNvSpPr>
          <p:nvPr>
            <p:ph idx="1"/>
          </p:nvPr>
        </p:nvSpPr>
        <p:spPr>
          <a:xfrm>
            <a:off x="457200" y="1600200"/>
            <a:ext cx="8229600" cy="762000"/>
          </a:xfrm>
        </p:spPr>
        <p:txBody>
          <a:bodyPr/>
          <a:lstStyle/>
          <a:p>
            <a:pPr marL="0" indent="0" algn="ctr">
              <a:buNone/>
            </a:pPr>
            <a:r>
              <a:rPr lang="en-US" sz="2400" dirty="0" err="1"/>
              <a:t>Emeğin</a:t>
            </a:r>
            <a:r>
              <a:rPr lang="en-US" sz="2400" dirty="0"/>
              <a:t> </a:t>
            </a:r>
            <a:r>
              <a:rPr lang="en-US" sz="2400" dirty="0" err="1"/>
              <a:t>Marjinal</a:t>
            </a:r>
            <a:r>
              <a:rPr lang="en-US" sz="2400" dirty="0"/>
              <a:t> </a:t>
            </a:r>
            <a:r>
              <a:rPr lang="en-US" sz="2400" dirty="0" err="1"/>
              <a:t>Ürününün</a:t>
            </a:r>
            <a:r>
              <a:rPr lang="en-US" sz="2400" dirty="0"/>
              <a:t> </a:t>
            </a:r>
            <a:r>
              <a:rPr lang="en-US" sz="2400" dirty="0" err="1"/>
              <a:t>Piyasa</a:t>
            </a:r>
            <a:r>
              <a:rPr lang="en-US" sz="2400" dirty="0"/>
              <a:t> </a:t>
            </a:r>
            <a:r>
              <a:rPr lang="en-US" sz="2400" dirty="0" err="1"/>
              <a:t>Değeri</a:t>
            </a:r>
            <a:r>
              <a:rPr lang="en-US" sz="2400" dirty="0"/>
              <a:t> </a:t>
            </a:r>
            <a:r>
              <a:rPr lang="en-US" sz="2400" dirty="0" err="1"/>
              <a:t>Emek</a:t>
            </a:r>
            <a:r>
              <a:rPr lang="en-US" sz="2400" dirty="0"/>
              <a:t> </a:t>
            </a:r>
            <a:r>
              <a:rPr lang="en-US" sz="2400" dirty="0" err="1"/>
              <a:t>Talebini</a:t>
            </a:r>
            <a:r>
              <a:rPr lang="en-US" sz="2400" dirty="0"/>
              <a:t> </a:t>
            </a:r>
            <a:r>
              <a:rPr lang="en-US" sz="2400" dirty="0" err="1"/>
              <a:t>Oluşturur</a:t>
            </a:r>
            <a:endParaRPr lang="en-US" sz="2400" dirty="0"/>
          </a:p>
        </p:txBody>
      </p:sp>
      <p:pic>
        <p:nvPicPr>
          <p:cNvPr id="4098" name="Picture 2" descr="A line graph shows that the value of the marginal product of labor is the labor demand curve.&#10;The vertical axis is labeled &quot;Value of the marginal product of labor&quot; and the horizontal axis is labeled &quot;Quantity of barbers.&quot; The line for the value of the marginal product of labor (Labor demand curve) is sloping downward from the upper left corner to lower right corner. A point in the middle is highlighted and the point corresponding to this on the horizontal axis is labeled as &quot;Optimal quantity&quot; and that on the vertical axis is labeled as &quot;Market wage.&quo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11400" y="2819400"/>
            <a:ext cx="4521200" cy="32157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527779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33400" y="304800"/>
            <a:ext cx="8229600" cy="622828"/>
          </a:xfrm>
        </p:spPr>
        <p:txBody>
          <a:bodyPr/>
          <a:lstStyle/>
          <a:p>
            <a:r>
              <a:rPr lang="en-US" sz="3600" dirty="0" err="1">
                <a:solidFill>
                  <a:schemeClr val="bg2"/>
                </a:solidFill>
              </a:rPr>
              <a:t>İşgücü</a:t>
            </a:r>
            <a:r>
              <a:rPr lang="en-US" sz="3600" dirty="0">
                <a:solidFill>
                  <a:schemeClr val="bg2"/>
                </a:solidFill>
              </a:rPr>
              <a:t> </a:t>
            </a:r>
            <a:r>
              <a:rPr lang="en-US" sz="3600" dirty="0" err="1">
                <a:solidFill>
                  <a:schemeClr val="bg2"/>
                </a:solidFill>
              </a:rPr>
              <a:t>Piyasasında</a:t>
            </a:r>
            <a:r>
              <a:rPr lang="en-US" sz="3600" dirty="0">
                <a:solidFill>
                  <a:schemeClr val="bg2"/>
                </a:solidFill>
              </a:rPr>
              <a:t> </a:t>
            </a:r>
            <a:r>
              <a:rPr lang="en-US" sz="3600" dirty="0" err="1">
                <a:solidFill>
                  <a:schemeClr val="bg2"/>
                </a:solidFill>
              </a:rPr>
              <a:t>Denge</a:t>
            </a:r>
            <a:r>
              <a:rPr lang="en-US" sz="3600" dirty="0">
                <a:solidFill>
                  <a:schemeClr val="bg2"/>
                </a:solidFill>
              </a:rPr>
              <a:t> </a:t>
            </a:r>
            <a:endParaRPr lang="en-US" sz="2000" dirty="0">
              <a:solidFill>
                <a:schemeClr val="bg2"/>
              </a:solidFill>
            </a:endParaRPr>
          </a:p>
        </p:txBody>
      </p:sp>
      <p:sp>
        <p:nvSpPr>
          <p:cNvPr id="4" name="Content Placeholder 3"/>
          <p:cNvSpPr>
            <a:spLocks noGrp="1"/>
          </p:cNvSpPr>
          <p:nvPr>
            <p:ph sz="quarter" idx="13"/>
          </p:nvPr>
        </p:nvSpPr>
        <p:spPr>
          <a:xfrm>
            <a:off x="419100" y="1524000"/>
            <a:ext cx="8420100" cy="2819400"/>
          </a:xfrm>
        </p:spPr>
        <p:txBody>
          <a:bodyPr/>
          <a:lstStyle/>
          <a:p>
            <a:pPr>
              <a:lnSpc>
                <a:spcPct val="150000"/>
              </a:lnSpc>
            </a:pPr>
            <a:r>
              <a:rPr lang="en-US" sz="2800" dirty="0" err="1">
                <a:cs typeface="Times New Roman" pitchFamily="18" charset="0"/>
              </a:rPr>
              <a:t>Karını</a:t>
            </a:r>
            <a:r>
              <a:rPr lang="en-US" sz="2800" dirty="0">
                <a:cs typeface="Times New Roman" pitchFamily="18" charset="0"/>
              </a:rPr>
              <a:t> </a:t>
            </a:r>
            <a:r>
              <a:rPr lang="en-US" sz="2800" dirty="0" err="1">
                <a:cs typeface="Times New Roman" pitchFamily="18" charset="0"/>
              </a:rPr>
              <a:t>ençoklaştırmayı</a:t>
            </a:r>
            <a:r>
              <a:rPr lang="en-US" sz="2800" dirty="0">
                <a:cs typeface="Times New Roman" pitchFamily="18" charset="0"/>
              </a:rPr>
              <a:t> </a:t>
            </a:r>
            <a:r>
              <a:rPr lang="en-US" sz="2800" dirty="0" err="1">
                <a:cs typeface="Times New Roman" pitchFamily="18" charset="0"/>
              </a:rPr>
              <a:t>hedefleyen</a:t>
            </a:r>
            <a:r>
              <a:rPr lang="en-US" sz="2800" dirty="0">
                <a:cs typeface="Times New Roman" pitchFamily="18" charset="0"/>
              </a:rPr>
              <a:t> </a:t>
            </a:r>
            <a:r>
              <a:rPr lang="en-US" sz="2800" dirty="0" err="1">
                <a:cs typeface="Times New Roman" pitchFamily="18" charset="0"/>
              </a:rPr>
              <a:t>firma</a:t>
            </a:r>
            <a:r>
              <a:rPr lang="en-US" sz="2800" dirty="0">
                <a:cs typeface="Times New Roman" pitchFamily="18" charset="0"/>
              </a:rPr>
              <a:t> </a:t>
            </a:r>
            <a:r>
              <a:rPr lang="en-US" sz="2800" dirty="0" err="1">
                <a:cs typeface="Times New Roman" pitchFamily="18" charset="0"/>
              </a:rPr>
              <a:t>davranışı</a:t>
            </a:r>
            <a:endParaRPr lang="en-US" sz="2800" dirty="0">
              <a:cs typeface="Times New Roman" pitchFamily="18" charset="0"/>
            </a:endParaRPr>
          </a:p>
          <a:p>
            <a:pPr>
              <a:lnSpc>
                <a:spcPct val="150000"/>
              </a:lnSpc>
            </a:pPr>
            <a:r>
              <a:rPr lang="en-US" sz="2800" dirty="0" err="1">
                <a:cs typeface="Times New Roman" pitchFamily="18" charset="0"/>
              </a:rPr>
              <a:t>Ekstra</a:t>
            </a:r>
            <a:r>
              <a:rPr lang="en-US" sz="2800" dirty="0">
                <a:cs typeface="Times New Roman" pitchFamily="18" charset="0"/>
              </a:rPr>
              <a:t> </a:t>
            </a:r>
            <a:r>
              <a:rPr lang="en-US" sz="2800" dirty="0" err="1">
                <a:cs typeface="Times New Roman" pitchFamily="18" charset="0"/>
              </a:rPr>
              <a:t>bir</a:t>
            </a:r>
            <a:r>
              <a:rPr lang="en-US" sz="2800" dirty="0">
                <a:cs typeface="Times New Roman" pitchFamily="18" charset="0"/>
              </a:rPr>
              <a:t> </a:t>
            </a:r>
            <a:r>
              <a:rPr lang="en-US" sz="2800" dirty="0" err="1">
                <a:cs typeface="Times New Roman" pitchFamily="18" charset="0"/>
              </a:rPr>
              <a:t>saat</a:t>
            </a:r>
            <a:r>
              <a:rPr lang="en-US" sz="2800" dirty="0">
                <a:cs typeface="Times New Roman" pitchFamily="18" charset="0"/>
              </a:rPr>
              <a:t> </a:t>
            </a:r>
            <a:r>
              <a:rPr lang="en-US" sz="2800" dirty="0" err="1">
                <a:cs typeface="Times New Roman" pitchFamily="18" charset="0"/>
              </a:rPr>
              <a:t>emeğin</a:t>
            </a:r>
            <a:r>
              <a:rPr lang="en-US" sz="2800" dirty="0">
                <a:cs typeface="Times New Roman" pitchFamily="18" charset="0"/>
              </a:rPr>
              <a:t> </a:t>
            </a:r>
            <a:r>
              <a:rPr lang="en-US" sz="2800" dirty="0" err="1">
                <a:cs typeface="Times New Roman" pitchFamily="18" charset="0"/>
              </a:rPr>
              <a:t>marjinal</a:t>
            </a:r>
            <a:r>
              <a:rPr lang="en-US" sz="2800" dirty="0">
                <a:cs typeface="Times New Roman" pitchFamily="18" charset="0"/>
              </a:rPr>
              <a:t> </a:t>
            </a:r>
            <a:r>
              <a:rPr lang="en-US" sz="2800" dirty="0" err="1">
                <a:cs typeface="Times New Roman" pitchFamily="18" charset="0"/>
              </a:rPr>
              <a:t>yararın</a:t>
            </a:r>
            <a:r>
              <a:rPr lang="en-US" sz="2800" dirty="0">
                <a:cs typeface="Times New Roman" pitchFamily="18" charset="0"/>
              </a:rPr>
              <a:t> </a:t>
            </a:r>
            <a:r>
              <a:rPr lang="en-US" sz="2800" dirty="0" err="1">
                <a:cs typeface="Times New Roman" pitchFamily="18" charset="0"/>
              </a:rPr>
              <a:t>marjinal</a:t>
            </a:r>
            <a:r>
              <a:rPr lang="en-US" sz="2800" dirty="0">
                <a:cs typeface="Times New Roman" pitchFamily="18" charset="0"/>
              </a:rPr>
              <a:t> </a:t>
            </a:r>
            <a:r>
              <a:rPr lang="en-US" sz="2800" dirty="0" err="1">
                <a:cs typeface="Times New Roman" pitchFamily="18" charset="0"/>
              </a:rPr>
              <a:t>maliyet</a:t>
            </a:r>
            <a:r>
              <a:rPr lang="en-US" sz="2800" dirty="0">
                <a:cs typeface="Times New Roman" pitchFamily="18" charset="0"/>
              </a:rPr>
              <a:t> </a:t>
            </a:r>
            <a:r>
              <a:rPr lang="en-US" sz="2800" dirty="0" err="1">
                <a:cs typeface="Times New Roman" pitchFamily="18" charset="0"/>
              </a:rPr>
              <a:t>ile</a:t>
            </a:r>
            <a:r>
              <a:rPr lang="en-US" sz="2800" dirty="0">
                <a:cs typeface="Times New Roman" pitchFamily="18" charset="0"/>
              </a:rPr>
              <a:t> </a:t>
            </a:r>
            <a:r>
              <a:rPr lang="en-US" sz="2800" dirty="0" err="1">
                <a:cs typeface="Times New Roman" pitchFamily="18" charset="0"/>
              </a:rPr>
              <a:t>kıyaslanması</a:t>
            </a:r>
            <a:endParaRPr lang="en-US" sz="2800" b="1" dirty="0">
              <a:cs typeface="Times New Roman" pitchFamily="18" charset="0"/>
            </a:endParaRPr>
          </a:p>
        </p:txBody>
      </p:sp>
      <p:sp>
        <p:nvSpPr>
          <p:cNvPr id="9" name="Rectangle 8"/>
          <p:cNvSpPr/>
          <p:nvPr/>
        </p:nvSpPr>
        <p:spPr>
          <a:xfrm>
            <a:off x="1143000" y="4572000"/>
            <a:ext cx="2743200" cy="1676400"/>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tx1"/>
              </a:solidFill>
            </a:endParaRPr>
          </a:p>
        </p:txBody>
      </p:sp>
      <p:sp>
        <p:nvSpPr>
          <p:cNvPr id="10" name="Content Placeholder 9"/>
          <p:cNvSpPr>
            <a:spLocks noGrp="1"/>
          </p:cNvSpPr>
          <p:nvPr>
            <p:ph sz="quarter" idx="14"/>
          </p:nvPr>
        </p:nvSpPr>
        <p:spPr>
          <a:xfrm>
            <a:off x="1295400" y="5143500"/>
            <a:ext cx="2438400" cy="533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Marginal benefit</a:t>
            </a:r>
          </a:p>
        </p:txBody>
      </p:sp>
      <p:sp>
        <p:nvSpPr>
          <p:cNvPr id="6" name="Content Placeholder 5"/>
          <p:cNvSpPr>
            <a:spLocks noGrp="1"/>
          </p:cNvSpPr>
          <p:nvPr>
            <p:ph sz="quarter" idx="15"/>
          </p:nvPr>
        </p:nvSpPr>
        <p:spPr>
          <a:xfrm>
            <a:off x="4267200" y="5143500"/>
            <a:ext cx="495300" cy="533400"/>
          </a:xfrm>
        </p:spPr>
        <p:txBody>
          <a:bodyPr/>
          <a:lstStyle/>
          <a:p>
            <a:pPr algn="ctr"/>
            <a:r>
              <a:rPr lang="en-US" sz="2400" b="1" dirty="0">
                <a:latin typeface="Times New Roman" pitchFamily="18" charset="0"/>
                <a:cs typeface="Times New Roman" pitchFamily="18" charset="0"/>
              </a:rPr>
              <a:t> ≥</a:t>
            </a:r>
          </a:p>
        </p:txBody>
      </p:sp>
      <p:sp>
        <p:nvSpPr>
          <p:cNvPr id="11" name="Rectangle 10"/>
          <p:cNvSpPr/>
          <p:nvPr/>
        </p:nvSpPr>
        <p:spPr>
          <a:xfrm>
            <a:off x="5181600" y="4495800"/>
            <a:ext cx="2743200" cy="16764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tx1"/>
              </a:solidFill>
            </a:endParaRPr>
          </a:p>
        </p:txBody>
      </p:sp>
      <p:sp>
        <p:nvSpPr>
          <p:cNvPr id="7" name="Content Placeholder 6"/>
          <p:cNvSpPr>
            <a:spLocks noGrp="1"/>
          </p:cNvSpPr>
          <p:nvPr>
            <p:ph sz="quarter" idx="16"/>
          </p:nvPr>
        </p:nvSpPr>
        <p:spPr>
          <a:xfrm>
            <a:off x="5486400" y="5143500"/>
            <a:ext cx="2133600" cy="381000"/>
          </a:xfrm>
        </p:spPr>
        <p:txBody>
          <a:bodyPr/>
          <a:lstStyle/>
          <a:p>
            <a:pPr algn="ctr"/>
            <a:r>
              <a:rPr lang="en-US" sz="2400" dirty="0"/>
              <a:t>Marginal cost</a:t>
            </a:r>
          </a:p>
        </p:txBody>
      </p:sp>
    </p:spTree>
    <p:extLst>
      <p:ext uri="{BB962C8B-B14F-4D97-AF65-F5344CB8AC3E}">
        <p14:creationId xmlns:p14="http://schemas.microsoft.com/office/powerpoint/2010/main" val="16713326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229600" cy="703052"/>
          </a:xfrm>
        </p:spPr>
        <p:txBody>
          <a:bodyPr/>
          <a:lstStyle/>
          <a:p>
            <a:r>
              <a:rPr lang="en-US" sz="3600" dirty="0" err="1">
                <a:solidFill>
                  <a:schemeClr val="bg2"/>
                </a:solidFill>
              </a:rPr>
              <a:t>İşgücü</a:t>
            </a:r>
            <a:r>
              <a:rPr lang="en-US" sz="3600" dirty="0">
                <a:solidFill>
                  <a:schemeClr val="bg2"/>
                </a:solidFill>
              </a:rPr>
              <a:t> </a:t>
            </a:r>
            <a:r>
              <a:rPr lang="en-US" sz="3600" dirty="0" err="1">
                <a:solidFill>
                  <a:schemeClr val="bg2"/>
                </a:solidFill>
              </a:rPr>
              <a:t>Piyasasında</a:t>
            </a:r>
            <a:r>
              <a:rPr lang="en-US" sz="3600" dirty="0">
                <a:solidFill>
                  <a:schemeClr val="bg2"/>
                </a:solidFill>
              </a:rPr>
              <a:t> </a:t>
            </a:r>
            <a:r>
              <a:rPr lang="en-US" sz="3600" dirty="0" err="1">
                <a:solidFill>
                  <a:schemeClr val="bg2"/>
                </a:solidFill>
              </a:rPr>
              <a:t>Denge</a:t>
            </a:r>
            <a:r>
              <a:rPr lang="en-US" sz="3600" dirty="0">
                <a:solidFill>
                  <a:schemeClr val="bg2"/>
                </a:solidFill>
              </a:rPr>
              <a:t> </a:t>
            </a:r>
            <a:endParaRPr lang="en-US" sz="2000" dirty="0">
              <a:solidFill>
                <a:schemeClr val="bg2"/>
              </a:solidFill>
            </a:endParaRPr>
          </a:p>
        </p:txBody>
      </p:sp>
      <p:sp>
        <p:nvSpPr>
          <p:cNvPr id="2" name="Text Box 1"/>
          <p:cNvSpPr>
            <a:spLocks noGrp="1"/>
          </p:cNvSpPr>
          <p:nvPr>
            <p:ph idx="1"/>
          </p:nvPr>
        </p:nvSpPr>
        <p:spPr>
          <a:xfrm>
            <a:off x="457200" y="1600200"/>
            <a:ext cx="8229600" cy="4419600"/>
          </a:xfrm>
        </p:spPr>
        <p:txBody>
          <a:bodyPr/>
          <a:lstStyle/>
          <a:p>
            <a:pPr marL="0" indent="0">
              <a:lnSpc>
                <a:spcPct val="150000"/>
              </a:lnSpc>
              <a:buNone/>
            </a:pPr>
            <a:r>
              <a:rPr lang="en-US" sz="2400" dirty="0" err="1">
                <a:cs typeface="Times New Roman" pitchFamily="18" charset="0"/>
              </a:rPr>
              <a:t>Marjinal</a:t>
            </a:r>
            <a:r>
              <a:rPr lang="en-US" sz="2400" dirty="0">
                <a:cs typeface="Times New Roman" pitchFamily="18" charset="0"/>
              </a:rPr>
              <a:t> </a:t>
            </a:r>
            <a:r>
              <a:rPr lang="en-US" sz="2400" dirty="0" err="1">
                <a:cs typeface="Times New Roman" pitchFamily="18" charset="0"/>
              </a:rPr>
              <a:t>yarar</a:t>
            </a:r>
            <a:r>
              <a:rPr lang="en-US" sz="2400" dirty="0">
                <a:cs typeface="Times New Roman" pitchFamily="18" charset="0"/>
              </a:rPr>
              <a:t>= </a:t>
            </a:r>
            <a:r>
              <a:rPr lang="en-US" sz="2400" dirty="0" err="1">
                <a:cs typeface="Times New Roman" pitchFamily="18" charset="0"/>
              </a:rPr>
              <a:t>emeğin</a:t>
            </a:r>
            <a:r>
              <a:rPr lang="en-US" sz="2400" dirty="0">
                <a:cs typeface="Times New Roman" pitchFamily="18" charset="0"/>
              </a:rPr>
              <a:t> </a:t>
            </a:r>
            <a:r>
              <a:rPr lang="en-US" sz="2400" dirty="0" err="1">
                <a:cs typeface="Times New Roman" pitchFamily="18" charset="0"/>
              </a:rPr>
              <a:t>marjinal</a:t>
            </a:r>
            <a:r>
              <a:rPr lang="en-US" sz="2400" dirty="0">
                <a:cs typeface="Times New Roman" pitchFamily="18" charset="0"/>
              </a:rPr>
              <a:t> </a:t>
            </a:r>
            <a:r>
              <a:rPr lang="en-US" sz="2400" dirty="0" err="1">
                <a:cs typeface="Times New Roman" pitchFamily="18" charset="0"/>
              </a:rPr>
              <a:t>ürünün</a:t>
            </a:r>
            <a:r>
              <a:rPr lang="en-US" sz="2400" dirty="0">
                <a:cs typeface="Times New Roman" pitchFamily="18" charset="0"/>
              </a:rPr>
              <a:t> </a:t>
            </a:r>
            <a:r>
              <a:rPr lang="en-US" sz="2400" dirty="0" err="1">
                <a:cs typeface="Times New Roman" pitchFamily="18" charset="0"/>
              </a:rPr>
              <a:t>değeri</a:t>
            </a:r>
            <a:r>
              <a:rPr lang="en-US" sz="2400" i="1" dirty="0">
                <a:cs typeface="Times New Roman" pitchFamily="18" charset="0"/>
              </a:rPr>
              <a:t>—</a:t>
            </a:r>
            <a:r>
              <a:rPr lang="en-US" sz="2400" dirty="0" err="1">
                <a:cs typeface="Times New Roman" pitchFamily="18" charset="0"/>
              </a:rPr>
              <a:t>ekstra</a:t>
            </a:r>
            <a:r>
              <a:rPr lang="en-US" sz="2400" dirty="0">
                <a:cs typeface="Times New Roman" pitchFamily="18" charset="0"/>
              </a:rPr>
              <a:t> </a:t>
            </a:r>
            <a:r>
              <a:rPr lang="en-US" sz="2400" dirty="0" err="1">
                <a:cs typeface="Times New Roman" pitchFamily="18" charset="0"/>
              </a:rPr>
              <a:t>bir</a:t>
            </a:r>
            <a:r>
              <a:rPr lang="en-US" sz="2400" dirty="0">
                <a:cs typeface="Times New Roman" pitchFamily="18" charset="0"/>
              </a:rPr>
              <a:t> </a:t>
            </a:r>
            <a:r>
              <a:rPr lang="en-US" sz="2400" dirty="0" err="1">
                <a:cs typeface="Times New Roman" pitchFamily="18" charset="0"/>
              </a:rPr>
              <a:t>işçinin</a:t>
            </a:r>
            <a:r>
              <a:rPr lang="en-US" sz="2400" dirty="0">
                <a:cs typeface="Times New Roman" pitchFamily="18" charset="0"/>
              </a:rPr>
              <a:t> </a:t>
            </a:r>
            <a:r>
              <a:rPr lang="en-US" sz="2400" dirty="0" err="1">
                <a:cs typeface="Times New Roman" pitchFamily="18" charset="0"/>
              </a:rPr>
              <a:t>işe</a:t>
            </a:r>
            <a:r>
              <a:rPr lang="en-US" sz="2400" dirty="0">
                <a:cs typeface="Times New Roman" pitchFamily="18" charset="0"/>
              </a:rPr>
              <a:t> </a:t>
            </a:r>
            <a:r>
              <a:rPr lang="en-US" sz="2400" dirty="0" err="1">
                <a:cs typeface="Times New Roman" pitchFamily="18" charset="0"/>
              </a:rPr>
              <a:t>alımında</a:t>
            </a:r>
            <a:r>
              <a:rPr lang="en-US" sz="2400" dirty="0">
                <a:cs typeface="Times New Roman" pitchFamily="18" charset="0"/>
              </a:rPr>
              <a:t> </a:t>
            </a:r>
            <a:r>
              <a:rPr lang="en-US" sz="2400" dirty="0" err="1">
                <a:cs typeface="Times New Roman" pitchFamily="18" charset="0"/>
              </a:rPr>
              <a:t>toplam</a:t>
            </a:r>
            <a:r>
              <a:rPr lang="en-US" sz="2400" dirty="0">
                <a:cs typeface="Times New Roman" pitchFamily="18" charset="0"/>
              </a:rPr>
              <a:t> </a:t>
            </a:r>
            <a:r>
              <a:rPr lang="en-US" sz="2400" dirty="0" err="1">
                <a:cs typeface="Times New Roman" pitchFamily="18" charset="0"/>
              </a:rPr>
              <a:t>hasılada</a:t>
            </a:r>
            <a:r>
              <a:rPr lang="en-US" sz="2400" dirty="0">
                <a:cs typeface="Times New Roman" pitchFamily="18" charset="0"/>
              </a:rPr>
              <a:t> </a:t>
            </a:r>
            <a:r>
              <a:rPr lang="en-US" sz="2400" dirty="0" err="1">
                <a:cs typeface="Times New Roman" pitchFamily="18" charset="0"/>
              </a:rPr>
              <a:t>oluşacak</a:t>
            </a:r>
            <a:r>
              <a:rPr lang="en-US" sz="2400" dirty="0">
                <a:cs typeface="Times New Roman" pitchFamily="18" charset="0"/>
              </a:rPr>
              <a:t> </a:t>
            </a:r>
            <a:r>
              <a:rPr lang="en-US" sz="2400" dirty="0" err="1">
                <a:cs typeface="Times New Roman" pitchFamily="18" charset="0"/>
              </a:rPr>
              <a:t>artış</a:t>
            </a:r>
            <a:r>
              <a:rPr lang="en-US" sz="2400" dirty="0">
                <a:cs typeface="Times New Roman" pitchFamily="18" charset="0"/>
              </a:rPr>
              <a:t>.</a:t>
            </a:r>
          </a:p>
          <a:p>
            <a:pPr marL="0" indent="0">
              <a:lnSpc>
                <a:spcPct val="150000"/>
              </a:lnSpc>
              <a:buNone/>
            </a:pPr>
            <a:r>
              <a:rPr lang="en-US" sz="2400" dirty="0" err="1">
                <a:cs typeface="Times New Roman" pitchFamily="18" charset="0"/>
              </a:rPr>
              <a:t>Emeğin</a:t>
            </a:r>
            <a:r>
              <a:rPr lang="en-US" sz="2400" dirty="0">
                <a:cs typeface="Times New Roman" pitchFamily="18" charset="0"/>
              </a:rPr>
              <a:t> </a:t>
            </a:r>
            <a:r>
              <a:rPr lang="en-US" sz="2400" dirty="0" err="1">
                <a:cs typeface="Times New Roman" pitchFamily="18" charset="0"/>
              </a:rPr>
              <a:t>marjinal</a:t>
            </a:r>
            <a:r>
              <a:rPr lang="en-US" sz="2400" dirty="0">
                <a:cs typeface="Times New Roman" pitchFamily="18" charset="0"/>
              </a:rPr>
              <a:t> </a:t>
            </a:r>
            <a:r>
              <a:rPr lang="en-US" sz="2400" dirty="0" err="1">
                <a:cs typeface="Times New Roman" pitchFamily="18" charset="0"/>
              </a:rPr>
              <a:t>ürünü</a:t>
            </a:r>
            <a:r>
              <a:rPr lang="en-US" sz="2400" dirty="0">
                <a:cs typeface="Times New Roman" pitchFamily="18" charset="0"/>
              </a:rPr>
              <a:t> (MP</a:t>
            </a:r>
            <a:r>
              <a:rPr lang="en-US" sz="2400" baseline="-25000" dirty="0">
                <a:cs typeface="Times New Roman" pitchFamily="18" charset="0"/>
              </a:rPr>
              <a:t>L</a:t>
            </a:r>
            <a:r>
              <a:rPr lang="en-US" sz="2400" dirty="0">
                <a:cs typeface="Times New Roman" pitchFamily="18" charset="0"/>
              </a:rPr>
              <a:t>)  </a:t>
            </a:r>
            <a:r>
              <a:rPr lang="en-US" sz="2400" dirty="0" err="1">
                <a:cs typeface="Times New Roman" pitchFamily="18" charset="0"/>
              </a:rPr>
              <a:t>çıktının</a:t>
            </a:r>
            <a:r>
              <a:rPr lang="en-US" sz="2400" dirty="0">
                <a:cs typeface="Times New Roman" pitchFamily="18" charset="0"/>
              </a:rPr>
              <a:t> </a:t>
            </a:r>
            <a:r>
              <a:rPr lang="en-US" sz="2400" dirty="0" err="1">
                <a:cs typeface="Times New Roman" pitchFamily="18" charset="0"/>
              </a:rPr>
              <a:t>piyasa</a:t>
            </a:r>
            <a:r>
              <a:rPr lang="en-US" sz="2400" dirty="0">
                <a:cs typeface="Times New Roman" pitchFamily="18" charset="0"/>
              </a:rPr>
              <a:t> </a:t>
            </a:r>
            <a:r>
              <a:rPr lang="en-US" sz="2400" dirty="0" err="1">
                <a:cs typeface="Times New Roman" pitchFamily="18" charset="0"/>
              </a:rPr>
              <a:t>fiyatı</a:t>
            </a:r>
            <a:r>
              <a:rPr lang="en-US" sz="2400" dirty="0">
                <a:cs typeface="Times New Roman" pitchFamily="18" charset="0"/>
              </a:rPr>
              <a:t> (P) </a:t>
            </a:r>
            <a:r>
              <a:rPr lang="en-US" sz="2400" dirty="0" err="1">
                <a:cs typeface="Times New Roman" pitchFamily="18" charset="0"/>
              </a:rPr>
              <a:t>ile</a:t>
            </a:r>
            <a:r>
              <a:rPr lang="en-US" sz="2400" dirty="0">
                <a:cs typeface="Times New Roman" pitchFamily="18" charset="0"/>
              </a:rPr>
              <a:t> </a:t>
            </a:r>
            <a:r>
              <a:rPr lang="en-US" sz="2400" dirty="0" err="1">
                <a:cs typeface="Times New Roman" pitchFamily="18" charset="0"/>
              </a:rPr>
              <a:t>çarpımına</a:t>
            </a:r>
            <a:r>
              <a:rPr lang="en-US" sz="2400" dirty="0">
                <a:cs typeface="Times New Roman" pitchFamily="18" charset="0"/>
              </a:rPr>
              <a:t> </a:t>
            </a:r>
            <a:r>
              <a:rPr lang="en-US" sz="2400" dirty="0" err="1">
                <a:cs typeface="Times New Roman" pitchFamily="18" charset="0"/>
              </a:rPr>
              <a:t>eşittir</a:t>
            </a:r>
            <a:r>
              <a:rPr lang="en-US" sz="2400" dirty="0">
                <a:cs typeface="Times New Roman" pitchFamily="18" charset="0"/>
              </a:rPr>
              <a:t>.</a:t>
            </a:r>
          </a:p>
          <a:p>
            <a:pPr marL="0" indent="0">
              <a:lnSpc>
                <a:spcPct val="150000"/>
              </a:lnSpc>
              <a:buNone/>
            </a:pPr>
            <a:r>
              <a:rPr lang="en-US" sz="2400" dirty="0" err="1">
                <a:cs typeface="Times New Roman" pitchFamily="18" charset="0"/>
              </a:rPr>
              <a:t>Marjinal</a:t>
            </a:r>
            <a:r>
              <a:rPr lang="en-US" sz="2400" dirty="0">
                <a:cs typeface="Times New Roman" pitchFamily="18" charset="0"/>
              </a:rPr>
              <a:t> </a:t>
            </a:r>
            <a:r>
              <a:rPr lang="en-US" sz="2400" dirty="0" err="1">
                <a:cs typeface="Times New Roman" pitchFamily="18" charset="0"/>
              </a:rPr>
              <a:t>ürünün</a:t>
            </a:r>
            <a:r>
              <a:rPr lang="en-US" sz="2400" dirty="0">
                <a:cs typeface="Times New Roman" pitchFamily="18" charset="0"/>
              </a:rPr>
              <a:t> </a:t>
            </a:r>
            <a:r>
              <a:rPr lang="en-US" sz="2400" dirty="0" err="1">
                <a:cs typeface="Times New Roman" pitchFamily="18" charset="0"/>
              </a:rPr>
              <a:t>değeri</a:t>
            </a:r>
            <a:r>
              <a:rPr lang="en-US" sz="2400" dirty="0">
                <a:cs typeface="Times New Roman" pitchFamily="18" charset="0"/>
              </a:rPr>
              <a:t> = P.MP</a:t>
            </a:r>
            <a:r>
              <a:rPr lang="en-US" sz="2400" baseline="-25000" dirty="0">
                <a:cs typeface="Times New Roman" pitchFamily="18" charset="0"/>
              </a:rPr>
              <a:t>L</a:t>
            </a:r>
            <a:r>
              <a:rPr lang="en-US" sz="2400" dirty="0">
                <a:cs typeface="Times New Roman" pitchFamily="18" charset="0"/>
              </a:rPr>
              <a:t>  </a:t>
            </a:r>
          </a:p>
          <a:p>
            <a:pPr marL="0" indent="0">
              <a:lnSpc>
                <a:spcPct val="150000"/>
              </a:lnSpc>
              <a:buNone/>
            </a:pPr>
            <a:r>
              <a:rPr lang="en-US" sz="2400" dirty="0" err="1">
                <a:cs typeface="Times New Roman" pitchFamily="18" charset="0"/>
              </a:rPr>
              <a:t>Marjinal</a:t>
            </a:r>
            <a:r>
              <a:rPr lang="en-US" sz="2400" dirty="0">
                <a:cs typeface="Times New Roman" pitchFamily="18" charset="0"/>
              </a:rPr>
              <a:t> </a:t>
            </a:r>
            <a:r>
              <a:rPr lang="en-US" sz="2400" dirty="0" err="1">
                <a:cs typeface="Times New Roman" pitchFamily="18" charset="0"/>
              </a:rPr>
              <a:t>maliyet</a:t>
            </a:r>
            <a:r>
              <a:rPr lang="en-US" sz="2400" dirty="0">
                <a:cs typeface="Times New Roman" pitchFamily="18" charset="0"/>
              </a:rPr>
              <a:t> </a:t>
            </a:r>
            <a:r>
              <a:rPr lang="en-US" sz="2400" dirty="0" err="1">
                <a:cs typeface="Times New Roman" pitchFamily="18" charset="0"/>
              </a:rPr>
              <a:t>yani</a:t>
            </a:r>
            <a:r>
              <a:rPr lang="en-US" sz="2400" dirty="0">
                <a:cs typeface="Times New Roman" pitchFamily="18" charset="0"/>
              </a:rPr>
              <a:t> </a:t>
            </a:r>
            <a:r>
              <a:rPr lang="en-US" sz="2400" dirty="0" err="1">
                <a:cs typeface="Times New Roman" pitchFamily="18" charset="0"/>
              </a:rPr>
              <a:t>ücret</a:t>
            </a:r>
            <a:r>
              <a:rPr lang="en-US" sz="2400" dirty="0">
                <a:cs typeface="Times New Roman" pitchFamily="18" charset="0"/>
              </a:rPr>
              <a:t> </a:t>
            </a:r>
            <a:r>
              <a:rPr lang="en-US" sz="2400" dirty="0" err="1">
                <a:cs typeface="Times New Roman" pitchFamily="18" charset="0"/>
              </a:rPr>
              <a:t>düzeyi</a:t>
            </a:r>
            <a:r>
              <a:rPr lang="en-US" sz="2400" dirty="0">
                <a:cs typeface="Times New Roman" pitchFamily="18" charset="0"/>
              </a:rPr>
              <a:t> </a:t>
            </a:r>
            <a:r>
              <a:rPr lang="en-US" sz="2400" i="1" dirty="0">
                <a:cs typeface="Times New Roman" pitchFamily="18" charset="0"/>
              </a:rPr>
              <a:t>, </a:t>
            </a:r>
            <a:r>
              <a:rPr lang="en-US" sz="2400" dirty="0">
                <a:cs typeface="Times New Roman" pitchFamily="18" charset="0"/>
              </a:rPr>
              <a:t>W. </a:t>
            </a:r>
          </a:p>
        </p:txBody>
      </p:sp>
    </p:spTree>
    <p:extLst>
      <p:ext uri="{BB962C8B-B14F-4D97-AF65-F5344CB8AC3E}">
        <p14:creationId xmlns:p14="http://schemas.microsoft.com/office/powerpoint/2010/main" val="11577233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88472"/>
            <a:ext cx="8229600" cy="703052"/>
          </a:xfrm>
        </p:spPr>
        <p:txBody>
          <a:bodyPr/>
          <a:lstStyle/>
          <a:p>
            <a:r>
              <a:rPr lang="en-US" sz="3600" dirty="0" err="1">
                <a:solidFill>
                  <a:schemeClr val="bg2"/>
                </a:solidFill>
              </a:rPr>
              <a:t>İşgücü</a:t>
            </a:r>
            <a:r>
              <a:rPr lang="en-US" sz="3600" dirty="0">
                <a:solidFill>
                  <a:schemeClr val="bg2"/>
                </a:solidFill>
              </a:rPr>
              <a:t> </a:t>
            </a:r>
            <a:r>
              <a:rPr lang="en-US" sz="3600" dirty="0" err="1">
                <a:solidFill>
                  <a:schemeClr val="bg2"/>
                </a:solidFill>
              </a:rPr>
              <a:t>Piyasasında</a:t>
            </a:r>
            <a:r>
              <a:rPr lang="en-US" sz="3600" dirty="0">
                <a:solidFill>
                  <a:schemeClr val="bg2"/>
                </a:solidFill>
              </a:rPr>
              <a:t> </a:t>
            </a:r>
            <a:r>
              <a:rPr lang="en-US" sz="3600" dirty="0" err="1">
                <a:solidFill>
                  <a:schemeClr val="bg2"/>
                </a:solidFill>
              </a:rPr>
              <a:t>Denge</a:t>
            </a:r>
            <a:r>
              <a:rPr lang="en-US" sz="3600" dirty="0">
                <a:solidFill>
                  <a:schemeClr val="bg2"/>
                </a:solidFill>
              </a:rPr>
              <a:t> </a:t>
            </a:r>
            <a:endParaRPr lang="en-US" sz="2000" dirty="0">
              <a:solidFill>
                <a:schemeClr val="bg2"/>
              </a:solidFill>
            </a:endParaRPr>
          </a:p>
        </p:txBody>
      </p:sp>
      <p:sp>
        <p:nvSpPr>
          <p:cNvPr id="4" name="Content Placeholder 3"/>
          <p:cNvSpPr>
            <a:spLocks noGrp="1"/>
          </p:cNvSpPr>
          <p:nvPr>
            <p:ph idx="1"/>
          </p:nvPr>
        </p:nvSpPr>
        <p:spPr/>
        <p:txBody>
          <a:bodyPr/>
          <a:lstStyle/>
          <a:p>
            <a:pPr marL="0" indent="0">
              <a:lnSpc>
                <a:spcPct val="150000"/>
              </a:lnSpc>
              <a:buNone/>
            </a:pPr>
            <a:r>
              <a:rPr lang="en-US" sz="2800" dirty="0" err="1">
                <a:cs typeface="Times New Roman" pitchFamily="18" charset="0"/>
              </a:rPr>
              <a:t>Karını</a:t>
            </a:r>
            <a:r>
              <a:rPr lang="en-US" sz="2800" dirty="0">
                <a:cs typeface="Times New Roman" pitchFamily="18" charset="0"/>
              </a:rPr>
              <a:t> </a:t>
            </a:r>
            <a:r>
              <a:rPr lang="en-US" sz="2800" dirty="0" err="1">
                <a:cs typeface="Times New Roman" pitchFamily="18" charset="0"/>
              </a:rPr>
              <a:t>ençoklaştırmayı</a:t>
            </a:r>
            <a:r>
              <a:rPr lang="en-US" sz="2800" dirty="0">
                <a:cs typeface="Times New Roman" pitchFamily="18" charset="0"/>
              </a:rPr>
              <a:t> </a:t>
            </a:r>
            <a:r>
              <a:rPr lang="en-US" sz="2800" dirty="0" err="1">
                <a:cs typeface="Times New Roman" pitchFamily="18" charset="0"/>
              </a:rPr>
              <a:t>hedefleyen</a:t>
            </a:r>
            <a:r>
              <a:rPr lang="en-US" sz="2800" dirty="0">
                <a:cs typeface="Times New Roman" pitchFamily="18" charset="0"/>
              </a:rPr>
              <a:t> </a:t>
            </a:r>
            <a:r>
              <a:rPr lang="en-US" sz="2800" dirty="0" err="1">
                <a:cs typeface="Times New Roman" pitchFamily="18" charset="0"/>
              </a:rPr>
              <a:t>firma</a:t>
            </a:r>
            <a:r>
              <a:rPr lang="en-US" sz="2800" dirty="0">
                <a:cs typeface="Times New Roman" pitchFamily="18" charset="0"/>
              </a:rPr>
              <a:t>:</a:t>
            </a:r>
          </a:p>
        </p:txBody>
      </p:sp>
      <p:sp>
        <p:nvSpPr>
          <p:cNvPr id="9" name="Rectangle 8"/>
          <p:cNvSpPr/>
          <p:nvPr/>
        </p:nvSpPr>
        <p:spPr>
          <a:xfrm>
            <a:off x="874690" y="4114800"/>
            <a:ext cx="2743200" cy="1676400"/>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tx1"/>
              </a:solidFill>
            </a:endParaRPr>
          </a:p>
        </p:txBody>
      </p:sp>
      <p:sp>
        <p:nvSpPr>
          <p:cNvPr id="7" name="Content Placeholder 6"/>
          <p:cNvSpPr>
            <a:spLocks noGrp="1"/>
          </p:cNvSpPr>
          <p:nvPr>
            <p:ph sz="quarter" idx="4294967295"/>
          </p:nvPr>
        </p:nvSpPr>
        <p:spPr>
          <a:xfrm>
            <a:off x="1103290" y="4229100"/>
            <a:ext cx="2286000" cy="1447800"/>
          </a:xfrm>
        </p:spPr>
        <p:txBody>
          <a:bodyPr/>
          <a:lstStyle/>
          <a:p>
            <a:pPr marL="0" indent="0" algn="ctr">
              <a:spcBef>
                <a:spcPts val="0"/>
              </a:spcBef>
              <a:buNone/>
            </a:pPr>
            <a:r>
              <a:rPr lang="en-US" sz="2400" dirty="0"/>
              <a:t>Value of the marginal product    of labor</a:t>
            </a:r>
          </a:p>
          <a:p>
            <a:pPr marL="0" indent="0" algn="ctr">
              <a:spcBef>
                <a:spcPts val="0"/>
              </a:spcBef>
              <a:buNone/>
            </a:pPr>
            <a:r>
              <a:rPr lang="en-US" sz="2400" dirty="0"/>
              <a:t>P.MP</a:t>
            </a:r>
            <a:r>
              <a:rPr lang="en-US" sz="2400" baseline="-25000" dirty="0"/>
              <a:t>L</a:t>
            </a:r>
            <a:endParaRPr lang="en-US" sz="2400" dirty="0"/>
          </a:p>
        </p:txBody>
      </p:sp>
      <p:sp>
        <p:nvSpPr>
          <p:cNvPr id="8" name="Content Placeholder 7"/>
          <p:cNvSpPr>
            <a:spLocks noGrp="1"/>
          </p:cNvSpPr>
          <p:nvPr>
            <p:ph sz="quarter" idx="4294967295"/>
          </p:nvPr>
        </p:nvSpPr>
        <p:spPr>
          <a:xfrm>
            <a:off x="4191000" y="4876800"/>
            <a:ext cx="457200" cy="381000"/>
          </a:xfrm>
        </p:spPr>
        <p:txBody>
          <a:bodyPr/>
          <a:lstStyle/>
          <a:p>
            <a:pPr marL="0" indent="0" algn="ctr">
              <a:buNone/>
            </a:pPr>
            <a:r>
              <a:rPr lang="en-US" sz="2400" b="1" dirty="0">
                <a:latin typeface="Times New Roman" pitchFamily="18" charset="0"/>
                <a:cs typeface="Times New Roman" pitchFamily="18" charset="0"/>
              </a:rPr>
              <a:t> =</a:t>
            </a:r>
          </a:p>
        </p:txBody>
      </p:sp>
      <p:sp>
        <p:nvSpPr>
          <p:cNvPr id="10" name="Rectangle 9"/>
          <p:cNvSpPr/>
          <p:nvPr/>
        </p:nvSpPr>
        <p:spPr>
          <a:xfrm>
            <a:off x="5308600" y="4114800"/>
            <a:ext cx="2743200" cy="16764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tx1"/>
              </a:solidFill>
            </a:endParaRPr>
          </a:p>
        </p:txBody>
      </p:sp>
      <p:sp>
        <p:nvSpPr>
          <p:cNvPr id="6" name="Content Placeholder 5"/>
          <p:cNvSpPr>
            <a:spLocks noGrp="1"/>
          </p:cNvSpPr>
          <p:nvPr>
            <p:ph idx="13"/>
          </p:nvPr>
        </p:nvSpPr>
        <p:spPr>
          <a:xfrm>
            <a:off x="5689600" y="4610100"/>
            <a:ext cx="1981200" cy="800100"/>
          </a:xfrm>
        </p:spPr>
        <p:txBody>
          <a:bodyPr/>
          <a:lstStyle/>
          <a:p>
            <a:pPr marL="0" indent="0" algn="ctr">
              <a:spcBef>
                <a:spcPts val="0"/>
              </a:spcBef>
              <a:buNone/>
            </a:pPr>
            <a:r>
              <a:rPr lang="en-US" sz="2400" dirty="0"/>
              <a:t>Market wage</a:t>
            </a:r>
          </a:p>
          <a:p>
            <a:pPr marL="0" indent="0" algn="ctr">
              <a:spcBef>
                <a:spcPts val="0"/>
              </a:spcBef>
              <a:buNone/>
            </a:pPr>
            <a:r>
              <a:rPr lang="en-US" sz="2400" dirty="0"/>
              <a:t>W</a:t>
            </a:r>
          </a:p>
        </p:txBody>
      </p:sp>
    </p:spTree>
    <p:extLst>
      <p:ext uri="{BB962C8B-B14F-4D97-AF65-F5344CB8AC3E}">
        <p14:creationId xmlns:p14="http://schemas.microsoft.com/office/powerpoint/2010/main" val="18945091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229600" cy="703052"/>
          </a:xfrm>
        </p:spPr>
        <p:txBody>
          <a:bodyPr/>
          <a:lstStyle/>
          <a:p>
            <a:r>
              <a:rPr lang="en-US" sz="3600" dirty="0" err="1">
                <a:solidFill>
                  <a:schemeClr val="bg2"/>
                </a:solidFill>
              </a:rPr>
              <a:t>İşgücü</a:t>
            </a:r>
            <a:r>
              <a:rPr lang="en-US" sz="3600" dirty="0">
                <a:solidFill>
                  <a:schemeClr val="bg2"/>
                </a:solidFill>
              </a:rPr>
              <a:t> </a:t>
            </a:r>
            <a:r>
              <a:rPr lang="en-US" sz="3600" dirty="0" err="1">
                <a:solidFill>
                  <a:schemeClr val="bg2"/>
                </a:solidFill>
              </a:rPr>
              <a:t>Piyasasında</a:t>
            </a:r>
            <a:r>
              <a:rPr lang="en-US" sz="3600" dirty="0">
                <a:solidFill>
                  <a:schemeClr val="bg2"/>
                </a:solidFill>
              </a:rPr>
              <a:t> </a:t>
            </a:r>
            <a:r>
              <a:rPr lang="en-US" sz="3600" dirty="0" err="1">
                <a:solidFill>
                  <a:schemeClr val="bg2"/>
                </a:solidFill>
              </a:rPr>
              <a:t>Denge</a:t>
            </a:r>
            <a:r>
              <a:rPr lang="en-US" sz="3600" dirty="0">
                <a:solidFill>
                  <a:schemeClr val="bg2"/>
                </a:solidFill>
              </a:rPr>
              <a:t> </a:t>
            </a:r>
            <a:endParaRPr lang="en-US" sz="2000" dirty="0">
              <a:solidFill>
                <a:schemeClr val="bg2"/>
              </a:solidFill>
            </a:endParaRPr>
          </a:p>
        </p:txBody>
      </p:sp>
      <p:sp>
        <p:nvSpPr>
          <p:cNvPr id="2" name="Text Box 1"/>
          <p:cNvSpPr>
            <a:spLocks noGrp="1"/>
          </p:cNvSpPr>
          <p:nvPr>
            <p:ph idx="1"/>
          </p:nvPr>
        </p:nvSpPr>
        <p:spPr>
          <a:xfrm>
            <a:off x="457200" y="1600200"/>
            <a:ext cx="8229600" cy="4648200"/>
          </a:xfrm>
        </p:spPr>
        <p:txBody>
          <a:bodyPr/>
          <a:lstStyle/>
          <a:p>
            <a:pPr marL="0" indent="0">
              <a:lnSpc>
                <a:spcPct val="150000"/>
              </a:lnSpc>
              <a:buNone/>
            </a:pPr>
            <a:r>
              <a:rPr lang="en-US" sz="2800" dirty="0">
                <a:cs typeface="Times New Roman" pitchFamily="18" charset="0"/>
              </a:rPr>
              <a:t>Bir araba </a:t>
            </a:r>
            <a:r>
              <a:rPr lang="en-US" sz="2800" dirty="0" err="1">
                <a:cs typeface="Times New Roman" pitchFamily="18" charset="0"/>
              </a:rPr>
              <a:t>yıkama</a:t>
            </a:r>
            <a:r>
              <a:rPr lang="en-US" sz="2800" dirty="0">
                <a:cs typeface="Times New Roman" pitchFamily="18" charset="0"/>
              </a:rPr>
              <a:t> </a:t>
            </a:r>
            <a:r>
              <a:rPr lang="en-US" sz="2800" dirty="0" err="1">
                <a:cs typeface="Times New Roman" pitchFamily="18" charset="0"/>
              </a:rPr>
              <a:t>şirketinde</a:t>
            </a:r>
            <a:r>
              <a:rPr lang="en-US" sz="2800" dirty="0">
                <a:cs typeface="Times New Roman" pitchFamily="18" charset="0"/>
              </a:rPr>
              <a:t> </a:t>
            </a:r>
            <a:r>
              <a:rPr lang="en-US" sz="2800" dirty="0" err="1">
                <a:cs typeface="Times New Roman" pitchFamily="18" charset="0"/>
              </a:rPr>
              <a:t>başlangıçta</a:t>
            </a:r>
            <a:r>
              <a:rPr lang="en-US" sz="2800" dirty="0">
                <a:cs typeface="Times New Roman" pitchFamily="18" charset="0"/>
              </a:rPr>
              <a:t> 5 </a:t>
            </a:r>
            <a:r>
              <a:rPr lang="en-US" sz="2800" dirty="0" err="1">
                <a:cs typeface="Times New Roman" pitchFamily="18" charset="0"/>
              </a:rPr>
              <a:t>çalışan</a:t>
            </a:r>
            <a:r>
              <a:rPr lang="en-US" sz="2800" dirty="0">
                <a:cs typeface="Times New Roman" pitchFamily="18" charset="0"/>
              </a:rPr>
              <a:t> </a:t>
            </a:r>
            <a:r>
              <a:rPr lang="en-US" sz="2800" dirty="0" err="1">
                <a:cs typeface="Times New Roman" pitchFamily="18" charset="0"/>
              </a:rPr>
              <a:t>bulunmakta</a:t>
            </a:r>
            <a:r>
              <a:rPr lang="en-US" sz="2800" dirty="0">
                <a:cs typeface="Times New Roman" pitchFamily="18" charset="0"/>
              </a:rPr>
              <a:t>. </a:t>
            </a:r>
            <a:r>
              <a:rPr lang="en-US" sz="2800" dirty="0" err="1">
                <a:cs typeface="Times New Roman" pitchFamily="18" charset="0"/>
              </a:rPr>
              <a:t>Saatlik</a:t>
            </a:r>
            <a:r>
              <a:rPr lang="en-US" sz="2800" dirty="0">
                <a:cs typeface="Times New Roman" pitchFamily="18" charset="0"/>
              </a:rPr>
              <a:t> </a:t>
            </a:r>
            <a:r>
              <a:rPr lang="en-US" sz="2800" dirty="0" err="1">
                <a:cs typeface="Times New Roman" pitchFamily="18" charset="0"/>
              </a:rPr>
              <a:t>ücret</a:t>
            </a:r>
            <a:r>
              <a:rPr lang="en-US" sz="2800" dirty="0">
                <a:cs typeface="Times New Roman" pitchFamily="18" charset="0"/>
              </a:rPr>
              <a:t> $15 /</a:t>
            </a:r>
            <a:r>
              <a:rPr lang="en-US" sz="2800" dirty="0" err="1">
                <a:cs typeface="Times New Roman" pitchFamily="18" charset="0"/>
              </a:rPr>
              <a:t>saat</a:t>
            </a:r>
            <a:r>
              <a:rPr lang="en-US" sz="2800" dirty="0">
                <a:cs typeface="Times New Roman" pitchFamily="18" charset="0"/>
              </a:rPr>
              <a:t> (W) </a:t>
            </a:r>
            <a:r>
              <a:rPr lang="en-US" sz="2800" dirty="0" err="1">
                <a:cs typeface="Times New Roman" pitchFamily="18" charset="0"/>
              </a:rPr>
              <a:t>ise</a:t>
            </a:r>
            <a:r>
              <a:rPr lang="en-US" sz="2800" dirty="0">
                <a:cs typeface="Times New Roman" pitchFamily="18" charset="0"/>
              </a:rPr>
              <a:t> araba </a:t>
            </a:r>
            <a:r>
              <a:rPr lang="en-US" sz="2800" dirty="0" err="1">
                <a:cs typeface="Times New Roman" pitchFamily="18" charset="0"/>
              </a:rPr>
              <a:t>yıkamının</a:t>
            </a:r>
            <a:r>
              <a:rPr lang="en-US" sz="2800" dirty="0">
                <a:cs typeface="Times New Roman" pitchFamily="18" charset="0"/>
              </a:rPr>
              <a:t> </a:t>
            </a:r>
            <a:r>
              <a:rPr lang="en-US" sz="2800" dirty="0" err="1">
                <a:cs typeface="Times New Roman" pitchFamily="18" charset="0"/>
              </a:rPr>
              <a:t>birim</a:t>
            </a:r>
            <a:r>
              <a:rPr lang="en-US" sz="2800" dirty="0">
                <a:cs typeface="Times New Roman" pitchFamily="18" charset="0"/>
              </a:rPr>
              <a:t> </a:t>
            </a:r>
            <a:r>
              <a:rPr lang="en-US" sz="2800" dirty="0" err="1">
                <a:cs typeface="Times New Roman" pitchFamily="18" charset="0"/>
              </a:rPr>
              <a:t>fiyatı</a:t>
            </a:r>
            <a:r>
              <a:rPr lang="en-US" sz="2800" dirty="0">
                <a:cs typeface="Times New Roman" pitchFamily="18" charset="0"/>
              </a:rPr>
              <a:t> (P) </a:t>
            </a:r>
            <a:r>
              <a:rPr lang="en-US" sz="2800" dirty="0" err="1">
                <a:cs typeface="Times New Roman" pitchFamily="18" charset="0"/>
              </a:rPr>
              <a:t>ise</a:t>
            </a:r>
            <a:r>
              <a:rPr lang="en-US" sz="2800" dirty="0">
                <a:cs typeface="Times New Roman" pitchFamily="18" charset="0"/>
              </a:rPr>
              <a:t> $7’dır.  </a:t>
            </a:r>
            <a:r>
              <a:rPr lang="en-US" sz="2800" dirty="0" err="1">
                <a:cs typeface="Times New Roman" pitchFamily="18" charset="0"/>
              </a:rPr>
              <a:t>Beş</a:t>
            </a:r>
            <a:r>
              <a:rPr lang="en-US" sz="2800" dirty="0">
                <a:cs typeface="Times New Roman" pitchFamily="18" charset="0"/>
              </a:rPr>
              <a:t> </a:t>
            </a:r>
            <a:r>
              <a:rPr lang="en-US" sz="2800" dirty="0" err="1">
                <a:cs typeface="Times New Roman" pitchFamily="18" charset="0"/>
              </a:rPr>
              <a:t>çalışan</a:t>
            </a:r>
            <a:r>
              <a:rPr lang="en-US" sz="2800" dirty="0">
                <a:cs typeface="Times New Roman" pitchFamily="18" charset="0"/>
              </a:rPr>
              <a:t> </a:t>
            </a:r>
            <a:r>
              <a:rPr lang="en-US" sz="2800" dirty="0" err="1">
                <a:cs typeface="Times New Roman" pitchFamily="18" charset="0"/>
              </a:rPr>
              <a:t>saatte</a:t>
            </a:r>
            <a:r>
              <a:rPr lang="en-US" sz="2800" dirty="0">
                <a:cs typeface="Times New Roman" pitchFamily="18" charset="0"/>
              </a:rPr>
              <a:t> 20 araba </a:t>
            </a:r>
            <a:r>
              <a:rPr lang="en-US" sz="2800" dirty="0" err="1">
                <a:cs typeface="Times New Roman" pitchFamily="18" charset="0"/>
              </a:rPr>
              <a:t>yıkayabiliyorsa</a:t>
            </a:r>
            <a:r>
              <a:rPr lang="en-US" sz="2800" dirty="0">
                <a:cs typeface="Times New Roman" pitchFamily="18" charset="0"/>
              </a:rPr>
              <a:t>:</a:t>
            </a:r>
          </a:p>
        </p:txBody>
      </p:sp>
    </p:spTree>
    <p:extLst>
      <p:ext uri="{BB962C8B-B14F-4D97-AF65-F5344CB8AC3E}">
        <p14:creationId xmlns:p14="http://schemas.microsoft.com/office/powerpoint/2010/main" val="24821611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703052"/>
          </a:xfrm>
        </p:spPr>
        <p:txBody>
          <a:bodyPr/>
          <a:lstStyle/>
          <a:p>
            <a:r>
              <a:rPr lang="en-US" sz="3600" dirty="0" err="1">
                <a:solidFill>
                  <a:schemeClr val="bg2"/>
                </a:solidFill>
              </a:rPr>
              <a:t>İşgücü</a:t>
            </a:r>
            <a:r>
              <a:rPr lang="en-US" sz="3600" dirty="0">
                <a:solidFill>
                  <a:schemeClr val="bg2"/>
                </a:solidFill>
              </a:rPr>
              <a:t> </a:t>
            </a:r>
            <a:r>
              <a:rPr lang="en-US" sz="3600" dirty="0" err="1">
                <a:solidFill>
                  <a:schemeClr val="bg2"/>
                </a:solidFill>
              </a:rPr>
              <a:t>Piyasasında</a:t>
            </a:r>
            <a:r>
              <a:rPr lang="en-US" sz="3600" dirty="0">
                <a:solidFill>
                  <a:schemeClr val="bg2"/>
                </a:solidFill>
              </a:rPr>
              <a:t> </a:t>
            </a:r>
            <a:r>
              <a:rPr lang="en-US" sz="3600" dirty="0" err="1">
                <a:solidFill>
                  <a:schemeClr val="bg2"/>
                </a:solidFill>
              </a:rPr>
              <a:t>Denge</a:t>
            </a:r>
            <a:r>
              <a:rPr lang="en-US" sz="3600" dirty="0">
                <a:solidFill>
                  <a:schemeClr val="bg2"/>
                </a:solidFill>
              </a:rPr>
              <a:t> </a:t>
            </a:r>
            <a:endParaRPr lang="en-US" sz="2000" dirty="0">
              <a:solidFill>
                <a:schemeClr val="bg2"/>
              </a:solidFill>
            </a:endParaRPr>
          </a:p>
        </p:txBody>
      </p:sp>
      <p:sp>
        <p:nvSpPr>
          <p:cNvPr id="3" name="Text Box 1"/>
          <p:cNvSpPr>
            <a:spLocks noGrp="1"/>
          </p:cNvSpPr>
          <p:nvPr>
            <p:ph idx="1"/>
          </p:nvPr>
        </p:nvSpPr>
        <p:spPr>
          <a:xfrm>
            <a:off x="457200" y="1600201"/>
            <a:ext cx="8229600" cy="1447800"/>
          </a:xfrm>
        </p:spPr>
        <p:txBody>
          <a:bodyPr/>
          <a:lstStyle/>
          <a:p>
            <a:pPr marL="0" indent="0">
              <a:lnSpc>
                <a:spcPct val="150000"/>
              </a:lnSpc>
              <a:buNone/>
            </a:pPr>
            <a:r>
              <a:rPr lang="en-US" sz="2800" dirty="0" err="1">
                <a:cs typeface="Times New Roman" pitchFamily="18" charset="0"/>
              </a:rPr>
              <a:t>Aşağıdaki</a:t>
            </a:r>
            <a:r>
              <a:rPr lang="en-US" sz="2800" dirty="0">
                <a:cs typeface="Times New Roman" pitchFamily="18" charset="0"/>
              </a:rPr>
              <a:t> </a:t>
            </a:r>
            <a:r>
              <a:rPr lang="en-US" sz="2800" dirty="0" err="1">
                <a:cs typeface="Times New Roman" pitchFamily="18" charset="0"/>
              </a:rPr>
              <a:t>bilgiyi</a:t>
            </a:r>
            <a:r>
              <a:rPr lang="en-US" sz="2800" dirty="0">
                <a:cs typeface="Times New Roman" pitchFamily="18" charset="0"/>
              </a:rPr>
              <a:t> </a:t>
            </a:r>
            <a:r>
              <a:rPr lang="en-US" sz="2800" dirty="0" err="1">
                <a:cs typeface="Times New Roman" pitchFamily="18" charset="0"/>
              </a:rPr>
              <a:t>kullanarak</a:t>
            </a:r>
            <a:endParaRPr lang="en-US" sz="2800" dirty="0">
              <a:cs typeface="Times New Roman"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591757385"/>
              </p:ext>
            </p:extLst>
          </p:nvPr>
        </p:nvGraphicFramePr>
        <p:xfrm>
          <a:off x="533400" y="2590800"/>
          <a:ext cx="8153400" cy="2494280"/>
        </p:xfrm>
        <a:graphic>
          <a:graphicData uri="http://schemas.openxmlformats.org/drawingml/2006/table">
            <a:tbl>
              <a:tblPr firstRow="1" bandRow="1">
                <a:tableStyleId>{3B4B98B0-60AC-42C2-AFA5-B58CD77FA1E5}</a:tableStyleId>
              </a:tblPr>
              <a:tblGrid>
                <a:gridCol w="2362200">
                  <a:extLst>
                    <a:ext uri="{9D8B030D-6E8A-4147-A177-3AD203B41FA5}">
                      <a16:colId xmlns:a16="http://schemas.microsoft.com/office/drawing/2014/main" val="20000"/>
                    </a:ext>
                  </a:extLst>
                </a:gridCol>
                <a:gridCol w="2895600">
                  <a:extLst>
                    <a:ext uri="{9D8B030D-6E8A-4147-A177-3AD203B41FA5}">
                      <a16:colId xmlns:a16="http://schemas.microsoft.com/office/drawing/2014/main" val="20001"/>
                    </a:ext>
                  </a:extLst>
                </a:gridCol>
                <a:gridCol w="2895600">
                  <a:extLst>
                    <a:ext uri="{9D8B030D-6E8A-4147-A177-3AD203B41FA5}">
                      <a16:colId xmlns:a16="http://schemas.microsoft.com/office/drawing/2014/main" val="20002"/>
                    </a:ext>
                  </a:extLst>
                </a:gridCol>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err="1">
                          <a:solidFill>
                            <a:schemeClr val="bg1"/>
                          </a:solidFill>
                        </a:rPr>
                        <a:t>Çalışan</a:t>
                      </a:r>
                      <a:r>
                        <a:rPr lang="en-US" dirty="0">
                          <a:solidFill>
                            <a:schemeClr val="bg1"/>
                          </a:solidFill>
                        </a:rPr>
                        <a:t> </a:t>
                      </a:r>
                      <a:r>
                        <a:rPr lang="en-US" dirty="0" err="1">
                          <a:solidFill>
                            <a:schemeClr val="bg1"/>
                          </a:solidFill>
                        </a:rPr>
                        <a:t>sayısı</a:t>
                      </a:r>
                      <a:endParaRPr lang="en-US"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C7C9F"/>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err="1">
                          <a:solidFill>
                            <a:schemeClr val="bg1"/>
                          </a:solidFill>
                        </a:rPr>
                        <a:t>Yıkanan</a:t>
                      </a:r>
                      <a:r>
                        <a:rPr lang="en-US" dirty="0">
                          <a:solidFill>
                            <a:schemeClr val="bg1"/>
                          </a:solidFill>
                        </a:rPr>
                        <a:t> araba </a:t>
                      </a:r>
                      <a:r>
                        <a:rPr lang="en-US" dirty="0" err="1">
                          <a:solidFill>
                            <a:schemeClr val="bg1"/>
                          </a:solidFill>
                        </a:rPr>
                        <a:t>sayısı</a:t>
                      </a:r>
                      <a:r>
                        <a:rPr lang="en-US" dirty="0">
                          <a:solidFill>
                            <a:schemeClr val="bg1"/>
                          </a:solidFill>
                        </a:rPr>
                        <a:t>/</a:t>
                      </a:r>
                      <a:r>
                        <a:rPr lang="en-US" dirty="0" err="1">
                          <a:solidFill>
                            <a:schemeClr val="bg1"/>
                          </a:solidFill>
                        </a:rPr>
                        <a:t>saat</a:t>
                      </a:r>
                      <a:endParaRPr lang="en-US" dirty="0">
                        <a:solidFill>
                          <a:schemeClr val="bg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C7C9F"/>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err="1">
                          <a:solidFill>
                            <a:schemeClr val="bg1"/>
                          </a:solidFill>
                        </a:rPr>
                        <a:t>Saatte</a:t>
                      </a:r>
                      <a:r>
                        <a:rPr lang="en-US" dirty="0">
                          <a:solidFill>
                            <a:schemeClr val="bg1"/>
                          </a:solidFill>
                        </a:rPr>
                        <a:t> </a:t>
                      </a:r>
                      <a:r>
                        <a:rPr lang="en-US" dirty="0" err="1">
                          <a:solidFill>
                            <a:schemeClr val="bg1"/>
                          </a:solidFill>
                        </a:rPr>
                        <a:t>yıkanan</a:t>
                      </a:r>
                      <a:r>
                        <a:rPr lang="en-US" dirty="0">
                          <a:solidFill>
                            <a:schemeClr val="bg1"/>
                          </a:solidFill>
                        </a:rPr>
                        <a:t> araba </a:t>
                      </a:r>
                      <a:r>
                        <a:rPr lang="en-US" dirty="0" err="1">
                          <a:solidFill>
                            <a:schemeClr val="bg1"/>
                          </a:solidFill>
                        </a:rPr>
                        <a:t>sayısında</a:t>
                      </a:r>
                      <a:r>
                        <a:rPr lang="en-US" dirty="0">
                          <a:solidFill>
                            <a:schemeClr val="bg1"/>
                          </a:solidFill>
                        </a:rPr>
                        <a:t> </a:t>
                      </a:r>
                      <a:r>
                        <a:rPr lang="en-US" dirty="0" err="1">
                          <a:solidFill>
                            <a:schemeClr val="bg1"/>
                          </a:solidFill>
                        </a:rPr>
                        <a:t>değişim</a:t>
                      </a:r>
                      <a:r>
                        <a:rPr lang="en-US" dirty="0">
                          <a:solidFill>
                            <a:schemeClr val="bg1"/>
                          </a:solidFill>
                        </a:rPr>
                        <a:t> </a:t>
                      </a:r>
                      <a:r>
                        <a:rPr lang="en-US" baseline="0" dirty="0">
                          <a:solidFill>
                            <a:schemeClr val="bg1"/>
                          </a:solidFill>
                        </a:rPr>
                        <a:t>(MP</a:t>
                      </a:r>
                      <a:r>
                        <a:rPr lang="en-US" baseline="-25000" dirty="0">
                          <a:solidFill>
                            <a:schemeClr val="bg1"/>
                          </a:solidFill>
                        </a:rPr>
                        <a:t>L</a:t>
                      </a:r>
                      <a:r>
                        <a:rPr lang="en-US" baseline="0" dirty="0">
                          <a:solidFill>
                            <a:schemeClr val="bg1"/>
                          </a:solidFill>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C7C9F"/>
                    </a:solidFill>
                  </a:tcPr>
                </a:tc>
                <a:extLst>
                  <a:ext uri="{0D108BD9-81ED-4DB2-BD59-A6C34878D82A}">
                    <a16:rowId xmlns:a16="http://schemas.microsoft.com/office/drawing/2014/main" val="10000"/>
                  </a:ext>
                </a:extLst>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DD7DF"/>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a:t>20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DD7DF"/>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DD7DF"/>
                    </a:solidFill>
                  </a:tcPr>
                </a:tc>
                <a:extLst>
                  <a:ext uri="{0D108BD9-81ED-4DB2-BD59-A6C34878D82A}">
                    <a16:rowId xmlns:a16="http://schemas.microsoft.com/office/drawing/2014/main" val="10001"/>
                  </a:ext>
                </a:extLst>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8ECF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a:t>24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8ECF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8ECF0"/>
                    </a:solidFill>
                  </a:tcPr>
                </a:tc>
                <a:extLst>
                  <a:ext uri="{0D108BD9-81ED-4DB2-BD59-A6C34878D82A}">
                    <a16:rowId xmlns:a16="http://schemas.microsoft.com/office/drawing/2014/main" val="10002"/>
                  </a:ext>
                </a:extLst>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a:t>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DD7DF"/>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a:t>27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DD7DF"/>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DD7DF"/>
                    </a:solidFill>
                  </a:tcPr>
                </a:tc>
                <a:extLst>
                  <a:ext uri="{0D108BD9-81ED-4DB2-BD59-A6C34878D82A}">
                    <a16:rowId xmlns:a16="http://schemas.microsoft.com/office/drawing/2014/main" val="10003"/>
                  </a:ext>
                </a:extLst>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a:t>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8ECF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a:t>29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8ECF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8ECF0"/>
                    </a:solidFill>
                  </a:tcPr>
                </a:tc>
                <a:extLst>
                  <a:ext uri="{0D108BD9-81ED-4DB2-BD59-A6C34878D82A}">
                    <a16:rowId xmlns:a16="http://schemas.microsoft.com/office/drawing/2014/main" val="10004"/>
                  </a:ext>
                </a:extLst>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a:t>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DD7DF"/>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a:t>30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DD7DF"/>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DD7DF"/>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6422904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228600"/>
            <a:ext cx="8229600" cy="550652"/>
          </a:xfrm>
        </p:spPr>
        <p:txBody>
          <a:bodyPr/>
          <a:lstStyle/>
          <a:p>
            <a:r>
              <a:rPr lang="en-US" sz="3600" dirty="0" err="1"/>
              <a:t>Temel</a:t>
            </a:r>
            <a:r>
              <a:rPr lang="en-US" sz="3600" dirty="0"/>
              <a:t> </a:t>
            </a:r>
            <a:r>
              <a:rPr lang="en-US" sz="3600" dirty="0" err="1"/>
              <a:t>hususlar</a:t>
            </a:r>
            <a:endParaRPr lang="en-US" sz="2000" dirty="0"/>
          </a:p>
        </p:txBody>
      </p:sp>
      <p:sp>
        <p:nvSpPr>
          <p:cNvPr id="4" name="Content Placeholder 3"/>
          <p:cNvSpPr>
            <a:spLocks noGrp="1"/>
          </p:cNvSpPr>
          <p:nvPr>
            <p:ph idx="4294967295"/>
          </p:nvPr>
        </p:nvSpPr>
        <p:spPr>
          <a:xfrm>
            <a:off x="457200" y="1371600"/>
            <a:ext cx="8229600" cy="4876800"/>
          </a:xfrm>
        </p:spPr>
        <p:txBody>
          <a:bodyPr/>
          <a:lstStyle/>
          <a:p>
            <a:pPr marL="0" indent="0">
              <a:lnSpc>
                <a:spcPct val="150000"/>
              </a:lnSpc>
              <a:buNone/>
            </a:pPr>
            <a:r>
              <a:rPr lang="en-US" sz="2400" dirty="0">
                <a:solidFill>
                  <a:schemeClr val="bg2"/>
                </a:solidFill>
                <a:cs typeface="Times New Roman" pitchFamily="18" charset="0"/>
              </a:rPr>
              <a:t>1.  </a:t>
            </a:r>
            <a:r>
              <a:rPr lang="en-US" sz="2400" dirty="0" err="1">
                <a:cs typeface="Times New Roman" pitchFamily="18" charset="0"/>
              </a:rPr>
              <a:t>Potansiyel</a:t>
            </a:r>
            <a:r>
              <a:rPr lang="en-US" sz="2400" dirty="0">
                <a:cs typeface="Times New Roman" pitchFamily="18" charset="0"/>
              </a:rPr>
              <a:t> </a:t>
            </a:r>
            <a:r>
              <a:rPr lang="en-US" sz="2400" dirty="0" err="1">
                <a:cs typeface="Times New Roman" pitchFamily="18" charset="0"/>
              </a:rPr>
              <a:t>çalışabilir</a:t>
            </a:r>
            <a:r>
              <a:rPr lang="en-US" sz="2400" dirty="0">
                <a:cs typeface="Times New Roman" pitchFamily="18" charset="0"/>
              </a:rPr>
              <a:t> </a:t>
            </a:r>
            <a:r>
              <a:rPr lang="en-US" sz="2400" dirty="0" err="1">
                <a:cs typeface="Times New Roman" pitchFamily="18" charset="0"/>
              </a:rPr>
              <a:t>nüfus</a:t>
            </a:r>
            <a:r>
              <a:rPr lang="en-US" sz="2400" dirty="0">
                <a:cs typeface="Times New Roman" pitchFamily="18" charset="0"/>
              </a:rPr>
              <a:t> 3 </a:t>
            </a:r>
            <a:r>
              <a:rPr lang="en-US" sz="2400" dirty="0" err="1">
                <a:cs typeface="Times New Roman" pitchFamily="18" charset="0"/>
              </a:rPr>
              <a:t>gruba</a:t>
            </a:r>
            <a:r>
              <a:rPr lang="en-US" sz="2400" dirty="0">
                <a:cs typeface="Times New Roman" pitchFamily="18" charset="0"/>
              </a:rPr>
              <a:t> </a:t>
            </a:r>
            <a:r>
              <a:rPr lang="en-US" sz="2400" dirty="0" err="1">
                <a:cs typeface="Times New Roman" pitchFamily="18" charset="0"/>
              </a:rPr>
              <a:t>ayrılır</a:t>
            </a:r>
            <a:r>
              <a:rPr lang="en-US" sz="2400" dirty="0">
                <a:cs typeface="Times New Roman" pitchFamily="18" charset="0"/>
              </a:rPr>
              <a:t>: </a:t>
            </a:r>
            <a:r>
              <a:rPr lang="en-US" sz="2400" dirty="0" err="1">
                <a:cs typeface="Times New Roman" pitchFamily="18" charset="0"/>
              </a:rPr>
              <a:t>çalışan</a:t>
            </a:r>
            <a:r>
              <a:rPr lang="en-US" sz="2400" dirty="0">
                <a:cs typeface="Times New Roman" pitchFamily="18" charset="0"/>
              </a:rPr>
              <a:t>, </a:t>
            </a:r>
            <a:r>
              <a:rPr lang="en-US" sz="2400" dirty="0" err="1">
                <a:cs typeface="Times New Roman" pitchFamily="18" charset="0"/>
              </a:rPr>
              <a:t>işsiz</a:t>
            </a:r>
            <a:r>
              <a:rPr lang="en-US" sz="2400" dirty="0">
                <a:cs typeface="Times New Roman" pitchFamily="18" charset="0"/>
              </a:rPr>
              <a:t>, </a:t>
            </a:r>
            <a:r>
              <a:rPr lang="en-US" sz="2400" dirty="0" err="1">
                <a:cs typeface="Times New Roman" pitchFamily="18" charset="0"/>
              </a:rPr>
              <a:t>işgücü</a:t>
            </a:r>
            <a:r>
              <a:rPr lang="en-US" sz="2400" dirty="0">
                <a:cs typeface="Times New Roman" pitchFamily="18" charset="0"/>
              </a:rPr>
              <a:t> </a:t>
            </a:r>
            <a:r>
              <a:rPr lang="en-US" sz="2400" dirty="0" err="1">
                <a:cs typeface="Times New Roman" pitchFamily="18" charset="0"/>
              </a:rPr>
              <a:t>dışında</a:t>
            </a:r>
            <a:r>
              <a:rPr lang="en-US" sz="2400" dirty="0">
                <a:cs typeface="Times New Roman" pitchFamily="18" charset="0"/>
              </a:rPr>
              <a:t> </a:t>
            </a:r>
            <a:r>
              <a:rPr lang="en-US" sz="2400" dirty="0" err="1">
                <a:cs typeface="Times New Roman" pitchFamily="18" charset="0"/>
              </a:rPr>
              <a:t>olan</a:t>
            </a:r>
            <a:r>
              <a:rPr lang="en-US" sz="2400" dirty="0">
                <a:cs typeface="Times New Roman" pitchFamily="18" charset="0"/>
              </a:rPr>
              <a:t> </a:t>
            </a:r>
            <a:r>
              <a:rPr lang="en-US" sz="2400" dirty="0" err="1">
                <a:cs typeface="Times New Roman" pitchFamily="18" charset="0"/>
              </a:rPr>
              <a:t>nüfus</a:t>
            </a:r>
            <a:r>
              <a:rPr lang="en-US" sz="2400" dirty="0">
                <a:cs typeface="Times New Roman" pitchFamily="18" charset="0"/>
              </a:rPr>
              <a:t>.</a:t>
            </a:r>
          </a:p>
          <a:p>
            <a:pPr marL="0" indent="0">
              <a:lnSpc>
                <a:spcPct val="150000"/>
              </a:lnSpc>
              <a:spcBef>
                <a:spcPts val="900"/>
              </a:spcBef>
              <a:buNone/>
            </a:pPr>
            <a:r>
              <a:rPr lang="en-US" sz="2400" dirty="0">
                <a:solidFill>
                  <a:schemeClr val="bg2"/>
                </a:solidFill>
                <a:cs typeface="Times New Roman" pitchFamily="18" charset="0"/>
              </a:rPr>
              <a:t>2.  </a:t>
            </a:r>
            <a:r>
              <a:rPr lang="en-US" sz="2400" dirty="0" err="1">
                <a:cs typeface="Times New Roman" pitchFamily="18" charset="0"/>
              </a:rPr>
              <a:t>İstihdam</a:t>
            </a:r>
            <a:r>
              <a:rPr lang="en-US" sz="2400" dirty="0">
                <a:cs typeface="Times New Roman" pitchFamily="18" charset="0"/>
              </a:rPr>
              <a:t> </a:t>
            </a:r>
            <a:r>
              <a:rPr lang="en-US" sz="2400" dirty="0" err="1">
                <a:cs typeface="Times New Roman" pitchFamily="18" charset="0"/>
              </a:rPr>
              <a:t>düzeyi</a:t>
            </a:r>
            <a:r>
              <a:rPr lang="en-US" sz="2400" dirty="0">
                <a:cs typeface="Times New Roman" pitchFamily="18" charset="0"/>
              </a:rPr>
              <a:t> </a:t>
            </a:r>
            <a:r>
              <a:rPr lang="en-US" sz="2400" dirty="0" err="1">
                <a:cs typeface="Times New Roman" pitchFamily="18" charset="0"/>
              </a:rPr>
              <a:t>ve</a:t>
            </a:r>
            <a:r>
              <a:rPr lang="en-US" sz="2400" dirty="0">
                <a:cs typeface="Times New Roman" pitchFamily="18" charset="0"/>
              </a:rPr>
              <a:t> </a:t>
            </a:r>
            <a:r>
              <a:rPr lang="en-US" sz="2400" dirty="0" err="1">
                <a:cs typeface="Times New Roman" pitchFamily="18" charset="0"/>
              </a:rPr>
              <a:t>ücret</a:t>
            </a:r>
            <a:r>
              <a:rPr lang="en-US" sz="2400" dirty="0">
                <a:cs typeface="Times New Roman" pitchFamily="18" charset="0"/>
              </a:rPr>
              <a:t> </a:t>
            </a:r>
            <a:r>
              <a:rPr lang="en-US" sz="2400" dirty="0" err="1">
                <a:cs typeface="Times New Roman" pitchFamily="18" charset="0"/>
              </a:rPr>
              <a:t>rekabetçi</a:t>
            </a:r>
            <a:r>
              <a:rPr lang="en-US" sz="2400" dirty="0">
                <a:cs typeface="Times New Roman" pitchFamily="18" charset="0"/>
              </a:rPr>
              <a:t> </a:t>
            </a:r>
            <a:r>
              <a:rPr lang="en-US" sz="2400" dirty="0" err="1">
                <a:cs typeface="Times New Roman" pitchFamily="18" charset="0"/>
              </a:rPr>
              <a:t>piyasada</a:t>
            </a:r>
            <a:r>
              <a:rPr lang="en-US" sz="2400" dirty="0">
                <a:cs typeface="Times New Roman" pitchFamily="18" charset="0"/>
              </a:rPr>
              <a:t> </a:t>
            </a:r>
            <a:r>
              <a:rPr lang="en-US" sz="2400" dirty="0" err="1">
                <a:cs typeface="Times New Roman" pitchFamily="18" charset="0"/>
              </a:rPr>
              <a:t>firmaların</a:t>
            </a:r>
            <a:r>
              <a:rPr lang="en-US" sz="2400" dirty="0">
                <a:cs typeface="Times New Roman" pitchFamily="18" charset="0"/>
              </a:rPr>
              <a:t> </a:t>
            </a:r>
            <a:r>
              <a:rPr lang="en-US" sz="2400" dirty="0" err="1">
                <a:cs typeface="Times New Roman" pitchFamily="18" charset="0"/>
              </a:rPr>
              <a:t>emek</a:t>
            </a:r>
            <a:r>
              <a:rPr lang="en-US" sz="2400" dirty="0">
                <a:cs typeface="Times New Roman" pitchFamily="18" charset="0"/>
              </a:rPr>
              <a:t> </a:t>
            </a:r>
            <a:r>
              <a:rPr lang="en-US" sz="2400" dirty="0" err="1">
                <a:cs typeface="Times New Roman" pitchFamily="18" charset="0"/>
              </a:rPr>
              <a:t>talebi</a:t>
            </a:r>
            <a:r>
              <a:rPr lang="en-US" sz="2400" dirty="0">
                <a:cs typeface="Times New Roman" pitchFamily="18" charset="0"/>
              </a:rPr>
              <a:t> </a:t>
            </a:r>
            <a:r>
              <a:rPr lang="en-US" sz="2400" dirty="0" err="1">
                <a:cs typeface="Times New Roman" pitchFamily="18" charset="0"/>
              </a:rPr>
              <a:t>ve</a:t>
            </a:r>
            <a:r>
              <a:rPr lang="en-US" sz="2400" dirty="0">
                <a:cs typeface="Times New Roman" pitchFamily="18" charset="0"/>
              </a:rPr>
              <a:t> </a:t>
            </a:r>
            <a:r>
              <a:rPr lang="en-US" sz="2400" dirty="0" err="1">
                <a:cs typeface="Times New Roman" pitchFamily="18" charset="0"/>
              </a:rPr>
              <a:t>işgücü</a:t>
            </a:r>
            <a:r>
              <a:rPr lang="en-US" sz="2400" dirty="0">
                <a:cs typeface="Times New Roman" pitchFamily="18" charset="0"/>
              </a:rPr>
              <a:t> </a:t>
            </a:r>
            <a:r>
              <a:rPr lang="en-US" sz="2400" dirty="0" err="1">
                <a:cs typeface="Times New Roman" pitchFamily="18" charset="0"/>
              </a:rPr>
              <a:t>arzı</a:t>
            </a:r>
            <a:r>
              <a:rPr lang="en-US" sz="2400" dirty="0">
                <a:cs typeface="Times New Roman" pitchFamily="18" charset="0"/>
              </a:rPr>
              <a:t> </a:t>
            </a:r>
            <a:r>
              <a:rPr lang="en-US" sz="2400" dirty="0" err="1">
                <a:cs typeface="Times New Roman" pitchFamily="18" charset="0"/>
              </a:rPr>
              <a:t>ile</a:t>
            </a:r>
            <a:r>
              <a:rPr lang="en-US" sz="2400" dirty="0">
                <a:cs typeface="Times New Roman" pitchFamily="18" charset="0"/>
              </a:rPr>
              <a:t> </a:t>
            </a:r>
            <a:r>
              <a:rPr lang="en-US" sz="2400" dirty="0" err="1">
                <a:cs typeface="Times New Roman" pitchFamily="18" charset="0"/>
              </a:rPr>
              <a:t>belirlenir</a:t>
            </a:r>
            <a:r>
              <a:rPr lang="en-US" sz="2400" dirty="0">
                <a:cs typeface="Times New Roman" pitchFamily="18" charset="0"/>
              </a:rPr>
              <a:t>.</a:t>
            </a:r>
          </a:p>
          <a:p>
            <a:pPr marL="0" indent="0">
              <a:lnSpc>
                <a:spcPct val="150000"/>
              </a:lnSpc>
              <a:buNone/>
            </a:pPr>
            <a:r>
              <a:rPr lang="en-US" sz="2400" dirty="0">
                <a:solidFill>
                  <a:schemeClr val="bg2"/>
                </a:solidFill>
                <a:cs typeface="Times New Roman" pitchFamily="18" charset="0"/>
              </a:rPr>
              <a:t>3.  </a:t>
            </a:r>
            <a:r>
              <a:rPr lang="en-US" sz="2400" dirty="0" err="1">
                <a:solidFill>
                  <a:schemeClr val="bg2"/>
                </a:solidFill>
                <a:cs typeface="Times New Roman" pitchFamily="18" charset="0"/>
              </a:rPr>
              <a:t>Friksiyonel</a:t>
            </a:r>
            <a:r>
              <a:rPr lang="en-US" sz="2400" dirty="0">
                <a:solidFill>
                  <a:schemeClr val="bg2"/>
                </a:solidFill>
                <a:cs typeface="Times New Roman" pitchFamily="18" charset="0"/>
              </a:rPr>
              <a:t> </a:t>
            </a:r>
            <a:r>
              <a:rPr lang="en-US" sz="2400" dirty="0" err="1">
                <a:cs typeface="Times New Roman" pitchFamily="18" charset="0"/>
              </a:rPr>
              <a:t>İşsizlik</a:t>
            </a:r>
            <a:r>
              <a:rPr lang="en-US" sz="2400" dirty="0">
                <a:cs typeface="Times New Roman" pitchFamily="18" charset="0"/>
              </a:rPr>
              <a:t> </a:t>
            </a:r>
            <a:r>
              <a:rPr lang="en-US" sz="2400" dirty="0" err="1">
                <a:cs typeface="Times New Roman" pitchFamily="18" charset="0"/>
              </a:rPr>
              <a:t>iş</a:t>
            </a:r>
            <a:r>
              <a:rPr lang="en-US" sz="2400" dirty="0">
                <a:cs typeface="Times New Roman" pitchFamily="18" charset="0"/>
              </a:rPr>
              <a:t> </a:t>
            </a:r>
            <a:r>
              <a:rPr lang="en-US" sz="2400" dirty="0" err="1">
                <a:cs typeface="Times New Roman" pitchFamily="18" charset="0"/>
              </a:rPr>
              <a:t>arayanların</a:t>
            </a:r>
            <a:r>
              <a:rPr lang="en-US" sz="2400" dirty="0">
                <a:cs typeface="Times New Roman" pitchFamily="18" charset="0"/>
              </a:rPr>
              <a:t> </a:t>
            </a:r>
            <a:r>
              <a:rPr lang="en-US" sz="2400" dirty="0" err="1">
                <a:cs typeface="Times New Roman" pitchFamily="18" charset="0"/>
              </a:rPr>
              <a:t>iş</a:t>
            </a:r>
            <a:r>
              <a:rPr lang="en-US" sz="2400" dirty="0">
                <a:cs typeface="Times New Roman" pitchFamily="18" charset="0"/>
              </a:rPr>
              <a:t> </a:t>
            </a:r>
            <a:r>
              <a:rPr lang="en-US" sz="2400" dirty="0" err="1">
                <a:cs typeface="Times New Roman" pitchFamily="18" charset="0"/>
              </a:rPr>
              <a:t>bulup</a:t>
            </a:r>
            <a:r>
              <a:rPr lang="en-US" sz="2400" dirty="0">
                <a:cs typeface="Times New Roman" pitchFamily="18" charset="0"/>
              </a:rPr>
              <a:t> </a:t>
            </a:r>
            <a:r>
              <a:rPr lang="en-US" sz="2400" dirty="0" err="1">
                <a:cs typeface="Times New Roman" pitchFamily="18" charset="0"/>
              </a:rPr>
              <a:t>yerleştirmelerin</a:t>
            </a:r>
            <a:r>
              <a:rPr lang="en-US" sz="2400" dirty="0">
                <a:cs typeface="Times New Roman" pitchFamily="18" charset="0"/>
              </a:rPr>
              <a:t> zaman </a:t>
            </a:r>
            <a:r>
              <a:rPr lang="en-US" sz="2400" dirty="0" err="1">
                <a:cs typeface="Times New Roman" pitchFamily="18" charset="0"/>
              </a:rPr>
              <a:t>alması</a:t>
            </a:r>
            <a:r>
              <a:rPr lang="en-US" sz="2400" dirty="0">
                <a:cs typeface="Times New Roman" pitchFamily="18" charset="0"/>
              </a:rPr>
              <a:t> </a:t>
            </a:r>
            <a:r>
              <a:rPr lang="en-US" sz="2400" dirty="0" err="1">
                <a:cs typeface="Times New Roman" pitchFamily="18" charset="0"/>
              </a:rPr>
              <a:t>nedeniyle</a:t>
            </a:r>
            <a:r>
              <a:rPr lang="en-US" sz="2400" dirty="0">
                <a:cs typeface="Times New Roman" pitchFamily="18" charset="0"/>
              </a:rPr>
              <a:t> </a:t>
            </a:r>
            <a:r>
              <a:rPr lang="en-US" sz="2400" dirty="0" err="1">
                <a:cs typeface="Times New Roman" pitchFamily="18" charset="0"/>
              </a:rPr>
              <a:t>oluşur</a:t>
            </a:r>
            <a:r>
              <a:rPr lang="en-US" sz="2400" dirty="0">
                <a:cs typeface="Times New Roman" pitchFamily="18" charset="0"/>
              </a:rPr>
              <a:t>.</a:t>
            </a:r>
          </a:p>
        </p:txBody>
      </p:sp>
    </p:spTree>
    <p:extLst>
      <p:ext uri="{BB962C8B-B14F-4D97-AF65-F5344CB8AC3E}">
        <p14:creationId xmlns:p14="http://schemas.microsoft.com/office/powerpoint/2010/main" val="32660742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703052"/>
          </a:xfrm>
        </p:spPr>
        <p:txBody>
          <a:bodyPr/>
          <a:lstStyle/>
          <a:p>
            <a:r>
              <a:rPr lang="en-US" sz="3600" dirty="0" err="1">
                <a:solidFill>
                  <a:schemeClr val="bg2"/>
                </a:solidFill>
              </a:rPr>
              <a:t>İşgücü</a:t>
            </a:r>
            <a:r>
              <a:rPr lang="en-US" sz="3600" dirty="0">
                <a:solidFill>
                  <a:schemeClr val="bg2"/>
                </a:solidFill>
              </a:rPr>
              <a:t> </a:t>
            </a:r>
            <a:r>
              <a:rPr lang="en-US" sz="3600" dirty="0" err="1">
                <a:solidFill>
                  <a:schemeClr val="bg2"/>
                </a:solidFill>
              </a:rPr>
              <a:t>Piyasasında</a:t>
            </a:r>
            <a:r>
              <a:rPr lang="en-US" sz="3600" dirty="0">
                <a:solidFill>
                  <a:schemeClr val="bg2"/>
                </a:solidFill>
              </a:rPr>
              <a:t> </a:t>
            </a:r>
            <a:r>
              <a:rPr lang="en-US" sz="3600" dirty="0" err="1">
                <a:solidFill>
                  <a:schemeClr val="bg2"/>
                </a:solidFill>
              </a:rPr>
              <a:t>Denge</a:t>
            </a:r>
            <a:r>
              <a:rPr lang="en-US" sz="3600" dirty="0">
                <a:solidFill>
                  <a:schemeClr val="bg2"/>
                </a:solidFill>
              </a:rPr>
              <a:t> </a:t>
            </a:r>
            <a:endParaRPr lang="en-US" sz="2000" dirty="0">
              <a:solidFill>
                <a:schemeClr val="bg2"/>
              </a:solidFill>
            </a:endParaRPr>
          </a:p>
        </p:txBody>
      </p:sp>
      <p:sp>
        <p:nvSpPr>
          <p:cNvPr id="3" name="Text Box 1"/>
          <p:cNvSpPr>
            <a:spLocks noGrp="1"/>
          </p:cNvSpPr>
          <p:nvPr>
            <p:ph idx="1"/>
          </p:nvPr>
        </p:nvSpPr>
        <p:spPr>
          <a:xfrm>
            <a:off x="457200" y="1447800"/>
            <a:ext cx="8229600" cy="1905000"/>
          </a:xfrm>
        </p:spPr>
        <p:txBody>
          <a:bodyPr/>
          <a:lstStyle/>
          <a:p>
            <a:pPr marL="0" indent="0">
              <a:lnSpc>
                <a:spcPct val="150000"/>
              </a:lnSpc>
              <a:buNone/>
            </a:pPr>
            <a:r>
              <a:rPr lang="en-US" sz="2800" dirty="0" err="1">
                <a:cs typeface="Times New Roman" pitchFamily="18" charset="0"/>
              </a:rPr>
              <a:t>Emeğin</a:t>
            </a:r>
            <a:r>
              <a:rPr lang="en-US" sz="2800" dirty="0">
                <a:cs typeface="Times New Roman" pitchFamily="18" charset="0"/>
              </a:rPr>
              <a:t> </a:t>
            </a:r>
            <a:r>
              <a:rPr lang="en-US" sz="2800" dirty="0" err="1">
                <a:cs typeface="Times New Roman" pitchFamily="18" charset="0"/>
              </a:rPr>
              <a:t>marjinal</a:t>
            </a:r>
            <a:r>
              <a:rPr lang="en-US" sz="2800" dirty="0">
                <a:cs typeface="Times New Roman" pitchFamily="18" charset="0"/>
              </a:rPr>
              <a:t> </a:t>
            </a:r>
            <a:r>
              <a:rPr lang="en-US" sz="2800" dirty="0" err="1">
                <a:cs typeface="Times New Roman" pitchFamily="18" charset="0"/>
              </a:rPr>
              <a:t>ürününün</a:t>
            </a:r>
            <a:r>
              <a:rPr lang="en-US" sz="2800" dirty="0">
                <a:cs typeface="Times New Roman" pitchFamily="18" charset="0"/>
              </a:rPr>
              <a:t> </a:t>
            </a:r>
            <a:r>
              <a:rPr lang="en-US" sz="2800" dirty="0" err="1">
                <a:cs typeface="Times New Roman" pitchFamily="18" charset="0"/>
              </a:rPr>
              <a:t>değeri</a:t>
            </a:r>
            <a:r>
              <a:rPr lang="en-US" sz="2800" dirty="0">
                <a:cs typeface="Times New Roman" pitchFamily="18" charset="0"/>
              </a:rPr>
              <a:t> MP</a:t>
            </a:r>
            <a:r>
              <a:rPr lang="en-US" sz="2800" baseline="-25000" dirty="0">
                <a:cs typeface="Times New Roman" pitchFamily="18" charset="0"/>
              </a:rPr>
              <a:t>L</a:t>
            </a:r>
            <a:r>
              <a:rPr lang="en-US" sz="2800" dirty="0">
                <a:cs typeface="Times New Roman" pitchFamily="18" charset="0"/>
              </a:rPr>
              <a:t> araba </a:t>
            </a:r>
            <a:r>
              <a:rPr lang="en-US" sz="2800" dirty="0" err="1">
                <a:cs typeface="Times New Roman" pitchFamily="18" charset="0"/>
              </a:rPr>
              <a:t>yıkama</a:t>
            </a:r>
            <a:r>
              <a:rPr lang="en-US" sz="2800" dirty="0">
                <a:cs typeface="Times New Roman" pitchFamily="18" charset="0"/>
              </a:rPr>
              <a:t> </a:t>
            </a:r>
            <a:r>
              <a:rPr lang="en-US" sz="2800" dirty="0" err="1">
                <a:cs typeface="Times New Roman" pitchFamily="18" charset="0"/>
              </a:rPr>
              <a:t>fiyatı</a:t>
            </a:r>
            <a:r>
              <a:rPr lang="en-US" sz="2800" dirty="0">
                <a:cs typeface="Times New Roman" pitchFamily="18" charset="0"/>
              </a:rPr>
              <a:t> </a:t>
            </a:r>
            <a:r>
              <a:rPr lang="en-US" sz="2800" dirty="0" err="1">
                <a:cs typeface="Times New Roman" pitchFamily="18" charset="0"/>
              </a:rPr>
              <a:t>ile</a:t>
            </a:r>
            <a:r>
              <a:rPr lang="en-US" sz="2800" dirty="0">
                <a:cs typeface="Times New Roman" pitchFamily="18" charset="0"/>
              </a:rPr>
              <a:t> </a:t>
            </a:r>
            <a:r>
              <a:rPr lang="en-US" sz="2800" dirty="0" err="1">
                <a:cs typeface="Times New Roman" pitchFamily="18" charset="0"/>
              </a:rPr>
              <a:t>çarpımına</a:t>
            </a:r>
            <a:r>
              <a:rPr lang="en-US" sz="2800" dirty="0">
                <a:cs typeface="Times New Roman" pitchFamily="18" charset="0"/>
              </a:rPr>
              <a:t> </a:t>
            </a:r>
            <a:r>
              <a:rPr lang="en-US" sz="2800" dirty="0" err="1">
                <a:cs typeface="Times New Roman" pitchFamily="18" charset="0"/>
              </a:rPr>
              <a:t>eşittir</a:t>
            </a:r>
            <a:r>
              <a:rPr lang="en-US" sz="2800" dirty="0">
                <a:cs typeface="Times New Roman" pitchFamily="18" charset="0"/>
              </a:rPr>
              <a:t> (P = $7).</a:t>
            </a:r>
          </a:p>
        </p:txBody>
      </p:sp>
      <p:graphicFrame>
        <p:nvGraphicFramePr>
          <p:cNvPr id="4" name="Table 3"/>
          <p:cNvGraphicFramePr>
            <a:graphicFrameLocks noGrp="1"/>
          </p:cNvGraphicFramePr>
          <p:nvPr>
            <p:extLst>
              <p:ext uri="{D42A27DB-BD31-4B8C-83A1-F6EECF244321}">
                <p14:modId xmlns:p14="http://schemas.microsoft.com/office/powerpoint/2010/main" val="1496666231"/>
              </p:ext>
            </p:extLst>
          </p:nvPr>
        </p:nvGraphicFramePr>
        <p:xfrm>
          <a:off x="876300" y="3218121"/>
          <a:ext cx="7391399" cy="2868624"/>
        </p:xfrm>
        <a:graphic>
          <a:graphicData uri="http://schemas.openxmlformats.org/drawingml/2006/table">
            <a:tbl>
              <a:tblPr firstRow="1" bandRow="1">
                <a:tableStyleId>{3B4B98B0-60AC-42C2-AFA5-B58CD77FA1E5}</a:tableStyleId>
              </a:tblPr>
              <a:tblGrid>
                <a:gridCol w="1506984">
                  <a:extLst>
                    <a:ext uri="{9D8B030D-6E8A-4147-A177-3AD203B41FA5}">
                      <a16:colId xmlns:a16="http://schemas.microsoft.com/office/drawing/2014/main" val="20000"/>
                    </a:ext>
                  </a:extLst>
                </a:gridCol>
                <a:gridCol w="1865790">
                  <a:extLst>
                    <a:ext uri="{9D8B030D-6E8A-4147-A177-3AD203B41FA5}">
                      <a16:colId xmlns:a16="http://schemas.microsoft.com/office/drawing/2014/main" val="20001"/>
                    </a:ext>
                  </a:extLst>
                </a:gridCol>
                <a:gridCol w="1865790">
                  <a:extLst>
                    <a:ext uri="{9D8B030D-6E8A-4147-A177-3AD203B41FA5}">
                      <a16:colId xmlns:a16="http://schemas.microsoft.com/office/drawing/2014/main" val="20002"/>
                    </a:ext>
                  </a:extLst>
                </a:gridCol>
                <a:gridCol w="2152835">
                  <a:extLst>
                    <a:ext uri="{9D8B030D-6E8A-4147-A177-3AD203B41FA5}">
                      <a16:colId xmlns:a16="http://schemas.microsoft.com/office/drawing/2014/main" val="20003"/>
                    </a:ext>
                  </a:extLst>
                </a:gridCol>
              </a:tblGrid>
              <a:tr h="1119474">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700" dirty="0" err="1">
                          <a:solidFill>
                            <a:schemeClr val="bg1"/>
                          </a:solidFill>
                        </a:rPr>
                        <a:t>Çalışan</a:t>
                      </a:r>
                      <a:r>
                        <a:rPr lang="en-US" sz="1700" dirty="0">
                          <a:solidFill>
                            <a:schemeClr val="bg1"/>
                          </a:solidFill>
                        </a:rPr>
                        <a:t> </a:t>
                      </a:r>
                      <a:r>
                        <a:rPr lang="en-US" sz="1700" dirty="0" err="1">
                          <a:solidFill>
                            <a:schemeClr val="bg1"/>
                          </a:solidFill>
                        </a:rPr>
                        <a:t>sayısı</a:t>
                      </a:r>
                      <a:endParaRPr lang="en-US" sz="1700" dirty="0">
                        <a:solidFill>
                          <a:schemeClr val="bg1"/>
                        </a:solidFill>
                      </a:endParaRPr>
                    </a:p>
                  </a:txBody>
                  <a:tcPr marL="86113" marR="86113" marT="43057" marB="430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C7C9F"/>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700" dirty="0">
                          <a:solidFill>
                            <a:schemeClr val="bg1"/>
                          </a:solidFill>
                        </a:rPr>
                        <a:t>Bir </a:t>
                      </a:r>
                      <a:r>
                        <a:rPr lang="en-US" sz="1700" dirty="0" err="1">
                          <a:solidFill>
                            <a:schemeClr val="bg1"/>
                          </a:solidFill>
                        </a:rPr>
                        <a:t>saatte</a:t>
                      </a:r>
                      <a:r>
                        <a:rPr lang="en-US" sz="1700" dirty="0">
                          <a:solidFill>
                            <a:schemeClr val="bg1"/>
                          </a:solidFill>
                        </a:rPr>
                        <a:t> </a:t>
                      </a:r>
                      <a:r>
                        <a:rPr lang="en-US" sz="1700" dirty="0" err="1">
                          <a:solidFill>
                            <a:schemeClr val="bg1"/>
                          </a:solidFill>
                        </a:rPr>
                        <a:t>yıkanan</a:t>
                      </a:r>
                      <a:r>
                        <a:rPr lang="en-US" sz="1700" dirty="0">
                          <a:solidFill>
                            <a:schemeClr val="bg1"/>
                          </a:solidFill>
                        </a:rPr>
                        <a:t> araba </a:t>
                      </a:r>
                      <a:r>
                        <a:rPr lang="en-US" sz="1700" dirty="0" err="1">
                          <a:solidFill>
                            <a:schemeClr val="bg1"/>
                          </a:solidFill>
                        </a:rPr>
                        <a:t>sayısı</a:t>
                      </a:r>
                      <a:endParaRPr lang="en-US" sz="1700" dirty="0">
                        <a:solidFill>
                          <a:schemeClr val="bg1"/>
                        </a:solidFill>
                      </a:endParaRPr>
                    </a:p>
                  </a:txBody>
                  <a:tcPr marL="86113" marR="86113" marT="43057" marB="430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C7C9F"/>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700" dirty="0">
                          <a:solidFill>
                            <a:schemeClr val="bg1"/>
                          </a:solidFill>
                        </a:rPr>
                        <a:t>Bir </a:t>
                      </a:r>
                      <a:r>
                        <a:rPr lang="en-US" sz="1700" dirty="0" err="1">
                          <a:solidFill>
                            <a:schemeClr val="bg1"/>
                          </a:solidFill>
                        </a:rPr>
                        <a:t>saatte</a:t>
                      </a:r>
                      <a:r>
                        <a:rPr lang="en-US" sz="1700" dirty="0">
                          <a:solidFill>
                            <a:schemeClr val="bg1"/>
                          </a:solidFill>
                        </a:rPr>
                        <a:t> </a:t>
                      </a:r>
                      <a:r>
                        <a:rPr lang="en-US" sz="1700" dirty="0" err="1">
                          <a:solidFill>
                            <a:schemeClr val="bg1"/>
                          </a:solidFill>
                        </a:rPr>
                        <a:t>yıkanan</a:t>
                      </a:r>
                      <a:r>
                        <a:rPr lang="en-US" sz="1700" dirty="0">
                          <a:solidFill>
                            <a:schemeClr val="bg1"/>
                          </a:solidFill>
                        </a:rPr>
                        <a:t> araba </a:t>
                      </a:r>
                      <a:r>
                        <a:rPr lang="en-US" sz="1700" dirty="0" err="1">
                          <a:solidFill>
                            <a:schemeClr val="bg1"/>
                          </a:solidFill>
                        </a:rPr>
                        <a:t>sayısında</a:t>
                      </a:r>
                      <a:r>
                        <a:rPr lang="en-US" sz="1700" dirty="0">
                          <a:solidFill>
                            <a:schemeClr val="bg1"/>
                          </a:solidFill>
                        </a:rPr>
                        <a:t> </a:t>
                      </a:r>
                      <a:r>
                        <a:rPr lang="en-US" sz="1700" dirty="0" err="1">
                          <a:solidFill>
                            <a:schemeClr val="bg1"/>
                          </a:solidFill>
                        </a:rPr>
                        <a:t>artış</a:t>
                      </a:r>
                      <a:r>
                        <a:rPr lang="en-US" sz="1700" dirty="0">
                          <a:solidFill>
                            <a:schemeClr val="bg1"/>
                          </a:solidFill>
                        </a:rPr>
                        <a:t> </a:t>
                      </a:r>
                      <a:r>
                        <a:rPr lang="en-US" sz="1700" baseline="0" dirty="0">
                          <a:solidFill>
                            <a:schemeClr val="bg1"/>
                          </a:solidFill>
                        </a:rPr>
                        <a:t>(MP</a:t>
                      </a:r>
                      <a:r>
                        <a:rPr lang="en-US" sz="1700" baseline="-25000" dirty="0">
                          <a:solidFill>
                            <a:schemeClr val="bg1"/>
                          </a:solidFill>
                        </a:rPr>
                        <a:t>L</a:t>
                      </a:r>
                      <a:r>
                        <a:rPr lang="en-US" sz="1700" baseline="0" dirty="0">
                          <a:solidFill>
                            <a:schemeClr val="bg1"/>
                          </a:solidFill>
                        </a:rPr>
                        <a:t>)</a:t>
                      </a:r>
                    </a:p>
                  </a:txBody>
                  <a:tcPr marL="86113" marR="86113" marT="43057" marB="430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C7C9F"/>
                    </a:solidFill>
                  </a:tcPr>
                </a:tc>
                <a:tc>
                  <a:txBody>
                    <a:bodyPr/>
                    <a:lstStyle/>
                    <a:p>
                      <a:pPr algn="ctr"/>
                      <a:r>
                        <a:rPr lang="en-US" sz="1700" baseline="0" dirty="0" err="1">
                          <a:solidFill>
                            <a:schemeClr val="bg1"/>
                          </a:solidFill>
                        </a:rPr>
                        <a:t>Emeğin</a:t>
                      </a:r>
                      <a:r>
                        <a:rPr lang="en-US" sz="1700" baseline="0" dirty="0">
                          <a:solidFill>
                            <a:schemeClr val="bg1"/>
                          </a:solidFill>
                        </a:rPr>
                        <a:t> </a:t>
                      </a:r>
                      <a:r>
                        <a:rPr lang="en-US" sz="1700" baseline="0" dirty="0" err="1">
                          <a:solidFill>
                            <a:schemeClr val="bg1"/>
                          </a:solidFill>
                        </a:rPr>
                        <a:t>marjinal</a:t>
                      </a:r>
                      <a:r>
                        <a:rPr lang="en-US" sz="1700" baseline="0" dirty="0">
                          <a:solidFill>
                            <a:schemeClr val="bg1"/>
                          </a:solidFill>
                        </a:rPr>
                        <a:t> </a:t>
                      </a:r>
                      <a:r>
                        <a:rPr lang="en-US" sz="1700" baseline="0" dirty="0" err="1">
                          <a:solidFill>
                            <a:schemeClr val="bg1"/>
                          </a:solidFill>
                        </a:rPr>
                        <a:t>ürünün</a:t>
                      </a:r>
                      <a:r>
                        <a:rPr lang="en-US" sz="1700" baseline="0" dirty="0">
                          <a:solidFill>
                            <a:schemeClr val="bg1"/>
                          </a:solidFill>
                        </a:rPr>
                        <a:t> </a:t>
                      </a:r>
                      <a:r>
                        <a:rPr lang="en-US" sz="1700" baseline="0" dirty="0" err="1">
                          <a:solidFill>
                            <a:schemeClr val="bg1"/>
                          </a:solidFill>
                        </a:rPr>
                        <a:t>değeri</a:t>
                      </a:r>
                      <a:endParaRPr lang="en-US" sz="1700" baseline="0" dirty="0">
                        <a:solidFill>
                          <a:schemeClr val="bg1"/>
                        </a:solidFill>
                      </a:endParaRPr>
                    </a:p>
                    <a:p>
                      <a:pPr algn="ctr"/>
                      <a:r>
                        <a:rPr lang="en-US" sz="1700" baseline="0" dirty="0">
                          <a:solidFill>
                            <a:schemeClr val="bg1"/>
                          </a:solidFill>
                        </a:rPr>
                        <a:t>(P.MP</a:t>
                      </a:r>
                      <a:r>
                        <a:rPr lang="en-US" sz="1700" baseline="-25000" dirty="0">
                          <a:solidFill>
                            <a:schemeClr val="bg1"/>
                          </a:solidFill>
                        </a:rPr>
                        <a:t>L</a:t>
                      </a:r>
                      <a:r>
                        <a:rPr lang="en-US" sz="1700" baseline="0" dirty="0">
                          <a:solidFill>
                            <a:schemeClr val="bg1"/>
                          </a:solidFill>
                        </a:rPr>
                        <a:t>)</a:t>
                      </a:r>
                    </a:p>
                  </a:txBody>
                  <a:tcPr marL="86113" marR="86113" marT="43057" marB="430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2C7C9F"/>
                    </a:solidFill>
                  </a:tcPr>
                </a:tc>
                <a:extLst>
                  <a:ext uri="{0D108BD9-81ED-4DB2-BD59-A6C34878D82A}">
                    <a16:rowId xmlns:a16="http://schemas.microsoft.com/office/drawing/2014/main" val="10000"/>
                  </a:ext>
                </a:extLst>
              </a:tr>
              <a:tr h="349238">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700" dirty="0"/>
                        <a:t>5</a:t>
                      </a:r>
                    </a:p>
                  </a:txBody>
                  <a:tcPr marL="86113" marR="86113" marT="43057" marB="430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DD7DF"/>
                    </a:solidFill>
                  </a:tcPr>
                </a:tc>
                <a:tc>
                  <a:txBody>
                    <a:bodyPr/>
                    <a:lstStyle/>
                    <a:p>
                      <a:pPr algn="ctr"/>
                      <a:r>
                        <a:rPr lang="en-US" sz="1700" dirty="0"/>
                        <a:t>20</a:t>
                      </a:r>
                    </a:p>
                  </a:txBody>
                  <a:tcPr marL="86113" marR="86113" marT="43057" marB="430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DD7DF"/>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700" dirty="0"/>
                        <a:t>---</a:t>
                      </a:r>
                    </a:p>
                  </a:txBody>
                  <a:tcPr marL="86113" marR="86113" marT="43057" marB="430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DD7DF"/>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700" dirty="0"/>
                        <a:t>---</a:t>
                      </a:r>
                    </a:p>
                  </a:txBody>
                  <a:tcPr marL="86113" marR="86113" marT="43057" marB="430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DD7DF"/>
                    </a:solidFill>
                  </a:tcPr>
                </a:tc>
                <a:extLst>
                  <a:ext uri="{0D108BD9-81ED-4DB2-BD59-A6C34878D82A}">
                    <a16:rowId xmlns:a16="http://schemas.microsoft.com/office/drawing/2014/main" val="10001"/>
                  </a:ext>
                </a:extLst>
              </a:tr>
              <a:tr h="349238">
                <a:tc>
                  <a:txBody>
                    <a:bodyPr/>
                    <a:lstStyle/>
                    <a:p>
                      <a:pPr algn="ctr"/>
                      <a:r>
                        <a:rPr lang="en-US" sz="1700" dirty="0"/>
                        <a:t>6</a:t>
                      </a:r>
                    </a:p>
                  </a:txBody>
                  <a:tcPr marL="86113" marR="86113" marT="43057" marB="430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8ECF0"/>
                    </a:solidFill>
                  </a:tcPr>
                </a:tc>
                <a:tc>
                  <a:txBody>
                    <a:bodyPr/>
                    <a:lstStyle/>
                    <a:p>
                      <a:pPr algn="ctr"/>
                      <a:r>
                        <a:rPr lang="en-US" sz="1700" dirty="0"/>
                        <a:t>24</a:t>
                      </a:r>
                    </a:p>
                  </a:txBody>
                  <a:tcPr marL="86113" marR="86113" marT="43057" marB="430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8ECF0"/>
                    </a:solidFill>
                  </a:tcPr>
                </a:tc>
                <a:tc>
                  <a:txBody>
                    <a:bodyPr/>
                    <a:lstStyle/>
                    <a:p>
                      <a:pPr algn="ctr"/>
                      <a:r>
                        <a:rPr lang="en-US" sz="1700" dirty="0"/>
                        <a:t>4</a:t>
                      </a:r>
                    </a:p>
                  </a:txBody>
                  <a:tcPr marL="86113" marR="86113" marT="43057" marB="430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8ECF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700" dirty="0"/>
                        <a:t>$28</a:t>
                      </a:r>
                    </a:p>
                  </a:txBody>
                  <a:tcPr marL="86113" marR="86113" marT="43057" marB="430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8ECF0"/>
                    </a:solidFill>
                  </a:tcPr>
                </a:tc>
                <a:extLst>
                  <a:ext uri="{0D108BD9-81ED-4DB2-BD59-A6C34878D82A}">
                    <a16:rowId xmlns:a16="http://schemas.microsoft.com/office/drawing/2014/main" val="10002"/>
                  </a:ext>
                </a:extLst>
              </a:tr>
              <a:tr h="349238">
                <a:tc>
                  <a:txBody>
                    <a:bodyPr/>
                    <a:lstStyle/>
                    <a:p>
                      <a:pPr algn="ctr"/>
                      <a:r>
                        <a:rPr lang="en-US" sz="1700" dirty="0"/>
                        <a:t>7</a:t>
                      </a:r>
                    </a:p>
                  </a:txBody>
                  <a:tcPr marL="86113" marR="86113" marT="43057" marB="430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DD7DF"/>
                    </a:solidFill>
                  </a:tcPr>
                </a:tc>
                <a:tc>
                  <a:txBody>
                    <a:bodyPr/>
                    <a:lstStyle/>
                    <a:p>
                      <a:pPr algn="ctr"/>
                      <a:r>
                        <a:rPr lang="en-US" sz="1700" dirty="0"/>
                        <a:t>27</a:t>
                      </a:r>
                    </a:p>
                  </a:txBody>
                  <a:tcPr marL="86113" marR="86113" marT="43057" marB="430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DD7DF"/>
                    </a:solidFill>
                  </a:tcPr>
                </a:tc>
                <a:tc>
                  <a:txBody>
                    <a:bodyPr/>
                    <a:lstStyle/>
                    <a:p>
                      <a:pPr algn="ctr"/>
                      <a:r>
                        <a:rPr lang="en-US" sz="1700" dirty="0"/>
                        <a:t>3</a:t>
                      </a:r>
                    </a:p>
                  </a:txBody>
                  <a:tcPr marL="86113" marR="86113" marT="43057" marB="430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DD7DF"/>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700" dirty="0"/>
                        <a:t>$21</a:t>
                      </a:r>
                    </a:p>
                  </a:txBody>
                  <a:tcPr marL="86113" marR="86113" marT="43057" marB="430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DD7DF"/>
                    </a:solidFill>
                  </a:tcPr>
                </a:tc>
                <a:extLst>
                  <a:ext uri="{0D108BD9-81ED-4DB2-BD59-A6C34878D82A}">
                    <a16:rowId xmlns:a16="http://schemas.microsoft.com/office/drawing/2014/main" val="10003"/>
                  </a:ext>
                </a:extLst>
              </a:tr>
              <a:tr h="349238">
                <a:tc>
                  <a:txBody>
                    <a:bodyPr/>
                    <a:lstStyle/>
                    <a:p>
                      <a:pPr algn="ctr"/>
                      <a:r>
                        <a:rPr lang="en-US" sz="1700" dirty="0"/>
                        <a:t>8</a:t>
                      </a:r>
                    </a:p>
                  </a:txBody>
                  <a:tcPr marL="86113" marR="86113" marT="43057" marB="430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8ECF0"/>
                    </a:solidFill>
                  </a:tcPr>
                </a:tc>
                <a:tc>
                  <a:txBody>
                    <a:bodyPr/>
                    <a:lstStyle/>
                    <a:p>
                      <a:pPr algn="ctr"/>
                      <a:r>
                        <a:rPr lang="en-US" sz="1700" dirty="0"/>
                        <a:t>29</a:t>
                      </a:r>
                    </a:p>
                  </a:txBody>
                  <a:tcPr marL="86113" marR="86113" marT="43057" marB="430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8ECF0"/>
                    </a:solidFill>
                  </a:tcPr>
                </a:tc>
                <a:tc>
                  <a:txBody>
                    <a:bodyPr/>
                    <a:lstStyle/>
                    <a:p>
                      <a:pPr algn="ctr"/>
                      <a:r>
                        <a:rPr lang="en-US" sz="1700" dirty="0"/>
                        <a:t>2</a:t>
                      </a:r>
                    </a:p>
                  </a:txBody>
                  <a:tcPr marL="86113" marR="86113" marT="43057" marB="430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8ECF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700" dirty="0"/>
                        <a:t>$14</a:t>
                      </a:r>
                    </a:p>
                  </a:txBody>
                  <a:tcPr marL="86113" marR="86113" marT="43057" marB="430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8ECF0"/>
                    </a:solidFill>
                  </a:tcPr>
                </a:tc>
                <a:extLst>
                  <a:ext uri="{0D108BD9-81ED-4DB2-BD59-A6C34878D82A}">
                    <a16:rowId xmlns:a16="http://schemas.microsoft.com/office/drawing/2014/main" val="10004"/>
                  </a:ext>
                </a:extLst>
              </a:tr>
              <a:tr h="349238">
                <a:tc>
                  <a:txBody>
                    <a:bodyPr/>
                    <a:lstStyle/>
                    <a:p>
                      <a:pPr algn="ctr"/>
                      <a:r>
                        <a:rPr lang="en-US" sz="1700" dirty="0"/>
                        <a:t>9</a:t>
                      </a:r>
                    </a:p>
                  </a:txBody>
                  <a:tcPr marL="86113" marR="86113" marT="43057" marB="430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DD7DF"/>
                    </a:solidFill>
                  </a:tcPr>
                </a:tc>
                <a:tc>
                  <a:txBody>
                    <a:bodyPr/>
                    <a:lstStyle/>
                    <a:p>
                      <a:pPr algn="ctr"/>
                      <a:r>
                        <a:rPr lang="en-US" sz="1700" dirty="0"/>
                        <a:t>30</a:t>
                      </a:r>
                    </a:p>
                  </a:txBody>
                  <a:tcPr marL="86113" marR="86113" marT="43057" marB="430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DD7DF"/>
                    </a:solidFill>
                  </a:tcPr>
                </a:tc>
                <a:tc>
                  <a:txBody>
                    <a:bodyPr/>
                    <a:lstStyle/>
                    <a:p>
                      <a:pPr algn="ctr"/>
                      <a:r>
                        <a:rPr lang="en-US" sz="1700" dirty="0"/>
                        <a:t>1</a:t>
                      </a:r>
                    </a:p>
                  </a:txBody>
                  <a:tcPr marL="86113" marR="86113" marT="43057" marB="430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DD7DF"/>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700" dirty="0"/>
                        <a:t>$7</a:t>
                      </a:r>
                    </a:p>
                  </a:txBody>
                  <a:tcPr marL="86113" marR="86113" marT="43057" marB="430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DD7DF"/>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784653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703052"/>
          </a:xfrm>
        </p:spPr>
        <p:txBody>
          <a:bodyPr/>
          <a:lstStyle/>
          <a:p>
            <a:r>
              <a:rPr lang="en-US" sz="3600" dirty="0" err="1">
                <a:solidFill>
                  <a:schemeClr val="bg2"/>
                </a:solidFill>
              </a:rPr>
              <a:t>İşgücü</a:t>
            </a:r>
            <a:r>
              <a:rPr lang="en-US" sz="3600" dirty="0">
                <a:solidFill>
                  <a:schemeClr val="bg2"/>
                </a:solidFill>
              </a:rPr>
              <a:t> </a:t>
            </a:r>
            <a:r>
              <a:rPr lang="en-US" sz="3600" dirty="0" err="1">
                <a:solidFill>
                  <a:schemeClr val="bg2"/>
                </a:solidFill>
              </a:rPr>
              <a:t>Piyasasında</a:t>
            </a:r>
            <a:r>
              <a:rPr lang="en-US" sz="3600" dirty="0">
                <a:solidFill>
                  <a:schemeClr val="bg2"/>
                </a:solidFill>
              </a:rPr>
              <a:t> </a:t>
            </a:r>
            <a:r>
              <a:rPr lang="en-US" sz="3600" dirty="0" err="1">
                <a:solidFill>
                  <a:schemeClr val="bg2"/>
                </a:solidFill>
              </a:rPr>
              <a:t>Denge</a:t>
            </a:r>
            <a:r>
              <a:rPr lang="en-US" sz="3600" dirty="0">
                <a:solidFill>
                  <a:schemeClr val="bg2"/>
                </a:solidFill>
              </a:rPr>
              <a:t> </a:t>
            </a:r>
            <a:endParaRPr lang="en-US" sz="2000" dirty="0">
              <a:solidFill>
                <a:schemeClr val="bg2"/>
              </a:solidFill>
            </a:endParaRPr>
          </a:p>
        </p:txBody>
      </p:sp>
      <p:sp>
        <p:nvSpPr>
          <p:cNvPr id="3" name="Text Box 1"/>
          <p:cNvSpPr>
            <a:spLocks noGrp="1"/>
          </p:cNvSpPr>
          <p:nvPr>
            <p:ph idx="1"/>
          </p:nvPr>
        </p:nvSpPr>
        <p:spPr>
          <a:xfrm>
            <a:off x="685800" y="1676400"/>
            <a:ext cx="8229600" cy="4495800"/>
          </a:xfrm>
        </p:spPr>
        <p:txBody>
          <a:bodyPr/>
          <a:lstStyle/>
          <a:p>
            <a:pPr marL="0" indent="0">
              <a:lnSpc>
                <a:spcPct val="150000"/>
              </a:lnSpc>
              <a:buNone/>
            </a:pPr>
            <a:r>
              <a:rPr lang="en-US" sz="2400" dirty="0">
                <a:cs typeface="Times New Roman" pitchFamily="18" charset="0"/>
              </a:rPr>
              <a:t>6. </a:t>
            </a:r>
            <a:r>
              <a:rPr lang="en-US" sz="2400" dirty="0" err="1">
                <a:cs typeface="Times New Roman" pitchFamily="18" charset="0"/>
              </a:rPr>
              <a:t>Çalışan</a:t>
            </a:r>
            <a:r>
              <a:rPr lang="en-US" sz="2400" dirty="0">
                <a:cs typeface="Times New Roman" pitchFamily="18" charset="0"/>
              </a:rPr>
              <a:t> </a:t>
            </a:r>
            <a:r>
              <a:rPr lang="en-US" sz="2400" dirty="0" err="1">
                <a:cs typeface="Times New Roman" pitchFamily="18" charset="0"/>
              </a:rPr>
              <a:t>işe</a:t>
            </a:r>
            <a:r>
              <a:rPr lang="en-US" sz="2400" dirty="0">
                <a:cs typeface="Times New Roman" pitchFamily="18" charset="0"/>
              </a:rPr>
              <a:t> </a:t>
            </a:r>
            <a:r>
              <a:rPr lang="en-US" sz="2400" dirty="0" err="1">
                <a:cs typeface="Times New Roman" pitchFamily="18" charset="0"/>
              </a:rPr>
              <a:t>alınır</a:t>
            </a:r>
            <a:r>
              <a:rPr lang="en-US" sz="2400" dirty="0">
                <a:cs typeface="Times New Roman" pitchFamily="18" charset="0"/>
              </a:rPr>
              <a:t> </a:t>
            </a:r>
            <a:r>
              <a:rPr lang="en-US" sz="2400" dirty="0" err="1">
                <a:cs typeface="Times New Roman" pitchFamily="18" charset="0"/>
              </a:rPr>
              <a:t>mı</a:t>
            </a:r>
            <a:r>
              <a:rPr lang="en-US" sz="2400" dirty="0">
                <a:cs typeface="Times New Roman" pitchFamily="18" charset="0"/>
              </a:rPr>
              <a:t>??</a:t>
            </a:r>
          </a:p>
          <a:p>
            <a:pPr marL="0" indent="0">
              <a:lnSpc>
                <a:spcPct val="150000"/>
              </a:lnSpc>
              <a:buNone/>
            </a:pPr>
            <a:r>
              <a:rPr lang="en-US" sz="2400" dirty="0" err="1">
                <a:cs typeface="Times New Roman" pitchFamily="18" charset="0"/>
              </a:rPr>
              <a:t>Marjinal</a:t>
            </a:r>
            <a:r>
              <a:rPr lang="en-US" sz="2400" dirty="0">
                <a:cs typeface="Times New Roman" pitchFamily="18" charset="0"/>
              </a:rPr>
              <a:t> </a:t>
            </a:r>
            <a:r>
              <a:rPr lang="en-US" sz="2400" dirty="0" err="1">
                <a:cs typeface="Times New Roman" pitchFamily="18" charset="0"/>
              </a:rPr>
              <a:t>ürünün</a:t>
            </a:r>
            <a:r>
              <a:rPr lang="en-US" sz="2400" dirty="0">
                <a:cs typeface="Times New Roman" pitchFamily="18" charset="0"/>
              </a:rPr>
              <a:t> </a:t>
            </a:r>
            <a:r>
              <a:rPr lang="en-US" sz="2400" dirty="0" err="1">
                <a:cs typeface="Times New Roman" pitchFamily="18" charset="0"/>
              </a:rPr>
              <a:t>değeri</a:t>
            </a:r>
            <a:r>
              <a:rPr lang="en-US" sz="2400" dirty="0">
                <a:cs typeface="Times New Roman" pitchFamily="18" charset="0"/>
              </a:rPr>
              <a:t> = P.MP</a:t>
            </a:r>
            <a:r>
              <a:rPr lang="en-US" sz="2400" baseline="-25000" dirty="0">
                <a:cs typeface="Times New Roman" pitchFamily="18" charset="0"/>
              </a:rPr>
              <a:t>L</a:t>
            </a:r>
            <a:r>
              <a:rPr lang="en-US" sz="2400" dirty="0">
                <a:cs typeface="Times New Roman" pitchFamily="18" charset="0"/>
              </a:rPr>
              <a:t> = $28</a:t>
            </a:r>
          </a:p>
          <a:p>
            <a:pPr marL="0" indent="0">
              <a:lnSpc>
                <a:spcPct val="150000"/>
              </a:lnSpc>
              <a:buNone/>
            </a:pPr>
            <a:r>
              <a:rPr lang="en-US" sz="2400" dirty="0">
                <a:cs typeface="Times New Roman" pitchFamily="18" charset="0"/>
              </a:rPr>
              <a:t>6. </a:t>
            </a:r>
            <a:r>
              <a:rPr lang="en-US" sz="2400" dirty="0" err="1">
                <a:cs typeface="Times New Roman" pitchFamily="18" charset="0"/>
              </a:rPr>
              <a:t>Işçinin</a:t>
            </a:r>
            <a:r>
              <a:rPr lang="en-US" sz="2400" dirty="0">
                <a:cs typeface="Times New Roman" pitchFamily="18" charset="0"/>
              </a:rPr>
              <a:t> </a:t>
            </a:r>
            <a:r>
              <a:rPr lang="en-US" sz="2400" dirty="0" err="1">
                <a:cs typeface="Times New Roman" pitchFamily="18" charset="0"/>
              </a:rPr>
              <a:t>maliyete</a:t>
            </a:r>
            <a:r>
              <a:rPr lang="en-US" sz="2400" dirty="0">
                <a:cs typeface="Times New Roman" pitchFamily="18" charset="0"/>
              </a:rPr>
              <a:t> </a:t>
            </a:r>
            <a:r>
              <a:rPr lang="en-US" sz="2400" dirty="0" err="1">
                <a:cs typeface="Times New Roman" pitchFamily="18" charset="0"/>
              </a:rPr>
              <a:t>eklediği</a:t>
            </a:r>
            <a:r>
              <a:rPr lang="en-US" sz="2400" dirty="0">
                <a:cs typeface="Times New Roman" pitchFamily="18" charset="0"/>
              </a:rPr>
              <a:t> </a:t>
            </a:r>
            <a:r>
              <a:rPr lang="en-US" sz="2400" dirty="0" err="1">
                <a:cs typeface="Times New Roman" pitchFamily="18" charset="0"/>
              </a:rPr>
              <a:t>miktar</a:t>
            </a:r>
            <a:r>
              <a:rPr lang="en-US" sz="2400" dirty="0">
                <a:cs typeface="Times New Roman" pitchFamily="18" charset="0"/>
              </a:rPr>
              <a:t>  $15</a:t>
            </a:r>
          </a:p>
          <a:p>
            <a:pPr marL="0" indent="0">
              <a:lnSpc>
                <a:spcPct val="150000"/>
              </a:lnSpc>
              <a:buNone/>
            </a:pPr>
            <a:r>
              <a:rPr lang="en-US" sz="2400" dirty="0">
                <a:cs typeface="Times New Roman" pitchFamily="18" charset="0"/>
              </a:rPr>
              <a:t>	</a:t>
            </a:r>
            <a:r>
              <a:rPr lang="en-US" sz="2400" dirty="0" err="1">
                <a:cs typeface="Times New Roman" pitchFamily="18" charset="0"/>
              </a:rPr>
              <a:t>Marjinal</a:t>
            </a:r>
            <a:r>
              <a:rPr lang="en-US" sz="2400" dirty="0">
                <a:cs typeface="Times New Roman" pitchFamily="18" charset="0"/>
              </a:rPr>
              <a:t> </a:t>
            </a:r>
            <a:r>
              <a:rPr lang="en-US" sz="2400" dirty="0" err="1">
                <a:cs typeface="Times New Roman" pitchFamily="18" charset="0"/>
              </a:rPr>
              <a:t>maliyet</a:t>
            </a:r>
            <a:r>
              <a:rPr lang="en-US" sz="2400" dirty="0">
                <a:cs typeface="Times New Roman" pitchFamily="18" charset="0"/>
              </a:rPr>
              <a:t> = W = $15</a:t>
            </a:r>
          </a:p>
          <a:p>
            <a:pPr marL="0" indent="0">
              <a:lnSpc>
                <a:spcPct val="150000"/>
              </a:lnSpc>
              <a:buNone/>
            </a:pPr>
            <a:r>
              <a:rPr lang="en-US" sz="2400" dirty="0">
                <a:cs typeface="Times New Roman" pitchFamily="18" charset="0"/>
              </a:rPr>
              <a:t>P.MP</a:t>
            </a:r>
            <a:r>
              <a:rPr lang="en-US" sz="2400" baseline="-25000" dirty="0">
                <a:cs typeface="Times New Roman" pitchFamily="18" charset="0"/>
              </a:rPr>
              <a:t>L</a:t>
            </a:r>
            <a:r>
              <a:rPr lang="en-US" sz="2400" dirty="0">
                <a:cs typeface="Times New Roman" pitchFamily="18" charset="0"/>
              </a:rPr>
              <a:t> &gt; W,  </a:t>
            </a:r>
            <a:r>
              <a:rPr lang="en-US" sz="2400" dirty="0" err="1">
                <a:cs typeface="Times New Roman" pitchFamily="18" charset="0"/>
              </a:rPr>
              <a:t>olduğunda</a:t>
            </a:r>
            <a:r>
              <a:rPr lang="en-US" sz="2400" dirty="0">
                <a:cs typeface="Times New Roman" pitchFamily="18" charset="0"/>
              </a:rPr>
              <a:t> 6. </a:t>
            </a:r>
            <a:r>
              <a:rPr lang="en-US" sz="2400" dirty="0" err="1">
                <a:cs typeface="Times New Roman" pitchFamily="18" charset="0"/>
              </a:rPr>
              <a:t>işçi</a:t>
            </a:r>
            <a:r>
              <a:rPr lang="en-US" sz="2400" dirty="0">
                <a:cs typeface="Times New Roman" pitchFamily="18" charset="0"/>
              </a:rPr>
              <a:t> de </a:t>
            </a:r>
            <a:r>
              <a:rPr lang="en-US" sz="2400" dirty="0" err="1">
                <a:cs typeface="Times New Roman" pitchFamily="18" charset="0"/>
              </a:rPr>
              <a:t>işe</a:t>
            </a:r>
            <a:r>
              <a:rPr lang="en-US" sz="2400" dirty="0">
                <a:cs typeface="Times New Roman" pitchFamily="18" charset="0"/>
              </a:rPr>
              <a:t> </a:t>
            </a:r>
            <a:r>
              <a:rPr lang="en-US" sz="2400" dirty="0" err="1">
                <a:cs typeface="Times New Roman" pitchFamily="18" charset="0"/>
              </a:rPr>
              <a:t>alınmalıdır</a:t>
            </a:r>
            <a:r>
              <a:rPr lang="en-US" sz="2400" dirty="0">
                <a:cs typeface="Times New Roman" pitchFamily="18" charset="0"/>
              </a:rPr>
              <a:t>. </a:t>
            </a:r>
          </a:p>
        </p:txBody>
      </p:sp>
    </p:spTree>
    <p:extLst>
      <p:ext uri="{BB962C8B-B14F-4D97-AF65-F5344CB8AC3E}">
        <p14:creationId xmlns:p14="http://schemas.microsoft.com/office/powerpoint/2010/main" val="37935345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703052"/>
          </a:xfrm>
        </p:spPr>
        <p:txBody>
          <a:bodyPr/>
          <a:lstStyle/>
          <a:p>
            <a:r>
              <a:rPr lang="en-US" sz="3600" dirty="0" err="1">
                <a:solidFill>
                  <a:schemeClr val="bg2"/>
                </a:solidFill>
              </a:rPr>
              <a:t>İşgücü</a:t>
            </a:r>
            <a:r>
              <a:rPr lang="en-US" sz="3600" dirty="0">
                <a:solidFill>
                  <a:schemeClr val="bg2"/>
                </a:solidFill>
              </a:rPr>
              <a:t> </a:t>
            </a:r>
            <a:r>
              <a:rPr lang="en-US" sz="3600" dirty="0" err="1">
                <a:solidFill>
                  <a:schemeClr val="bg2"/>
                </a:solidFill>
              </a:rPr>
              <a:t>Talebi</a:t>
            </a:r>
            <a:endParaRPr lang="en-US" sz="2000" dirty="0">
              <a:solidFill>
                <a:schemeClr val="bg2"/>
              </a:solidFill>
            </a:endParaRPr>
          </a:p>
        </p:txBody>
      </p:sp>
      <p:sp>
        <p:nvSpPr>
          <p:cNvPr id="4" name="Content Placeholder 3"/>
          <p:cNvSpPr>
            <a:spLocks noGrp="1"/>
          </p:cNvSpPr>
          <p:nvPr>
            <p:ph idx="1"/>
          </p:nvPr>
        </p:nvSpPr>
        <p:spPr>
          <a:xfrm>
            <a:off x="533400" y="1600200"/>
            <a:ext cx="8229600" cy="380206"/>
          </a:xfrm>
        </p:spPr>
        <p:txBody>
          <a:bodyPr/>
          <a:lstStyle/>
          <a:p>
            <a:pPr marL="0" indent="0">
              <a:buNone/>
            </a:pPr>
            <a:r>
              <a:rPr lang="en-US" sz="2800" dirty="0" err="1"/>
              <a:t>Emeğin</a:t>
            </a:r>
            <a:r>
              <a:rPr lang="en-US" sz="2800" dirty="0"/>
              <a:t> </a:t>
            </a:r>
            <a:r>
              <a:rPr lang="en-US" sz="2800" dirty="0" err="1"/>
              <a:t>marjinal</a:t>
            </a:r>
            <a:r>
              <a:rPr lang="en-US" sz="2800" dirty="0"/>
              <a:t> </a:t>
            </a:r>
            <a:r>
              <a:rPr lang="en-US" sz="2800" dirty="0" err="1"/>
              <a:t>ürününün</a:t>
            </a:r>
            <a:r>
              <a:rPr lang="en-US" sz="2800" dirty="0"/>
              <a:t> </a:t>
            </a:r>
            <a:r>
              <a:rPr lang="en-US" sz="2800" dirty="0" err="1"/>
              <a:t>değeri</a:t>
            </a:r>
            <a:r>
              <a:rPr lang="en-US" sz="2800" dirty="0"/>
              <a:t> (P.MP</a:t>
            </a:r>
            <a:r>
              <a:rPr lang="en-US" sz="2800" baseline="-25000" dirty="0"/>
              <a:t>L</a:t>
            </a:r>
            <a:r>
              <a:rPr lang="en-US" sz="2800" dirty="0"/>
              <a:t>)</a:t>
            </a:r>
          </a:p>
        </p:txBody>
      </p:sp>
      <p:sp>
        <p:nvSpPr>
          <p:cNvPr id="7" name="Content Placeholder 6"/>
          <p:cNvSpPr>
            <a:spLocks noGrp="1"/>
          </p:cNvSpPr>
          <p:nvPr>
            <p:ph sz="quarter" idx="4294967295"/>
          </p:nvPr>
        </p:nvSpPr>
        <p:spPr>
          <a:xfrm>
            <a:off x="1524000" y="2801938"/>
            <a:ext cx="533400" cy="341313"/>
          </a:xfrm>
        </p:spPr>
        <p:txBody>
          <a:bodyPr/>
          <a:lstStyle/>
          <a:p>
            <a:pPr marL="0" indent="0" algn="ctr">
              <a:buNone/>
            </a:pPr>
            <a:r>
              <a:rPr lang="en-US" dirty="0"/>
              <a:t>$28</a:t>
            </a:r>
          </a:p>
        </p:txBody>
      </p:sp>
      <p:sp>
        <p:nvSpPr>
          <p:cNvPr id="8" name="Content Placeholder 7"/>
          <p:cNvSpPr>
            <a:spLocks noGrp="1"/>
          </p:cNvSpPr>
          <p:nvPr>
            <p:ph sz="quarter" idx="4294967295"/>
          </p:nvPr>
        </p:nvSpPr>
        <p:spPr>
          <a:xfrm>
            <a:off x="1600200" y="3585368"/>
            <a:ext cx="380206" cy="300038"/>
          </a:xfrm>
        </p:spPr>
        <p:txBody>
          <a:bodyPr/>
          <a:lstStyle/>
          <a:p>
            <a:pPr marL="0" indent="0" algn="ctr">
              <a:buNone/>
            </a:pPr>
            <a:r>
              <a:rPr lang="en-US" dirty="0"/>
              <a:t>$21</a:t>
            </a:r>
          </a:p>
        </p:txBody>
      </p:sp>
      <p:sp>
        <p:nvSpPr>
          <p:cNvPr id="6" name="Content Placeholder 5"/>
          <p:cNvSpPr>
            <a:spLocks noGrp="1"/>
          </p:cNvSpPr>
          <p:nvPr>
            <p:ph sz="quarter" idx="4294967295"/>
          </p:nvPr>
        </p:nvSpPr>
        <p:spPr>
          <a:xfrm>
            <a:off x="1447800" y="4267994"/>
            <a:ext cx="533400" cy="227806"/>
          </a:xfrm>
        </p:spPr>
        <p:txBody>
          <a:bodyPr/>
          <a:lstStyle/>
          <a:p>
            <a:pPr marL="0" indent="0" algn="ctr">
              <a:buNone/>
            </a:pPr>
            <a:r>
              <a:rPr lang="en-US" dirty="0"/>
              <a:t>$14</a:t>
            </a:r>
          </a:p>
        </p:txBody>
      </p:sp>
      <p:sp>
        <p:nvSpPr>
          <p:cNvPr id="9" name="Content Placeholder 8"/>
          <p:cNvSpPr>
            <a:spLocks noGrp="1"/>
          </p:cNvSpPr>
          <p:nvPr>
            <p:ph sz="quarter" idx="4294967295"/>
          </p:nvPr>
        </p:nvSpPr>
        <p:spPr>
          <a:xfrm>
            <a:off x="1524000" y="4976812"/>
            <a:ext cx="457200" cy="230188"/>
          </a:xfrm>
        </p:spPr>
        <p:txBody>
          <a:bodyPr/>
          <a:lstStyle/>
          <a:p>
            <a:pPr marL="0" indent="0" algn="ctr">
              <a:buNone/>
            </a:pPr>
            <a:r>
              <a:rPr lang="en-US" dirty="0"/>
              <a:t>$7</a:t>
            </a:r>
          </a:p>
        </p:txBody>
      </p:sp>
      <p:grpSp>
        <p:nvGrpSpPr>
          <p:cNvPr id="3" name="Group 2"/>
          <p:cNvGrpSpPr/>
          <p:nvPr/>
        </p:nvGrpSpPr>
        <p:grpSpPr>
          <a:xfrm>
            <a:off x="2209800" y="2135189"/>
            <a:ext cx="5348289" cy="3886994"/>
            <a:chOff x="2209800" y="2135189"/>
            <a:chExt cx="5348289" cy="3886994"/>
          </a:xfrm>
        </p:grpSpPr>
        <p:cxnSp>
          <p:nvCxnSpPr>
            <p:cNvPr id="10" name="Straight Connector 9"/>
            <p:cNvCxnSpPr/>
            <p:nvPr/>
          </p:nvCxnSpPr>
          <p:spPr>
            <a:xfrm rot="5400000">
              <a:off x="280989" y="4077495"/>
              <a:ext cx="3886200" cy="1588"/>
            </a:xfrm>
            <a:prstGeom prst="line">
              <a:avLst/>
            </a:prstGeom>
            <a:ln>
              <a:solidFill>
                <a:srgbClr val="2C7C9F"/>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a:off x="2681289" y="2362995"/>
              <a:ext cx="4572000" cy="3352800"/>
            </a:xfrm>
            <a:prstGeom prst="line">
              <a:avLst/>
            </a:prstGeom>
            <a:ln>
              <a:solidFill>
                <a:srgbClr val="2C7C9F"/>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10800000">
              <a:off x="2224089" y="2972595"/>
              <a:ext cx="1295400" cy="1588"/>
            </a:xfrm>
            <a:prstGeom prst="line">
              <a:avLst/>
            </a:prstGeom>
            <a:ln>
              <a:solidFill>
                <a:srgbClr val="2C7C9F"/>
              </a:solidFill>
              <a:prstDash val="dash"/>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rot="10800000">
              <a:off x="2224089" y="3733006"/>
              <a:ext cx="2286000" cy="1588"/>
            </a:xfrm>
            <a:prstGeom prst="line">
              <a:avLst/>
            </a:prstGeom>
            <a:ln>
              <a:solidFill>
                <a:srgbClr val="2C7C9F"/>
              </a:solidFill>
              <a:prstDash val="dash"/>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a:off x="2224089" y="6020595"/>
              <a:ext cx="5334000" cy="1588"/>
            </a:xfrm>
            <a:prstGeom prst="line">
              <a:avLst/>
            </a:prstGeom>
            <a:ln>
              <a:solidFill>
                <a:srgbClr val="2C7C9F"/>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rot="10800000">
              <a:off x="2224089" y="4418806"/>
              <a:ext cx="3200400" cy="1588"/>
            </a:xfrm>
            <a:prstGeom prst="line">
              <a:avLst/>
            </a:prstGeom>
            <a:ln>
              <a:solidFill>
                <a:srgbClr val="2C7C9F"/>
              </a:solidFill>
              <a:prstDash val="dash"/>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0800000">
              <a:off x="2209800" y="5104606"/>
              <a:ext cx="4114800" cy="1588"/>
            </a:xfrm>
            <a:prstGeom prst="line">
              <a:avLst/>
            </a:prstGeom>
            <a:ln>
              <a:solidFill>
                <a:srgbClr val="2C7C9F"/>
              </a:solidFill>
              <a:prstDash val="dash"/>
            </a:ln>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flipV="1">
              <a:off x="1995489" y="4495006"/>
              <a:ext cx="3048000" cy="1588"/>
            </a:xfrm>
            <a:prstGeom prst="line">
              <a:avLst/>
            </a:prstGeom>
            <a:ln>
              <a:solidFill>
                <a:srgbClr val="2C7C9F"/>
              </a:solidFill>
              <a:prstDash val="dash"/>
            </a:ln>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rot="5400000" flipH="1" flipV="1">
              <a:off x="3352800" y="4876006"/>
              <a:ext cx="2286000" cy="1588"/>
            </a:xfrm>
            <a:prstGeom prst="line">
              <a:avLst/>
            </a:prstGeom>
            <a:ln>
              <a:solidFill>
                <a:srgbClr val="2C7C9F"/>
              </a:solidFill>
              <a:prstDash val="dash"/>
            </a:ln>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rot="5400000" flipH="1" flipV="1">
              <a:off x="4610100" y="5218906"/>
              <a:ext cx="1600200" cy="1588"/>
            </a:xfrm>
            <a:prstGeom prst="line">
              <a:avLst/>
            </a:prstGeom>
            <a:ln>
              <a:solidFill>
                <a:srgbClr val="2C7C9F"/>
              </a:solidFill>
              <a:prstDash val="dash"/>
            </a:ln>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5400000" flipH="1" flipV="1">
              <a:off x="5867400" y="5561806"/>
              <a:ext cx="914400" cy="1588"/>
            </a:xfrm>
            <a:prstGeom prst="line">
              <a:avLst/>
            </a:prstGeom>
            <a:ln>
              <a:solidFill>
                <a:srgbClr val="2C7C9F"/>
              </a:solidFill>
              <a:prstDash val="dash"/>
            </a:ln>
          </p:spPr>
          <p:style>
            <a:lnRef idx="2">
              <a:schemeClr val="accent1"/>
            </a:lnRef>
            <a:fillRef idx="0">
              <a:schemeClr val="accent1"/>
            </a:fillRef>
            <a:effectRef idx="1">
              <a:schemeClr val="accent1"/>
            </a:effectRef>
            <a:fontRef idx="minor">
              <a:schemeClr val="tx1"/>
            </a:fontRef>
          </p:style>
        </p:cxnSp>
      </p:grpSp>
      <p:sp>
        <p:nvSpPr>
          <p:cNvPr id="5" name="Content Placeholder 4"/>
          <p:cNvSpPr>
            <a:spLocks noGrp="1"/>
          </p:cNvSpPr>
          <p:nvPr>
            <p:ph idx="13"/>
          </p:nvPr>
        </p:nvSpPr>
        <p:spPr>
          <a:xfrm>
            <a:off x="3428998" y="6095206"/>
            <a:ext cx="4953002" cy="354011"/>
          </a:xfrm>
        </p:spPr>
        <p:txBody>
          <a:bodyPr/>
          <a:lstStyle/>
          <a:p>
            <a:pPr marL="0" indent="0">
              <a:buNone/>
            </a:pPr>
            <a:r>
              <a:rPr lang="en-US" dirty="0"/>
              <a:t> 6               7              8              9       Quantity of labor </a:t>
            </a:r>
          </a:p>
        </p:txBody>
      </p:sp>
    </p:spTree>
    <p:extLst>
      <p:ext uri="{BB962C8B-B14F-4D97-AF65-F5344CB8AC3E}">
        <p14:creationId xmlns:p14="http://schemas.microsoft.com/office/powerpoint/2010/main" val="42201444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p:cNvSpPr>
            <a:spLocks noGrp="1"/>
          </p:cNvSpPr>
          <p:nvPr>
            <p:ph type="title"/>
          </p:nvPr>
        </p:nvSpPr>
        <p:spPr>
          <a:xfrm>
            <a:off x="620233" y="500434"/>
            <a:ext cx="8229600" cy="703052"/>
          </a:xfrm>
        </p:spPr>
        <p:txBody>
          <a:bodyPr/>
          <a:lstStyle/>
          <a:p>
            <a:r>
              <a:rPr lang="en-US" sz="3600" dirty="0" err="1">
                <a:solidFill>
                  <a:schemeClr val="bg2"/>
                </a:solidFill>
              </a:rPr>
              <a:t>İşgücü</a:t>
            </a:r>
            <a:r>
              <a:rPr lang="en-US" sz="3600" dirty="0">
                <a:solidFill>
                  <a:schemeClr val="bg2"/>
                </a:solidFill>
              </a:rPr>
              <a:t> </a:t>
            </a:r>
            <a:r>
              <a:rPr lang="en-US" sz="3600" dirty="0" err="1">
                <a:solidFill>
                  <a:schemeClr val="bg2"/>
                </a:solidFill>
              </a:rPr>
              <a:t>Piyasasında</a:t>
            </a:r>
            <a:r>
              <a:rPr lang="en-US" sz="3600" dirty="0">
                <a:solidFill>
                  <a:schemeClr val="bg2"/>
                </a:solidFill>
              </a:rPr>
              <a:t> </a:t>
            </a:r>
            <a:r>
              <a:rPr lang="en-US" sz="3600" dirty="0" err="1">
                <a:solidFill>
                  <a:schemeClr val="bg2"/>
                </a:solidFill>
              </a:rPr>
              <a:t>Denge</a:t>
            </a:r>
            <a:r>
              <a:rPr lang="en-US" sz="3600" dirty="0">
                <a:solidFill>
                  <a:schemeClr val="bg2"/>
                </a:solidFill>
              </a:rPr>
              <a:t> </a:t>
            </a:r>
            <a:endParaRPr lang="en-US" sz="2000" dirty="0">
              <a:solidFill>
                <a:schemeClr val="bg2"/>
              </a:solidFill>
            </a:endParaRPr>
          </a:p>
        </p:txBody>
      </p:sp>
      <p:sp>
        <p:nvSpPr>
          <p:cNvPr id="2" name="Content Placeholder 1"/>
          <p:cNvSpPr>
            <a:spLocks noGrp="1"/>
          </p:cNvSpPr>
          <p:nvPr>
            <p:ph idx="1"/>
          </p:nvPr>
        </p:nvSpPr>
        <p:spPr>
          <a:xfrm>
            <a:off x="609600" y="1676400"/>
            <a:ext cx="7848600" cy="533400"/>
          </a:xfrm>
        </p:spPr>
        <p:txBody>
          <a:bodyPr/>
          <a:lstStyle/>
          <a:p>
            <a:pPr marL="0" indent="0" algn="ctr">
              <a:buNone/>
            </a:pPr>
            <a:r>
              <a:rPr lang="en-US" sz="2400" dirty="0" err="1"/>
              <a:t>İşgücü</a:t>
            </a:r>
            <a:r>
              <a:rPr lang="en-US" sz="2400" dirty="0"/>
              <a:t> </a:t>
            </a:r>
            <a:r>
              <a:rPr lang="en-US" sz="2400" dirty="0" err="1"/>
              <a:t>talebinin</a:t>
            </a:r>
            <a:r>
              <a:rPr lang="en-US" sz="2400" dirty="0"/>
              <a:t> </a:t>
            </a:r>
            <a:r>
              <a:rPr lang="en-US" sz="2400" dirty="0" err="1"/>
              <a:t>konumu</a:t>
            </a:r>
            <a:r>
              <a:rPr lang="en-US" sz="2400" dirty="0"/>
              <a:t> </a:t>
            </a:r>
            <a:r>
              <a:rPr lang="en-US" sz="2400" dirty="0" err="1"/>
              <a:t>değişmesi</a:t>
            </a:r>
            <a:endParaRPr lang="en-US" sz="2400" dirty="0"/>
          </a:p>
        </p:txBody>
      </p:sp>
      <p:pic>
        <p:nvPicPr>
          <p:cNvPr id="5122" name="Picture 2" descr="A line graph depicts the downward-sloping labor demand curve.&#10;The vertical axis is labeled &quot;Wage&quot; and the horizontal axis is labeled &quot;Quantity of labor demanded.&quot; The line for the labor demand curve is sloping downward. A downward sloping line left to this line shows the left shift in the demand curve while a line on the right shows a right shift in the demand curv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08200" y="2438400"/>
            <a:ext cx="4927600" cy="38538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617259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703052"/>
          </a:xfrm>
        </p:spPr>
        <p:txBody>
          <a:bodyPr/>
          <a:lstStyle/>
          <a:p>
            <a:r>
              <a:rPr lang="en-US" sz="3600" dirty="0" err="1">
                <a:solidFill>
                  <a:schemeClr val="bg2"/>
                </a:solidFill>
              </a:rPr>
              <a:t>İşgücü</a:t>
            </a:r>
            <a:r>
              <a:rPr lang="en-US" sz="3600" dirty="0">
                <a:solidFill>
                  <a:schemeClr val="bg2"/>
                </a:solidFill>
              </a:rPr>
              <a:t> </a:t>
            </a:r>
            <a:r>
              <a:rPr lang="en-US" sz="3600" dirty="0" err="1">
                <a:solidFill>
                  <a:schemeClr val="bg2"/>
                </a:solidFill>
              </a:rPr>
              <a:t>Piyasasında</a:t>
            </a:r>
            <a:r>
              <a:rPr lang="en-US" sz="3600" dirty="0">
                <a:solidFill>
                  <a:schemeClr val="bg2"/>
                </a:solidFill>
              </a:rPr>
              <a:t> </a:t>
            </a:r>
            <a:r>
              <a:rPr lang="en-US" sz="3600" dirty="0" err="1">
                <a:solidFill>
                  <a:schemeClr val="bg2"/>
                </a:solidFill>
              </a:rPr>
              <a:t>Denge</a:t>
            </a:r>
            <a:r>
              <a:rPr lang="en-US" sz="3600" dirty="0">
                <a:solidFill>
                  <a:schemeClr val="bg2"/>
                </a:solidFill>
              </a:rPr>
              <a:t> </a:t>
            </a:r>
            <a:endParaRPr lang="en-US" sz="2000" dirty="0">
              <a:solidFill>
                <a:schemeClr val="bg2"/>
              </a:solidFill>
            </a:endParaRPr>
          </a:p>
        </p:txBody>
      </p:sp>
      <p:sp>
        <p:nvSpPr>
          <p:cNvPr id="3" name="Learning Objective List"/>
          <p:cNvSpPr>
            <a:spLocks noGrp="1"/>
          </p:cNvSpPr>
          <p:nvPr>
            <p:ph idx="1"/>
          </p:nvPr>
        </p:nvSpPr>
        <p:spPr>
          <a:xfrm>
            <a:off x="457200" y="2057400"/>
            <a:ext cx="8229600" cy="4114800"/>
          </a:xfrm>
        </p:spPr>
        <p:txBody>
          <a:bodyPr/>
          <a:lstStyle/>
          <a:p>
            <a:pPr marL="0" indent="0">
              <a:lnSpc>
                <a:spcPct val="150000"/>
              </a:lnSpc>
              <a:buNone/>
            </a:pPr>
            <a:r>
              <a:rPr lang="en-US" sz="2800" dirty="0" err="1">
                <a:cs typeface="Times New Roman" pitchFamily="18" charset="0"/>
              </a:rPr>
              <a:t>Konum</a:t>
            </a:r>
            <a:r>
              <a:rPr lang="en-US" sz="2800" dirty="0">
                <a:cs typeface="Times New Roman" pitchFamily="18" charset="0"/>
              </a:rPr>
              <a:t> </a:t>
            </a:r>
            <a:r>
              <a:rPr lang="en-US" sz="2800" dirty="0" err="1">
                <a:cs typeface="Times New Roman" pitchFamily="18" charset="0"/>
              </a:rPr>
              <a:t>değişmesine</a:t>
            </a:r>
            <a:r>
              <a:rPr lang="en-US" sz="2800" dirty="0">
                <a:cs typeface="Times New Roman" pitchFamily="18" charset="0"/>
              </a:rPr>
              <a:t> </a:t>
            </a:r>
            <a:r>
              <a:rPr lang="en-US" sz="2800" dirty="0" err="1">
                <a:cs typeface="Times New Roman" pitchFamily="18" charset="0"/>
              </a:rPr>
              <a:t>neden</a:t>
            </a:r>
            <a:r>
              <a:rPr lang="en-US" sz="2800" dirty="0">
                <a:cs typeface="Times New Roman" pitchFamily="18" charset="0"/>
              </a:rPr>
              <a:t> </a:t>
            </a:r>
            <a:r>
              <a:rPr lang="en-US" sz="2800" dirty="0" err="1">
                <a:cs typeface="Times New Roman" pitchFamily="18" charset="0"/>
              </a:rPr>
              <a:t>olan</a:t>
            </a:r>
            <a:r>
              <a:rPr lang="en-US" sz="2800" dirty="0">
                <a:cs typeface="Times New Roman" pitchFamily="18" charset="0"/>
              </a:rPr>
              <a:t> </a:t>
            </a:r>
            <a:r>
              <a:rPr lang="en-US" sz="2800" dirty="0" err="1">
                <a:cs typeface="Times New Roman" pitchFamily="18" charset="0"/>
              </a:rPr>
              <a:t>değişimler</a:t>
            </a:r>
            <a:r>
              <a:rPr lang="en-US" sz="2800" dirty="0">
                <a:cs typeface="Times New Roman" pitchFamily="18" charset="0"/>
              </a:rPr>
              <a:t>:</a:t>
            </a:r>
            <a:r>
              <a:rPr lang="en-US" sz="2800" b="1" dirty="0">
                <a:cs typeface="Times New Roman" pitchFamily="18" charset="0"/>
              </a:rPr>
              <a:t> </a:t>
            </a:r>
          </a:p>
          <a:p>
            <a:pPr marL="514350" indent="-514350">
              <a:lnSpc>
                <a:spcPct val="150000"/>
              </a:lnSpc>
              <a:buFont typeface="+mj-lt"/>
              <a:buAutoNum type="arabicPeriod"/>
            </a:pPr>
            <a:r>
              <a:rPr lang="en-US" sz="2800" dirty="0" err="1">
                <a:cs typeface="Times New Roman" pitchFamily="18" charset="0"/>
              </a:rPr>
              <a:t>Çıktı</a:t>
            </a:r>
            <a:r>
              <a:rPr lang="en-US" sz="2800" dirty="0">
                <a:cs typeface="Times New Roman" pitchFamily="18" charset="0"/>
              </a:rPr>
              <a:t> </a:t>
            </a:r>
            <a:r>
              <a:rPr lang="en-US" sz="2800" dirty="0" err="1">
                <a:cs typeface="Times New Roman" pitchFamily="18" charset="0"/>
              </a:rPr>
              <a:t>fiyatında</a:t>
            </a:r>
            <a:r>
              <a:rPr lang="en-US" sz="2800" dirty="0">
                <a:cs typeface="Times New Roman" pitchFamily="18" charset="0"/>
              </a:rPr>
              <a:t> </a:t>
            </a:r>
            <a:r>
              <a:rPr lang="en-US" sz="2800" dirty="0" err="1">
                <a:cs typeface="Times New Roman" pitchFamily="18" charset="0"/>
              </a:rPr>
              <a:t>artış</a:t>
            </a:r>
            <a:r>
              <a:rPr lang="en-US" sz="2800" dirty="0">
                <a:cs typeface="Times New Roman" pitchFamily="18" charset="0"/>
              </a:rPr>
              <a:t>/</a:t>
            </a:r>
            <a:r>
              <a:rPr lang="en-US" sz="2800" dirty="0" err="1">
                <a:cs typeface="Times New Roman" pitchFamily="18" charset="0"/>
              </a:rPr>
              <a:t>azalış</a:t>
            </a:r>
            <a:endParaRPr lang="en-US" sz="2800" dirty="0">
              <a:cs typeface="Times New Roman" pitchFamily="18" charset="0"/>
            </a:endParaRPr>
          </a:p>
          <a:p>
            <a:pPr marL="514350" indent="-514350">
              <a:lnSpc>
                <a:spcPct val="150000"/>
              </a:lnSpc>
              <a:spcBef>
                <a:spcPts val="0"/>
              </a:spcBef>
              <a:buFont typeface="+mj-lt"/>
              <a:buAutoNum type="arabicPeriod"/>
            </a:pPr>
            <a:r>
              <a:rPr lang="en-US" sz="2800" dirty="0" err="1">
                <a:cs typeface="Times New Roman" pitchFamily="18" charset="0"/>
              </a:rPr>
              <a:t>Çıktı</a:t>
            </a:r>
            <a:r>
              <a:rPr lang="en-US" sz="2800" dirty="0">
                <a:cs typeface="Times New Roman" pitchFamily="18" charset="0"/>
              </a:rPr>
              <a:t> </a:t>
            </a:r>
            <a:r>
              <a:rPr lang="en-US" sz="2800" dirty="0" err="1">
                <a:cs typeface="Times New Roman" pitchFamily="18" charset="0"/>
              </a:rPr>
              <a:t>talebinde</a:t>
            </a:r>
            <a:r>
              <a:rPr lang="en-US" sz="2800" dirty="0">
                <a:cs typeface="Times New Roman" pitchFamily="18" charset="0"/>
              </a:rPr>
              <a:t> </a:t>
            </a:r>
            <a:r>
              <a:rPr lang="en-US" sz="2800" dirty="0" err="1">
                <a:cs typeface="Times New Roman" pitchFamily="18" charset="0"/>
              </a:rPr>
              <a:t>artış</a:t>
            </a:r>
            <a:r>
              <a:rPr lang="en-US" sz="2800" dirty="0">
                <a:cs typeface="Times New Roman" pitchFamily="18" charset="0"/>
              </a:rPr>
              <a:t>/</a:t>
            </a:r>
            <a:r>
              <a:rPr lang="en-US" sz="2800" dirty="0" err="1">
                <a:cs typeface="Times New Roman" pitchFamily="18" charset="0"/>
              </a:rPr>
              <a:t>azalış</a:t>
            </a:r>
            <a:endParaRPr lang="en-US" sz="2800" dirty="0">
              <a:cs typeface="Times New Roman" pitchFamily="18" charset="0"/>
            </a:endParaRPr>
          </a:p>
          <a:p>
            <a:pPr marL="514350" indent="-514350">
              <a:lnSpc>
                <a:spcPct val="150000"/>
              </a:lnSpc>
              <a:spcBef>
                <a:spcPts val="0"/>
              </a:spcBef>
              <a:buFont typeface="+mj-lt"/>
              <a:buAutoNum type="arabicPeriod"/>
            </a:pPr>
            <a:r>
              <a:rPr lang="en-US" sz="2800" dirty="0" err="1">
                <a:cs typeface="Times New Roman" pitchFamily="18" charset="0"/>
              </a:rPr>
              <a:t>Teknolojik</a:t>
            </a:r>
            <a:r>
              <a:rPr lang="en-US" sz="2800" dirty="0">
                <a:cs typeface="Times New Roman" pitchFamily="18" charset="0"/>
              </a:rPr>
              <a:t> </a:t>
            </a:r>
            <a:r>
              <a:rPr lang="en-US" sz="2800" dirty="0" err="1">
                <a:cs typeface="Times New Roman" pitchFamily="18" charset="0"/>
              </a:rPr>
              <a:t>gelişme</a:t>
            </a:r>
            <a:r>
              <a:rPr lang="en-US" sz="2800" dirty="0">
                <a:cs typeface="Times New Roman" pitchFamily="18" charset="0"/>
              </a:rPr>
              <a:t> </a:t>
            </a:r>
            <a:r>
              <a:rPr lang="en-US" sz="2800" dirty="0" err="1">
                <a:cs typeface="Times New Roman" pitchFamily="18" charset="0"/>
              </a:rPr>
              <a:t>verimlilik</a:t>
            </a:r>
            <a:r>
              <a:rPr lang="en-US" sz="2800" dirty="0">
                <a:cs typeface="Times New Roman" pitchFamily="18" charset="0"/>
              </a:rPr>
              <a:t> </a:t>
            </a:r>
            <a:r>
              <a:rPr lang="en-US" sz="2800" dirty="0" err="1">
                <a:cs typeface="Times New Roman" pitchFamily="18" charset="0"/>
              </a:rPr>
              <a:t>artışı</a:t>
            </a:r>
            <a:endParaRPr lang="en-US" sz="2800" dirty="0">
              <a:cs typeface="Times New Roman" pitchFamily="18" charset="0"/>
            </a:endParaRPr>
          </a:p>
          <a:p>
            <a:pPr marL="514350" indent="-514350">
              <a:lnSpc>
                <a:spcPct val="150000"/>
              </a:lnSpc>
              <a:spcBef>
                <a:spcPts val="0"/>
              </a:spcBef>
              <a:buFont typeface="+mj-lt"/>
              <a:buAutoNum type="arabicPeriod"/>
            </a:pPr>
            <a:r>
              <a:rPr lang="en-US" sz="2800" dirty="0" err="1">
                <a:cs typeface="Times New Roman" pitchFamily="18" charset="0"/>
              </a:rPr>
              <a:t>Girdi</a:t>
            </a:r>
            <a:r>
              <a:rPr lang="en-US" sz="2800" dirty="0">
                <a:cs typeface="Times New Roman" pitchFamily="18" charset="0"/>
              </a:rPr>
              <a:t> </a:t>
            </a:r>
            <a:r>
              <a:rPr lang="en-US" sz="2800" dirty="0" err="1">
                <a:cs typeface="Times New Roman" pitchFamily="18" charset="0"/>
              </a:rPr>
              <a:t>maliyetlerinde</a:t>
            </a:r>
            <a:r>
              <a:rPr lang="en-US" sz="2800" dirty="0">
                <a:cs typeface="Times New Roman" pitchFamily="18" charset="0"/>
              </a:rPr>
              <a:t> </a:t>
            </a:r>
            <a:r>
              <a:rPr lang="en-US" sz="2800" dirty="0" err="1">
                <a:cs typeface="Times New Roman" pitchFamily="18" charset="0"/>
              </a:rPr>
              <a:t>artış</a:t>
            </a:r>
            <a:r>
              <a:rPr lang="en-US" sz="2800" dirty="0">
                <a:cs typeface="Times New Roman" pitchFamily="18" charset="0"/>
              </a:rPr>
              <a:t>/</a:t>
            </a:r>
            <a:r>
              <a:rPr lang="en-US" sz="2800" dirty="0" err="1">
                <a:cs typeface="Times New Roman" pitchFamily="18" charset="0"/>
              </a:rPr>
              <a:t>azalış</a:t>
            </a:r>
            <a:endParaRPr lang="en-US" sz="2800" dirty="0">
              <a:cs typeface="Times New Roman" pitchFamily="18" charset="0"/>
            </a:endParaRPr>
          </a:p>
        </p:txBody>
      </p:sp>
    </p:spTree>
    <p:extLst>
      <p:ext uri="{BB962C8B-B14F-4D97-AF65-F5344CB8AC3E}">
        <p14:creationId xmlns:p14="http://schemas.microsoft.com/office/powerpoint/2010/main" val="1908734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457200" y="304800"/>
            <a:ext cx="8229600" cy="703052"/>
          </a:xfrm>
        </p:spPr>
        <p:txBody>
          <a:bodyPr/>
          <a:lstStyle/>
          <a:p>
            <a:r>
              <a:rPr lang="en-US" sz="3600" dirty="0" err="1">
                <a:solidFill>
                  <a:schemeClr val="bg2"/>
                </a:solidFill>
              </a:rPr>
              <a:t>İşgücü</a:t>
            </a:r>
            <a:r>
              <a:rPr lang="en-US" sz="3600" dirty="0">
                <a:solidFill>
                  <a:schemeClr val="bg2"/>
                </a:solidFill>
              </a:rPr>
              <a:t> </a:t>
            </a:r>
            <a:r>
              <a:rPr lang="en-US" sz="3600" dirty="0" err="1">
                <a:solidFill>
                  <a:schemeClr val="bg2"/>
                </a:solidFill>
              </a:rPr>
              <a:t>Piyasasında</a:t>
            </a:r>
            <a:r>
              <a:rPr lang="en-US" sz="3600" dirty="0">
                <a:solidFill>
                  <a:schemeClr val="bg2"/>
                </a:solidFill>
              </a:rPr>
              <a:t> </a:t>
            </a:r>
            <a:r>
              <a:rPr lang="en-US" sz="3600" dirty="0" err="1">
                <a:solidFill>
                  <a:schemeClr val="bg2"/>
                </a:solidFill>
              </a:rPr>
              <a:t>Denge</a:t>
            </a:r>
            <a:r>
              <a:rPr lang="en-US" sz="3600" dirty="0">
                <a:solidFill>
                  <a:schemeClr val="bg2"/>
                </a:solidFill>
              </a:rPr>
              <a:t> </a:t>
            </a:r>
            <a:endParaRPr lang="en-US" sz="2000" dirty="0">
              <a:solidFill>
                <a:schemeClr val="bg2"/>
              </a:solidFill>
            </a:endParaRPr>
          </a:p>
        </p:txBody>
      </p:sp>
      <p:sp>
        <p:nvSpPr>
          <p:cNvPr id="3" name="Content Placeholder 2"/>
          <p:cNvSpPr>
            <a:spLocks noGrp="1"/>
          </p:cNvSpPr>
          <p:nvPr>
            <p:ph idx="1"/>
          </p:nvPr>
        </p:nvSpPr>
        <p:spPr>
          <a:xfrm>
            <a:off x="457200" y="1600200"/>
            <a:ext cx="8229600" cy="457200"/>
          </a:xfrm>
        </p:spPr>
        <p:txBody>
          <a:bodyPr/>
          <a:lstStyle/>
          <a:p>
            <a:pPr marL="0" indent="0" algn="ctr">
              <a:buNone/>
            </a:pPr>
            <a:r>
              <a:rPr lang="en-US" sz="2400" dirty="0" err="1"/>
              <a:t>İşgücü</a:t>
            </a:r>
            <a:r>
              <a:rPr lang="en-US" sz="2400" dirty="0"/>
              <a:t> </a:t>
            </a:r>
            <a:r>
              <a:rPr lang="en-US" sz="2400" dirty="0" err="1"/>
              <a:t>Arzı</a:t>
            </a:r>
            <a:endParaRPr lang="en-US" sz="2400" dirty="0"/>
          </a:p>
        </p:txBody>
      </p:sp>
      <p:pic>
        <p:nvPicPr>
          <p:cNvPr id="6146" name="Picture 2" descr="A line graph depicts the upward-sloping labor supply curve.&#10;The vertical axis is labeled &quot;Wage&quot; and the horizontal axis is labeled &quot;Quantity of labor supplied.&quot; The line for the labor supply curve is sloping upward initially and eventually becomes parallel to the vertical axis."/>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84400" y="2819400"/>
            <a:ext cx="4343400" cy="342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701797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idx="4294967295"/>
          </p:nvPr>
        </p:nvSpPr>
        <p:spPr>
          <a:xfrm>
            <a:off x="457200" y="304800"/>
            <a:ext cx="8229600" cy="779252"/>
          </a:xfrm>
        </p:spPr>
        <p:txBody>
          <a:bodyPr/>
          <a:lstStyle/>
          <a:p>
            <a:r>
              <a:rPr lang="en-US" sz="3600" dirty="0" err="1">
                <a:solidFill>
                  <a:schemeClr val="bg2"/>
                </a:solidFill>
              </a:rPr>
              <a:t>İşgücü</a:t>
            </a:r>
            <a:r>
              <a:rPr lang="en-US" sz="3600" dirty="0">
                <a:solidFill>
                  <a:schemeClr val="bg2"/>
                </a:solidFill>
              </a:rPr>
              <a:t> </a:t>
            </a:r>
            <a:r>
              <a:rPr lang="en-US" sz="3600" dirty="0" err="1">
                <a:solidFill>
                  <a:schemeClr val="bg2"/>
                </a:solidFill>
              </a:rPr>
              <a:t>Piyasasında</a:t>
            </a:r>
            <a:r>
              <a:rPr lang="en-US" sz="3600" dirty="0">
                <a:solidFill>
                  <a:schemeClr val="bg2"/>
                </a:solidFill>
              </a:rPr>
              <a:t> </a:t>
            </a:r>
            <a:r>
              <a:rPr lang="en-US" sz="3600" dirty="0" err="1">
                <a:solidFill>
                  <a:schemeClr val="bg2"/>
                </a:solidFill>
              </a:rPr>
              <a:t>Denge</a:t>
            </a:r>
            <a:r>
              <a:rPr lang="en-US" sz="3600" dirty="0">
                <a:solidFill>
                  <a:schemeClr val="bg2"/>
                </a:solidFill>
              </a:rPr>
              <a:t> </a:t>
            </a:r>
            <a:endParaRPr lang="en-US" sz="2000" dirty="0">
              <a:solidFill>
                <a:schemeClr val="bg2"/>
              </a:solidFill>
            </a:endParaRPr>
          </a:p>
        </p:txBody>
      </p:sp>
      <p:sp>
        <p:nvSpPr>
          <p:cNvPr id="2" name="Content Placeholder 1"/>
          <p:cNvSpPr>
            <a:spLocks noGrp="1"/>
          </p:cNvSpPr>
          <p:nvPr>
            <p:ph idx="4294967295"/>
          </p:nvPr>
        </p:nvSpPr>
        <p:spPr>
          <a:xfrm>
            <a:off x="457200" y="2057400"/>
            <a:ext cx="8229600" cy="4114800"/>
          </a:xfrm>
        </p:spPr>
        <p:txBody>
          <a:bodyPr/>
          <a:lstStyle/>
          <a:p>
            <a:pPr marL="0" lvl="1" indent="0">
              <a:lnSpc>
                <a:spcPct val="150000"/>
              </a:lnSpc>
              <a:buNone/>
            </a:pPr>
            <a:r>
              <a:rPr lang="en-US" sz="2800" b="1" dirty="0" err="1">
                <a:latin typeface="Times New Roman" pitchFamily="18" charset="0"/>
                <a:cs typeface="Times New Roman" pitchFamily="18" charset="0"/>
              </a:rPr>
              <a:t>İşgücü</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Arzı</a:t>
            </a:r>
            <a:endParaRPr lang="en-US" sz="2800" b="1" dirty="0">
              <a:latin typeface="Times New Roman" pitchFamily="18" charset="0"/>
              <a:cs typeface="Times New Roman" pitchFamily="18" charset="0"/>
            </a:endParaRPr>
          </a:p>
          <a:p>
            <a:pPr marL="457200" lvl="1" indent="0">
              <a:lnSpc>
                <a:spcPct val="150000"/>
              </a:lnSpc>
              <a:buNone/>
            </a:pPr>
            <a:r>
              <a:rPr lang="en-US" sz="2800" dirty="0" err="1">
                <a:cs typeface="Times New Roman" pitchFamily="18" charset="0"/>
              </a:rPr>
              <a:t>Pozitif</a:t>
            </a:r>
            <a:r>
              <a:rPr lang="en-US" sz="2800" dirty="0">
                <a:cs typeface="Times New Roman" pitchFamily="18" charset="0"/>
              </a:rPr>
              <a:t> </a:t>
            </a:r>
            <a:r>
              <a:rPr lang="en-US" sz="2800" dirty="0" err="1">
                <a:cs typeface="Times New Roman" pitchFamily="18" charset="0"/>
              </a:rPr>
              <a:t>eğimlidir</a:t>
            </a:r>
            <a:r>
              <a:rPr lang="en-US" sz="2800" dirty="0">
                <a:cs typeface="Times New Roman" pitchFamily="18" charset="0"/>
              </a:rPr>
              <a:t>. </a:t>
            </a:r>
          </a:p>
          <a:p>
            <a:pPr marL="457200" lvl="1" indent="0">
              <a:lnSpc>
                <a:spcPct val="150000"/>
              </a:lnSpc>
              <a:buNone/>
            </a:pPr>
            <a:r>
              <a:rPr lang="en-US" sz="2800" dirty="0" err="1">
                <a:cs typeface="Times New Roman" pitchFamily="18" charset="0"/>
              </a:rPr>
              <a:t>Ücret</a:t>
            </a:r>
            <a:r>
              <a:rPr lang="en-US" sz="2800" dirty="0">
                <a:cs typeface="Times New Roman" pitchFamily="18" charset="0"/>
              </a:rPr>
              <a:t> </a:t>
            </a:r>
            <a:r>
              <a:rPr lang="en-US" sz="2800" dirty="0" err="1">
                <a:cs typeface="Times New Roman" pitchFamily="18" charset="0"/>
              </a:rPr>
              <a:t>ile</a:t>
            </a:r>
            <a:r>
              <a:rPr lang="en-US" sz="2800" dirty="0">
                <a:cs typeface="Times New Roman" pitchFamily="18" charset="0"/>
              </a:rPr>
              <a:t> </a:t>
            </a:r>
            <a:r>
              <a:rPr lang="en-US" sz="2800" dirty="0" err="1">
                <a:cs typeface="Times New Roman" pitchFamily="18" charset="0"/>
              </a:rPr>
              <a:t>çalışma</a:t>
            </a:r>
            <a:r>
              <a:rPr lang="en-US" sz="2800" dirty="0">
                <a:cs typeface="Times New Roman" pitchFamily="18" charset="0"/>
              </a:rPr>
              <a:t> </a:t>
            </a:r>
            <a:r>
              <a:rPr lang="en-US" sz="2800" dirty="0" err="1">
                <a:cs typeface="Times New Roman" pitchFamily="18" charset="0"/>
              </a:rPr>
              <a:t>saati</a:t>
            </a:r>
            <a:r>
              <a:rPr lang="en-US" sz="2800" dirty="0">
                <a:cs typeface="Times New Roman" pitchFamily="18" charset="0"/>
              </a:rPr>
              <a:t>  </a:t>
            </a:r>
            <a:r>
              <a:rPr lang="en-US" sz="2800" dirty="0" err="1">
                <a:cs typeface="Times New Roman" pitchFamily="18" charset="0"/>
              </a:rPr>
              <a:t>ilişkisi</a:t>
            </a:r>
            <a:endParaRPr lang="en-US" sz="2800" dirty="0">
              <a:cs typeface="Times New Roman" pitchFamily="18" charset="0"/>
            </a:endParaRPr>
          </a:p>
        </p:txBody>
      </p:sp>
    </p:spTree>
    <p:extLst>
      <p:ext uri="{BB962C8B-B14F-4D97-AF65-F5344CB8AC3E}">
        <p14:creationId xmlns:p14="http://schemas.microsoft.com/office/powerpoint/2010/main" val="37401924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703052"/>
          </a:xfrm>
        </p:spPr>
        <p:txBody>
          <a:bodyPr/>
          <a:lstStyle/>
          <a:p>
            <a:r>
              <a:rPr lang="en-US" sz="3600" dirty="0" err="1">
                <a:solidFill>
                  <a:schemeClr val="bg2"/>
                </a:solidFill>
              </a:rPr>
              <a:t>İşgücü</a:t>
            </a:r>
            <a:r>
              <a:rPr lang="en-US" sz="3600" dirty="0">
                <a:solidFill>
                  <a:schemeClr val="bg2"/>
                </a:solidFill>
              </a:rPr>
              <a:t> </a:t>
            </a:r>
            <a:r>
              <a:rPr lang="en-US" sz="3600" dirty="0" err="1">
                <a:solidFill>
                  <a:schemeClr val="bg2"/>
                </a:solidFill>
              </a:rPr>
              <a:t>Piyasasında</a:t>
            </a:r>
            <a:r>
              <a:rPr lang="en-US" sz="3600" dirty="0">
                <a:solidFill>
                  <a:schemeClr val="bg2"/>
                </a:solidFill>
              </a:rPr>
              <a:t> </a:t>
            </a:r>
            <a:r>
              <a:rPr lang="en-US" sz="3600" dirty="0" err="1">
                <a:solidFill>
                  <a:schemeClr val="bg2"/>
                </a:solidFill>
              </a:rPr>
              <a:t>Denge</a:t>
            </a:r>
            <a:r>
              <a:rPr lang="en-US" sz="3600" dirty="0">
                <a:solidFill>
                  <a:schemeClr val="bg2"/>
                </a:solidFill>
              </a:rPr>
              <a:t> </a:t>
            </a:r>
            <a:endParaRPr lang="en-US" sz="2000" dirty="0">
              <a:solidFill>
                <a:schemeClr val="bg2"/>
              </a:solidFill>
            </a:endParaRPr>
          </a:p>
        </p:txBody>
      </p:sp>
      <p:sp>
        <p:nvSpPr>
          <p:cNvPr id="3" name="Text Box 1"/>
          <p:cNvSpPr>
            <a:spLocks noGrp="1"/>
          </p:cNvSpPr>
          <p:nvPr>
            <p:ph idx="1"/>
          </p:nvPr>
        </p:nvSpPr>
        <p:spPr>
          <a:xfrm>
            <a:off x="457200" y="2209800"/>
            <a:ext cx="8229600" cy="3962400"/>
          </a:xfrm>
        </p:spPr>
        <p:txBody>
          <a:bodyPr/>
          <a:lstStyle/>
          <a:p>
            <a:pPr marL="0" indent="0">
              <a:lnSpc>
                <a:spcPct val="150000"/>
              </a:lnSpc>
              <a:buNone/>
            </a:pPr>
            <a:r>
              <a:rPr lang="en-US" sz="2800" dirty="0" err="1">
                <a:cs typeface="Times New Roman" pitchFamily="18" charset="0"/>
              </a:rPr>
              <a:t>Emek</a:t>
            </a:r>
            <a:r>
              <a:rPr lang="en-US" sz="2800" dirty="0">
                <a:cs typeface="Times New Roman" pitchFamily="18" charset="0"/>
              </a:rPr>
              <a:t> </a:t>
            </a:r>
            <a:r>
              <a:rPr lang="en-US" sz="2800" dirty="0" err="1">
                <a:cs typeface="Times New Roman" pitchFamily="18" charset="0"/>
              </a:rPr>
              <a:t>arzının</a:t>
            </a:r>
            <a:r>
              <a:rPr lang="en-US" sz="2800" dirty="0">
                <a:cs typeface="Times New Roman" pitchFamily="18" charset="0"/>
              </a:rPr>
              <a:t> </a:t>
            </a:r>
            <a:r>
              <a:rPr lang="en-US" sz="2800" dirty="0" err="1">
                <a:cs typeface="Times New Roman" pitchFamily="18" charset="0"/>
              </a:rPr>
              <a:t>konumunu</a:t>
            </a:r>
            <a:r>
              <a:rPr lang="en-US" sz="2800" dirty="0">
                <a:cs typeface="Times New Roman" pitchFamily="18" charset="0"/>
              </a:rPr>
              <a:t> </a:t>
            </a:r>
            <a:r>
              <a:rPr lang="en-US" sz="2800" dirty="0" err="1">
                <a:cs typeface="Times New Roman" pitchFamily="18" charset="0"/>
              </a:rPr>
              <a:t>etkileyen</a:t>
            </a:r>
            <a:r>
              <a:rPr lang="en-US" sz="2800" dirty="0">
                <a:cs typeface="Times New Roman" pitchFamily="18" charset="0"/>
              </a:rPr>
              <a:t> </a:t>
            </a:r>
            <a:r>
              <a:rPr lang="en-US" sz="2800" dirty="0" err="1">
                <a:cs typeface="Times New Roman" pitchFamily="18" charset="0"/>
              </a:rPr>
              <a:t>faktörler</a:t>
            </a:r>
            <a:r>
              <a:rPr lang="en-US" sz="2800" dirty="0">
                <a:cs typeface="Times New Roman" pitchFamily="18" charset="0"/>
              </a:rPr>
              <a:t>:</a:t>
            </a:r>
            <a:r>
              <a:rPr lang="en-US" sz="2800" b="1" dirty="0">
                <a:cs typeface="Times New Roman" pitchFamily="18" charset="0"/>
              </a:rPr>
              <a:t> </a:t>
            </a:r>
          </a:p>
          <a:p>
            <a:pPr marL="514350" indent="-514350">
              <a:lnSpc>
                <a:spcPct val="150000"/>
              </a:lnSpc>
              <a:buFont typeface="+mj-lt"/>
              <a:buAutoNum type="arabicPeriod"/>
            </a:pPr>
            <a:r>
              <a:rPr lang="en-US" sz="2800" dirty="0" err="1">
                <a:cs typeface="Times New Roman" pitchFamily="18" charset="0"/>
              </a:rPr>
              <a:t>Tercihler</a:t>
            </a:r>
            <a:endParaRPr lang="en-US" sz="2800" dirty="0">
              <a:cs typeface="Times New Roman" pitchFamily="18" charset="0"/>
            </a:endParaRPr>
          </a:p>
          <a:p>
            <a:pPr marL="514350" indent="-514350">
              <a:lnSpc>
                <a:spcPct val="150000"/>
              </a:lnSpc>
              <a:spcBef>
                <a:spcPts val="0"/>
              </a:spcBef>
              <a:buFont typeface="+mj-lt"/>
              <a:buAutoNum type="arabicPeriod"/>
            </a:pPr>
            <a:r>
              <a:rPr lang="en-US" sz="2800" dirty="0" err="1">
                <a:cs typeface="Times New Roman" pitchFamily="18" charset="0"/>
              </a:rPr>
              <a:t>Zamanın</a:t>
            </a:r>
            <a:r>
              <a:rPr lang="en-US" sz="2800" dirty="0">
                <a:cs typeface="Times New Roman" pitchFamily="18" charset="0"/>
              </a:rPr>
              <a:t> </a:t>
            </a:r>
            <a:r>
              <a:rPr lang="en-US" sz="2800" dirty="0" err="1">
                <a:cs typeface="Times New Roman" pitchFamily="18" charset="0"/>
              </a:rPr>
              <a:t>fırsat</a:t>
            </a:r>
            <a:r>
              <a:rPr lang="en-US" sz="2800" dirty="0">
                <a:cs typeface="Times New Roman" pitchFamily="18" charset="0"/>
              </a:rPr>
              <a:t> </a:t>
            </a:r>
            <a:r>
              <a:rPr lang="en-US" sz="2800" dirty="0" err="1">
                <a:cs typeface="Times New Roman" pitchFamily="18" charset="0"/>
              </a:rPr>
              <a:t>maliyeti</a:t>
            </a:r>
            <a:endParaRPr lang="en-US" sz="2800" dirty="0">
              <a:cs typeface="Times New Roman" pitchFamily="18" charset="0"/>
            </a:endParaRPr>
          </a:p>
          <a:p>
            <a:pPr marL="514350" indent="-514350">
              <a:lnSpc>
                <a:spcPct val="150000"/>
              </a:lnSpc>
              <a:spcBef>
                <a:spcPts val="0"/>
              </a:spcBef>
              <a:buFont typeface="+mj-lt"/>
              <a:buAutoNum type="arabicPeriod"/>
            </a:pPr>
            <a:r>
              <a:rPr lang="en-US" sz="2800" dirty="0" err="1">
                <a:cs typeface="Times New Roman" pitchFamily="18" charset="0"/>
              </a:rPr>
              <a:t>Nüfustaki</a:t>
            </a:r>
            <a:r>
              <a:rPr lang="en-US" sz="2800" dirty="0">
                <a:cs typeface="Times New Roman" pitchFamily="18" charset="0"/>
              </a:rPr>
              <a:t> </a:t>
            </a:r>
            <a:r>
              <a:rPr lang="en-US" sz="2800" dirty="0" err="1">
                <a:cs typeface="Times New Roman" pitchFamily="18" charset="0"/>
              </a:rPr>
              <a:t>değişimler</a:t>
            </a:r>
            <a:endParaRPr lang="en-US" sz="2800" dirty="0">
              <a:cs typeface="Times New Roman" pitchFamily="18" charset="0"/>
            </a:endParaRPr>
          </a:p>
        </p:txBody>
      </p:sp>
    </p:spTree>
    <p:extLst>
      <p:ext uri="{BB962C8B-B14F-4D97-AF65-F5344CB8AC3E}">
        <p14:creationId xmlns:p14="http://schemas.microsoft.com/office/powerpoint/2010/main" val="29512269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855452"/>
          </a:xfrm>
        </p:spPr>
        <p:txBody>
          <a:bodyPr/>
          <a:lstStyle/>
          <a:p>
            <a:r>
              <a:rPr lang="en-US" sz="3600" dirty="0" err="1">
                <a:solidFill>
                  <a:schemeClr val="bg2"/>
                </a:solidFill>
              </a:rPr>
              <a:t>İşgücü</a:t>
            </a:r>
            <a:r>
              <a:rPr lang="en-US" sz="3600" dirty="0">
                <a:solidFill>
                  <a:schemeClr val="bg2"/>
                </a:solidFill>
              </a:rPr>
              <a:t> </a:t>
            </a:r>
            <a:r>
              <a:rPr lang="en-US" sz="3600" dirty="0" err="1">
                <a:solidFill>
                  <a:schemeClr val="bg2"/>
                </a:solidFill>
              </a:rPr>
              <a:t>Piyasasında</a:t>
            </a:r>
            <a:r>
              <a:rPr lang="en-US" sz="3600" dirty="0">
                <a:solidFill>
                  <a:schemeClr val="bg2"/>
                </a:solidFill>
              </a:rPr>
              <a:t> </a:t>
            </a:r>
            <a:r>
              <a:rPr lang="en-US" sz="3600" dirty="0" err="1">
                <a:solidFill>
                  <a:schemeClr val="bg2"/>
                </a:solidFill>
              </a:rPr>
              <a:t>Denge</a:t>
            </a:r>
            <a:r>
              <a:rPr lang="en-US" sz="3600" dirty="0">
                <a:solidFill>
                  <a:schemeClr val="bg2"/>
                </a:solidFill>
              </a:rPr>
              <a:t> </a:t>
            </a:r>
            <a:endParaRPr lang="en-US" sz="2000" dirty="0">
              <a:solidFill>
                <a:schemeClr val="bg2"/>
              </a:solidFill>
              <a:latin typeface="+mj-lt"/>
            </a:endParaRPr>
          </a:p>
        </p:txBody>
      </p:sp>
      <p:sp>
        <p:nvSpPr>
          <p:cNvPr id="3" name="Content Placeholder 2"/>
          <p:cNvSpPr>
            <a:spLocks noGrp="1"/>
          </p:cNvSpPr>
          <p:nvPr>
            <p:ph idx="1"/>
          </p:nvPr>
        </p:nvSpPr>
        <p:spPr>
          <a:xfrm>
            <a:off x="457200" y="1600201"/>
            <a:ext cx="8229600" cy="533400"/>
          </a:xfrm>
        </p:spPr>
        <p:txBody>
          <a:bodyPr/>
          <a:lstStyle/>
          <a:p>
            <a:pPr marL="0" indent="0" algn="ctr">
              <a:buNone/>
            </a:pPr>
            <a:r>
              <a:rPr lang="en-US" sz="2400" dirty="0" err="1"/>
              <a:t>İşgücü</a:t>
            </a:r>
            <a:r>
              <a:rPr lang="en-US" sz="2400" dirty="0"/>
              <a:t> </a:t>
            </a:r>
            <a:r>
              <a:rPr lang="en-US" sz="2400" dirty="0" err="1"/>
              <a:t>Arzı</a:t>
            </a:r>
            <a:endParaRPr lang="en-US" sz="2400" dirty="0"/>
          </a:p>
        </p:txBody>
      </p:sp>
      <p:pic>
        <p:nvPicPr>
          <p:cNvPr id="7170" name="Picture 2" descr="A line graph depicts the upward-sloping labor supply curve.&#10;The vertical axis is labeled &quot;Wage&quot; and the horizontal axis is labeled &quot;Quantity of labor supplied.&quot; The line for the labor supply curve is sloping upward initially and eventually becomes parallel to the vertical axis. A line above this line with a similar pattern shows left shift in supply curve and a line below with a similar pattern shows right shift in the supply curv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57400" y="2438400"/>
            <a:ext cx="4673602" cy="36401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508650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p:cNvSpPr>
            <a:spLocks noGrp="1"/>
          </p:cNvSpPr>
          <p:nvPr>
            <p:ph type="title"/>
          </p:nvPr>
        </p:nvSpPr>
        <p:spPr>
          <a:xfrm>
            <a:off x="457200" y="304800"/>
            <a:ext cx="8229600" cy="703052"/>
          </a:xfrm>
        </p:spPr>
        <p:txBody>
          <a:bodyPr/>
          <a:lstStyle/>
          <a:p>
            <a:r>
              <a:rPr lang="en-US" sz="3600" dirty="0" err="1">
                <a:solidFill>
                  <a:schemeClr val="bg2"/>
                </a:solidFill>
              </a:rPr>
              <a:t>İşgücü</a:t>
            </a:r>
            <a:r>
              <a:rPr lang="en-US" sz="3600" dirty="0">
                <a:solidFill>
                  <a:schemeClr val="bg2"/>
                </a:solidFill>
              </a:rPr>
              <a:t> </a:t>
            </a:r>
            <a:r>
              <a:rPr lang="en-US" sz="3600" dirty="0" err="1">
                <a:solidFill>
                  <a:schemeClr val="bg2"/>
                </a:solidFill>
              </a:rPr>
              <a:t>Piyasasında</a:t>
            </a:r>
            <a:r>
              <a:rPr lang="en-US" sz="3600" dirty="0">
                <a:solidFill>
                  <a:schemeClr val="bg2"/>
                </a:solidFill>
              </a:rPr>
              <a:t> </a:t>
            </a:r>
            <a:r>
              <a:rPr lang="en-US" sz="3600" dirty="0" err="1">
                <a:solidFill>
                  <a:schemeClr val="bg2"/>
                </a:solidFill>
              </a:rPr>
              <a:t>Denge</a:t>
            </a:r>
            <a:r>
              <a:rPr lang="en-US" sz="3600" dirty="0">
                <a:solidFill>
                  <a:schemeClr val="bg2"/>
                </a:solidFill>
              </a:rPr>
              <a:t> </a:t>
            </a:r>
            <a:endParaRPr lang="en-US" sz="2000" dirty="0">
              <a:solidFill>
                <a:schemeClr val="bg2"/>
              </a:solidFill>
            </a:endParaRPr>
          </a:p>
        </p:txBody>
      </p:sp>
      <p:sp>
        <p:nvSpPr>
          <p:cNvPr id="2" name="Content Placeholder 1"/>
          <p:cNvSpPr>
            <a:spLocks noGrp="1"/>
          </p:cNvSpPr>
          <p:nvPr>
            <p:ph idx="1"/>
          </p:nvPr>
        </p:nvSpPr>
        <p:spPr>
          <a:xfrm>
            <a:off x="457200" y="1600200"/>
            <a:ext cx="8229600" cy="838199"/>
          </a:xfrm>
        </p:spPr>
        <p:txBody>
          <a:bodyPr/>
          <a:lstStyle/>
          <a:p>
            <a:pPr marL="0" indent="0" algn="ctr">
              <a:buNone/>
            </a:pPr>
            <a:r>
              <a:rPr lang="en-US" sz="2400" dirty="0" err="1"/>
              <a:t>Eğitim</a:t>
            </a:r>
            <a:r>
              <a:rPr lang="en-US" sz="2400" dirty="0"/>
              <a:t> </a:t>
            </a:r>
            <a:r>
              <a:rPr lang="en-US" sz="2400" dirty="0" err="1"/>
              <a:t>Düzeyine</a:t>
            </a:r>
            <a:r>
              <a:rPr lang="en-US" sz="2400" dirty="0"/>
              <a:t> </a:t>
            </a:r>
            <a:r>
              <a:rPr lang="en-US" sz="2400" dirty="0" err="1"/>
              <a:t>İşsizlik</a:t>
            </a:r>
            <a:r>
              <a:rPr lang="en-US" sz="2400" dirty="0"/>
              <a:t> </a:t>
            </a:r>
            <a:r>
              <a:rPr lang="en-US" sz="2400" dirty="0" err="1"/>
              <a:t>Haddi</a:t>
            </a:r>
            <a:r>
              <a:rPr lang="en-US" sz="2400" dirty="0"/>
              <a:t> (2015)</a:t>
            </a:r>
          </a:p>
        </p:txBody>
      </p:sp>
      <p:pic>
        <p:nvPicPr>
          <p:cNvPr id="8194" name="Picture 2" descr="A bar graph depicts the unemployment rates&#10;for different educational groups (2015).&#10;The vertical axis is labeled &quot;Unemployment rate (percent)&quot; and ranges from 0 to 9 in increments of 1. The horizontal axis lists different educational groups. The data shown is as follows:&#10;◦ No high school diploma: 7.9 percent&#10;◦ High school diploma: 5.4 percent&#10;◦ Some college: 4.5 percent&#10;◦ Bachelor’s degree: 2.6 percen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9600" y="2743200"/>
            <a:ext cx="7920682" cy="330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029522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p:cNvSpPr>
            <a:spLocks noGrp="1"/>
          </p:cNvSpPr>
          <p:nvPr>
            <p:ph type="title" idx="4294967295"/>
          </p:nvPr>
        </p:nvSpPr>
        <p:spPr>
          <a:xfrm>
            <a:off x="457200" y="228600"/>
            <a:ext cx="8229600" cy="626852"/>
          </a:xfrm>
        </p:spPr>
        <p:txBody>
          <a:bodyPr/>
          <a:lstStyle/>
          <a:p>
            <a:r>
              <a:rPr lang="en-US" sz="3600" dirty="0" err="1"/>
              <a:t>Temel</a:t>
            </a:r>
            <a:r>
              <a:rPr lang="en-US" sz="3600" dirty="0"/>
              <a:t> </a:t>
            </a:r>
            <a:r>
              <a:rPr lang="en-US" sz="3600" dirty="0" err="1"/>
              <a:t>hususlar</a:t>
            </a:r>
            <a:endParaRPr lang="en-US" sz="2000" dirty="0">
              <a:latin typeface="+mj-lt"/>
            </a:endParaRPr>
          </a:p>
        </p:txBody>
      </p:sp>
      <p:sp>
        <p:nvSpPr>
          <p:cNvPr id="2" name="Text Box 1"/>
          <p:cNvSpPr>
            <a:spLocks noGrp="1"/>
          </p:cNvSpPr>
          <p:nvPr>
            <p:ph idx="4294967295"/>
          </p:nvPr>
        </p:nvSpPr>
        <p:spPr>
          <a:xfrm>
            <a:off x="457200" y="1371600"/>
            <a:ext cx="8229600" cy="3962400"/>
          </a:xfrm>
        </p:spPr>
        <p:txBody>
          <a:bodyPr/>
          <a:lstStyle/>
          <a:p>
            <a:pPr marL="0" indent="0">
              <a:lnSpc>
                <a:spcPct val="150000"/>
              </a:lnSpc>
              <a:spcBef>
                <a:spcPts val="900"/>
              </a:spcBef>
              <a:buNone/>
            </a:pPr>
            <a:r>
              <a:rPr lang="en-US" sz="2800" dirty="0">
                <a:solidFill>
                  <a:schemeClr val="bg2"/>
                </a:solidFill>
                <a:cs typeface="Times New Roman" pitchFamily="18" charset="0"/>
              </a:rPr>
              <a:t>4.  </a:t>
            </a:r>
            <a:r>
              <a:rPr lang="en-US" sz="2800" dirty="0" err="1">
                <a:cs typeface="Times New Roman" pitchFamily="18" charset="0"/>
              </a:rPr>
              <a:t>Yapısal</a:t>
            </a:r>
            <a:r>
              <a:rPr lang="en-US" sz="2800" dirty="0">
                <a:cs typeface="Times New Roman" pitchFamily="18" charset="0"/>
              </a:rPr>
              <a:t> </a:t>
            </a:r>
            <a:r>
              <a:rPr lang="en-US" sz="2800" dirty="0" err="1">
                <a:cs typeface="Times New Roman" pitchFamily="18" charset="0"/>
              </a:rPr>
              <a:t>işsizlik</a:t>
            </a:r>
            <a:r>
              <a:rPr lang="en-US" sz="2800" dirty="0">
                <a:cs typeface="Times New Roman" pitchFamily="18" charset="0"/>
              </a:rPr>
              <a:t> </a:t>
            </a:r>
            <a:r>
              <a:rPr lang="en-US" sz="2800" dirty="0" err="1">
                <a:cs typeface="Times New Roman" pitchFamily="18" charset="0"/>
              </a:rPr>
              <a:t>ücret</a:t>
            </a:r>
            <a:r>
              <a:rPr lang="en-US" sz="2800" dirty="0">
                <a:cs typeface="Times New Roman" pitchFamily="18" charset="0"/>
              </a:rPr>
              <a:t> </a:t>
            </a:r>
            <a:r>
              <a:rPr lang="en-US" sz="2800" dirty="0" err="1">
                <a:cs typeface="Times New Roman" pitchFamily="18" charset="0"/>
              </a:rPr>
              <a:t>katılıkları</a:t>
            </a:r>
            <a:r>
              <a:rPr lang="en-US" sz="2800" dirty="0">
                <a:cs typeface="Times New Roman" pitchFamily="18" charset="0"/>
              </a:rPr>
              <a:t> </a:t>
            </a:r>
            <a:r>
              <a:rPr lang="en-US" sz="2800" dirty="0" err="1">
                <a:cs typeface="Times New Roman" pitchFamily="18" charset="0"/>
              </a:rPr>
              <a:t>nedeniyle</a:t>
            </a:r>
            <a:r>
              <a:rPr lang="en-US" sz="2800" dirty="0">
                <a:cs typeface="Times New Roman" pitchFamily="18" charset="0"/>
              </a:rPr>
              <a:t> </a:t>
            </a:r>
            <a:r>
              <a:rPr lang="en-US" sz="2800" dirty="0" err="1">
                <a:cs typeface="Times New Roman" pitchFamily="18" charset="0"/>
              </a:rPr>
              <a:t>işgücü</a:t>
            </a:r>
            <a:r>
              <a:rPr lang="en-US" sz="2800" dirty="0">
                <a:cs typeface="Times New Roman" pitchFamily="18" charset="0"/>
              </a:rPr>
              <a:t> </a:t>
            </a:r>
            <a:r>
              <a:rPr lang="en-US" sz="2800" dirty="0" err="1">
                <a:cs typeface="Times New Roman" pitchFamily="18" charset="0"/>
              </a:rPr>
              <a:t>arzı</a:t>
            </a:r>
            <a:r>
              <a:rPr lang="en-US" sz="2800" dirty="0">
                <a:cs typeface="Times New Roman" pitchFamily="18" charset="0"/>
              </a:rPr>
              <a:t> </a:t>
            </a:r>
            <a:r>
              <a:rPr lang="en-US" sz="2800" dirty="0" err="1">
                <a:cs typeface="Times New Roman" pitchFamily="18" charset="0"/>
              </a:rPr>
              <a:t>ve</a:t>
            </a:r>
            <a:r>
              <a:rPr lang="en-US" sz="2800" dirty="0">
                <a:cs typeface="Times New Roman" pitchFamily="18" charset="0"/>
              </a:rPr>
              <a:t> </a:t>
            </a:r>
            <a:r>
              <a:rPr lang="en-US" sz="2800" dirty="0" err="1">
                <a:cs typeface="Times New Roman" pitchFamily="18" charset="0"/>
              </a:rPr>
              <a:t>talebi</a:t>
            </a:r>
            <a:r>
              <a:rPr lang="en-US" sz="2800" dirty="0">
                <a:cs typeface="Times New Roman" pitchFamily="18" charset="0"/>
              </a:rPr>
              <a:t> </a:t>
            </a:r>
            <a:r>
              <a:rPr lang="en-US" sz="2800" dirty="0" err="1">
                <a:cs typeface="Times New Roman" pitchFamily="18" charset="0"/>
              </a:rPr>
              <a:t>arasında</a:t>
            </a:r>
            <a:r>
              <a:rPr lang="en-US" sz="2800" dirty="0">
                <a:cs typeface="Times New Roman" pitchFamily="18" charset="0"/>
              </a:rPr>
              <a:t> </a:t>
            </a:r>
            <a:r>
              <a:rPr lang="en-US" sz="2800" dirty="0" err="1">
                <a:cs typeface="Times New Roman" pitchFamily="18" charset="0"/>
              </a:rPr>
              <a:t>eşleşme</a:t>
            </a:r>
            <a:r>
              <a:rPr lang="en-US" sz="2800" dirty="0">
                <a:cs typeface="Times New Roman" pitchFamily="18" charset="0"/>
              </a:rPr>
              <a:t> </a:t>
            </a:r>
            <a:r>
              <a:rPr lang="en-US" sz="2800" dirty="0" err="1">
                <a:cs typeface="Times New Roman" pitchFamily="18" charset="0"/>
              </a:rPr>
              <a:t>olmamasından</a:t>
            </a:r>
            <a:r>
              <a:rPr lang="en-US" sz="2800" dirty="0">
                <a:cs typeface="Times New Roman" pitchFamily="18" charset="0"/>
              </a:rPr>
              <a:t> </a:t>
            </a:r>
            <a:r>
              <a:rPr lang="en-US" sz="2800" dirty="0" err="1">
                <a:cs typeface="Times New Roman" pitchFamily="18" charset="0"/>
              </a:rPr>
              <a:t>kaynaklanır</a:t>
            </a:r>
            <a:r>
              <a:rPr lang="en-US" sz="2800" dirty="0">
                <a:cs typeface="Times New Roman" pitchFamily="18" charset="0"/>
              </a:rPr>
              <a:t>.</a:t>
            </a:r>
          </a:p>
          <a:p>
            <a:pPr marL="0" indent="0">
              <a:lnSpc>
                <a:spcPct val="150000"/>
              </a:lnSpc>
              <a:spcBef>
                <a:spcPts val="900"/>
              </a:spcBef>
              <a:buNone/>
            </a:pPr>
            <a:r>
              <a:rPr lang="en-US" sz="2800" dirty="0">
                <a:solidFill>
                  <a:schemeClr val="bg2"/>
                </a:solidFill>
                <a:cs typeface="Times New Roman" pitchFamily="18" charset="0"/>
              </a:rPr>
              <a:t>5.  </a:t>
            </a:r>
            <a:r>
              <a:rPr lang="en-US" sz="2800" dirty="0" err="1">
                <a:solidFill>
                  <a:schemeClr val="bg2"/>
                </a:solidFill>
                <a:cs typeface="Times New Roman" pitchFamily="18" charset="0"/>
              </a:rPr>
              <a:t>Devrevi</a:t>
            </a:r>
            <a:r>
              <a:rPr lang="en-US" sz="2800" dirty="0">
                <a:solidFill>
                  <a:schemeClr val="bg2"/>
                </a:solidFill>
                <a:cs typeface="Times New Roman" pitchFamily="18" charset="0"/>
              </a:rPr>
              <a:t> </a:t>
            </a:r>
            <a:r>
              <a:rPr lang="en-US" sz="2800" dirty="0" err="1">
                <a:cs typeface="Times New Roman" pitchFamily="18" charset="0"/>
              </a:rPr>
              <a:t>İşsizlik</a:t>
            </a:r>
            <a:r>
              <a:rPr lang="en-US" sz="2800" dirty="0">
                <a:cs typeface="Times New Roman" pitchFamily="18" charset="0"/>
              </a:rPr>
              <a:t> </a:t>
            </a:r>
            <a:r>
              <a:rPr lang="en-US" sz="2800" dirty="0" err="1">
                <a:cs typeface="Times New Roman" pitchFamily="18" charset="0"/>
              </a:rPr>
              <a:t>işsizlik</a:t>
            </a:r>
            <a:r>
              <a:rPr lang="en-US" sz="2800" dirty="0">
                <a:cs typeface="Times New Roman" pitchFamily="18" charset="0"/>
              </a:rPr>
              <a:t> </a:t>
            </a:r>
            <a:r>
              <a:rPr lang="en-US" sz="2800" dirty="0" err="1">
                <a:cs typeface="Times New Roman" pitchFamily="18" charset="0"/>
              </a:rPr>
              <a:t>oranı</a:t>
            </a:r>
            <a:r>
              <a:rPr lang="en-US" sz="2800" dirty="0">
                <a:cs typeface="Times New Roman" pitchFamily="18" charset="0"/>
              </a:rPr>
              <a:t> </a:t>
            </a:r>
            <a:r>
              <a:rPr lang="en-US" sz="2800" dirty="0" err="1">
                <a:cs typeface="Times New Roman" pitchFamily="18" charset="0"/>
              </a:rPr>
              <a:t>ile</a:t>
            </a:r>
            <a:r>
              <a:rPr lang="en-US" sz="2800" dirty="0">
                <a:cs typeface="Times New Roman" pitchFamily="18" charset="0"/>
              </a:rPr>
              <a:t> </a:t>
            </a:r>
            <a:r>
              <a:rPr lang="en-US" sz="2800" dirty="0" err="1">
                <a:cs typeface="Times New Roman" pitchFamily="18" charset="0"/>
              </a:rPr>
              <a:t>uzun</a:t>
            </a:r>
            <a:r>
              <a:rPr lang="en-US" sz="2800" dirty="0">
                <a:cs typeface="Times New Roman" pitchFamily="18" charset="0"/>
              </a:rPr>
              <a:t> </a:t>
            </a:r>
            <a:r>
              <a:rPr lang="en-US" sz="2800" dirty="0" err="1">
                <a:cs typeface="Times New Roman" pitchFamily="18" charset="0"/>
              </a:rPr>
              <a:t>dönem</a:t>
            </a:r>
            <a:r>
              <a:rPr lang="en-US" sz="2800" dirty="0">
                <a:cs typeface="Times New Roman" pitchFamily="18" charset="0"/>
              </a:rPr>
              <a:t> trend </a:t>
            </a:r>
            <a:r>
              <a:rPr lang="en-US" sz="2800" dirty="0" err="1">
                <a:cs typeface="Times New Roman" pitchFamily="18" charset="0"/>
              </a:rPr>
              <a:t>ortalaması</a:t>
            </a:r>
            <a:r>
              <a:rPr lang="en-US" sz="2800" dirty="0">
                <a:cs typeface="Times New Roman" pitchFamily="18" charset="0"/>
              </a:rPr>
              <a:t> </a:t>
            </a:r>
            <a:r>
              <a:rPr lang="en-US" sz="2800" dirty="0" err="1">
                <a:cs typeface="Times New Roman" pitchFamily="18" charset="0"/>
              </a:rPr>
              <a:t>arasındaki</a:t>
            </a:r>
            <a:r>
              <a:rPr lang="en-US" sz="2800" dirty="0">
                <a:cs typeface="Times New Roman" pitchFamily="18" charset="0"/>
              </a:rPr>
              <a:t> </a:t>
            </a:r>
            <a:r>
              <a:rPr lang="en-US" sz="2800" dirty="0" err="1">
                <a:cs typeface="Times New Roman" pitchFamily="18" charset="0"/>
              </a:rPr>
              <a:t>farktır</a:t>
            </a:r>
            <a:r>
              <a:rPr lang="en-US" sz="2800" dirty="0">
                <a:cs typeface="Times New Roman" pitchFamily="18" charset="0"/>
              </a:rPr>
              <a:t>. </a:t>
            </a:r>
          </a:p>
        </p:txBody>
      </p:sp>
    </p:spTree>
    <p:extLst>
      <p:ext uri="{BB962C8B-B14F-4D97-AF65-F5344CB8AC3E}">
        <p14:creationId xmlns:p14="http://schemas.microsoft.com/office/powerpoint/2010/main" val="62886817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229600" cy="779252"/>
          </a:xfrm>
        </p:spPr>
        <p:txBody>
          <a:bodyPr/>
          <a:lstStyle/>
          <a:p>
            <a:r>
              <a:rPr lang="en-US" sz="3600" dirty="0" err="1">
                <a:solidFill>
                  <a:schemeClr val="bg2"/>
                </a:solidFill>
              </a:rPr>
              <a:t>İşsizliğin</a:t>
            </a:r>
            <a:r>
              <a:rPr lang="en-US" sz="3600" dirty="0">
                <a:solidFill>
                  <a:schemeClr val="bg2"/>
                </a:solidFill>
              </a:rPr>
              <a:t> </a:t>
            </a:r>
            <a:r>
              <a:rPr lang="en-US" sz="3600" dirty="0" err="1">
                <a:solidFill>
                  <a:schemeClr val="bg2"/>
                </a:solidFill>
              </a:rPr>
              <a:t>Nedenleri</a:t>
            </a:r>
            <a:r>
              <a:rPr lang="en-US" sz="3600" dirty="0">
                <a:solidFill>
                  <a:schemeClr val="bg2"/>
                </a:solidFill>
              </a:rPr>
              <a:t>?</a:t>
            </a:r>
            <a:endParaRPr lang="en-US" sz="2000" dirty="0">
              <a:solidFill>
                <a:schemeClr val="bg2"/>
              </a:solidFill>
            </a:endParaRPr>
          </a:p>
        </p:txBody>
      </p:sp>
      <p:sp>
        <p:nvSpPr>
          <p:cNvPr id="2" name="Text Box 1"/>
          <p:cNvSpPr>
            <a:spLocks noGrp="1"/>
          </p:cNvSpPr>
          <p:nvPr>
            <p:ph idx="1"/>
          </p:nvPr>
        </p:nvSpPr>
        <p:spPr>
          <a:xfrm>
            <a:off x="457200" y="1600201"/>
            <a:ext cx="8229600" cy="1295400"/>
          </a:xfrm>
        </p:spPr>
        <p:txBody>
          <a:bodyPr/>
          <a:lstStyle/>
          <a:p>
            <a:pPr marL="0" indent="0">
              <a:lnSpc>
                <a:spcPct val="150000"/>
              </a:lnSpc>
              <a:buNone/>
            </a:pPr>
            <a:r>
              <a:rPr lang="en-US" sz="2800" b="1" dirty="0">
                <a:cs typeface="Times New Roman" pitchFamily="18" charset="0"/>
              </a:rPr>
              <a:t>1: </a:t>
            </a:r>
            <a:r>
              <a:rPr lang="en-US" sz="2800" dirty="0" err="1">
                <a:cs typeface="Times New Roman" pitchFamily="18" charset="0"/>
              </a:rPr>
              <a:t>İş</a:t>
            </a:r>
            <a:r>
              <a:rPr lang="en-US" sz="2800" dirty="0">
                <a:cs typeface="Times New Roman" pitchFamily="18" charset="0"/>
              </a:rPr>
              <a:t> </a:t>
            </a:r>
            <a:r>
              <a:rPr lang="en-US" sz="2800" dirty="0" err="1">
                <a:cs typeface="Times New Roman" pitchFamily="18" charset="0"/>
              </a:rPr>
              <a:t>arayanların</a:t>
            </a:r>
            <a:r>
              <a:rPr lang="en-US" sz="2800" dirty="0">
                <a:cs typeface="Times New Roman" pitchFamily="18" charset="0"/>
              </a:rPr>
              <a:t> </a:t>
            </a:r>
            <a:r>
              <a:rPr lang="en-US" sz="2800" dirty="0" err="1">
                <a:cs typeface="Times New Roman" pitchFamily="18" charset="0"/>
              </a:rPr>
              <a:t>istediği</a:t>
            </a:r>
            <a:r>
              <a:rPr lang="en-US" sz="2800" dirty="0">
                <a:cs typeface="Times New Roman" pitchFamily="18" charset="0"/>
              </a:rPr>
              <a:t> </a:t>
            </a:r>
            <a:r>
              <a:rPr lang="en-US" sz="2800" dirty="0" err="1">
                <a:cs typeface="Times New Roman" pitchFamily="18" charset="0"/>
              </a:rPr>
              <a:t>koşullarda</a:t>
            </a:r>
            <a:r>
              <a:rPr lang="en-US" sz="2800" dirty="0">
                <a:cs typeface="Times New Roman" pitchFamily="18" charset="0"/>
              </a:rPr>
              <a:t> </a:t>
            </a:r>
            <a:r>
              <a:rPr lang="en-US" sz="2800" dirty="0" err="1">
                <a:cs typeface="Times New Roman" pitchFamily="18" charset="0"/>
              </a:rPr>
              <a:t>iş</a:t>
            </a:r>
            <a:r>
              <a:rPr lang="en-US" sz="2800" dirty="0">
                <a:cs typeface="Times New Roman" pitchFamily="18" charset="0"/>
              </a:rPr>
              <a:t> </a:t>
            </a:r>
            <a:r>
              <a:rPr lang="en-US" sz="2800" dirty="0" err="1">
                <a:cs typeface="Times New Roman" pitchFamily="18" charset="0"/>
              </a:rPr>
              <a:t>bulamaması</a:t>
            </a:r>
            <a:r>
              <a:rPr lang="en-US" sz="2800" dirty="0">
                <a:cs typeface="Times New Roman" pitchFamily="18" charset="0"/>
              </a:rPr>
              <a:t> (</a:t>
            </a:r>
            <a:r>
              <a:rPr lang="en-US" sz="2800" i="1" dirty="0" err="1">
                <a:cs typeface="Times New Roman" pitchFamily="18" charset="0"/>
              </a:rPr>
              <a:t>friksiyonel</a:t>
            </a:r>
            <a:r>
              <a:rPr lang="en-US" sz="2800" i="1" dirty="0">
                <a:cs typeface="Times New Roman" pitchFamily="18" charset="0"/>
              </a:rPr>
              <a:t> </a:t>
            </a:r>
            <a:r>
              <a:rPr lang="en-US" sz="2800" i="1" dirty="0" err="1">
                <a:cs typeface="Times New Roman" pitchFamily="18" charset="0"/>
              </a:rPr>
              <a:t>işsizlik</a:t>
            </a:r>
            <a:r>
              <a:rPr lang="en-US" sz="2800" dirty="0">
                <a:cs typeface="Times New Roman" pitchFamily="18" charset="0"/>
              </a:rPr>
              <a:t>).</a:t>
            </a:r>
          </a:p>
        </p:txBody>
      </p:sp>
      <p:pic>
        <p:nvPicPr>
          <p:cNvPr id="6" name="Picture 2" descr="Carton illustrates a man interviewing personified cat."/>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2514600" y="3276600"/>
            <a:ext cx="3704492" cy="2819120"/>
          </a:xfrm>
          <a:prstGeom prst="rect">
            <a:avLst/>
          </a:prstGeom>
          <a:noFill/>
          <a:ln>
            <a:solidFill>
              <a:srgbClr val="000000"/>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5847454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703052"/>
          </a:xfrm>
        </p:spPr>
        <p:txBody>
          <a:bodyPr/>
          <a:lstStyle/>
          <a:p>
            <a:r>
              <a:rPr lang="en-US" sz="3600" dirty="0" err="1">
                <a:solidFill>
                  <a:schemeClr val="bg2"/>
                </a:solidFill>
              </a:rPr>
              <a:t>İşsizliğin</a:t>
            </a:r>
            <a:r>
              <a:rPr lang="en-US" sz="3600" dirty="0">
                <a:solidFill>
                  <a:schemeClr val="bg2"/>
                </a:solidFill>
              </a:rPr>
              <a:t> </a:t>
            </a:r>
            <a:r>
              <a:rPr lang="en-US" sz="3600" dirty="0" err="1">
                <a:solidFill>
                  <a:schemeClr val="bg2"/>
                </a:solidFill>
              </a:rPr>
              <a:t>Nedenleri</a:t>
            </a:r>
            <a:r>
              <a:rPr lang="en-US" sz="3600" dirty="0">
                <a:solidFill>
                  <a:schemeClr val="bg2"/>
                </a:solidFill>
              </a:rPr>
              <a:t>?</a:t>
            </a:r>
            <a:endParaRPr lang="en-US" sz="2000" dirty="0">
              <a:solidFill>
                <a:schemeClr val="bg2"/>
              </a:solidFill>
            </a:endParaRPr>
          </a:p>
        </p:txBody>
      </p:sp>
      <p:sp>
        <p:nvSpPr>
          <p:cNvPr id="9" name="Content Placeholder 8"/>
          <p:cNvSpPr>
            <a:spLocks noGrp="1"/>
          </p:cNvSpPr>
          <p:nvPr>
            <p:ph idx="1"/>
          </p:nvPr>
        </p:nvSpPr>
        <p:spPr>
          <a:xfrm>
            <a:off x="457200" y="1600200"/>
            <a:ext cx="4800600" cy="4724400"/>
          </a:xfrm>
        </p:spPr>
        <p:txBody>
          <a:bodyPr/>
          <a:lstStyle/>
          <a:p>
            <a:pPr marL="0" indent="0">
              <a:lnSpc>
                <a:spcPct val="150000"/>
              </a:lnSpc>
              <a:buNone/>
            </a:pPr>
            <a:r>
              <a:rPr lang="en-US" sz="2800" b="1" dirty="0">
                <a:cs typeface="Times New Roman" pitchFamily="18" charset="0"/>
              </a:rPr>
              <a:t>2: </a:t>
            </a:r>
          </a:p>
          <a:p>
            <a:pPr marL="0" indent="0">
              <a:lnSpc>
                <a:spcPct val="150000"/>
              </a:lnSpc>
              <a:buNone/>
            </a:pPr>
            <a:r>
              <a:rPr lang="en-US" sz="2800" dirty="0">
                <a:cs typeface="Times New Roman" pitchFamily="18" charset="0"/>
              </a:rPr>
              <a:t>Ne </a:t>
            </a:r>
            <a:r>
              <a:rPr lang="en-US" sz="2800" dirty="0" err="1">
                <a:cs typeface="Times New Roman" pitchFamily="18" charset="0"/>
              </a:rPr>
              <a:t>iş</a:t>
            </a:r>
            <a:r>
              <a:rPr lang="en-US" sz="2800" dirty="0">
                <a:cs typeface="Times New Roman" pitchFamily="18" charset="0"/>
              </a:rPr>
              <a:t> </a:t>
            </a:r>
            <a:r>
              <a:rPr lang="en-US" sz="2800" dirty="0" err="1">
                <a:cs typeface="Times New Roman" pitchFamily="18" charset="0"/>
              </a:rPr>
              <a:t>olursa</a:t>
            </a:r>
            <a:r>
              <a:rPr lang="en-US" sz="2800" dirty="0">
                <a:cs typeface="Times New Roman" pitchFamily="18" charset="0"/>
              </a:rPr>
              <a:t> </a:t>
            </a:r>
            <a:r>
              <a:rPr lang="en-US" sz="2800" dirty="0" err="1">
                <a:cs typeface="Times New Roman" pitchFamily="18" charset="0"/>
              </a:rPr>
              <a:t>olsun</a:t>
            </a:r>
            <a:r>
              <a:rPr lang="en-US" sz="2800" dirty="0">
                <a:cs typeface="Times New Roman" pitchFamily="18" charset="0"/>
              </a:rPr>
              <a:t> </a:t>
            </a:r>
            <a:r>
              <a:rPr lang="en-US" sz="2800" dirty="0" err="1">
                <a:cs typeface="Times New Roman" pitchFamily="18" charset="0"/>
              </a:rPr>
              <a:t>çalışmak</a:t>
            </a:r>
            <a:r>
              <a:rPr lang="en-US" sz="2800" dirty="0">
                <a:cs typeface="Times New Roman" pitchFamily="18" charset="0"/>
              </a:rPr>
              <a:t> </a:t>
            </a:r>
            <a:r>
              <a:rPr lang="en-US" sz="2800" dirty="0" err="1">
                <a:cs typeface="Times New Roman" pitchFamily="18" charset="0"/>
              </a:rPr>
              <a:t>isteyenleri</a:t>
            </a:r>
            <a:r>
              <a:rPr lang="en-US" sz="2800" dirty="0">
                <a:cs typeface="Times New Roman" pitchFamily="18" charset="0"/>
              </a:rPr>
              <a:t> </a:t>
            </a:r>
            <a:r>
              <a:rPr lang="en-US" sz="2800" dirty="0" err="1">
                <a:cs typeface="Times New Roman" pitchFamily="18" charset="0"/>
              </a:rPr>
              <a:t>işe</a:t>
            </a:r>
            <a:r>
              <a:rPr lang="en-US" sz="2800" dirty="0">
                <a:cs typeface="Times New Roman" pitchFamily="18" charset="0"/>
              </a:rPr>
              <a:t> </a:t>
            </a:r>
            <a:r>
              <a:rPr lang="en-US" sz="2800" dirty="0" err="1">
                <a:cs typeface="Times New Roman" pitchFamily="18" charset="0"/>
              </a:rPr>
              <a:t>alacak</a:t>
            </a:r>
            <a:r>
              <a:rPr lang="en-US" sz="2800" dirty="0">
                <a:cs typeface="Times New Roman" pitchFamily="18" charset="0"/>
              </a:rPr>
              <a:t> </a:t>
            </a:r>
            <a:r>
              <a:rPr lang="en-US" sz="2800" dirty="0" err="1">
                <a:cs typeface="Times New Roman" pitchFamily="18" charset="0"/>
              </a:rPr>
              <a:t>firmaların</a:t>
            </a:r>
            <a:r>
              <a:rPr lang="en-US" sz="2800" dirty="0">
                <a:cs typeface="Times New Roman" pitchFamily="18" charset="0"/>
              </a:rPr>
              <a:t> </a:t>
            </a:r>
            <a:r>
              <a:rPr lang="en-US" sz="2800" dirty="0" err="1">
                <a:cs typeface="Times New Roman" pitchFamily="18" charset="0"/>
              </a:rPr>
              <a:t>bulunmaması</a:t>
            </a:r>
            <a:r>
              <a:rPr lang="en-US" sz="2800" dirty="0">
                <a:cs typeface="Times New Roman" pitchFamily="18" charset="0"/>
              </a:rPr>
              <a:t> (</a:t>
            </a:r>
            <a:r>
              <a:rPr lang="en-US" sz="2800" i="1" dirty="0" err="1">
                <a:cs typeface="Times New Roman" pitchFamily="18" charset="0"/>
              </a:rPr>
              <a:t>yapısal</a:t>
            </a:r>
            <a:r>
              <a:rPr lang="en-US" sz="2800" i="1" dirty="0">
                <a:cs typeface="Times New Roman" pitchFamily="18" charset="0"/>
              </a:rPr>
              <a:t> </a:t>
            </a:r>
            <a:r>
              <a:rPr lang="en-US" sz="2800" i="1" dirty="0" err="1">
                <a:cs typeface="Times New Roman" pitchFamily="18" charset="0"/>
              </a:rPr>
              <a:t>işsizlik</a:t>
            </a:r>
            <a:r>
              <a:rPr lang="en-US" sz="2800" dirty="0">
                <a:cs typeface="Times New Roman" pitchFamily="18" charset="0"/>
              </a:rPr>
              <a:t>).</a:t>
            </a:r>
            <a:endParaRPr lang="en-US" sz="2800" i="1" dirty="0">
              <a:cs typeface="Times New Roman" pitchFamily="18" charset="0"/>
            </a:endParaRPr>
          </a:p>
        </p:txBody>
      </p:sp>
      <p:pic>
        <p:nvPicPr>
          <p:cNvPr id="10" name="Picture 2" descr="Photo shows young woman holding a cardboard with text &quot;need a job&quot;."/>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5638800" y="2981410"/>
            <a:ext cx="3336716" cy="2225590"/>
          </a:xfrm>
          <a:prstGeom prst="rect">
            <a:avLst/>
          </a:prstGeom>
          <a:noFill/>
          <a:ln>
            <a:solidFill>
              <a:srgbClr val="000000"/>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6532660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229600" cy="779252"/>
          </a:xfrm>
        </p:spPr>
        <p:txBody>
          <a:bodyPr/>
          <a:lstStyle/>
          <a:p>
            <a:r>
              <a:rPr lang="en-US" sz="3600" dirty="0" err="1">
                <a:solidFill>
                  <a:schemeClr val="bg2"/>
                </a:solidFill>
              </a:rPr>
              <a:t>İşsizliğin</a:t>
            </a:r>
            <a:r>
              <a:rPr lang="en-US" sz="3600" dirty="0">
                <a:solidFill>
                  <a:schemeClr val="bg2"/>
                </a:solidFill>
              </a:rPr>
              <a:t> </a:t>
            </a:r>
            <a:r>
              <a:rPr lang="en-US" sz="3600" dirty="0" err="1">
                <a:solidFill>
                  <a:schemeClr val="bg2"/>
                </a:solidFill>
              </a:rPr>
              <a:t>Nedenleri</a:t>
            </a:r>
            <a:r>
              <a:rPr lang="en-US" sz="3600" dirty="0">
                <a:solidFill>
                  <a:schemeClr val="bg2"/>
                </a:solidFill>
              </a:rPr>
              <a:t>?</a:t>
            </a:r>
            <a:endParaRPr lang="en-US" sz="2000" dirty="0">
              <a:solidFill>
                <a:schemeClr val="bg2"/>
              </a:solidFill>
            </a:endParaRPr>
          </a:p>
        </p:txBody>
      </p:sp>
      <p:sp>
        <p:nvSpPr>
          <p:cNvPr id="2" name="Text Box 1"/>
          <p:cNvSpPr>
            <a:spLocks noGrp="1"/>
          </p:cNvSpPr>
          <p:nvPr>
            <p:ph idx="1"/>
          </p:nvPr>
        </p:nvSpPr>
        <p:spPr>
          <a:xfrm>
            <a:off x="457200" y="2209800"/>
            <a:ext cx="4165600" cy="3810000"/>
          </a:xfrm>
        </p:spPr>
        <p:txBody>
          <a:bodyPr/>
          <a:lstStyle/>
          <a:p>
            <a:pPr marL="0" indent="0">
              <a:lnSpc>
                <a:spcPct val="150000"/>
              </a:lnSpc>
              <a:buNone/>
            </a:pPr>
            <a:r>
              <a:rPr lang="en-US" sz="2800" dirty="0" err="1">
                <a:cs typeface="Times New Roman" pitchFamily="18" charset="0"/>
              </a:rPr>
              <a:t>İş</a:t>
            </a:r>
            <a:r>
              <a:rPr lang="en-US" sz="2800" dirty="0">
                <a:cs typeface="Times New Roman" pitchFamily="18" charset="0"/>
              </a:rPr>
              <a:t> </a:t>
            </a:r>
            <a:r>
              <a:rPr lang="en-US" sz="2800" dirty="0" err="1">
                <a:cs typeface="Times New Roman" pitchFamily="18" charset="0"/>
              </a:rPr>
              <a:t>becerileri</a:t>
            </a:r>
            <a:r>
              <a:rPr lang="en-US" sz="2800" dirty="0">
                <a:cs typeface="Times New Roman" pitchFamily="18" charset="0"/>
              </a:rPr>
              <a:t> </a:t>
            </a:r>
            <a:r>
              <a:rPr lang="en-US" sz="2800" dirty="0" err="1">
                <a:cs typeface="Times New Roman" pitchFamily="18" charset="0"/>
              </a:rPr>
              <a:t>ile</a:t>
            </a:r>
            <a:r>
              <a:rPr lang="en-US" sz="2800" dirty="0">
                <a:cs typeface="Times New Roman" pitchFamily="18" charset="0"/>
              </a:rPr>
              <a:t> </a:t>
            </a:r>
            <a:r>
              <a:rPr lang="en-US" sz="2800" dirty="0" err="1">
                <a:cs typeface="Times New Roman" pitchFamily="18" charset="0"/>
              </a:rPr>
              <a:t>talep</a:t>
            </a:r>
            <a:r>
              <a:rPr lang="en-US" sz="2800" dirty="0">
                <a:cs typeface="Times New Roman" pitchFamily="18" charset="0"/>
              </a:rPr>
              <a:t> </a:t>
            </a:r>
            <a:r>
              <a:rPr lang="en-US" sz="2800" dirty="0" err="1">
                <a:cs typeface="Times New Roman" pitchFamily="18" charset="0"/>
              </a:rPr>
              <a:t>edilen</a:t>
            </a:r>
            <a:r>
              <a:rPr lang="en-US" sz="2800" dirty="0">
                <a:cs typeface="Times New Roman" pitchFamily="18" charset="0"/>
              </a:rPr>
              <a:t> </a:t>
            </a:r>
            <a:r>
              <a:rPr lang="en-US" sz="2800" dirty="0" err="1">
                <a:cs typeface="Times New Roman" pitchFamily="18" charset="0"/>
              </a:rPr>
              <a:t>beceriler</a:t>
            </a:r>
            <a:r>
              <a:rPr lang="en-US" sz="2800" dirty="0">
                <a:cs typeface="Times New Roman" pitchFamily="18" charset="0"/>
              </a:rPr>
              <a:t> </a:t>
            </a:r>
            <a:r>
              <a:rPr lang="en-US" sz="2800" dirty="0" err="1">
                <a:cs typeface="Times New Roman" pitchFamily="18" charset="0"/>
              </a:rPr>
              <a:t>arasında</a:t>
            </a:r>
            <a:r>
              <a:rPr lang="en-US" sz="2800" dirty="0">
                <a:cs typeface="Times New Roman" pitchFamily="18" charset="0"/>
              </a:rPr>
              <a:t> </a:t>
            </a:r>
            <a:r>
              <a:rPr lang="en-US" sz="2800" dirty="0" err="1">
                <a:cs typeface="Times New Roman" pitchFamily="18" charset="0"/>
              </a:rPr>
              <a:t>eşleşme</a:t>
            </a:r>
            <a:r>
              <a:rPr lang="en-US" sz="2800" dirty="0">
                <a:cs typeface="Times New Roman" pitchFamily="18" charset="0"/>
              </a:rPr>
              <a:t> </a:t>
            </a:r>
            <a:r>
              <a:rPr lang="en-US" sz="2800" dirty="0" err="1">
                <a:cs typeface="Times New Roman" pitchFamily="18" charset="0"/>
              </a:rPr>
              <a:t>sorunu</a:t>
            </a:r>
            <a:endParaRPr lang="en-US" sz="2800" dirty="0">
              <a:cs typeface="Times New Roman" pitchFamily="18" charset="0"/>
            </a:endParaRPr>
          </a:p>
        </p:txBody>
      </p:sp>
      <p:pic>
        <p:nvPicPr>
          <p:cNvPr id="4" name="Picture 2" descr="A cartoon illustrates a business woman interviewing a scholar."/>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4846479" y="2683254"/>
            <a:ext cx="3616642" cy="2726946"/>
          </a:xfrm>
          <a:prstGeom prst="rect">
            <a:avLst/>
          </a:prstGeom>
          <a:noFill/>
          <a:ln>
            <a:solidFill>
              <a:srgbClr val="000000"/>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829395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229600" cy="779252"/>
          </a:xfrm>
        </p:spPr>
        <p:txBody>
          <a:bodyPr/>
          <a:lstStyle/>
          <a:p>
            <a:r>
              <a:rPr lang="en-US" sz="3600" dirty="0" err="1">
                <a:solidFill>
                  <a:schemeClr val="bg2"/>
                </a:solidFill>
              </a:rPr>
              <a:t>İşsizliğin</a:t>
            </a:r>
            <a:r>
              <a:rPr lang="en-US" sz="3600" dirty="0">
                <a:solidFill>
                  <a:schemeClr val="bg2"/>
                </a:solidFill>
              </a:rPr>
              <a:t> </a:t>
            </a:r>
            <a:r>
              <a:rPr lang="en-US" sz="3600" dirty="0" err="1">
                <a:solidFill>
                  <a:schemeClr val="bg2"/>
                </a:solidFill>
              </a:rPr>
              <a:t>Nedenleri</a:t>
            </a:r>
            <a:r>
              <a:rPr lang="en-US" sz="3600" dirty="0">
                <a:solidFill>
                  <a:schemeClr val="bg2"/>
                </a:solidFill>
              </a:rPr>
              <a:t>?</a:t>
            </a:r>
            <a:endParaRPr lang="en-US" sz="2000" dirty="0">
              <a:solidFill>
                <a:schemeClr val="bg2"/>
              </a:solidFill>
            </a:endParaRPr>
          </a:p>
        </p:txBody>
      </p:sp>
      <p:sp>
        <p:nvSpPr>
          <p:cNvPr id="2" name="Text Box 1"/>
          <p:cNvSpPr>
            <a:spLocks noGrp="1"/>
          </p:cNvSpPr>
          <p:nvPr>
            <p:ph idx="1"/>
          </p:nvPr>
        </p:nvSpPr>
        <p:spPr>
          <a:xfrm>
            <a:off x="457200" y="1600201"/>
            <a:ext cx="8229600" cy="1219200"/>
          </a:xfrm>
        </p:spPr>
        <p:txBody>
          <a:bodyPr/>
          <a:lstStyle/>
          <a:p>
            <a:pPr marL="0" indent="0">
              <a:lnSpc>
                <a:spcPct val="150000"/>
              </a:lnSpc>
              <a:buNone/>
            </a:pPr>
            <a:r>
              <a:rPr lang="en-US" sz="2800" dirty="0">
                <a:cs typeface="Times New Roman" pitchFamily="18" charset="0"/>
              </a:rPr>
              <a:t>Tam </a:t>
            </a:r>
            <a:r>
              <a:rPr lang="en-US" sz="2800" dirty="0" err="1">
                <a:cs typeface="Times New Roman" pitchFamily="18" charset="0"/>
              </a:rPr>
              <a:t>bilgiye</a:t>
            </a:r>
            <a:r>
              <a:rPr lang="en-US" sz="2800" dirty="0">
                <a:cs typeface="Times New Roman" pitchFamily="18" charset="0"/>
              </a:rPr>
              <a:t> </a:t>
            </a:r>
            <a:r>
              <a:rPr lang="en-US" sz="2800" dirty="0" err="1">
                <a:cs typeface="Times New Roman" pitchFamily="18" charset="0"/>
              </a:rPr>
              <a:t>eişim</a:t>
            </a:r>
            <a:r>
              <a:rPr lang="en-US" sz="2800" dirty="0">
                <a:cs typeface="Times New Roman" pitchFamily="18" charset="0"/>
              </a:rPr>
              <a:t> </a:t>
            </a:r>
            <a:r>
              <a:rPr lang="en-US" sz="2800" dirty="0" err="1">
                <a:cs typeface="Times New Roman" pitchFamily="18" charset="0"/>
              </a:rPr>
              <a:t>olmaması</a:t>
            </a:r>
            <a:r>
              <a:rPr lang="en-US" sz="2800" dirty="0">
                <a:cs typeface="Times New Roman" pitchFamily="18" charset="0"/>
              </a:rPr>
              <a:t> </a:t>
            </a:r>
            <a:r>
              <a:rPr lang="en-US" sz="2800" dirty="0" err="1">
                <a:cs typeface="Times New Roman" pitchFamily="18" charset="0"/>
              </a:rPr>
              <a:t>eksik</a:t>
            </a:r>
            <a:r>
              <a:rPr lang="en-US" sz="2800" dirty="0">
                <a:cs typeface="Times New Roman" pitchFamily="18" charset="0"/>
              </a:rPr>
              <a:t> </a:t>
            </a:r>
            <a:r>
              <a:rPr lang="en-US" sz="2800" dirty="0" err="1">
                <a:cs typeface="Times New Roman" pitchFamily="18" charset="0"/>
              </a:rPr>
              <a:t>bilgi</a:t>
            </a:r>
            <a:r>
              <a:rPr lang="en-US" sz="2800" dirty="0">
                <a:cs typeface="Times New Roman" pitchFamily="18" charset="0"/>
              </a:rPr>
              <a:t> </a:t>
            </a:r>
            <a:r>
              <a:rPr lang="en-US" sz="2800" dirty="0" err="1">
                <a:cs typeface="Times New Roman" pitchFamily="18" charset="0"/>
              </a:rPr>
              <a:t>sorunu</a:t>
            </a:r>
            <a:endParaRPr lang="en-US" sz="2800" dirty="0">
              <a:cs typeface="Times New Roman" pitchFamily="18" charset="0"/>
            </a:endParaRPr>
          </a:p>
        </p:txBody>
      </p:sp>
      <p:pic>
        <p:nvPicPr>
          <p:cNvPr id="5" name="Picture 2" descr="Photo show human hands and document with title Job search."/>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2209800" y="2971800"/>
            <a:ext cx="4676114" cy="3118968"/>
          </a:xfrm>
          <a:prstGeom prst="rect">
            <a:avLst/>
          </a:prstGeom>
          <a:noFill/>
          <a:ln>
            <a:solidFill>
              <a:srgbClr val="000000"/>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5018605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2400" y="228600"/>
            <a:ext cx="8915400" cy="1066800"/>
          </a:xfrm>
        </p:spPr>
        <p:txBody>
          <a:bodyPr/>
          <a:lstStyle/>
          <a:p>
            <a:r>
              <a:rPr lang="en-US" sz="3600" dirty="0" err="1">
                <a:solidFill>
                  <a:schemeClr val="bg2"/>
                </a:solidFill>
              </a:rPr>
              <a:t>Ücret</a:t>
            </a:r>
            <a:r>
              <a:rPr lang="en-US" sz="3600" dirty="0">
                <a:solidFill>
                  <a:schemeClr val="bg2"/>
                </a:solidFill>
              </a:rPr>
              <a:t> </a:t>
            </a:r>
            <a:r>
              <a:rPr lang="en-US" sz="3600" dirty="0" err="1">
                <a:solidFill>
                  <a:schemeClr val="bg2"/>
                </a:solidFill>
              </a:rPr>
              <a:t>katılığı</a:t>
            </a:r>
            <a:r>
              <a:rPr lang="en-US" sz="3600" dirty="0">
                <a:solidFill>
                  <a:schemeClr val="bg2"/>
                </a:solidFill>
              </a:rPr>
              <a:t> </a:t>
            </a:r>
            <a:r>
              <a:rPr lang="en-US" sz="3600" dirty="0" err="1">
                <a:solidFill>
                  <a:schemeClr val="bg2"/>
                </a:solidFill>
              </a:rPr>
              <a:t>ve</a:t>
            </a:r>
            <a:r>
              <a:rPr lang="en-US" sz="3600" dirty="0">
                <a:solidFill>
                  <a:schemeClr val="bg2"/>
                </a:solidFill>
              </a:rPr>
              <a:t> </a:t>
            </a:r>
            <a:r>
              <a:rPr lang="en-US" sz="3600" dirty="0" err="1">
                <a:solidFill>
                  <a:schemeClr val="bg2"/>
                </a:solidFill>
              </a:rPr>
              <a:t>yapısal</a:t>
            </a:r>
            <a:r>
              <a:rPr lang="en-US" sz="3600" dirty="0">
                <a:solidFill>
                  <a:schemeClr val="bg2"/>
                </a:solidFill>
              </a:rPr>
              <a:t> </a:t>
            </a:r>
            <a:r>
              <a:rPr lang="en-US" sz="3600" dirty="0" err="1">
                <a:solidFill>
                  <a:schemeClr val="bg2"/>
                </a:solidFill>
              </a:rPr>
              <a:t>işsizlik</a:t>
            </a:r>
            <a:endParaRPr lang="en-US" sz="2000" dirty="0">
              <a:solidFill>
                <a:schemeClr val="bg2"/>
              </a:solidFill>
            </a:endParaRPr>
          </a:p>
        </p:txBody>
      </p:sp>
      <p:sp>
        <p:nvSpPr>
          <p:cNvPr id="2" name="Text Box 1"/>
          <p:cNvSpPr>
            <a:spLocks noGrp="1"/>
          </p:cNvSpPr>
          <p:nvPr>
            <p:ph idx="1"/>
          </p:nvPr>
        </p:nvSpPr>
        <p:spPr>
          <a:xfrm>
            <a:off x="457200" y="1600200"/>
            <a:ext cx="8229600" cy="4648200"/>
          </a:xfrm>
        </p:spPr>
        <p:txBody>
          <a:bodyPr/>
          <a:lstStyle/>
          <a:p>
            <a:pPr marL="0" indent="0">
              <a:lnSpc>
                <a:spcPct val="150000"/>
              </a:lnSpc>
              <a:buNone/>
            </a:pPr>
            <a:r>
              <a:rPr lang="en-US" sz="2800" dirty="0" err="1">
                <a:cs typeface="Times New Roman" pitchFamily="18" charset="0"/>
              </a:rPr>
              <a:t>Ücret</a:t>
            </a:r>
            <a:r>
              <a:rPr lang="en-US" sz="2800" dirty="0">
                <a:cs typeface="Times New Roman" pitchFamily="18" charset="0"/>
              </a:rPr>
              <a:t> </a:t>
            </a:r>
            <a:r>
              <a:rPr lang="en-US" sz="2800" dirty="0" err="1">
                <a:cs typeface="Times New Roman" pitchFamily="18" charset="0"/>
              </a:rPr>
              <a:t>katılığı</a:t>
            </a:r>
            <a:r>
              <a:rPr lang="en-US" sz="2800" dirty="0">
                <a:cs typeface="Times New Roman" pitchFamily="18" charset="0"/>
              </a:rPr>
              <a:t> </a:t>
            </a:r>
            <a:r>
              <a:rPr lang="en-US" sz="2800" dirty="0" err="1">
                <a:cs typeface="Times New Roman" pitchFamily="18" charset="0"/>
              </a:rPr>
              <a:t>nedeniyle</a:t>
            </a:r>
            <a:r>
              <a:rPr lang="en-US" sz="2800" dirty="0">
                <a:cs typeface="Times New Roman" pitchFamily="18" charset="0"/>
              </a:rPr>
              <a:t> </a:t>
            </a:r>
            <a:r>
              <a:rPr lang="en-US" sz="2800" dirty="0" err="1">
                <a:cs typeface="Times New Roman" pitchFamily="18" charset="0"/>
              </a:rPr>
              <a:t>işgücü</a:t>
            </a:r>
            <a:r>
              <a:rPr lang="en-US" sz="2800" dirty="0">
                <a:cs typeface="Times New Roman" pitchFamily="18" charset="0"/>
              </a:rPr>
              <a:t> </a:t>
            </a:r>
            <a:r>
              <a:rPr lang="en-US" sz="2800" dirty="0" err="1">
                <a:cs typeface="Times New Roman" pitchFamily="18" charset="0"/>
              </a:rPr>
              <a:t>piyasaşarının</a:t>
            </a:r>
            <a:r>
              <a:rPr lang="en-US" sz="2800" dirty="0">
                <a:cs typeface="Times New Roman" pitchFamily="18" charset="0"/>
              </a:rPr>
              <a:t> </a:t>
            </a:r>
            <a:r>
              <a:rPr lang="en-US" sz="2800" dirty="0" err="1">
                <a:cs typeface="Times New Roman" pitchFamily="18" charset="0"/>
              </a:rPr>
              <a:t>dengede</a:t>
            </a:r>
            <a:r>
              <a:rPr lang="en-US" sz="2800" dirty="0">
                <a:cs typeface="Times New Roman" pitchFamily="18" charset="0"/>
              </a:rPr>
              <a:t> </a:t>
            </a:r>
            <a:r>
              <a:rPr lang="en-US" sz="2800" dirty="0" err="1">
                <a:cs typeface="Times New Roman" pitchFamily="18" charset="0"/>
              </a:rPr>
              <a:t>olmaması</a:t>
            </a:r>
            <a:r>
              <a:rPr lang="en-US" sz="2800" dirty="0">
                <a:cs typeface="Times New Roman" pitchFamily="18" charset="0"/>
              </a:rPr>
              <a:t> </a:t>
            </a:r>
            <a:r>
              <a:rPr lang="en-US" sz="2800" dirty="0" err="1">
                <a:cs typeface="Times New Roman" pitchFamily="18" charset="0"/>
              </a:rPr>
              <a:t>ve</a:t>
            </a:r>
            <a:r>
              <a:rPr lang="en-US" sz="2800" dirty="0">
                <a:cs typeface="Times New Roman" pitchFamily="18" charset="0"/>
              </a:rPr>
              <a:t> </a:t>
            </a:r>
            <a:r>
              <a:rPr lang="en-US" sz="2800" dirty="0" err="1">
                <a:cs typeface="Times New Roman" pitchFamily="18" charset="0"/>
              </a:rPr>
              <a:t>işgücü</a:t>
            </a:r>
            <a:r>
              <a:rPr lang="en-US" sz="2800" dirty="0">
                <a:cs typeface="Times New Roman" pitchFamily="18" charset="0"/>
              </a:rPr>
              <a:t> </a:t>
            </a:r>
            <a:r>
              <a:rPr lang="en-US" sz="2800" dirty="0" err="1">
                <a:cs typeface="Times New Roman" pitchFamily="18" charset="0"/>
              </a:rPr>
              <a:t>arzının</a:t>
            </a:r>
            <a:r>
              <a:rPr lang="en-US" sz="2800" dirty="0">
                <a:cs typeface="Times New Roman" pitchFamily="18" charset="0"/>
              </a:rPr>
              <a:t> </a:t>
            </a:r>
            <a:r>
              <a:rPr lang="en-US" sz="2800" dirty="0" err="1">
                <a:cs typeface="Times New Roman" pitchFamily="18" charset="0"/>
              </a:rPr>
              <a:t>talepden</a:t>
            </a:r>
            <a:r>
              <a:rPr lang="en-US" sz="2800" dirty="0">
                <a:cs typeface="Times New Roman" pitchFamily="18" charset="0"/>
              </a:rPr>
              <a:t> </a:t>
            </a:r>
            <a:r>
              <a:rPr lang="en-US" sz="2800" dirty="0" err="1">
                <a:cs typeface="Times New Roman" pitchFamily="18" charset="0"/>
              </a:rPr>
              <a:t>fazla</a:t>
            </a:r>
            <a:r>
              <a:rPr lang="en-US" sz="2800" dirty="0">
                <a:cs typeface="Times New Roman" pitchFamily="18" charset="0"/>
              </a:rPr>
              <a:t> </a:t>
            </a:r>
            <a:r>
              <a:rPr lang="en-US" sz="2800" dirty="0" err="1">
                <a:cs typeface="Times New Roman" pitchFamily="18" charset="0"/>
              </a:rPr>
              <a:t>olması</a:t>
            </a:r>
            <a:endParaRPr lang="en-US" sz="2800" dirty="0">
              <a:cs typeface="Times New Roman" pitchFamily="18" charset="0"/>
            </a:endParaRPr>
          </a:p>
          <a:p>
            <a:pPr>
              <a:lnSpc>
                <a:spcPct val="150000"/>
              </a:lnSpc>
            </a:pPr>
            <a:r>
              <a:rPr lang="en-US" sz="2800" dirty="0" err="1">
                <a:cs typeface="Times New Roman" pitchFamily="18" charset="0"/>
              </a:rPr>
              <a:t>Asgari</a:t>
            </a:r>
            <a:r>
              <a:rPr lang="en-US" sz="2800" dirty="0">
                <a:cs typeface="Times New Roman" pitchFamily="18" charset="0"/>
              </a:rPr>
              <a:t> </a:t>
            </a:r>
            <a:r>
              <a:rPr lang="en-US" sz="2800" dirty="0" err="1">
                <a:cs typeface="Times New Roman" pitchFamily="18" charset="0"/>
              </a:rPr>
              <a:t>ücret</a:t>
            </a:r>
            <a:r>
              <a:rPr lang="en-US" sz="2800" dirty="0">
                <a:cs typeface="Times New Roman" pitchFamily="18" charset="0"/>
              </a:rPr>
              <a:t>.</a:t>
            </a:r>
          </a:p>
          <a:p>
            <a:pPr>
              <a:lnSpc>
                <a:spcPct val="150000"/>
              </a:lnSpc>
              <a:spcBef>
                <a:spcPts val="0"/>
              </a:spcBef>
            </a:pPr>
            <a:r>
              <a:rPr lang="en-US" sz="2800" dirty="0" err="1">
                <a:cs typeface="Times New Roman" pitchFamily="18" charset="0"/>
              </a:rPr>
              <a:t>Sendikalar</a:t>
            </a:r>
            <a:r>
              <a:rPr lang="en-US" sz="2800" dirty="0">
                <a:cs typeface="Times New Roman" pitchFamily="18" charset="0"/>
              </a:rPr>
              <a:t> </a:t>
            </a:r>
            <a:r>
              <a:rPr lang="en-US" sz="2800" dirty="0" err="1">
                <a:cs typeface="Times New Roman" pitchFamily="18" charset="0"/>
              </a:rPr>
              <a:t>ve</a:t>
            </a:r>
            <a:r>
              <a:rPr lang="en-US" sz="2800" dirty="0">
                <a:cs typeface="Times New Roman" pitchFamily="18" charset="0"/>
              </a:rPr>
              <a:t> </a:t>
            </a:r>
            <a:r>
              <a:rPr lang="en-US" sz="2800" dirty="0" err="1">
                <a:cs typeface="Times New Roman" pitchFamily="18" charset="0"/>
              </a:rPr>
              <a:t>toplu</a:t>
            </a:r>
            <a:r>
              <a:rPr lang="en-US" sz="2800" dirty="0">
                <a:cs typeface="Times New Roman" pitchFamily="18" charset="0"/>
              </a:rPr>
              <a:t> </a:t>
            </a:r>
            <a:r>
              <a:rPr lang="en-US" sz="2800" dirty="0" err="1">
                <a:cs typeface="Times New Roman" pitchFamily="18" charset="0"/>
              </a:rPr>
              <a:t>pazarlıklar</a:t>
            </a:r>
            <a:r>
              <a:rPr lang="en-US" sz="2800" dirty="0">
                <a:cs typeface="Times New Roman" pitchFamily="18" charset="0"/>
              </a:rPr>
              <a:t>.</a:t>
            </a:r>
          </a:p>
          <a:p>
            <a:pPr>
              <a:lnSpc>
                <a:spcPct val="150000"/>
              </a:lnSpc>
              <a:spcBef>
                <a:spcPts val="0"/>
              </a:spcBef>
            </a:pPr>
            <a:r>
              <a:rPr lang="en-US" sz="2800" dirty="0" err="1">
                <a:cs typeface="Times New Roman" pitchFamily="18" charset="0"/>
              </a:rPr>
              <a:t>Etkin</a:t>
            </a:r>
            <a:r>
              <a:rPr lang="en-US" sz="2800" dirty="0">
                <a:cs typeface="Times New Roman" pitchFamily="18" charset="0"/>
              </a:rPr>
              <a:t> </a:t>
            </a:r>
            <a:r>
              <a:rPr lang="en-US" sz="2800" dirty="0" err="1">
                <a:cs typeface="Times New Roman" pitchFamily="18" charset="0"/>
              </a:rPr>
              <a:t>ücret</a:t>
            </a:r>
            <a:r>
              <a:rPr lang="en-US" sz="2800" dirty="0">
                <a:cs typeface="Times New Roman" pitchFamily="18" charset="0"/>
              </a:rPr>
              <a:t> </a:t>
            </a:r>
            <a:r>
              <a:rPr lang="en-US" sz="2800" dirty="0" err="1">
                <a:cs typeface="Times New Roman" pitchFamily="18" charset="0"/>
              </a:rPr>
              <a:t>politikaları</a:t>
            </a:r>
            <a:r>
              <a:rPr lang="en-US" sz="2800" dirty="0">
                <a:cs typeface="Times New Roman" pitchFamily="18" charset="0"/>
              </a:rPr>
              <a:t>.</a:t>
            </a:r>
          </a:p>
          <a:p>
            <a:pPr>
              <a:lnSpc>
                <a:spcPct val="150000"/>
              </a:lnSpc>
              <a:spcBef>
                <a:spcPts val="0"/>
              </a:spcBef>
            </a:pPr>
            <a:r>
              <a:rPr lang="en-US" sz="2800" dirty="0" err="1">
                <a:cs typeface="Times New Roman" pitchFamily="18" charset="0"/>
              </a:rPr>
              <a:t>Ücretlerin</a:t>
            </a:r>
            <a:r>
              <a:rPr lang="en-US" sz="2800" dirty="0">
                <a:cs typeface="Times New Roman" pitchFamily="18" charset="0"/>
              </a:rPr>
              <a:t> </a:t>
            </a:r>
            <a:r>
              <a:rPr lang="en-US" sz="2800" dirty="0" err="1">
                <a:cs typeface="Times New Roman" pitchFamily="18" charset="0"/>
              </a:rPr>
              <a:t>aşağı</a:t>
            </a:r>
            <a:r>
              <a:rPr lang="en-US" sz="2800" dirty="0">
                <a:cs typeface="Times New Roman" pitchFamily="18" charset="0"/>
              </a:rPr>
              <a:t> </a:t>
            </a:r>
            <a:r>
              <a:rPr lang="en-US" sz="2800" dirty="0" err="1">
                <a:cs typeface="Times New Roman" pitchFamily="18" charset="0"/>
              </a:rPr>
              <a:t>yönde</a:t>
            </a:r>
            <a:r>
              <a:rPr lang="en-US" sz="2800" dirty="0">
                <a:cs typeface="Times New Roman" pitchFamily="18" charset="0"/>
              </a:rPr>
              <a:t> </a:t>
            </a:r>
            <a:r>
              <a:rPr lang="en-US" sz="2800" dirty="0" err="1">
                <a:cs typeface="Times New Roman" pitchFamily="18" charset="0"/>
              </a:rPr>
              <a:t>esnek</a:t>
            </a:r>
            <a:r>
              <a:rPr lang="en-US" sz="2800" dirty="0">
                <a:cs typeface="Times New Roman" pitchFamily="18" charset="0"/>
              </a:rPr>
              <a:t> </a:t>
            </a:r>
            <a:r>
              <a:rPr lang="en-US" sz="2800" dirty="0" err="1">
                <a:cs typeface="Times New Roman" pitchFamily="18" charset="0"/>
              </a:rPr>
              <a:t>olmaması</a:t>
            </a:r>
            <a:r>
              <a:rPr lang="en-US" sz="2800" dirty="0">
                <a:cs typeface="Times New Roman" pitchFamily="18" charset="0"/>
              </a:rPr>
              <a:t> </a:t>
            </a:r>
          </a:p>
          <a:p>
            <a:pPr marL="0" indent="0">
              <a:lnSpc>
                <a:spcPct val="150000"/>
              </a:lnSpc>
              <a:buNone/>
            </a:pPr>
            <a:endParaRPr lang="en-US" sz="2800" dirty="0">
              <a:cs typeface="Times New Roman" pitchFamily="18" charset="0"/>
            </a:endParaRPr>
          </a:p>
          <a:p>
            <a:pPr marL="0" indent="0">
              <a:lnSpc>
                <a:spcPct val="150000"/>
              </a:lnSpc>
              <a:buNone/>
            </a:pPr>
            <a:endParaRPr lang="en-US" sz="2800" dirty="0">
              <a:cs typeface="Times New Roman" pitchFamily="18" charset="0"/>
            </a:endParaRPr>
          </a:p>
        </p:txBody>
      </p:sp>
    </p:spTree>
    <p:extLst>
      <p:ext uri="{BB962C8B-B14F-4D97-AF65-F5344CB8AC3E}">
        <p14:creationId xmlns:p14="http://schemas.microsoft.com/office/powerpoint/2010/main" val="106921586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p:cNvSpPr>
            <a:spLocks noGrp="1"/>
          </p:cNvSpPr>
          <p:nvPr>
            <p:ph type="title"/>
          </p:nvPr>
        </p:nvSpPr>
        <p:spPr>
          <a:xfrm>
            <a:off x="457200" y="304800"/>
            <a:ext cx="8229600" cy="1097280"/>
          </a:xfrm>
        </p:spPr>
        <p:txBody>
          <a:bodyPr/>
          <a:lstStyle/>
          <a:p>
            <a:r>
              <a:rPr lang="en-US" sz="3600" dirty="0" err="1">
                <a:solidFill>
                  <a:schemeClr val="bg2"/>
                </a:solidFill>
              </a:rPr>
              <a:t>Ücret</a:t>
            </a:r>
            <a:r>
              <a:rPr lang="en-US" sz="3600" dirty="0">
                <a:solidFill>
                  <a:schemeClr val="bg2"/>
                </a:solidFill>
              </a:rPr>
              <a:t> </a:t>
            </a:r>
            <a:r>
              <a:rPr lang="en-US" sz="3600" dirty="0" err="1">
                <a:solidFill>
                  <a:schemeClr val="bg2"/>
                </a:solidFill>
              </a:rPr>
              <a:t>katılığı</a:t>
            </a:r>
            <a:r>
              <a:rPr lang="en-US" sz="3600" dirty="0">
                <a:solidFill>
                  <a:schemeClr val="bg2"/>
                </a:solidFill>
              </a:rPr>
              <a:t> </a:t>
            </a:r>
            <a:r>
              <a:rPr lang="en-US" sz="3600" dirty="0" err="1">
                <a:solidFill>
                  <a:schemeClr val="bg2"/>
                </a:solidFill>
              </a:rPr>
              <a:t>ve</a:t>
            </a:r>
            <a:r>
              <a:rPr lang="en-US" sz="3600" dirty="0">
                <a:solidFill>
                  <a:schemeClr val="bg2"/>
                </a:solidFill>
              </a:rPr>
              <a:t> </a:t>
            </a:r>
            <a:r>
              <a:rPr lang="en-US" sz="3600" dirty="0" err="1">
                <a:solidFill>
                  <a:schemeClr val="bg2"/>
                </a:solidFill>
              </a:rPr>
              <a:t>yapısal</a:t>
            </a:r>
            <a:r>
              <a:rPr lang="en-US" sz="3600" dirty="0">
                <a:solidFill>
                  <a:schemeClr val="bg2"/>
                </a:solidFill>
              </a:rPr>
              <a:t> </a:t>
            </a:r>
            <a:r>
              <a:rPr lang="en-US" sz="3600" dirty="0" err="1">
                <a:solidFill>
                  <a:schemeClr val="bg2"/>
                </a:solidFill>
              </a:rPr>
              <a:t>işsizlik</a:t>
            </a:r>
            <a:endParaRPr lang="en-US" sz="2000" dirty="0">
              <a:solidFill>
                <a:schemeClr val="bg2"/>
              </a:solidFill>
              <a:latin typeface="+mj-lt"/>
            </a:endParaRPr>
          </a:p>
        </p:txBody>
      </p:sp>
      <p:pic>
        <p:nvPicPr>
          <p:cNvPr id="9218" name="Picture 2" descr="A line graph shows the competitive equilibrium in the labor market.&#10;The vertical axis is labeled &quot;Wage&quot; and the horizontal axis is labeled &quot;Quantity of labor supplied.&quot; The line for the labor supply curve is sloping upward initially and eventually becomes parallel to the vertical axis. The line for labor demand curve is a line sloping downward from upper left corner to the lower right corner. The point of intersection of two curves is labeled as &quot;Labor market equilibrium&quot; and the point corresponding to this point is labeled as &quot;L&quot; on the horizontal axis and &quot;w&quot; on the vertical axis."/>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95500" y="2438400"/>
            <a:ext cx="4953000" cy="39097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55716544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81000"/>
            <a:ext cx="8229600" cy="1097280"/>
          </a:xfrm>
        </p:spPr>
        <p:txBody>
          <a:bodyPr/>
          <a:lstStyle/>
          <a:p>
            <a:r>
              <a:rPr lang="en-US" sz="3600" dirty="0" err="1">
                <a:solidFill>
                  <a:schemeClr val="bg2"/>
                </a:solidFill>
              </a:rPr>
              <a:t>Ücret</a:t>
            </a:r>
            <a:r>
              <a:rPr lang="en-US" sz="3600" dirty="0">
                <a:solidFill>
                  <a:schemeClr val="bg2"/>
                </a:solidFill>
              </a:rPr>
              <a:t> </a:t>
            </a:r>
            <a:r>
              <a:rPr lang="en-US" sz="3600" dirty="0" err="1">
                <a:solidFill>
                  <a:schemeClr val="bg2"/>
                </a:solidFill>
              </a:rPr>
              <a:t>katılığı</a:t>
            </a:r>
            <a:r>
              <a:rPr lang="en-US" sz="3600" dirty="0">
                <a:solidFill>
                  <a:schemeClr val="bg2"/>
                </a:solidFill>
              </a:rPr>
              <a:t> </a:t>
            </a:r>
            <a:r>
              <a:rPr lang="en-US" sz="3600" dirty="0" err="1">
                <a:solidFill>
                  <a:schemeClr val="bg2"/>
                </a:solidFill>
              </a:rPr>
              <a:t>ve</a:t>
            </a:r>
            <a:r>
              <a:rPr lang="en-US" sz="3600" dirty="0">
                <a:solidFill>
                  <a:schemeClr val="bg2"/>
                </a:solidFill>
              </a:rPr>
              <a:t> </a:t>
            </a:r>
            <a:r>
              <a:rPr lang="en-US" sz="3600" dirty="0" err="1">
                <a:solidFill>
                  <a:schemeClr val="bg2"/>
                </a:solidFill>
              </a:rPr>
              <a:t>yapısal</a:t>
            </a:r>
            <a:r>
              <a:rPr lang="en-US" sz="3600" dirty="0">
                <a:solidFill>
                  <a:schemeClr val="bg2"/>
                </a:solidFill>
              </a:rPr>
              <a:t> </a:t>
            </a:r>
            <a:r>
              <a:rPr lang="en-US" sz="3600" dirty="0" err="1">
                <a:solidFill>
                  <a:schemeClr val="bg2"/>
                </a:solidFill>
              </a:rPr>
              <a:t>işsizlik</a:t>
            </a:r>
            <a:endParaRPr lang="en-US" sz="2000" dirty="0">
              <a:solidFill>
                <a:schemeClr val="bg2"/>
              </a:solidFill>
            </a:endParaRPr>
          </a:p>
        </p:txBody>
      </p:sp>
      <p:sp>
        <p:nvSpPr>
          <p:cNvPr id="2" name="Text Box 1"/>
          <p:cNvSpPr>
            <a:spLocks noGrp="1"/>
          </p:cNvSpPr>
          <p:nvPr>
            <p:ph idx="1"/>
          </p:nvPr>
        </p:nvSpPr>
        <p:spPr>
          <a:xfrm>
            <a:off x="457200" y="2133600"/>
            <a:ext cx="8229600" cy="4038600"/>
          </a:xfrm>
        </p:spPr>
        <p:txBody>
          <a:bodyPr/>
          <a:lstStyle/>
          <a:p>
            <a:pPr marL="0" indent="0">
              <a:lnSpc>
                <a:spcPct val="150000"/>
              </a:lnSpc>
              <a:buNone/>
            </a:pPr>
            <a:r>
              <a:rPr lang="en-US" sz="2800" dirty="0" err="1">
                <a:cs typeface="Times New Roman" pitchFamily="18" charset="0"/>
              </a:rPr>
              <a:t>Toplu</a:t>
            </a:r>
            <a:r>
              <a:rPr lang="en-US" sz="2800" dirty="0">
                <a:cs typeface="Times New Roman" pitchFamily="18" charset="0"/>
              </a:rPr>
              <a:t> </a:t>
            </a:r>
            <a:r>
              <a:rPr lang="en-US" sz="2800" dirty="0" err="1">
                <a:cs typeface="Times New Roman" pitchFamily="18" charset="0"/>
              </a:rPr>
              <a:t>pazarlıklar</a:t>
            </a:r>
            <a:r>
              <a:rPr lang="en-US" sz="2800" dirty="0">
                <a:cs typeface="Times New Roman" pitchFamily="18" charset="0"/>
              </a:rPr>
              <a:t> </a:t>
            </a:r>
            <a:r>
              <a:rPr lang="en-US" sz="2800" dirty="0" err="1">
                <a:cs typeface="Times New Roman" pitchFamily="18" charset="0"/>
              </a:rPr>
              <a:t>ücret</a:t>
            </a:r>
            <a:r>
              <a:rPr lang="en-US" sz="2800" dirty="0">
                <a:cs typeface="Times New Roman" pitchFamily="18" charset="0"/>
              </a:rPr>
              <a:t> </a:t>
            </a:r>
            <a:r>
              <a:rPr lang="en-US" sz="2800" dirty="0" err="1">
                <a:cs typeface="Times New Roman" pitchFamily="18" charset="0"/>
              </a:rPr>
              <a:t>katılığının</a:t>
            </a:r>
            <a:r>
              <a:rPr lang="en-US" sz="2800" dirty="0">
                <a:cs typeface="Times New Roman" pitchFamily="18" charset="0"/>
              </a:rPr>
              <a:t> </a:t>
            </a:r>
            <a:r>
              <a:rPr lang="en-US" sz="2800" dirty="0" err="1">
                <a:cs typeface="Times New Roman" pitchFamily="18" charset="0"/>
              </a:rPr>
              <a:t>nedeni</a:t>
            </a:r>
            <a:r>
              <a:rPr lang="en-US" sz="2800" dirty="0">
                <a:cs typeface="Times New Roman" pitchFamily="18" charset="0"/>
              </a:rPr>
              <a:t> </a:t>
            </a:r>
            <a:r>
              <a:rPr lang="en-US" sz="2800" dirty="0" err="1">
                <a:cs typeface="Times New Roman" pitchFamily="18" charset="0"/>
              </a:rPr>
              <a:t>olamaz</a:t>
            </a:r>
            <a:r>
              <a:rPr lang="en-US" sz="2800" dirty="0">
                <a:cs typeface="Times New Roman" pitchFamily="18" charset="0"/>
              </a:rPr>
              <a:t>.</a:t>
            </a:r>
          </a:p>
          <a:p>
            <a:pPr marL="0" indent="0">
              <a:lnSpc>
                <a:spcPct val="150000"/>
              </a:lnSpc>
              <a:buNone/>
            </a:pPr>
            <a:r>
              <a:rPr lang="en-US" sz="2800" b="1" dirty="0" err="1">
                <a:cs typeface="Times New Roman" pitchFamily="18" charset="0"/>
              </a:rPr>
              <a:t>Neden</a:t>
            </a:r>
            <a:r>
              <a:rPr lang="en-US" sz="2800" b="1" dirty="0">
                <a:cs typeface="Times New Roman" pitchFamily="18" charset="0"/>
              </a:rPr>
              <a:t>?</a:t>
            </a:r>
            <a:r>
              <a:rPr lang="en-US" sz="2800" dirty="0">
                <a:cs typeface="Times New Roman" pitchFamily="18" charset="0"/>
              </a:rPr>
              <a:t> 2013 </a:t>
            </a:r>
            <a:r>
              <a:rPr lang="en-US" sz="2800" dirty="0" err="1">
                <a:cs typeface="Times New Roman" pitchFamily="18" charset="0"/>
              </a:rPr>
              <a:t>yılında</a:t>
            </a:r>
            <a:r>
              <a:rPr lang="en-US" sz="2800" dirty="0">
                <a:cs typeface="Times New Roman" pitchFamily="18" charset="0"/>
              </a:rPr>
              <a:t>, </a:t>
            </a:r>
            <a:r>
              <a:rPr lang="en-US" sz="2800" dirty="0" err="1">
                <a:cs typeface="Times New Roman" pitchFamily="18" charset="0"/>
              </a:rPr>
              <a:t>sadece</a:t>
            </a:r>
            <a:r>
              <a:rPr lang="en-US" sz="2800" dirty="0">
                <a:cs typeface="Times New Roman" pitchFamily="18" charset="0"/>
              </a:rPr>
              <a:t> 14.5 </a:t>
            </a:r>
            <a:r>
              <a:rPr lang="en-US" sz="2800" dirty="0" err="1">
                <a:cs typeface="Times New Roman" pitchFamily="18" charset="0"/>
              </a:rPr>
              <a:t>milyon</a:t>
            </a:r>
            <a:r>
              <a:rPr lang="en-US" sz="2800" dirty="0">
                <a:cs typeface="Times New Roman" pitchFamily="18" charset="0"/>
              </a:rPr>
              <a:t> </a:t>
            </a:r>
            <a:r>
              <a:rPr lang="en-US" sz="2800" dirty="0" err="1">
                <a:cs typeface="Times New Roman" pitchFamily="18" charset="0"/>
              </a:rPr>
              <a:t>çalışan</a:t>
            </a:r>
            <a:r>
              <a:rPr lang="en-US" sz="2800" dirty="0">
                <a:cs typeface="Times New Roman" pitchFamily="18" charset="0"/>
              </a:rPr>
              <a:t> (</a:t>
            </a:r>
            <a:r>
              <a:rPr lang="en-US" sz="2800" dirty="0" err="1">
                <a:cs typeface="Times New Roman" pitchFamily="18" charset="0"/>
              </a:rPr>
              <a:t>toplam</a:t>
            </a:r>
            <a:r>
              <a:rPr lang="en-US" sz="2800" dirty="0">
                <a:cs typeface="Times New Roman" pitchFamily="18" charset="0"/>
              </a:rPr>
              <a:t> </a:t>
            </a:r>
            <a:r>
              <a:rPr lang="en-US" sz="2800" dirty="0" err="1">
                <a:cs typeface="Times New Roman" pitchFamily="18" charset="0"/>
              </a:rPr>
              <a:t>çalışanların</a:t>
            </a:r>
            <a:r>
              <a:rPr lang="en-US" sz="2800" dirty="0">
                <a:cs typeface="Times New Roman" pitchFamily="18" charset="0"/>
              </a:rPr>
              <a:t> 11%’I ) </a:t>
            </a:r>
            <a:r>
              <a:rPr lang="en-US" sz="2800" dirty="0" err="1">
                <a:cs typeface="Times New Roman" pitchFamily="18" charset="0"/>
              </a:rPr>
              <a:t>sendika</a:t>
            </a:r>
            <a:r>
              <a:rPr lang="en-US" sz="2800" dirty="0">
                <a:cs typeface="Times New Roman" pitchFamily="18" charset="0"/>
              </a:rPr>
              <a:t> </a:t>
            </a:r>
            <a:r>
              <a:rPr lang="en-US" sz="2800" dirty="0" err="1">
                <a:cs typeface="Times New Roman" pitchFamily="18" charset="0"/>
              </a:rPr>
              <a:t>üyesiydi</a:t>
            </a:r>
            <a:r>
              <a:rPr lang="en-US" sz="2800" dirty="0">
                <a:cs typeface="Times New Roman" pitchFamily="18" charset="0"/>
              </a:rPr>
              <a:t>.</a:t>
            </a:r>
          </a:p>
        </p:txBody>
      </p:sp>
    </p:spTree>
    <p:extLst>
      <p:ext uri="{BB962C8B-B14F-4D97-AF65-F5344CB8AC3E}">
        <p14:creationId xmlns:p14="http://schemas.microsoft.com/office/powerpoint/2010/main" val="343869831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229600" cy="1097280"/>
          </a:xfrm>
        </p:spPr>
        <p:txBody>
          <a:bodyPr/>
          <a:lstStyle/>
          <a:p>
            <a:r>
              <a:rPr lang="en-US" sz="3600" dirty="0" err="1">
                <a:solidFill>
                  <a:schemeClr val="bg2"/>
                </a:solidFill>
              </a:rPr>
              <a:t>Ücret</a:t>
            </a:r>
            <a:r>
              <a:rPr lang="en-US" sz="3600" dirty="0">
                <a:solidFill>
                  <a:schemeClr val="bg2"/>
                </a:solidFill>
              </a:rPr>
              <a:t> </a:t>
            </a:r>
            <a:r>
              <a:rPr lang="en-US" sz="3600" dirty="0" err="1">
                <a:solidFill>
                  <a:schemeClr val="bg2"/>
                </a:solidFill>
              </a:rPr>
              <a:t>katılığı</a:t>
            </a:r>
            <a:r>
              <a:rPr lang="en-US" sz="3600" dirty="0">
                <a:solidFill>
                  <a:schemeClr val="bg2"/>
                </a:solidFill>
              </a:rPr>
              <a:t> </a:t>
            </a:r>
            <a:r>
              <a:rPr lang="en-US" sz="3600" dirty="0" err="1">
                <a:solidFill>
                  <a:schemeClr val="bg2"/>
                </a:solidFill>
              </a:rPr>
              <a:t>ve</a:t>
            </a:r>
            <a:r>
              <a:rPr lang="en-US" sz="3600" dirty="0">
                <a:solidFill>
                  <a:schemeClr val="bg2"/>
                </a:solidFill>
              </a:rPr>
              <a:t> </a:t>
            </a:r>
            <a:r>
              <a:rPr lang="en-US" sz="3600" dirty="0" err="1">
                <a:solidFill>
                  <a:schemeClr val="bg2"/>
                </a:solidFill>
              </a:rPr>
              <a:t>yapısal</a:t>
            </a:r>
            <a:r>
              <a:rPr lang="en-US" sz="3600" dirty="0">
                <a:solidFill>
                  <a:schemeClr val="bg2"/>
                </a:solidFill>
              </a:rPr>
              <a:t> </a:t>
            </a:r>
            <a:r>
              <a:rPr lang="en-US" sz="3600" dirty="0" err="1">
                <a:solidFill>
                  <a:schemeClr val="bg2"/>
                </a:solidFill>
              </a:rPr>
              <a:t>işsizlik</a:t>
            </a:r>
            <a:endParaRPr lang="en-US" sz="2000" dirty="0">
              <a:solidFill>
                <a:schemeClr val="bg2"/>
              </a:solidFill>
            </a:endParaRPr>
          </a:p>
        </p:txBody>
      </p:sp>
      <p:sp>
        <p:nvSpPr>
          <p:cNvPr id="2" name="Text Box 1"/>
          <p:cNvSpPr>
            <a:spLocks noGrp="1"/>
          </p:cNvSpPr>
          <p:nvPr>
            <p:ph idx="1"/>
          </p:nvPr>
        </p:nvSpPr>
        <p:spPr>
          <a:xfrm>
            <a:off x="460744" y="1402080"/>
            <a:ext cx="8229600" cy="4648200"/>
          </a:xfrm>
        </p:spPr>
        <p:txBody>
          <a:bodyPr/>
          <a:lstStyle/>
          <a:p>
            <a:pPr marL="0" indent="0">
              <a:lnSpc>
                <a:spcPct val="150000"/>
              </a:lnSpc>
              <a:spcBef>
                <a:spcPts val="0"/>
              </a:spcBef>
              <a:buNone/>
            </a:pPr>
            <a:r>
              <a:rPr lang="en-US" sz="2800" dirty="0" err="1">
                <a:cs typeface="Times New Roman" pitchFamily="18" charset="0"/>
              </a:rPr>
              <a:t>Firmalar</a:t>
            </a:r>
            <a:r>
              <a:rPr lang="en-US" sz="2800" dirty="0">
                <a:cs typeface="Times New Roman" pitchFamily="18" charset="0"/>
              </a:rPr>
              <a:t> </a:t>
            </a:r>
            <a:r>
              <a:rPr lang="en-US" sz="2800" dirty="0" err="1">
                <a:cs typeface="Times New Roman" pitchFamily="18" charset="0"/>
              </a:rPr>
              <a:t>piyasayı</a:t>
            </a:r>
            <a:r>
              <a:rPr lang="en-US" sz="2800" dirty="0">
                <a:cs typeface="Times New Roman" pitchFamily="18" charset="0"/>
              </a:rPr>
              <a:t> </a:t>
            </a:r>
            <a:r>
              <a:rPr lang="en-US" sz="2800" dirty="0" err="1">
                <a:cs typeface="Times New Roman" pitchFamily="18" charset="0"/>
              </a:rPr>
              <a:t>temizleyen</a:t>
            </a:r>
            <a:r>
              <a:rPr lang="en-US" sz="2800" dirty="0">
                <a:cs typeface="Times New Roman" pitchFamily="18" charset="0"/>
              </a:rPr>
              <a:t> </a:t>
            </a:r>
            <a:r>
              <a:rPr lang="en-US" sz="2800" dirty="0" err="1">
                <a:cs typeface="Times New Roman" pitchFamily="18" charset="0"/>
              </a:rPr>
              <a:t>ücret</a:t>
            </a:r>
            <a:r>
              <a:rPr lang="en-US" sz="2800" dirty="0">
                <a:cs typeface="Times New Roman" pitchFamily="18" charset="0"/>
              </a:rPr>
              <a:t> </a:t>
            </a:r>
            <a:r>
              <a:rPr lang="en-US" sz="2800" dirty="0" err="1">
                <a:cs typeface="Times New Roman" pitchFamily="18" charset="0"/>
              </a:rPr>
              <a:t>düzeyinin</a:t>
            </a:r>
            <a:r>
              <a:rPr lang="en-US" sz="2800" dirty="0">
                <a:cs typeface="Times New Roman" pitchFamily="18" charset="0"/>
              </a:rPr>
              <a:t> </a:t>
            </a:r>
            <a:r>
              <a:rPr lang="en-US" sz="2800" dirty="0" err="1">
                <a:cs typeface="Times New Roman" pitchFamily="18" charset="0"/>
              </a:rPr>
              <a:t>üzerinde</a:t>
            </a:r>
            <a:r>
              <a:rPr lang="en-US" sz="2800" dirty="0">
                <a:cs typeface="Times New Roman" pitchFamily="18" charset="0"/>
              </a:rPr>
              <a:t> </a:t>
            </a:r>
            <a:r>
              <a:rPr lang="en-US" sz="2800" dirty="0" err="1">
                <a:cs typeface="Times New Roman" pitchFamily="18" charset="0"/>
              </a:rPr>
              <a:t>ücret</a:t>
            </a:r>
            <a:r>
              <a:rPr lang="en-US" sz="2800" dirty="0">
                <a:cs typeface="Times New Roman" pitchFamily="18" charset="0"/>
              </a:rPr>
              <a:t> </a:t>
            </a:r>
            <a:r>
              <a:rPr lang="en-US" sz="2800" dirty="0" err="1">
                <a:cs typeface="Times New Roman" pitchFamily="18" charset="0"/>
              </a:rPr>
              <a:t>vermeyi</a:t>
            </a:r>
            <a:r>
              <a:rPr lang="en-US" sz="2800" dirty="0">
                <a:cs typeface="Times New Roman" pitchFamily="18" charset="0"/>
              </a:rPr>
              <a:t> </a:t>
            </a:r>
            <a:r>
              <a:rPr lang="en-US" sz="2800" dirty="0" err="1">
                <a:cs typeface="Times New Roman" pitchFamily="18" charset="0"/>
              </a:rPr>
              <a:t>isteyebilir</a:t>
            </a:r>
            <a:r>
              <a:rPr lang="en-US" sz="2800" dirty="0">
                <a:cs typeface="Times New Roman" pitchFamily="18" charset="0"/>
              </a:rPr>
              <a:t>:</a:t>
            </a:r>
          </a:p>
          <a:p>
            <a:pPr marL="0" indent="0">
              <a:lnSpc>
                <a:spcPct val="150000"/>
              </a:lnSpc>
              <a:buNone/>
            </a:pPr>
            <a:r>
              <a:rPr lang="en-US" sz="2800" dirty="0" err="1">
                <a:cs typeface="Times New Roman" pitchFamily="18" charset="0"/>
              </a:rPr>
              <a:t>Ekin</a:t>
            </a:r>
            <a:r>
              <a:rPr lang="en-US" sz="2800" dirty="0">
                <a:cs typeface="Times New Roman" pitchFamily="18" charset="0"/>
              </a:rPr>
              <a:t> </a:t>
            </a:r>
            <a:r>
              <a:rPr lang="en-US" sz="2800" dirty="0" err="1">
                <a:cs typeface="Times New Roman" pitchFamily="18" charset="0"/>
              </a:rPr>
              <a:t>ücret</a:t>
            </a:r>
            <a:r>
              <a:rPr lang="en-US" sz="2800" dirty="0">
                <a:cs typeface="Times New Roman" pitchFamily="18" charset="0"/>
              </a:rPr>
              <a:t> </a:t>
            </a:r>
            <a:r>
              <a:rPr lang="en-US" sz="2800" dirty="0" err="1">
                <a:cs typeface="Times New Roman" pitchFamily="18" charset="0"/>
              </a:rPr>
              <a:t>verimliliği</a:t>
            </a:r>
            <a:r>
              <a:rPr lang="en-US" sz="2800" dirty="0">
                <a:cs typeface="Times New Roman" pitchFamily="18" charset="0"/>
              </a:rPr>
              <a:t> </a:t>
            </a:r>
            <a:r>
              <a:rPr lang="en-US" sz="2800" dirty="0" err="1">
                <a:cs typeface="Times New Roman" pitchFamily="18" charset="0"/>
              </a:rPr>
              <a:t>arttırır</a:t>
            </a:r>
            <a:r>
              <a:rPr lang="en-US" sz="2800" dirty="0">
                <a:cs typeface="Times New Roman" pitchFamily="18" charset="0"/>
              </a:rPr>
              <a:t>:</a:t>
            </a:r>
          </a:p>
          <a:p>
            <a:pPr marL="514350" indent="-514350">
              <a:lnSpc>
                <a:spcPct val="150000"/>
              </a:lnSpc>
              <a:spcBef>
                <a:spcPts val="0"/>
              </a:spcBef>
              <a:buFont typeface="+mj-lt"/>
              <a:buAutoNum type="arabicPeriod"/>
            </a:pPr>
            <a:r>
              <a:rPr lang="en-US" sz="2800" dirty="0" err="1">
                <a:cs typeface="Times New Roman" pitchFamily="18" charset="0"/>
              </a:rPr>
              <a:t>Işçilerin</a:t>
            </a:r>
            <a:r>
              <a:rPr lang="en-US" sz="2800" dirty="0">
                <a:cs typeface="Times New Roman" pitchFamily="18" charset="0"/>
              </a:rPr>
              <a:t> </a:t>
            </a:r>
            <a:r>
              <a:rPr lang="en-US" sz="2800" dirty="0" err="1">
                <a:cs typeface="Times New Roman" pitchFamily="18" charset="0"/>
              </a:rPr>
              <a:t>işe</a:t>
            </a:r>
            <a:r>
              <a:rPr lang="en-US" sz="2800" dirty="0">
                <a:cs typeface="Times New Roman" pitchFamily="18" charset="0"/>
              </a:rPr>
              <a:t> </a:t>
            </a:r>
            <a:r>
              <a:rPr lang="en-US" sz="2800" dirty="0" err="1">
                <a:cs typeface="Times New Roman" pitchFamily="18" charset="0"/>
              </a:rPr>
              <a:t>giriş</a:t>
            </a:r>
            <a:r>
              <a:rPr lang="en-US" sz="2800" dirty="0">
                <a:cs typeface="Times New Roman" pitchFamily="18" charset="0"/>
              </a:rPr>
              <a:t>/</a:t>
            </a:r>
            <a:r>
              <a:rPr lang="en-US" sz="2800" dirty="0" err="1">
                <a:cs typeface="Times New Roman" pitchFamily="18" charset="0"/>
              </a:rPr>
              <a:t>çıkış</a:t>
            </a:r>
            <a:r>
              <a:rPr lang="en-US" sz="2800" dirty="0">
                <a:cs typeface="Times New Roman" pitchFamily="18" charset="0"/>
              </a:rPr>
              <a:t> </a:t>
            </a:r>
            <a:r>
              <a:rPr lang="en-US" sz="2800" dirty="0" err="1">
                <a:cs typeface="Times New Roman" pitchFamily="18" charset="0"/>
              </a:rPr>
              <a:t>oranını</a:t>
            </a:r>
            <a:r>
              <a:rPr lang="en-US" sz="2800" dirty="0">
                <a:cs typeface="Times New Roman" pitchFamily="18" charset="0"/>
              </a:rPr>
              <a:t> </a:t>
            </a:r>
            <a:r>
              <a:rPr lang="en-US" sz="2800" dirty="0" err="1">
                <a:cs typeface="Times New Roman" pitchFamily="18" charset="0"/>
              </a:rPr>
              <a:t>azaltmak</a:t>
            </a:r>
            <a:endParaRPr lang="en-US" sz="2800" dirty="0">
              <a:cs typeface="Times New Roman" pitchFamily="18" charset="0"/>
            </a:endParaRPr>
          </a:p>
          <a:p>
            <a:pPr marL="514350" indent="-514350">
              <a:lnSpc>
                <a:spcPct val="150000"/>
              </a:lnSpc>
              <a:spcBef>
                <a:spcPts val="0"/>
              </a:spcBef>
              <a:buFont typeface="+mj-lt"/>
              <a:buAutoNum type="arabicPeriod"/>
            </a:pPr>
            <a:r>
              <a:rPr lang="en-US" sz="2800" dirty="0" err="1">
                <a:cs typeface="Times New Roman" pitchFamily="18" charset="0"/>
              </a:rPr>
              <a:t>Verimsiz</a:t>
            </a:r>
            <a:r>
              <a:rPr lang="en-US" sz="2800" dirty="0">
                <a:cs typeface="Times New Roman" pitchFamily="18" charset="0"/>
              </a:rPr>
              <a:t> </a:t>
            </a:r>
            <a:r>
              <a:rPr lang="en-US" sz="2800" dirty="0" err="1">
                <a:cs typeface="Times New Roman" pitchFamily="18" charset="0"/>
              </a:rPr>
              <a:t>çalışmayı</a:t>
            </a:r>
            <a:r>
              <a:rPr lang="en-US" sz="2800" dirty="0">
                <a:cs typeface="Times New Roman" pitchFamily="18" charset="0"/>
              </a:rPr>
              <a:t> </a:t>
            </a:r>
            <a:r>
              <a:rPr lang="en-US" sz="2800" dirty="0" err="1">
                <a:cs typeface="Times New Roman" pitchFamily="18" charset="0"/>
              </a:rPr>
              <a:t>önlemek</a:t>
            </a:r>
            <a:r>
              <a:rPr lang="en-US" sz="2800" dirty="0">
                <a:cs typeface="Times New Roman" pitchFamily="18" charset="0"/>
              </a:rPr>
              <a:t> </a:t>
            </a:r>
            <a:r>
              <a:rPr lang="en-US" sz="2800" dirty="0" err="1">
                <a:cs typeface="Times New Roman" pitchFamily="18" charset="0"/>
              </a:rPr>
              <a:t>için</a:t>
            </a:r>
            <a:endParaRPr lang="en-US" sz="2800" dirty="0">
              <a:cs typeface="Times New Roman" pitchFamily="18" charset="0"/>
            </a:endParaRPr>
          </a:p>
          <a:p>
            <a:pPr marL="514350" indent="-514350">
              <a:lnSpc>
                <a:spcPct val="150000"/>
              </a:lnSpc>
              <a:spcBef>
                <a:spcPts val="0"/>
              </a:spcBef>
              <a:buFont typeface="+mj-lt"/>
              <a:buAutoNum type="arabicPeriod"/>
            </a:pPr>
            <a:r>
              <a:rPr lang="en-US" sz="2800" dirty="0" err="1">
                <a:cs typeface="Times New Roman" pitchFamily="18" charset="0"/>
              </a:rPr>
              <a:t>Motivasyon</a:t>
            </a:r>
            <a:r>
              <a:rPr lang="en-US" sz="2800" dirty="0">
                <a:cs typeface="Times New Roman" pitchFamily="18" charset="0"/>
              </a:rPr>
              <a:t> </a:t>
            </a:r>
            <a:r>
              <a:rPr lang="en-US" sz="2800" dirty="0" err="1">
                <a:cs typeface="Times New Roman" pitchFamily="18" charset="0"/>
              </a:rPr>
              <a:t>sağlamak</a:t>
            </a:r>
            <a:r>
              <a:rPr lang="en-US" sz="2800" dirty="0">
                <a:cs typeface="Times New Roman" pitchFamily="18" charset="0"/>
              </a:rPr>
              <a:t> </a:t>
            </a:r>
            <a:r>
              <a:rPr lang="en-US" sz="2800" dirty="0" err="1">
                <a:cs typeface="Times New Roman" pitchFamily="18" charset="0"/>
              </a:rPr>
              <a:t>için</a:t>
            </a:r>
            <a:endParaRPr lang="en-US" sz="2800" dirty="0">
              <a:cs typeface="Times New Roman" pitchFamily="18" charset="0"/>
            </a:endParaRPr>
          </a:p>
          <a:p>
            <a:pPr marL="514350" indent="-514350">
              <a:lnSpc>
                <a:spcPct val="150000"/>
              </a:lnSpc>
              <a:spcBef>
                <a:spcPts val="0"/>
              </a:spcBef>
              <a:buFont typeface="+mj-lt"/>
              <a:buAutoNum type="arabicPeriod"/>
            </a:pPr>
            <a:r>
              <a:rPr lang="en-US" sz="2800" dirty="0" err="1">
                <a:cs typeface="Times New Roman" pitchFamily="18" charset="0"/>
              </a:rPr>
              <a:t>İşe</a:t>
            </a:r>
            <a:r>
              <a:rPr lang="en-US" sz="2800" dirty="0">
                <a:cs typeface="Times New Roman" pitchFamily="18" charset="0"/>
              </a:rPr>
              <a:t> </a:t>
            </a:r>
            <a:r>
              <a:rPr lang="en-US" sz="2800" dirty="0" err="1">
                <a:cs typeface="Times New Roman" pitchFamily="18" charset="0"/>
              </a:rPr>
              <a:t>başvuranların</a:t>
            </a:r>
            <a:r>
              <a:rPr lang="en-US" sz="2800" dirty="0">
                <a:cs typeface="Times New Roman" pitchFamily="18" charset="0"/>
              </a:rPr>
              <a:t> </a:t>
            </a:r>
            <a:r>
              <a:rPr lang="en-US" sz="2800" dirty="0" err="1">
                <a:cs typeface="Times New Roman" pitchFamily="18" charset="0"/>
              </a:rPr>
              <a:t>daha</a:t>
            </a:r>
            <a:r>
              <a:rPr lang="en-US" sz="2800" dirty="0">
                <a:cs typeface="Times New Roman" pitchFamily="18" charset="0"/>
              </a:rPr>
              <a:t> </a:t>
            </a:r>
            <a:r>
              <a:rPr lang="en-US" sz="2800" dirty="0" err="1">
                <a:cs typeface="Times New Roman" pitchFamily="18" charset="0"/>
              </a:rPr>
              <a:t>vasıflı</a:t>
            </a:r>
            <a:r>
              <a:rPr lang="en-US" sz="2800" dirty="0">
                <a:cs typeface="Times New Roman" pitchFamily="18" charset="0"/>
              </a:rPr>
              <a:t> </a:t>
            </a:r>
            <a:r>
              <a:rPr lang="en-US" sz="2800" dirty="0" err="1">
                <a:cs typeface="Times New Roman" pitchFamily="18" charset="0"/>
              </a:rPr>
              <a:t>olmasını</a:t>
            </a:r>
            <a:r>
              <a:rPr lang="en-US" sz="2800" dirty="0">
                <a:cs typeface="Times New Roman" pitchFamily="18" charset="0"/>
              </a:rPr>
              <a:t> </a:t>
            </a:r>
            <a:r>
              <a:rPr lang="en-US" sz="2800" dirty="0" err="1">
                <a:cs typeface="Times New Roman" pitchFamily="18" charset="0"/>
              </a:rPr>
              <a:t>sağlamak</a:t>
            </a:r>
            <a:endParaRPr lang="en-US" sz="2800" dirty="0">
              <a:cs typeface="Times New Roman" pitchFamily="18" charset="0"/>
            </a:endParaRPr>
          </a:p>
        </p:txBody>
      </p:sp>
    </p:spTree>
    <p:extLst>
      <p:ext uri="{BB962C8B-B14F-4D97-AF65-F5344CB8AC3E}">
        <p14:creationId xmlns:p14="http://schemas.microsoft.com/office/powerpoint/2010/main" val="352113524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p:cNvSpPr>
            <a:spLocks noGrp="1"/>
          </p:cNvSpPr>
          <p:nvPr>
            <p:ph type="title"/>
          </p:nvPr>
        </p:nvSpPr>
        <p:spPr/>
        <p:txBody>
          <a:bodyPr/>
          <a:lstStyle/>
          <a:p>
            <a:r>
              <a:rPr lang="en-US" sz="3600" dirty="0" err="1">
                <a:solidFill>
                  <a:schemeClr val="bg2"/>
                </a:solidFill>
              </a:rPr>
              <a:t>Ücret</a:t>
            </a:r>
            <a:r>
              <a:rPr lang="en-US" sz="3600" dirty="0">
                <a:solidFill>
                  <a:schemeClr val="bg2"/>
                </a:solidFill>
              </a:rPr>
              <a:t> </a:t>
            </a:r>
            <a:r>
              <a:rPr lang="en-US" sz="3600" dirty="0" err="1">
                <a:solidFill>
                  <a:schemeClr val="bg2"/>
                </a:solidFill>
              </a:rPr>
              <a:t>katılığı</a:t>
            </a:r>
            <a:r>
              <a:rPr lang="en-US" sz="3600" dirty="0">
                <a:solidFill>
                  <a:schemeClr val="bg2"/>
                </a:solidFill>
              </a:rPr>
              <a:t> </a:t>
            </a:r>
            <a:r>
              <a:rPr lang="en-US" sz="3600" dirty="0" err="1">
                <a:solidFill>
                  <a:schemeClr val="bg2"/>
                </a:solidFill>
              </a:rPr>
              <a:t>ve</a:t>
            </a:r>
            <a:r>
              <a:rPr lang="en-US" sz="3600" dirty="0">
                <a:solidFill>
                  <a:schemeClr val="bg2"/>
                </a:solidFill>
              </a:rPr>
              <a:t> </a:t>
            </a:r>
            <a:r>
              <a:rPr lang="en-US" sz="3600" dirty="0" err="1">
                <a:solidFill>
                  <a:schemeClr val="bg2"/>
                </a:solidFill>
              </a:rPr>
              <a:t>yapısal</a:t>
            </a:r>
            <a:r>
              <a:rPr lang="en-US" sz="3600" dirty="0">
                <a:solidFill>
                  <a:schemeClr val="bg2"/>
                </a:solidFill>
              </a:rPr>
              <a:t> </a:t>
            </a:r>
            <a:r>
              <a:rPr lang="en-US" sz="3600" dirty="0" err="1">
                <a:solidFill>
                  <a:schemeClr val="bg2"/>
                </a:solidFill>
              </a:rPr>
              <a:t>işsizlik</a:t>
            </a:r>
            <a:endParaRPr lang="en-US" sz="2000" dirty="0">
              <a:solidFill>
                <a:schemeClr val="bg2"/>
              </a:solidFill>
              <a:latin typeface="+mj-lt"/>
            </a:endParaRPr>
          </a:p>
        </p:txBody>
      </p:sp>
      <p:sp>
        <p:nvSpPr>
          <p:cNvPr id="2" name="Content Placeholder 1"/>
          <p:cNvSpPr>
            <a:spLocks noGrp="1"/>
          </p:cNvSpPr>
          <p:nvPr>
            <p:ph idx="1"/>
          </p:nvPr>
        </p:nvSpPr>
        <p:spPr>
          <a:xfrm>
            <a:off x="228600" y="1676400"/>
            <a:ext cx="8763000" cy="838200"/>
          </a:xfrm>
        </p:spPr>
        <p:txBody>
          <a:bodyPr/>
          <a:lstStyle/>
          <a:p>
            <a:pPr marL="0" indent="0" algn="ctr">
              <a:buNone/>
            </a:pPr>
            <a:r>
              <a:rPr lang="en-US" sz="2400" dirty="0" err="1"/>
              <a:t>Asgari</a:t>
            </a:r>
            <a:r>
              <a:rPr lang="en-US" sz="2400" dirty="0"/>
              <a:t> </a:t>
            </a:r>
            <a:r>
              <a:rPr lang="en-US" sz="2400" dirty="0" err="1"/>
              <a:t>ücret</a:t>
            </a:r>
            <a:r>
              <a:rPr lang="en-US" sz="2400" dirty="0"/>
              <a:t> </a:t>
            </a:r>
          </a:p>
        </p:txBody>
      </p:sp>
      <p:pic>
        <p:nvPicPr>
          <p:cNvPr id="10242" name="Picture 2" descr="A line graph shows the labor supply and labor demand in a market with a minimum wage.&#10;The vertical axis is labeled Wage and the horizontal axis is labeled Quantity of labor. The line for the labor supply curve is sloping upward initially and eventually becomes parallel to the vertical axis. The line for labor demand curve is a line sloping downward from upper left corner to the lower right corner. The minimum wage line is a line parallel to the horizontal axis above the point of intersection of the two curves. The point where labor demand curve intersects the minimum wage line is labeled as Q sub D and the point where labor supply curve intersects the minimum wage line is labeled as Q sub S. The segment minimum wage line between Q sub D and Q sub S is labeled as Involuntary unemployment and that between Q sub S and the point where supply curve becomes parallel to the vertical axis is labeled as Voluntary unemployment.&#1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01900" y="2743200"/>
            <a:ext cx="4140200" cy="357937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538518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p:cNvSpPr>
            <a:spLocks noGrp="1"/>
          </p:cNvSpPr>
          <p:nvPr>
            <p:ph type="title"/>
          </p:nvPr>
        </p:nvSpPr>
        <p:spPr>
          <a:xfrm>
            <a:off x="457200" y="304800"/>
            <a:ext cx="8229600" cy="1097280"/>
          </a:xfrm>
        </p:spPr>
        <p:txBody>
          <a:bodyPr/>
          <a:lstStyle/>
          <a:p>
            <a:r>
              <a:rPr lang="en-US" sz="3600" dirty="0" err="1">
                <a:solidFill>
                  <a:schemeClr val="bg2"/>
                </a:solidFill>
              </a:rPr>
              <a:t>Ücret</a:t>
            </a:r>
            <a:r>
              <a:rPr lang="en-US" sz="3600" dirty="0">
                <a:solidFill>
                  <a:schemeClr val="bg2"/>
                </a:solidFill>
              </a:rPr>
              <a:t> </a:t>
            </a:r>
            <a:r>
              <a:rPr lang="en-US" sz="3600" dirty="0" err="1">
                <a:solidFill>
                  <a:schemeClr val="bg2"/>
                </a:solidFill>
              </a:rPr>
              <a:t>katılığı</a:t>
            </a:r>
            <a:r>
              <a:rPr lang="en-US" sz="3600" dirty="0">
                <a:solidFill>
                  <a:schemeClr val="bg2"/>
                </a:solidFill>
              </a:rPr>
              <a:t> </a:t>
            </a:r>
            <a:r>
              <a:rPr lang="en-US" sz="3600" dirty="0" err="1">
                <a:solidFill>
                  <a:schemeClr val="bg2"/>
                </a:solidFill>
              </a:rPr>
              <a:t>ve</a:t>
            </a:r>
            <a:r>
              <a:rPr lang="en-US" sz="3600" dirty="0">
                <a:solidFill>
                  <a:schemeClr val="bg2"/>
                </a:solidFill>
              </a:rPr>
              <a:t> </a:t>
            </a:r>
            <a:r>
              <a:rPr lang="en-US" sz="3600" dirty="0" err="1">
                <a:solidFill>
                  <a:schemeClr val="bg2"/>
                </a:solidFill>
              </a:rPr>
              <a:t>yapısal</a:t>
            </a:r>
            <a:r>
              <a:rPr lang="en-US" sz="3600" dirty="0">
                <a:solidFill>
                  <a:schemeClr val="bg2"/>
                </a:solidFill>
              </a:rPr>
              <a:t> </a:t>
            </a:r>
            <a:r>
              <a:rPr lang="en-US" sz="3600" dirty="0" err="1">
                <a:solidFill>
                  <a:schemeClr val="bg2"/>
                </a:solidFill>
              </a:rPr>
              <a:t>işsizlik</a:t>
            </a:r>
            <a:endParaRPr lang="en-US" sz="2000" dirty="0">
              <a:solidFill>
                <a:schemeClr val="bg2"/>
              </a:solidFill>
              <a:latin typeface="+mj-lt"/>
            </a:endParaRPr>
          </a:p>
        </p:txBody>
      </p:sp>
      <p:pic>
        <p:nvPicPr>
          <p:cNvPr id="11266" name="Picture 2" descr="A set of two line graphs show the effects of a minimum wage on the labor market for workers.&#10;The vertical axis of each graph is labeled &quot;Wage&quot; and the horizontal axis is labeled &quot;Quantity of labor.&quot; The line for the labor supply curve is sloping upward initially and eventually becomes parallel to the vertical axis. The line for labor demand curve is a line sloping downward from upper left corner to the lower right corner. In the first graph, the line for low minimum wage is a line parallel to the horizontal axis just above the point of intersection of the two curves. The line for high minimum wage is a line parallel to the horizontal axis above the line for low minimum wage. The segment of high minimum wage line between the two curves is labeled as &quot;Unemployment at high minimum&quot; and the segment of low minimum wage line between these two curves is labeled as &quot;Unemployment at low minimum.&quot; In the second graph, the line for low minimum wage is a line parallel to the horizontal axis below the point of intersection of the two curves and the line for high minimum wage is a line parallel to the horizontal axis above the point of intersection of the two curves. The segment of the lines between these two curves is labeled as &quot;Unemployment at high minimum.&quo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43000" y="2776672"/>
            <a:ext cx="6635750" cy="30145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853235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p:cNvSpPr>
            <a:spLocks noGrp="1"/>
          </p:cNvSpPr>
          <p:nvPr>
            <p:ph type="title" idx="4294967295"/>
          </p:nvPr>
        </p:nvSpPr>
        <p:spPr>
          <a:xfrm>
            <a:off x="228600" y="304800"/>
            <a:ext cx="8763000" cy="1066800"/>
          </a:xfrm>
        </p:spPr>
        <p:txBody>
          <a:bodyPr/>
          <a:lstStyle/>
          <a:p>
            <a:r>
              <a:rPr lang="en-US" sz="3600" dirty="0" err="1">
                <a:solidFill>
                  <a:schemeClr val="bg2"/>
                </a:solidFill>
              </a:rPr>
              <a:t>İstihdam</a:t>
            </a:r>
            <a:r>
              <a:rPr lang="en-US" sz="3600" dirty="0">
                <a:solidFill>
                  <a:schemeClr val="bg2"/>
                </a:solidFill>
              </a:rPr>
              <a:t> </a:t>
            </a:r>
            <a:r>
              <a:rPr lang="en-US" sz="3600" dirty="0" err="1">
                <a:solidFill>
                  <a:schemeClr val="bg2"/>
                </a:solidFill>
              </a:rPr>
              <a:t>ve</a:t>
            </a:r>
            <a:r>
              <a:rPr lang="en-US" sz="3600" dirty="0">
                <a:solidFill>
                  <a:schemeClr val="bg2"/>
                </a:solidFill>
              </a:rPr>
              <a:t> </a:t>
            </a:r>
            <a:r>
              <a:rPr lang="en-US" sz="3600" dirty="0" err="1">
                <a:solidFill>
                  <a:schemeClr val="bg2"/>
                </a:solidFill>
              </a:rPr>
              <a:t>İşsizliğin</a:t>
            </a:r>
            <a:r>
              <a:rPr lang="en-US" sz="3600" dirty="0">
                <a:solidFill>
                  <a:schemeClr val="bg2"/>
                </a:solidFill>
              </a:rPr>
              <a:t> </a:t>
            </a:r>
            <a:r>
              <a:rPr lang="en-US" sz="3600" dirty="0" err="1">
                <a:solidFill>
                  <a:schemeClr val="bg2"/>
                </a:solidFill>
              </a:rPr>
              <a:t>ölçümü</a:t>
            </a:r>
            <a:endParaRPr lang="en-US" sz="2000" dirty="0">
              <a:solidFill>
                <a:schemeClr val="bg2"/>
              </a:solidFill>
            </a:endParaRPr>
          </a:p>
        </p:txBody>
      </p:sp>
      <p:sp>
        <p:nvSpPr>
          <p:cNvPr id="2" name="Content Placeholder 1"/>
          <p:cNvSpPr>
            <a:spLocks noGrp="1"/>
          </p:cNvSpPr>
          <p:nvPr>
            <p:ph idx="4294967295"/>
          </p:nvPr>
        </p:nvSpPr>
        <p:spPr>
          <a:xfrm>
            <a:off x="457200" y="1676400"/>
            <a:ext cx="8229600" cy="4419600"/>
          </a:xfrm>
        </p:spPr>
        <p:txBody>
          <a:bodyPr/>
          <a:lstStyle/>
          <a:p>
            <a:pPr marL="0" indent="-29718">
              <a:lnSpc>
                <a:spcPct val="150000"/>
              </a:lnSpc>
              <a:buNone/>
            </a:pPr>
            <a:r>
              <a:rPr lang="en-US" sz="2800" b="1" dirty="0" err="1">
                <a:cs typeface="Times New Roman" pitchFamily="18" charset="0"/>
              </a:rPr>
              <a:t>Potensiyel</a:t>
            </a:r>
            <a:r>
              <a:rPr lang="en-US" sz="2800" b="1" dirty="0">
                <a:cs typeface="Times New Roman" pitchFamily="18" charset="0"/>
              </a:rPr>
              <a:t> </a:t>
            </a:r>
            <a:r>
              <a:rPr lang="en-US" sz="2800" b="1" dirty="0" err="1">
                <a:cs typeface="Times New Roman" pitchFamily="18" charset="0"/>
              </a:rPr>
              <a:t>çalışanlar</a:t>
            </a:r>
            <a:endParaRPr lang="en-US" sz="2800" b="1" dirty="0">
              <a:cs typeface="Times New Roman" pitchFamily="18" charset="0"/>
            </a:endParaRPr>
          </a:p>
          <a:p>
            <a:pPr marL="457200" indent="-29718">
              <a:lnSpc>
                <a:spcPct val="150000"/>
              </a:lnSpc>
              <a:buNone/>
            </a:pPr>
            <a:r>
              <a:rPr lang="en-US" sz="2800" dirty="0" err="1">
                <a:cs typeface="Times New Roman" pitchFamily="18" charset="0"/>
              </a:rPr>
              <a:t>Nüfusun</a:t>
            </a:r>
            <a:r>
              <a:rPr lang="en-US" sz="2800" dirty="0">
                <a:cs typeface="Times New Roman" pitchFamily="18" charset="0"/>
              </a:rPr>
              <a:t> </a:t>
            </a:r>
            <a:r>
              <a:rPr lang="en-US" sz="2800" dirty="0" err="1">
                <a:cs typeface="Times New Roman" pitchFamily="18" charset="0"/>
              </a:rPr>
              <a:t>aşağıdaki</a:t>
            </a:r>
            <a:r>
              <a:rPr lang="en-US" sz="2800" dirty="0">
                <a:cs typeface="Times New Roman" pitchFamily="18" charset="0"/>
              </a:rPr>
              <a:t> </a:t>
            </a:r>
            <a:r>
              <a:rPr lang="en-US" sz="2800" dirty="0" err="1">
                <a:cs typeface="Times New Roman" pitchFamily="18" charset="0"/>
              </a:rPr>
              <a:t>grupları</a:t>
            </a:r>
            <a:r>
              <a:rPr lang="en-US" sz="2800" dirty="0">
                <a:cs typeface="Times New Roman" pitchFamily="18" charset="0"/>
              </a:rPr>
              <a:t> </a:t>
            </a:r>
            <a:r>
              <a:rPr lang="en-US" sz="2800" dirty="0" err="1">
                <a:cs typeface="Times New Roman" pitchFamily="18" charset="0"/>
              </a:rPr>
              <a:t>dışarıda</a:t>
            </a:r>
            <a:r>
              <a:rPr lang="en-US" sz="2800" dirty="0">
                <a:cs typeface="Times New Roman" pitchFamily="18" charset="0"/>
              </a:rPr>
              <a:t> </a:t>
            </a:r>
            <a:r>
              <a:rPr lang="en-US" sz="2800" dirty="0" err="1">
                <a:cs typeface="Times New Roman" pitchFamily="18" charset="0"/>
              </a:rPr>
              <a:t>bırakıldığında</a:t>
            </a:r>
            <a:r>
              <a:rPr lang="en-US" sz="2800" dirty="0">
                <a:cs typeface="Times New Roman" pitchFamily="18" charset="0"/>
              </a:rPr>
              <a:t> </a:t>
            </a:r>
            <a:r>
              <a:rPr lang="en-US" sz="2800" dirty="0" err="1">
                <a:cs typeface="Times New Roman" pitchFamily="18" charset="0"/>
              </a:rPr>
              <a:t>kalan</a:t>
            </a:r>
            <a:r>
              <a:rPr lang="en-US" sz="2800" dirty="0">
                <a:cs typeface="Times New Roman" pitchFamily="18" charset="0"/>
              </a:rPr>
              <a:t> </a:t>
            </a:r>
            <a:r>
              <a:rPr lang="en-US" sz="2800" dirty="0" err="1">
                <a:cs typeface="Times New Roman" pitchFamily="18" charset="0"/>
              </a:rPr>
              <a:t>kısım</a:t>
            </a:r>
            <a:r>
              <a:rPr lang="en-US" sz="2800" dirty="0">
                <a:cs typeface="Times New Roman" pitchFamily="18" charset="0"/>
              </a:rPr>
              <a:t> : </a:t>
            </a:r>
          </a:p>
          <a:p>
            <a:pPr marL="914400" indent="-457200">
              <a:lnSpc>
                <a:spcPct val="150000"/>
              </a:lnSpc>
            </a:pPr>
            <a:r>
              <a:rPr lang="en-US" sz="2800" dirty="0">
                <a:cs typeface="Times New Roman" pitchFamily="18" charset="0"/>
              </a:rPr>
              <a:t>15 </a:t>
            </a:r>
            <a:r>
              <a:rPr lang="en-US" sz="2800" dirty="0" err="1">
                <a:cs typeface="Times New Roman" pitchFamily="18" charset="0"/>
              </a:rPr>
              <a:t>yaş</a:t>
            </a:r>
            <a:r>
              <a:rPr lang="en-US" sz="2800" dirty="0">
                <a:cs typeface="Times New Roman" pitchFamily="18" charset="0"/>
              </a:rPr>
              <a:t> </a:t>
            </a:r>
            <a:r>
              <a:rPr lang="en-US" sz="2800" dirty="0" err="1">
                <a:cs typeface="Times New Roman" pitchFamily="18" charset="0"/>
              </a:rPr>
              <a:t>altı</a:t>
            </a:r>
            <a:r>
              <a:rPr lang="en-US" sz="2800" dirty="0">
                <a:cs typeface="Times New Roman" pitchFamily="18" charset="0"/>
              </a:rPr>
              <a:t> </a:t>
            </a:r>
            <a:r>
              <a:rPr lang="en-US" sz="2800" dirty="0" err="1">
                <a:cs typeface="Times New Roman" pitchFamily="18" charset="0"/>
              </a:rPr>
              <a:t>yaş</a:t>
            </a:r>
            <a:r>
              <a:rPr lang="en-US" sz="2800" dirty="0">
                <a:cs typeface="Times New Roman" pitchFamily="18" charset="0"/>
              </a:rPr>
              <a:t> </a:t>
            </a:r>
            <a:r>
              <a:rPr lang="en-US" sz="2800" dirty="0" err="1">
                <a:cs typeface="Times New Roman" pitchFamily="18" charset="0"/>
              </a:rPr>
              <a:t>grubu</a:t>
            </a:r>
            <a:endParaRPr lang="en-US" sz="2800" dirty="0">
              <a:cs typeface="Times New Roman" pitchFamily="18" charset="0"/>
            </a:endParaRPr>
          </a:p>
          <a:p>
            <a:pPr marL="914400" indent="-457200">
              <a:lnSpc>
                <a:spcPct val="150000"/>
              </a:lnSpc>
            </a:pPr>
            <a:r>
              <a:rPr lang="en-US" sz="2800" dirty="0" err="1">
                <a:cs typeface="Times New Roman" pitchFamily="18" charset="0"/>
              </a:rPr>
              <a:t>Askerliğini</a:t>
            </a:r>
            <a:r>
              <a:rPr lang="en-US" sz="2800" dirty="0">
                <a:cs typeface="Times New Roman" pitchFamily="18" charset="0"/>
              </a:rPr>
              <a:t> </a:t>
            </a:r>
            <a:r>
              <a:rPr lang="en-US" sz="2800" dirty="0" err="1">
                <a:cs typeface="Times New Roman" pitchFamily="18" charset="0"/>
              </a:rPr>
              <a:t>yapanlar</a:t>
            </a:r>
            <a:r>
              <a:rPr lang="en-US" sz="2800" dirty="0">
                <a:cs typeface="Times New Roman" pitchFamily="18" charset="0"/>
              </a:rPr>
              <a:t> </a:t>
            </a:r>
            <a:r>
              <a:rPr lang="en-US" sz="2800" dirty="0" err="1">
                <a:cs typeface="Times New Roman" pitchFamily="18" charset="0"/>
              </a:rPr>
              <a:t>rehabilitasyon</a:t>
            </a:r>
            <a:r>
              <a:rPr lang="en-US" sz="2800" dirty="0">
                <a:cs typeface="Times New Roman" pitchFamily="18" charset="0"/>
              </a:rPr>
              <a:t> </a:t>
            </a:r>
            <a:r>
              <a:rPr lang="en-US" sz="2800" dirty="0" err="1">
                <a:cs typeface="Times New Roman" pitchFamily="18" charset="0"/>
              </a:rPr>
              <a:t>kurumları</a:t>
            </a:r>
            <a:r>
              <a:rPr lang="en-US" sz="2800" dirty="0">
                <a:cs typeface="Times New Roman" pitchFamily="18" charset="0"/>
              </a:rPr>
              <a:t> vb. </a:t>
            </a:r>
            <a:r>
              <a:rPr lang="en-US" sz="2800" dirty="0" err="1">
                <a:cs typeface="Times New Roman" pitchFamily="18" charset="0"/>
              </a:rPr>
              <a:t>kurumlarda</a:t>
            </a:r>
            <a:r>
              <a:rPr lang="en-US" sz="2800" dirty="0">
                <a:cs typeface="Times New Roman" pitchFamily="18" charset="0"/>
              </a:rPr>
              <a:t> </a:t>
            </a:r>
            <a:r>
              <a:rPr lang="en-US" sz="2800" dirty="0" err="1">
                <a:cs typeface="Times New Roman" pitchFamily="18" charset="0"/>
              </a:rPr>
              <a:t>yaşayanlar</a:t>
            </a:r>
            <a:endParaRPr lang="en-US" sz="2800" dirty="0">
              <a:cs typeface="Times New Roman" pitchFamily="18" charset="0"/>
            </a:endParaRPr>
          </a:p>
        </p:txBody>
      </p:sp>
    </p:spTree>
    <p:extLst>
      <p:ext uri="{BB962C8B-B14F-4D97-AF65-F5344CB8AC3E}">
        <p14:creationId xmlns:p14="http://schemas.microsoft.com/office/powerpoint/2010/main" val="261839415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703052"/>
          </a:xfrm>
        </p:spPr>
        <p:txBody>
          <a:bodyPr/>
          <a:lstStyle/>
          <a:p>
            <a:r>
              <a:rPr lang="en-US" sz="3600" dirty="0" err="1">
                <a:solidFill>
                  <a:schemeClr val="bg2"/>
                </a:solidFill>
              </a:rPr>
              <a:t>İstihdam</a:t>
            </a:r>
            <a:r>
              <a:rPr lang="en-US" sz="3600" dirty="0">
                <a:solidFill>
                  <a:schemeClr val="bg2"/>
                </a:solidFill>
              </a:rPr>
              <a:t> </a:t>
            </a:r>
            <a:r>
              <a:rPr lang="en-US" sz="3600" dirty="0" err="1">
                <a:solidFill>
                  <a:schemeClr val="bg2"/>
                </a:solidFill>
              </a:rPr>
              <a:t>ve</a:t>
            </a:r>
            <a:r>
              <a:rPr lang="en-US" sz="3600" dirty="0">
                <a:solidFill>
                  <a:schemeClr val="bg2"/>
                </a:solidFill>
              </a:rPr>
              <a:t> </a:t>
            </a:r>
            <a:r>
              <a:rPr lang="en-US" sz="3600" dirty="0" err="1">
                <a:solidFill>
                  <a:schemeClr val="bg2"/>
                </a:solidFill>
              </a:rPr>
              <a:t>İşsizlik</a:t>
            </a:r>
            <a:endParaRPr lang="en-US" sz="2000" dirty="0">
              <a:solidFill>
                <a:schemeClr val="bg2"/>
              </a:solidFill>
            </a:endParaRPr>
          </a:p>
        </p:txBody>
      </p:sp>
      <p:sp>
        <p:nvSpPr>
          <p:cNvPr id="3" name="Content Placeholder 2"/>
          <p:cNvSpPr>
            <a:spLocks noGrp="1"/>
          </p:cNvSpPr>
          <p:nvPr>
            <p:ph idx="1"/>
          </p:nvPr>
        </p:nvSpPr>
        <p:spPr>
          <a:xfrm>
            <a:off x="457200" y="1371600"/>
            <a:ext cx="8229600" cy="762000"/>
          </a:xfrm>
        </p:spPr>
        <p:txBody>
          <a:bodyPr/>
          <a:lstStyle/>
          <a:p>
            <a:pPr marL="0" indent="0" algn="ctr">
              <a:buNone/>
            </a:pPr>
            <a:r>
              <a:rPr lang="en-US" sz="2400" dirty="0" err="1"/>
              <a:t>İşgücü</a:t>
            </a:r>
            <a:r>
              <a:rPr lang="en-US" sz="2400" dirty="0"/>
              <a:t> </a:t>
            </a:r>
            <a:r>
              <a:rPr lang="en-US" sz="2400" dirty="0" err="1"/>
              <a:t>Talebinin</a:t>
            </a:r>
            <a:r>
              <a:rPr lang="en-US" sz="2400" dirty="0"/>
              <a:t> </a:t>
            </a:r>
            <a:r>
              <a:rPr lang="en-US" sz="2400" dirty="0" err="1"/>
              <a:t>konumunun</a:t>
            </a:r>
            <a:r>
              <a:rPr lang="en-US" sz="2400" dirty="0"/>
              <a:t> </a:t>
            </a:r>
            <a:r>
              <a:rPr lang="en-US" sz="2400"/>
              <a:t>değişmesi</a:t>
            </a:r>
            <a:endParaRPr lang="en-US" sz="2400" dirty="0"/>
          </a:p>
        </p:txBody>
      </p:sp>
      <p:pic>
        <p:nvPicPr>
          <p:cNvPr id="12290" name="Picture 2" descr="A set of two line graphs show that the shifts in labor demand affect equilibrium in the labor market.&#10;The vertical axis of each graph is labeled &quot;Wage&quot; and the horizontal axis is labeled &quot;Quantity of labor.&quot; In the first graph the line for the labor supply curve is sloping upward initially and eventually becomes parallel to the vertical axis. The line for older labor demand curve is a line sloping downward and intersecting the labor supply curve at the point where it becomes parallel to the vertical axis. The line for new labor demand curve is a line sloping downward to the left of the older demand curve and intersecting the labor supply curve at point F. The line for downward rigid wage is a line parallel to the horizontal axis intersecting the new and older demand curve at points E2 and E1 respectively. The gap between the two demand curve (between points E1 and E2) is labeled as &quot;Unemployment.&quot; The point corresponding to point F on vertical and horizontal axis is labeled as &quot;W F&quot; and &quot;L F&quot; respectively. The point corresponding to point E1 on the horizontal axis is labeled as &quot;L 1&quot; and the point corresponding to point E2 on the horizontal axis is labeled as &quot;L 2.&quot; The gap between L1 and L F is labeled as &quot;Decrease in employment with fixed wage&quot; and the gap between L F and L2 is labeled as &quot;Further decrease in employment with fixed wage.&quot; In the second graph the line for the labor supply curve is sloping upward initially and eventually becomes parallel to the vertical axis. The line for older labor demand curve is a line sloping downward and intersecting the labor supply curve at E1, the point where labor supply curve becomes parallel to the vertical axis. The line for new labor demand curve is a line sloping downward to the left of the older demand curve and intersecting the labor supply curve at point E2. The gap between the two demand curve (between points E1 and E2) is labeled as &quot;Unemployment.&quot; The point corresponding to point E1 on the horizontal axis is labeled as &quot;L1&quot; and the point corresponding to point E2 on the horizontal axis is labeled as &quot;L 2.&quo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14401" y="3124200"/>
            <a:ext cx="7315200" cy="28507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5690732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839200" cy="1295400"/>
          </a:xfrm>
        </p:spPr>
        <p:txBody>
          <a:bodyPr/>
          <a:lstStyle/>
          <a:p>
            <a:r>
              <a:rPr lang="en-US" sz="3600" dirty="0" err="1">
                <a:solidFill>
                  <a:schemeClr val="bg2"/>
                </a:solidFill>
              </a:rPr>
              <a:t>İstihdam</a:t>
            </a:r>
            <a:r>
              <a:rPr lang="en-US" sz="3600" dirty="0">
                <a:solidFill>
                  <a:schemeClr val="bg2"/>
                </a:solidFill>
              </a:rPr>
              <a:t> </a:t>
            </a:r>
            <a:r>
              <a:rPr lang="en-US" sz="3600" dirty="0" err="1">
                <a:solidFill>
                  <a:schemeClr val="bg2"/>
                </a:solidFill>
              </a:rPr>
              <a:t>ve</a:t>
            </a:r>
            <a:r>
              <a:rPr lang="en-US" sz="3600" dirty="0">
                <a:solidFill>
                  <a:schemeClr val="bg2"/>
                </a:solidFill>
              </a:rPr>
              <a:t> </a:t>
            </a:r>
            <a:r>
              <a:rPr lang="en-US" sz="3600" dirty="0" err="1">
                <a:solidFill>
                  <a:schemeClr val="bg2"/>
                </a:solidFill>
              </a:rPr>
              <a:t>İşsizliğin</a:t>
            </a:r>
            <a:r>
              <a:rPr lang="en-US" sz="3600" dirty="0">
                <a:solidFill>
                  <a:schemeClr val="bg2"/>
                </a:solidFill>
              </a:rPr>
              <a:t> </a:t>
            </a:r>
            <a:r>
              <a:rPr lang="en-US" sz="3600" dirty="0" err="1">
                <a:solidFill>
                  <a:schemeClr val="bg2"/>
                </a:solidFill>
              </a:rPr>
              <a:t>ölçümü</a:t>
            </a:r>
            <a:endParaRPr lang="en-US" dirty="0">
              <a:solidFill>
                <a:schemeClr val="bg2"/>
              </a:solidFill>
            </a:endParaRPr>
          </a:p>
        </p:txBody>
      </p:sp>
      <p:sp>
        <p:nvSpPr>
          <p:cNvPr id="3" name="Learning Objective List"/>
          <p:cNvSpPr>
            <a:spLocks noGrp="1"/>
          </p:cNvSpPr>
          <p:nvPr>
            <p:ph sz="quarter" idx="4294967295"/>
          </p:nvPr>
        </p:nvSpPr>
        <p:spPr>
          <a:xfrm>
            <a:off x="457200" y="1981200"/>
            <a:ext cx="8229600" cy="4191000"/>
          </a:xfrm>
        </p:spPr>
        <p:txBody>
          <a:bodyPr/>
          <a:lstStyle/>
          <a:p>
            <a:pPr marL="0" indent="0">
              <a:buNone/>
            </a:pPr>
            <a:r>
              <a:rPr lang="en-US" sz="2800" dirty="0" err="1">
                <a:cs typeface="Times New Roman" pitchFamily="18" charset="0"/>
              </a:rPr>
              <a:t>Potansiyel</a:t>
            </a:r>
            <a:r>
              <a:rPr lang="en-US" sz="2800" dirty="0">
                <a:cs typeface="Times New Roman" pitchFamily="18" charset="0"/>
              </a:rPr>
              <a:t> </a:t>
            </a:r>
            <a:r>
              <a:rPr lang="en-US" sz="2800" dirty="0" err="1">
                <a:cs typeface="Times New Roman" pitchFamily="18" charset="0"/>
              </a:rPr>
              <a:t>çalışanlar</a:t>
            </a:r>
            <a:r>
              <a:rPr lang="en-US" sz="2800" dirty="0">
                <a:cs typeface="Times New Roman" pitchFamily="18" charset="0"/>
              </a:rPr>
              <a:t> 3 </a:t>
            </a:r>
            <a:r>
              <a:rPr lang="en-US" sz="2800" dirty="0" err="1">
                <a:cs typeface="Times New Roman" pitchFamily="18" charset="0"/>
              </a:rPr>
              <a:t>gruba</a:t>
            </a:r>
            <a:r>
              <a:rPr lang="en-US" sz="2800" dirty="0">
                <a:cs typeface="Times New Roman" pitchFamily="18" charset="0"/>
              </a:rPr>
              <a:t> </a:t>
            </a:r>
            <a:r>
              <a:rPr lang="en-US" sz="2800" dirty="0" err="1">
                <a:cs typeface="Times New Roman" pitchFamily="18" charset="0"/>
              </a:rPr>
              <a:t>ayrılır</a:t>
            </a:r>
            <a:r>
              <a:rPr lang="en-US" sz="2800" dirty="0">
                <a:cs typeface="Times New Roman" pitchFamily="18" charset="0"/>
              </a:rPr>
              <a:t>:</a:t>
            </a:r>
          </a:p>
          <a:p>
            <a:pPr marL="0" indent="0">
              <a:spcBef>
                <a:spcPts val="2500"/>
              </a:spcBef>
              <a:buNone/>
            </a:pPr>
            <a:r>
              <a:rPr lang="en-US" sz="2800" b="1" dirty="0">
                <a:solidFill>
                  <a:schemeClr val="bg2"/>
                </a:solidFill>
                <a:cs typeface="Times New Roman" pitchFamily="18" charset="0"/>
              </a:rPr>
              <a:t>1.  </a:t>
            </a:r>
            <a:r>
              <a:rPr lang="en-US" sz="2800" b="1" dirty="0" err="1">
                <a:solidFill>
                  <a:schemeClr val="bg2"/>
                </a:solidFill>
                <a:cs typeface="Times New Roman" pitchFamily="18" charset="0"/>
              </a:rPr>
              <a:t>Çalışanlar</a:t>
            </a:r>
            <a:r>
              <a:rPr lang="en-US" sz="2800" b="1" dirty="0">
                <a:cs typeface="Times New Roman" pitchFamily="18" charset="0"/>
              </a:rPr>
              <a:t> </a:t>
            </a:r>
            <a:r>
              <a:rPr lang="en-US" sz="2800" dirty="0" err="1">
                <a:cs typeface="Times New Roman" pitchFamily="18" charset="0"/>
              </a:rPr>
              <a:t>maddi</a:t>
            </a:r>
            <a:r>
              <a:rPr lang="en-US" sz="2800" dirty="0">
                <a:cs typeface="Times New Roman" pitchFamily="18" charset="0"/>
              </a:rPr>
              <a:t> </a:t>
            </a:r>
            <a:r>
              <a:rPr lang="en-US" sz="2800" dirty="0" err="1">
                <a:cs typeface="Times New Roman" pitchFamily="18" charset="0"/>
              </a:rPr>
              <a:t>karşılığı</a:t>
            </a:r>
            <a:r>
              <a:rPr lang="en-US" sz="2800" dirty="0">
                <a:cs typeface="Times New Roman" pitchFamily="18" charset="0"/>
              </a:rPr>
              <a:t> </a:t>
            </a:r>
            <a:r>
              <a:rPr lang="en-US" sz="2800" dirty="0" err="1">
                <a:cs typeface="Times New Roman" pitchFamily="18" charset="0"/>
              </a:rPr>
              <a:t>olan</a:t>
            </a:r>
            <a:r>
              <a:rPr lang="en-US" sz="2800" dirty="0">
                <a:cs typeface="Times New Roman" pitchFamily="18" charset="0"/>
              </a:rPr>
              <a:t> tam </a:t>
            </a:r>
            <a:r>
              <a:rPr lang="en-US" sz="2800" dirty="0" err="1">
                <a:cs typeface="Times New Roman" pitchFamily="18" charset="0"/>
              </a:rPr>
              <a:t>zamanlı</a:t>
            </a:r>
            <a:r>
              <a:rPr lang="en-US" sz="2800" dirty="0">
                <a:cs typeface="Times New Roman" pitchFamily="18" charset="0"/>
              </a:rPr>
              <a:t> </a:t>
            </a:r>
            <a:r>
              <a:rPr lang="en-US" sz="2800" dirty="0" err="1">
                <a:cs typeface="Times New Roman" pitchFamily="18" charset="0"/>
              </a:rPr>
              <a:t>veya</a:t>
            </a:r>
            <a:r>
              <a:rPr lang="en-US" sz="2800" dirty="0">
                <a:cs typeface="Times New Roman" pitchFamily="18" charset="0"/>
              </a:rPr>
              <a:t> </a:t>
            </a:r>
            <a:r>
              <a:rPr lang="en-US" sz="2800" dirty="0" err="1">
                <a:cs typeface="Times New Roman" pitchFamily="18" charset="0"/>
              </a:rPr>
              <a:t>yarı</a:t>
            </a:r>
            <a:r>
              <a:rPr lang="en-US" sz="2800" dirty="0">
                <a:cs typeface="Times New Roman" pitchFamily="18" charset="0"/>
              </a:rPr>
              <a:t> </a:t>
            </a:r>
            <a:r>
              <a:rPr lang="en-US" sz="2800" dirty="0" err="1">
                <a:cs typeface="Times New Roman" pitchFamily="18" charset="0"/>
              </a:rPr>
              <a:t>zamanlı</a:t>
            </a:r>
            <a:r>
              <a:rPr lang="en-US" sz="2800" dirty="0">
                <a:cs typeface="Times New Roman" pitchFamily="18" charset="0"/>
              </a:rPr>
              <a:t> </a:t>
            </a:r>
            <a:r>
              <a:rPr lang="en-US" sz="2800" dirty="0" err="1">
                <a:cs typeface="Times New Roman" pitchFamily="18" charset="0"/>
              </a:rPr>
              <a:t>işlerde</a:t>
            </a:r>
            <a:r>
              <a:rPr lang="en-US" sz="2800" dirty="0">
                <a:cs typeface="Times New Roman" pitchFamily="18" charset="0"/>
              </a:rPr>
              <a:t> </a:t>
            </a:r>
            <a:r>
              <a:rPr lang="en-US" sz="2800" dirty="0" err="1">
                <a:cs typeface="Times New Roman" pitchFamily="18" charset="0"/>
              </a:rPr>
              <a:t>çalışanlar</a:t>
            </a:r>
            <a:endParaRPr lang="en-US" sz="2800" dirty="0">
              <a:cs typeface="Times New Roman" pitchFamily="18" charset="0"/>
            </a:endParaRPr>
          </a:p>
          <a:p>
            <a:pPr marL="0" indent="0">
              <a:spcBef>
                <a:spcPts val="2500"/>
              </a:spcBef>
              <a:buNone/>
            </a:pPr>
            <a:r>
              <a:rPr lang="en-US" sz="2800" b="1" dirty="0">
                <a:solidFill>
                  <a:schemeClr val="bg2"/>
                </a:solidFill>
                <a:cs typeface="Times New Roman" pitchFamily="18" charset="0"/>
              </a:rPr>
              <a:t>2.  </a:t>
            </a:r>
            <a:r>
              <a:rPr lang="en-US" sz="2800" b="1" dirty="0" err="1">
                <a:cs typeface="Times New Roman" pitchFamily="18" charset="0"/>
              </a:rPr>
              <a:t>İşsizler</a:t>
            </a:r>
            <a:r>
              <a:rPr lang="en-US" sz="2800" dirty="0">
                <a:cs typeface="Times New Roman" pitchFamily="18" charset="0"/>
              </a:rPr>
              <a:t> </a:t>
            </a:r>
            <a:r>
              <a:rPr lang="en-US" sz="2800" dirty="0" err="1">
                <a:cs typeface="Times New Roman" pitchFamily="18" charset="0"/>
              </a:rPr>
              <a:t>aktif</a:t>
            </a:r>
            <a:r>
              <a:rPr lang="en-US" sz="2800" dirty="0">
                <a:cs typeface="Times New Roman" pitchFamily="18" charset="0"/>
              </a:rPr>
              <a:t> </a:t>
            </a:r>
            <a:r>
              <a:rPr lang="en-US" sz="2800" dirty="0" err="1">
                <a:cs typeface="Times New Roman" pitchFamily="18" charset="0"/>
              </a:rPr>
              <a:t>biçimde</a:t>
            </a:r>
            <a:r>
              <a:rPr lang="en-US" sz="2800" dirty="0">
                <a:cs typeface="Times New Roman" pitchFamily="18" charset="0"/>
              </a:rPr>
              <a:t> </a:t>
            </a:r>
            <a:r>
              <a:rPr lang="en-US" sz="2800" dirty="0" err="1">
                <a:cs typeface="Times New Roman" pitchFamily="18" charset="0"/>
              </a:rPr>
              <a:t>iş</a:t>
            </a:r>
            <a:r>
              <a:rPr lang="en-US" sz="2800" dirty="0">
                <a:cs typeface="Times New Roman" pitchFamily="18" charset="0"/>
              </a:rPr>
              <a:t> </a:t>
            </a:r>
            <a:r>
              <a:rPr lang="en-US" sz="2800" dirty="0" err="1">
                <a:cs typeface="Times New Roman" pitchFamily="18" charset="0"/>
              </a:rPr>
              <a:t>arayanlar</a:t>
            </a:r>
            <a:r>
              <a:rPr lang="en-US" sz="2800" dirty="0">
                <a:cs typeface="Times New Roman" pitchFamily="18" charset="0"/>
              </a:rPr>
              <a:t>.</a:t>
            </a:r>
          </a:p>
          <a:p>
            <a:pPr marL="0" indent="0">
              <a:spcBef>
                <a:spcPts val="2500"/>
              </a:spcBef>
              <a:buNone/>
            </a:pPr>
            <a:r>
              <a:rPr lang="en-US" sz="2800" b="1" dirty="0">
                <a:solidFill>
                  <a:schemeClr val="bg2"/>
                </a:solidFill>
                <a:cs typeface="Times New Roman" pitchFamily="18" charset="0"/>
              </a:rPr>
              <a:t>3.  </a:t>
            </a:r>
            <a:r>
              <a:rPr lang="en-US" sz="2800" b="1" dirty="0" err="1">
                <a:cs typeface="Times New Roman" pitchFamily="18" charset="0"/>
              </a:rPr>
              <a:t>İşgücü</a:t>
            </a:r>
            <a:r>
              <a:rPr lang="en-US" sz="2800" b="1" dirty="0">
                <a:cs typeface="Times New Roman" pitchFamily="18" charset="0"/>
              </a:rPr>
              <a:t> </a:t>
            </a:r>
            <a:r>
              <a:rPr lang="en-US" sz="2800" b="1" dirty="0" err="1">
                <a:cs typeface="Times New Roman" pitchFamily="18" charset="0"/>
              </a:rPr>
              <a:t>dışında</a:t>
            </a:r>
            <a:r>
              <a:rPr lang="en-US" sz="2800" b="1" dirty="0">
                <a:cs typeface="Times New Roman" pitchFamily="18" charset="0"/>
              </a:rPr>
              <a:t> </a:t>
            </a:r>
            <a:r>
              <a:rPr lang="en-US" sz="2800" b="1" dirty="0" err="1">
                <a:cs typeface="Times New Roman" pitchFamily="18" charset="0"/>
              </a:rPr>
              <a:t>kalanlar</a:t>
            </a:r>
            <a:r>
              <a:rPr lang="en-US" sz="2800" b="1" dirty="0">
                <a:cs typeface="Times New Roman" pitchFamily="18" charset="0"/>
              </a:rPr>
              <a:t> </a:t>
            </a:r>
            <a:r>
              <a:rPr lang="en-US" sz="2800" dirty="0" err="1">
                <a:cs typeface="Times New Roman" pitchFamily="18" charset="0"/>
              </a:rPr>
              <a:t>herhangi</a:t>
            </a:r>
            <a:r>
              <a:rPr lang="en-US" sz="2800" dirty="0">
                <a:cs typeface="Times New Roman" pitchFamily="18" charset="0"/>
              </a:rPr>
              <a:t> </a:t>
            </a:r>
            <a:r>
              <a:rPr lang="en-US" sz="2800" dirty="0" err="1">
                <a:cs typeface="Times New Roman" pitchFamily="18" charset="0"/>
              </a:rPr>
              <a:t>bir</a:t>
            </a:r>
            <a:r>
              <a:rPr lang="en-US" sz="2800" dirty="0">
                <a:cs typeface="Times New Roman" pitchFamily="18" charset="0"/>
              </a:rPr>
              <a:t> </a:t>
            </a:r>
            <a:r>
              <a:rPr lang="en-US" sz="2800" dirty="0" err="1">
                <a:cs typeface="Times New Roman" pitchFamily="18" charset="0"/>
              </a:rPr>
              <a:t>işi</a:t>
            </a:r>
            <a:r>
              <a:rPr lang="en-US" sz="2800" dirty="0">
                <a:cs typeface="Times New Roman" pitchFamily="18" charset="0"/>
              </a:rPr>
              <a:t> </a:t>
            </a:r>
            <a:r>
              <a:rPr lang="en-US" sz="2800" dirty="0" err="1">
                <a:cs typeface="Times New Roman" pitchFamily="18" charset="0"/>
              </a:rPr>
              <a:t>olmayan</a:t>
            </a:r>
            <a:r>
              <a:rPr lang="en-US" sz="2800" dirty="0">
                <a:cs typeface="Times New Roman" pitchFamily="18" charset="0"/>
              </a:rPr>
              <a:t> </a:t>
            </a:r>
            <a:r>
              <a:rPr lang="en-US" sz="2800" dirty="0" err="1">
                <a:cs typeface="Times New Roman" pitchFamily="18" charset="0"/>
              </a:rPr>
              <a:t>ve</a:t>
            </a:r>
            <a:r>
              <a:rPr lang="en-US" sz="2800" dirty="0">
                <a:cs typeface="Times New Roman" pitchFamily="18" charset="0"/>
              </a:rPr>
              <a:t> </a:t>
            </a:r>
            <a:r>
              <a:rPr lang="en-US" sz="2800" dirty="0" err="1">
                <a:cs typeface="Times New Roman" pitchFamily="18" charset="0"/>
              </a:rPr>
              <a:t>aktif</a:t>
            </a:r>
            <a:r>
              <a:rPr lang="en-US" sz="2800" dirty="0">
                <a:cs typeface="Times New Roman" pitchFamily="18" charset="0"/>
              </a:rPr>
              <a:t> </a:t>
            </a:r>
            <a:r>
              <a:rPr lang="en-US" sz="2800" dirty="0" err="1">
                <a:cs typeface="Times New Roman" pitchFamily="18" charset="0"/>
              </a:rPr>
              <a:t>biçimde</a:t>
            </a:r>
            <a:r>
              <a:rPr lang="en-US" sz="2800" dirty="0">
                <a:cs typeface="Times New Roman" pitchFamily="18" charset="0"/>
              </a:rPr>
              <a:t> </a:t>
            </a:r>
            <a:r>
              <a:rPr lang="en-US" sz="2800" dirty="0" err="1">
                <a:cs typeface="Times New Roman" pitchFamily="18" charset="0"/>
              </a:rPr>
              <a:t>iş</a:t>
            </a:r>
            <a:r>
              <a:rPr lang="en-US" sz="2800" dirty="0">
                <a:cs typeface="Times New Roman" pitchFamily="18" charset="0"/>
              </a:rPr>
              <a:t> </a:t>
            </a:r>
            <a:r>
              <a:rPr lang="en-US" sz="2800" dirty="0" err="1">
                <a:cs typeface="Times New Roman" pitchFamily="18" charset="0"/>
              </a:rPr>
              <a:t>aramayanlar</a:t>
            </a:r>
            <a:r>
              <a:rPr lang="en-US" sz="2800" dirty="0">
                <a:cs typeface="Times New Roman" pitchFamily="18" charset="0"/>
              </a:rPr>
              <a:t>.</a:t>
            </a:r>
          </a:p>
        </p:txBody>
      </p:sp>
    </p:spTree>
    <p:extLst>
      <p:ext uri="{BB962C8B-B14F-4D97-AF65-F5344CB8AC3E}">
        <p14:creationId xmlns:p14="http://schemas.microsoft.com/office/powerpoint/2010/main" val="37877910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56228"/>
          </a:xfrm>
        </p:spPr>
        <p:txBody>
          <a:bodyPr/>
          <a:lstStyle/>
          <a:p>
            <a:r>
              <a:rPr lang="en-US" sz="3600" dirty="0" err="1">
                <a:solidFill>
                  <a:schemeClr val="bg2"/>
                </a:solidFill>
              </a:rPr>
              <a:t>İstihdam</a:t>
            </a:r>
            <a:r>
              <a:rPr lang="en-US" sz="3600" dirty="0">
                <a:solidFill>
                  <a:schemeClr val="bg2"/>
                </a:solidFill>
              </a:rPr>
              <a:t> </a:t>
            </a:r>
            <a:r>
              <a:rPr lang="en-US" sz="3600" dirty="0" err="1">
                <a:solidFill>
                  <a:schemeClr val="bg2"/>
                </a:solidFill>
              </a:rPr>
              <a:t>ve</a:t>
            </a:r>
            <a:r>
              <a:rPr lang="en-US" sz="3600" dirty="0">
                <a:solidFill>
                  <a:schemeClr val="bg2"/>
                </a:solidFill>
              </a:rPr>
              <a:t> </a:t>
            </a:r>
            <a:r>
              <a:rPr lang="en-US" sz="3600" dirty="0" err="1">
                <a:solidFill>
                  <a:schemeClr val="bg2"/>
                </a:solidFill>
              </a:rPr>
              <a:t>İşsizliğin</a:t>
            </a:r>
            <a:r>
              <a:rPr lang="en-US" sz="3600" dirty="0">
                <a:solidFill>
                  <a:schemeClr val="bg2"/>
                </a:solidFill>
              </a:rPr>
              <a:t> </a:t>
            </a:r>
            <a:r>
              <a:rPr lang="en-US" sz="3600" dirty="0" err="1">
                <a:solidFill>
                  <a:schemeClr val="bg2"/>
                </a:solidFill>
              </a:rPr>
              <a:t>ölçümü</a:t>
            </a:r>
            <a:endParaRPr lang="en-US" sz="2000" dirty="0">
              <a:solidFill>
                <a:schemeClr val="bg2"/>
              </a:solidFill>
            </a:endParaRPr>
          </a:p>
        </p:txBody>
      </p:sp>
      <p:sp>
        <p:nvSpPr>
          <p:cNvPr id="12" name="Content Placeholder 11"/>
          <p:cNvSpPr>
            <a:spLocks noGrp="1"/>
          </p:cNvSpPr>
          <p:nvPr>
            <p:ph sz="quarter" idx="13"/>
          </p:nvPr>
        </p:nvSpPr>
        <p:spPr>
          <a:xfrm>
            <a:off x="2971800" y="1600200"/>
            <a:ext cx="2971800" cy="533400"/>
          </a:xfrm>
        </p:spPr>
        <p:txBody>
          <a:bodyPr/>
          <a:lstStyle/>
          <a:p>
            <a:pPr marL="0" indent="0" algn="ctr">
              <a:buNone/>
            </a:pPr>
            <a:r>
              <a:rPr lang="en-US" sz="2800" b="1" dirty="0"/>
              <a:t>ABD </a:t>
            </a:r>
            <a:r>
              <a:rPr lang="en-US" sz="2800" b="1" dirty="0" err="1"/>
              <a:t>Nüfusu</a:t>
            </a:r>
            <a:endParaRPr lang="en-US" sz="2800" b="1" dirty="0"/>
          </a:p>
        </p:txBody>
      </p:sp>
      <p:graphicFrame>
        <p:nvGraphicFramePr>
          <p:cNvPr id="11" name="Chart 10"/>
          <p:cNvGraphicFramePr/>
          <p:nvPr>
            <p:extLst>
              <p:ext uri="{D42A27DB-BD31-4B8C-83A1-F6EECF244321}">
                <p14:modId xmlns:p14="http://schemas.microsoft.com/office/powerpoint/2010/main" val="814698046"/>
              </p:ext>
            </p:extLst>
          </p:nvPr>
        </p:nvGraphicFramePr>
        <p:xfrm>
          <a:off x="1600200" y="2057399"/>
          <a:ext cx="5867400" cy="4267200"/>
        </p:xfrm>
        <a:graphic>
          <a:graphicData uri="http://schemas.openxmlformats.org/drawingml/2006/chart">
            <c:chart xmlns:c="http://schemas.openxmlformats.org/drawingml/2006/chart" xmlns:r="http://schemas.openxmlformats.org/officeDocument/2006/relationships" r:id="rId3"/>
          </a:graphicData>
        </a:graphic>
      </p:graphicFrame>
      <p:sp>
        <p:nvSpPr>
          <p:cNvPr id="5" name="Content Placeholder 4"/>
          <p:cNvSpPr>
            <a:spLocks noGrp="1"/>
          </p:cNvSpPr>
          <p:nvPr>
            <p:ph sz="quarter" idx="15"/>
          </p:nvPr>
        </p:nvSpPr>
        <p:spPr>
          <a:xfrm>
            <a:off x="3886200" y="3581400"/>
            <a:ext cx="1295400" cy="304800"/>
          </a:xfrm>
        </p:spPr>
        <p:txBody>
          <a:bodyPr/>
          <a:lstStyle/>
          <a:p>
            <a:pPr algn="ctr"/>
            <a:r>
              <a:rPr lang="en-US" dirty="0"/>
              <a:t>323 million</a:t>
            </a:r>
          </a:p>
        </p:txBody>
      </p:sp>
    </p:spTree>
    <p:extLst>
      <p:ext uri="{BB962C8B-B14F-4D97-AF65-F5344CB8AC3E}">
        <p14:creationId xmlns:p14="http://schemas.microsoft.com/office/powerpoint/2010/main" val="34477465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18"/>
          <p:cNvSpPr>
            <a:spLocks noGrp="1"/>
          </p:cNvSpPr>
          <p:nvPr>
            <p:ph type="title"/>
          </p:nvPr>
        </p:nvSpPr>
        <p:spPr>
          <a:xfrm>
            <a:off x="152400" y="152400"/>
            <a:ext cx="8763000" cy="1143000"/>
          </a:xfrm>
        </p:spPr>
        <p:txBody>
          <a:bodyPr/>
          <a:lstStyle/>
          <a:p>
            <a:r>
              <a:rPr lang="en-US" sz="3600" dirty="0" err="1">
                <a:solidFill>
                  <a:schemeClr val="bg2"/>
                </a:solidFill>
              </a:rPr>
              <a:t>İstihdam</a:t>
            </a:r>
            <a:r>
              <a:rPr lang="en-US" sz="3600" dirty="0">
                <a:solidFill>
                  <a:schemeClr val="bg2"/>
                </a:solidFill>
              </a:rPr>
              <a:t> </a:t>
            </a:r>
            <a:r>
              <a:rPr lang="en-US" sz="3600" dirty="0" err="1">
                <a:solidFill>
                  <a:schemeClr val="bg2"/>
                </a:solidFill>
              </a:rPr>
              <a:t>ve</a:t>
            </a:r>
            <a:r>
              <a:rPr lang="en-US" sz="3600" dirty="0">
                <a:solidFill>
                  <a:schemeClr val="bg2"/>
                </a:solidFill>
              </a:rPr>
              <a:t> </a:t>
            </a:r>
            <a:r>
              <a:rPr lang="en-US" sz="3600" dirty="0" err="1">
                <a:solidFill>
                  <a:schemeClr val="bg2"/>
                </a:solidFill>
              </a:rPr>
              <a:t>İşsizliğin</a:t>
            </a:r>
            <a:r>
              <a:rPr lang="en-US" sz="3600" dirty="0">
                <a:solidFill>
                  <a:schemeClr val="bg2"/>
                </a:solidFill>
              </a:rPr>
              <a:t> </a:t>
            </a:r>
            <a:r>
              <a:rPr lang="en-US" sz="3600" dirty="0" err="1">
                <a:solidFill>
                  <a:schemeClr val="bg2"/>
                </a:solidFill>
              </a:rPr>
              <a:t>ölçümü</a:t>
            </a:r>
            <a:endParaRPr lang="en-US" sz="2000" dirty="0">
              <a:solidFill>
                <a:schemeClr val="bg2"/>
              </a:solidFill>
            </a:endParaRPr>
          </a:p>
        </p:txBody>
      </p:sp>
      <p:sp>
        <p:nvSpPr>
          <p:cNvPr id="20" name="Content Placeholder 19"/>
          <p:cNvSpPr>
            <a:spLocks noGrp="1"/>
          </p:cNvSpPr>
          <p:nvPr>
            <p:ph sz="quarter" idx="13"/>
          </p:nvPr>
        </p:nvSpPr>
        <p:spPr>
          <a:xfrm>
            <a:off x="3124200" y="1524000"/>
            <a:ext cx="2971800" cy="381000"/>
          </a:xfrm>
        </p:spPr>
        <p:txBody>
          <a:bodyPr/>
          <a:lstStyle/>
          <a:p>
            <a:pPr algn="ctr"/>
            <a:r>
              <a:rPr lang="en-US" b="1" dirty="0"/>
              <a:t>Population = 323 million</a:t>
            </a:r>
          </a:p>
        </p:txBody>
      </p:sp>
      <p:sp>
        <p:nvSpPr>
          <p:cNvPr id="22" name="Content Placeholder 21"/>
          <p:cNvSpPr>
            <a:spLocks noGrp="1"/>
          </p:cNvSpPr>
          <p:nvPr>
            <p:ph sz="quarter" idx="15"/>
          </p:nvPr>
        </p:nvSpPr>
        <p:spPr>
          <a:xfrm>
            <a:off x="1951446" y="2806337"/>
            <a:ext cx="1126308" cy="351972"/>
          </a:xfrm>
        </p:spPr>
        <p:txBody>
          <a:bodyPr/>
          <a:lstStyle/>
          <a:p>
            <a:pPr algn="ctr"/>
            <a:r>
              <a:rPr lang="en-US" dirty="0">
                <a:solidFill>
                  <a:schemeClr val="bg1"/>
                </a:solidFill>
              </a:rPr>
              <a:t>69.5 million</a:t>
            </a:r>
          </a:p>
        </p:txBody>
      </p:sp>
      <p:sp>
        <p:nvSpPr>
          <p:cNvPr id="21" name="Content Placeholder 20"/>
          <p:cNvSpPr>
            <a:spLocks noGrp="1"/>
          </p:cNvSpPr>
          <p:nvPr>
            <p:ph sz="quarter" idx="14"/>
          </p:nvPr>
        </p:nvSpPr>
        <p:spPr>
          <a:xfrm>
            <a:off x="3188063" y="3949337"/>
            <a:ext cx="1548674" cy="351972"/>
          </a:xfrm>
        </p:spPr>
        <p:txBody>
          <a:bodyPr/>
          <a:lstStyle/>
          <a:p>
            <a:pPr algn="ctr"/>
            <a:r>
              <a:rPr lang="en-US" dirty="0">
                <a:solidFill>
                  <a:schemeClr val="bg1"/>
                </a:solidFill>
              </a:rPr>
              <a:t>253.5 million</a:t>
            </a:r>
          </a:p>
        </p:txBody>
      </p:sp>
      <p:graphicFrame>
        <p:nvGraphicFramePr>
          <p:cNvPr id="8" name="Chart 7"/>
          <p:cNvGraphicFramePr/>
          <p:nvPr>
            <p:extLst>
              <p:ext uri="{D42A27DB-BD31-4B8C-83A1-F6EECF244321}">
                <p14:modId xmlns:p14="http://schemas.microsoft.com/office/powerpoint/2010/main" val="1688045706"/>
              </p:ext>
            </p:extLst>
          </p:nvPr>
        </p:nvGraphicFramePr>
        <p:xfrm>
          <a:off x="990600" y="2057400"/>
          <a:ext cx="7391400" cy="4364446"/>
        </p:xfrm>
        <a:graphic>
          <a:graphicData uri="http://schemas.openxmlformats.org/drawingml/2006/chart">
            <c:chart xmlns:c="http://schemas.openxmlformats.org/drawingml/2006/chart" xmlns:r="http://schemas.openxmlformats.org/officeDocument/2006/relationships" r:id="rId3"/>
          </a:graphicData>
        </a:graphic>
      </p:graphicFrame>
      <p:sp>
        <p:nvSpPr>
          <p:cNvPr id="9" name="Content Placeholder 21"/>
          <p:cNvSpPr>
            <a:spLocks noGrp="1"/>
          </p:cNvSpPr>
          <p:nvPr>
            <p:ph sz="quarter" idx="15"/>
          </p:nvPr>
        </p:nvSpPr>
        <p:spPr>
          <a:xfrm>
            <a:off x="2103846" y="2958737"/>
            <a:ext cx="1126308" cy="351972"/>
          </a:xfrm>
        </p:spPr>
        <p:txBody>
          <a:bodyPr/>
          <a:lstStyle/>
          <a:p>
            <a:pPr algn="ctr"/>
            <a:r>
              <a:rPr lang="en-US" dirty="0"/>
              <a:t>69.5 million</a:t>
            </a:r>
          </a:p>
        </p:txBody>
      </p:sp>
      <p:sp>
        <p:nvSpPr>
          <p:cNvPr id="10" name="Content Placeholder 20"/>
          <p:cNvSpPr>
            <a:spLocks noGrp="1"/>
          </p:cNvSpPr>
          <p:nvPr>
            <p:ph sz="quarter" idx="14"/>
          </p:nvPr>
        </p:nvSpPr>
        <p:spPr>
          <a:xfrm>
            <a:off x="3340463" y="4101737"/>
            <a:ext cx="1548674" cy="351972"/>
          </a:xfrm>
        </p:spPr>
        <p:txBody>
          <a:bodyPr/>
          <a:lstStyle/>
          <a:p>
            <a:pPr algn="ctr"/>
            <a:r>
              <a:rPr lang="en-US" dirty="0"/>
              <a:t>253.5 million</a:t>
            </a:r>
          </a:p>
        </p:txBody>
      </p:sp>
    </p:spTree>
    <p:extLst>
      <p:ext uri="{BB962C8B-B14F-4D97-AF65-F5344CB8AC3E}">
        <p14:creationId xmlns:p14="http://schemas.microsoft.com/office/powerpoint/2010/main" val="22550212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22"/>
          <p:cNvSpPr>
            <a:spLocks noGrp="1"/>
          </p:cNvSpPr>
          <p:nvPr>
            <p:ph type="title"/>
          </p:nvPr>
        </p:nvSpPr>
        <p:spPr>
          <a:xfrm>
            <a:off x="152400" y="304800"/>
            <a:ext cx="8839200" cy="1143000"/>
          </a:xfrm>
        </p:spPr>
        <p:txBody>
          <a:bodyPr/>
          <a:lstStyle/>
          <a:p>
            <a:r>
              <a:rPr lang="en-US" sz="3600" dirty="0" err="1">
                <a:solidFill>
                  <a:schemeClr val="bg2"/>
                </a:solidFill>
              </a:rPr>
              <a:t>İstihdam</a:t>
            </a:r>
            <a:r>
              <a:rPr lang="en-US" sz="3600" dirty="0">
                <a:solidFill>
                  <a:schemeClr val="bg2"/>
                </a:solidFill>
              </a:rPr>
              <a:t> </a:t>
            </a:r>
            <a:r>
              <a:rPr lang="en-US" sz="3600" dirty="0" err="1">
                <a:solidFill>
                  <a:schemeClr val="bg2"/>
                </a:solidFill>
              </a:rPr>
              <a:t>ve</a:t>
            </a:r>
            <a:r>
              <a:rPr lang="en-US" sz="3600" dirty="0">
                <a:solidFill>
                  <a:schemeClr val="bg2"/>
                </a:solidFill>
              </a:rPr>
              <a:t> </a:t>
            </a:r>
            <a:r>
              <a:rPr lang="en-US" sz="3600" dirty="0" err="1">
                <a:solidFill>
                  <a:schemeClr val="bg2"/>
                </a:solidFill>
              </a:rPr>
              <a:t>İşsizliğin</a:t>
            </a:r>
            <a:r>
              <a:rPr lang="en-US" sz="3600" dirty="0">
                <a:solidFill>
                  <a:schemeClr val="bg2"/>
                </a:solidFill>
              </a:rPr>
              <a:t> </a:t>
            </a:r>
            <a:r>
              <a:rPr lang="en-US" sz="3600" dirty="0" err="1">
                <a:solidFill>
                  <a:schemeClr val="bg2"/>
                </a:solidFill>
              </a:rPr>
              <a:t>ölçümü</a:t>
            </a:r>
            <a:endParaRPr lang="en-US" sz="2000" dirty="0">
              <a:solidFill>
                <a:schemeClr val="bg2"/>
              </a:solidFill>
            </a:endParaRPr>
          </a:p>
        </p:txBody>
      </p:sp>
      <p:sp>
        <p:nvSpPr>
          <p:cNvPr id="26" name="Content Placeholder 25"/>
          <p:cNvSpPr>
            <a:spLocks noGrp="1"/>
          </p:cNvSpPr>
          <p:nvPr>
            <p:ph sz="quarter" idx="15"/>
          </p:nvPr>
        </p:nvSpPr>
        <p:spPr>
          <a:xfrm>
            <a:off x="2590800" y="1676400"/>
            <a:ext cx="4800600" cy="381000"/>
          </a:xfrm>
        </p:spPr>
        <p:txBody>
          <a:bodyPr/>
          <a:lstStyle/>
          <a:p>
            <a:pPr algn="ctr"/>
            <a:r>
              <a:rPr lang="en-US" sz="1800" b="1" dirty="0" err="1"/>
              <a:t>Potansiyel</a:t>
            </a:r>
            <a:r>
              <a:rPr lang="en-US" sz="1800" b="1" dirty="0"/>
              <a:t> </a:t>
            </a:r>
            <a:r>
              <a:rPr lang="en-US" sz="1800" b="1" dirty="0" err="1"/>
              <a:t>çalışabilir</a:t>
            </a:r>
            <a:r>
              <a:rPr lang="en-US" sz="1800" b="1" dirty="0"/>
              <a:t> </a:t>
            </a:r>
            <a:r>
              <a:rPr lang="en-US" sz="1800" b="1" dirty="0" err="1"/>
              <a:t>nüfus</a:t>
            </a:r>
            <a:r>
              <a:rPr lang="en-US" sz="1800" b="1" dirty="0"/>
              <a:t> = 253.5 </a:t>
            </a:r>
            <a:r>
              <a:rPr lang="en-US" sz="1800" b="1" dirty="0" err="1"/>
              <a:t>miyon</a:t>
            </a:r>
            <a:endParaRPr lang="en-US" sz="1800" b="1" dirty="0"/>
          </a:p>
        </p:txBody>
      </p:sp>
      <p:sp>
        <p:nvSpPr>
          <p:cNvPr id="25" name="Content Placeholder 24"/>
          <p:cNvSpPr>
            <a:spLocks noGrp="1"/>
          </p:cNvSpPr>
          <p:nvPr>
            <p:ph sz="quarter" idx="14"/>
          </p:nvPr>
        </p:nvSpPr>
        <p:spPr>
          <a:xfrm>
            <a:off x="838200" y="4572000"/>
            <a:ext cx="1066800" cy="457200"/>
          </a:xfrm>
        </p:spPr>
        <p:txBody>
          <a:bodyPr/>
          <a:lstStyle/>
          <a:p>
            <a:pPr algn="ctr"/>
            <a:r>
              <a:rPr lang="en-US" dirty="0"/>
              <a:t>7.7</a:t>
            </a:r>
            <a:br>
              <a:rPr lang="en-US" dirty="0"/>
            </a:br>
            <a:r>
              <a:rPr lang="en-US" dirty="0"/>
              <a:t>million</a:t>
            </a:r>
          </a:p>
        </p:txBody>
      </p:sp>
      <p:sp>
        <p:nvSpPr>
          <p:cNvPr id="24" name="Content Placeholder 23"/>
          <p:cNvSpPr>
            <a:spLocks noGrp="1"/>
          </p:cNvSpPr>
          <p:nvPr>
            <p:ph sz="quarter" idx="13"/>
          </p:nvPr>
        </p:nvSpPr>
        <p:spPr>
          <a:xfrm>
            <a:off x="1600200" y="2667000"/>
            <a:ext cx="1295400" cy="381000"/>
          </a:xfrm>
        </p:spPr>
        <p:txBody>
          <a:bodyPr/>
          <a:lstStyle/>
          <a:p>
            <a:pPr algn="ctr"/>
            <a:r>
              <a:rPr lang="en-US" dirty="0">
                <a:solidFill>
                  <a:schemeClr val="bg1"/>
                </a:solidFill>
              </a:rPr>
              <a:t>69.5 million</a:t>
            </a:r>
          </a:p>
        </p:txBody>
      </p:sp>
      <p:graphicFrame>
        <p:nvGraphicFramePr>
          <p:cNvPr id="28" name="Chart 27"/>
          <p:cNvGraphicFramePr/>
          <p:nvPr>
            <p:extLst>
              <p:ext uri="{D42A27DB-BD31-4B8C-83A1-F6EECF244321}">
                <p14:modId xmlns:p14="http://schemas.microsoft.com/office/powerpoint/2010/main" val="590231588"/>
              </p:ext>
            </p:extLst>
          </p:nvPr>
        </p:nvGraphicFramePr>
        <p:xfrm>
          <a:off x="723900" y="2057400"/>
          <a:ext cx="7848600" cy="4191000"/>
        </p:xfrm>
        <a:graphic>
          <a:graphicData uri="http://schemas.openxmlformats.org/drawingml/2006/chart">
            <c:chart xmlns:c="http://schemas.openxmlformats.org/drawingml/2006/chart" xmlns:r="http://schemas.openxmlformats.org/officeDocument/2006/relationships" r:id="rId3"/>
          </a:graphicData>
        </a:graphic>
      </p:graphicFrame>
      <p:sp>
        <p:nvSpPr>
          <p:cNvPr id="27" name="Content Placeholder 26"/>
          <p:cNvSpPr>
            <a:spLocks noGrp="1"/>
          </p:cNvSpPr>
          <p:nvPr>
            <p:ph sz="quarter" idx="16"/>
          </p:nvPr>
        </p:nvSpPr>
        <p:spPr>
          <a:xfrm>
            <a:off x="4038600" y="3581400"/>
            <a:ext cx="1219200" cy="381000"/>
          </a:xfrm>
        </p:spPr>
        <p:txBody>
          <a:bodyPr/>
          <a:lstStyle/>
          <a:p>
            <a:pPr algn="ctr"/>
            <a:r>
              <a:rPr lang="en-US" dirty="0"/>
              <a:t>151.4 million</a:t>
            </a:r>
          </a:p>
        </p:txBody>
      </p:sp>
    </p:spTree>
    <p:extLst>
      <p:ext uri="{BB962C8B-B14F-4D97-AF65-F5344CB8AC3E}">
        <p14:creationId xmlns:p14="http://schemas.microsoft.com/office/powerpoint/2010/main" val="10490109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52400" y="304800"/>
            <a:ext cx="8763000" cy="1143000"/>
          </a:xfrm>
        </p:spPr>
        <p:txBody>
          <a:bodyPr/>
          <a:lstStyle/>
          <a:p>
            <a:r>
              <a:rPr lang="en-US" sz="3600" dirty="0" err="1">
                <a:solidFill>
                  <a:schemeClr val="bg2"/>
                </a:solidFill>
              </a:rPr>
              <a:t>İstihdam</a:t>
            </a:r>
            <a:r>
              <a:rPr lang="en-US" sz="3600" dirty="0">
                <a:solidFill>
                  <a:schemeClr val="bg2"/>
                </a:solidFill>
              </a:rPr>
              <a:t> </a:t>
            </a:r>
            <a:r>
              <a:rPr lang="en-US" sz="3600" dirty="0" err="1">
                <a:solidFill>
                  <a:schemeClr val="bg2"/>
                </a:solidFill>
              </a:rPr>
              <a:t>ve</a:t>
            </a:r>
            <a:r>
              <a:rPr lang="en-US" sz="3600" dirty="0">
                <a:solidFill>
                  <a:schemeClr val="bg2"/>
                </a:solidFill>
              </a:rPr>
              <a:t> </a:t>
            </a:r>
            <a:r>
              <a:rPr lang="en-US" sz="3600" dirty="0" err="1">
                <a:solidFill>
                  <a:schemeClr val="bg2"/>
                </a:solidFill>
              </a:rPr>
              <a:t>İşsizliğin</a:t>
            </a:r>
            <a:r>
              <a:rPr lang="en-US" sz="3600" dirty="0">
                <a:solidFill>
                  <a:schemeClr val="bg2"/>
                </a:solidFill>
              </a:rPr>
              <a:t> </a:t>
            </a:r>
            <a:r>
              <a:rPr lang="en-US" sz="3600" dirty="0" err="1">
                <a:solidFill>
                  <a:schemeClr val="bg2"/>
                </a:solidFill>
              </a:rPr>
              <a:t>ölçümü</a:t>
            </a:r>
            <a:endParaRPr lang="en-US" dirty="0">
              <a:solidFill>
                <a:schemeClr val="bg2"/>
              </a:solidFill>
            </a:endParaRPr>
          </a:p>
        </p:txBody>
      </p:sp>
      <p:sp>
        <p:nvSpPr>
          <p:cNvPr id="6" name="Content Placeholder 5"/>
          <p:cNvSpPr>
            <a:spLocks noGrp="1"/>
          </p:cNvSpPr>
          <p:nvPr>
            <p:ph sz="quarter" idx="13"/>
          </p:nvPr>
        </p:nvSpPr>
        <p:spPr>
          <a:xfrm>
            <a:off x="1828800" y="1524000"/>
            <a:ext cx="4572000" cy="381000"/>
          </a:xfrm>
        </p:spPr>
        <p:txBody>
          <a:bodyPr/>
          <a:lstStyle/>
          <a:p>
            <a:pPr algn="ctr"/>
            <a:r>
              <a:rPr lang="en-US" sz="1800" b="1" dirty="0" err="1"/>
              <a:t>İşgücü</a:t>
            </a:r>
            <a:r>
              <a:rPr lang="en-US" sz="1800" b="1" dirty="0"/>
              <a:t> = 159.1 </a:t>
            </a:r>
            <a:r>
              <a:rPr lang="en-US" sz="1800" b="1" dirty="0" err="1"/>
              <a:t>milyon</a:t>
            </a:r>
            <a:endParaRPr lang="en-US" sz="1800" b="1" dirty="0"/>
          </a:p>
        </p:txBody>
      </p:sp>
      <p:sp>
        <p:nvSpPr>
          <p:cNvPr id="7" name="Content Placeholder 6"/>
          <p:cNvSpPr>
            <a:spLocks noGrp="1"/>
          </p:cNvSpPr>
          <p:nvPr>
            <p:ph sz="quarter" idx="14"/>
          </p:nvPr>
        </p:nvSpPr>
        <p:spPr>
          <a:xfrm>
            <a:off x="2819400" y="1981200"/>
            <a:ext cx="1219200" cy="381000"/>
          </a:xfrm>
        </p:spPr>
        <p:txBody>
          <a:bodyPr/>
          <a:lstStyle/>
          <a:p>
            <a:pPr algn="ctr"/>
            <a:r>
              <a:rPr lang="en-US" dirty="0"/>
              <a:t>7.7 million</a:t>
            </a:r>
          </a:p>
        </p:txBody>
      </p:sp>
      <p:graphicFrame>
        <p:nvGraphicFramePr>
          <p:cNvPr id="14" name="Chart 13"/>
          <p:cNvGraphicFramePr/>
          <p:nvPr>
            <p:extLst>
              <p:ext uri="{D42A27DB-BD31-4B8C-83A1-F6EECF244321}">
                <p14:modId xmlns:p14="http://schemas.microsoft.com/office/powerpoint/2010/main" val="3448143932"/>
              </p:ext>
            </p:extLst>
          </p:nvPr>
        </p:nvGraphicFramePr>
        <p:xfrm>
          <a:off x="914400" y="1981200"/>
          <a:ext cx="7543800" cy="4191000"/>
        </p:xfrm>
        <a:graphic>
          <a:graphicData uri="http://schemas.openxmlformats.org/drawingml/2006/chart">
            <c:chart xmlns:c="http://schemas.openxmlformats.org/drawingml/2006/chart" xmlns:r="http://schemas.openxmlformats.org/officeDocument/2006/relationships" r:id="rId3"/>
          </a:graphicData>
        </a:graphic>
      </p:graphicFrame>
      <p:sp>
        <p:nvSpPr>
          <p:cNvPr id="8" name="Content Placeholder 7"/>
          <p:cNvSpPr>
            <a:spLocks noGrp="1"/>
          </p:cNvSpPr>
          <p:nvPr>
            <p:ph sz="quarter" idx="15"/>
          </p:nvPr>
        </p:nvSpPr>
        <p:spPr>
          <a:xfrm>
            <a:off x="3505200" y="3733800"/>
            <a:ext cx="1295400" cy="381000"/>
          </a:xfrm>
        </p:spPr>
        <p:txBody>
          <a:bodyPr/>
          <a:lstStyle/>
          <a:p>
            <a:pPr algn="ctr"/>
            <a:r>
              <a:rPr lang="en-US" dirty="0">
                <a:solidFill>
                  <a:schemeClr val="bg1"/>
                </a:solidFill>
              </a:rPr>
              <a:t>151.4 million</a:t>
            </a:r>
          </a:p>
        </p:txBody>
      </p:sp>
      <p:graphicFrame>
        <p:nvGraphicFramePr>
          <p:cNvPr id="9" name="Chart 8"/>
          <p:cNvGraphicFramePr/>
          <p:nvPr>
            <p:extLst>
              <p:ext uri="{D42A27DB-BD31-4B8C-83A1-F6EECF244321}">
                <p14:modId xmlns:p14="http://schemas.microsoft.com/office/powerpoint/2010/main" val="408645855"/>
              </p:ext>
            </p:extLst>
          </p:nvPr>
        </p:nvGraphicFramePr>
        <p:xfrm>
          <a:off x="1066800" y="1905000"/>
          <a:ext cx="7543800" cy="4419600"/>
        </p:xfrm>
        <a:graphic>
          <a:graphicData uri="http://schemas.openxmlformats.org/drawingml/2006/chart">
            <c:chart xmlns:c="http://schemas.openxmlformats.org/drawingml/2006/chart" xmlns:r="http://schemas.openxmlformats.org/officeDocument/2006/relationships" r:id="rId4"/>
          </a:graphicData>
        </a:graphic>
      </p:graphicFrame>
      <p:sp>
        <p:nvSpPr>
          <p:cNvPr id="10" name="Content Placeholder 7"/>
          <p:cNvSpPr>
            <a:spLocks noGrp="1"/>
          </p:cNvSpPr>
          <p:nvPr>
            <p:ph sz="quarter" idx="15"/>
          </p:nvPr>
        </p:nvSpPr>
        <p:spPr>
          <a:xfrm>
            <a:off x="3657600" y="3858491"/>
            <a:ext cx="1295400" cy="408709"/>
          </a:xfrm>
        </p:spPr>
        <p:txBody>
          <a:bodyPr/>
          <a:lstStyle/>
          <a:p>
            <a:pPr algn="ctr"/>
            <a:r>
              <a:rPr lang="en-US" dirty="0"/>
              <a:t>151.4 million</a:t>
            </a:r>
          </a:p>
        </p:txBody>
      </p:sp>
    </p:spTree>
    <p:extLst>
      <p:ext uri="{BB962C8B-B14F-4D97-AF65-F5344CB8AC3E}">
        <p14:creationId xmlns:p14="http://schemas.microsoft.com/office/powerpoint/2010/main" val="3604442586"/>
      </p:ext>
    </p:extLst>
  </p:cSld>
  <p:clrMapOvr>
    <a:masterClrMapping/>
  </p:clrMapOvr>
</p:sld>
</file>

<file path=ppt/theme/theme1.xml><?xml version="1.0" encoding="utf-8"?>
<a:theme xmlns:a="http://schemas.openxmlformats.org/drawingml/2006/main" name="508 Lecture">
  <a:themeElements>
    <a:clrScheme name="Custom 7">
      <a:dk1>
        <a:sysClr val="windowText" lastClr="000000"/>
      </a:dk1>
      <a:lt1>
        <a:sysClr val="window" lastClr="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000" dirty="0" err="1" smtClean="0"/>
        </a:defPPr>
      </a:lstStyle>
    </a:txDef>
  </a:objectDefaults>
  <a:extraClrSchemeLst/>
</a:theme>
</file>

<file path=ppt/theme/theme2.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7709</TotalTime>
  <Words>1542</Words>
  <Application>Microsoft Macintosh PowerPoint</Application>
  <PresentationFormat>On-screen Show (4:3)</PresentationFormat>
  <Paragraphs>256</Paragraphs>
  <Slides>40</Slides>
  <Notes>40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40</vt:i4>
      </vt:variant>
    </vt:vector>
  </HeadingPairs>
  <TitlesOfParts>
    <vt:vector size="45" baseType="lpstr">
      <vt:lpstr>Arial</vt:lpstr>
      <vt:lpstr>Times New Roman</vt:lpstr>
      <vt:lpstr>Verdana</vt:lpstr>
      <vt:lpstr>Wingdings</vt:lpstr>
      <vt:lpstr>508 Lecture</vt:lpstr>
      <vt:lpstr>Makroiktisat</vt:lpstr>
      <vt:lpstr>Temel hususlar</vt:lpstr>
      <vt:lpstr>Temel hususlar</vt:lpstr>
      <vt:lpstr>İstihdam ve İşsizliğin ölçümü</vt:lpstr>
      <vt:lpstr>İstihdam ve İşsizliğin ölçümü</vt:lpstr>
      <vt:lpstr>İstihdam ve İşsizliğin ölçümü</vt:lpstr>
      <vt:lpstr>İstihdam ve İşsizliğin ölçümü</vt:lpstr>
      <vt:lpstr>İstihdam ve İşsizliğin ölçümü</vt:lpstr>
      <vt:lpstr>İstihdam ve İşsizliğin ölçümü</vt:lpstr>
      <vt:lpstr>İstihdam ve İşsizliğin ölçümü</vt:lpstr>
      <vt:lpstr>İstihdam ve İşsizliğin ölçümü</vt:lpstr>
      <vt:lpstr>İstihdam ve İşsizliğin ölçümü</vt:lpstr>
      <vt:lpstr>İstihdam ve İşsizliğin ölçümü</vt:lpstr>
      <vt:lpstr>İstihdam ve İşsizliğin ölçümü</vt:lpstr>
      <vt:lpstr>İşgücü Piyasasında Denge </vt:lpstr>
      <vt:lpstr>İşgücü Piyasasında Denge </vt:lpstr>
      <vt:lpstr>İşgücü Piyasasında Denge </vt:lpstr>
      <vt:lpstr>İşgücü Piyasasında Denge </vt:lpstr>
      <vt:lpstr>İşgücü Piyasasında Denge </vt:lpstr>
      <vt:lpstr>İşgücü Piyasasında Denge </vt:lpstr>
      <vt:lpstr>İşgücü Piyasasında Denge </vt:lpstr>
      <vt:lpstr>İşgücü Talebi</vt:lpstr>
      <vt:lpstr>İşgücü Piyasasında Denge </vt:lpstr>
      <vt:lpstr>İşgücü Piyasasında Denge </vt:lpstr>
      <vt:lpstr>İşgücü Piyasasında Denge </vt:lpstr>
      <vt:lpstr>İşgücü Piyasasında Denge </vt:lpstr>
      <vt:lpstr>İşgücü Piyasasında Denge </vt:lpstr>
      <vt:lpstr>İşgücü Piyasasında Denge </vt:lpstr>
      <vt:lpstr>İşgücü Piyasasında Denge </vt:lpstr>
      <vt:lpstr>İşsizliğin Nedenleri?</vt:lpstr>
      <vt:lpstr>İşsizliğin Nedenleri?</vt:lpstr>
      <vt:lpstr>İşsizliğin Nedenleri?</vt:lpstr>
      <vt:lpstr>İşsizliğin Nedenleri?</vt:lpstr>
      <vt:lpstr>Ücret katılığı ve yapısal işsizlik</vt:lpstr>
      <vt:lpstr>Ücret katılığı ve yapısal işsizlik</vt:lpstr>
      <vt:lpstr>Ücret katılığı ve yapısal işsizlik</vt:lpstr>
      <vt:lpstr>Ücret katılığı ve yapısal işsizlik</vt:lpstr>
      <vt:lpstr>Ücret katılığı ve yapısal işsizlik</vt:lpstr>
      <vt:lpstr>Ücret katılığı ve yapısal işsizlik</vt:lpstr>
      <vt:lpstr>İstihdam ve İşsizlik</vt:lpstr>
    </vt:vector>
  </TitlesOfParts>
  <Company>Integra Software Servces Pvt. Ltd.</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Macroeconomics</dc:title>
  <dc:subject>Economic</dc:subject>
  <dc:creator>Acemoglu, Laibson &amp;  List</dc:creator>
  <cp:keywords>Economics</cp:keywords>
  <cp:lastModifiedBy>Microsoft Office User</cp:lastModifiedBy>
  <cp:revision>347</cp:revision>
  <dcterms:created xsi:type="dcterms:W3CDTF">2014-07-14T20:04:21Z</dcterms:created>
  <dcterms:modified xsi:type="dcterms:W3CDTF">2020-03-14T12:38:34Z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ffisync_UniqueId">
    <vt:lpwstr>682740</vt:lpwstr>
  </property>
  <property fmtid="{D5CDD505-2E9C-101B-9397-08002B2CF9AE}" pid="3" name="Offisync_UpdateToken">
    <vt:lpwstr>1</vt:lpwstr>
  </property>
  <property fmtid="{D5CDD505-2E9C-101B-9397-08002B2CF9AE}" pid="4" name="Offisync_ProviderInitializationData">
    <vt:lpwstr>https://neo.pearson.com</vt:lpwstr>
  </property>
  <property fmtid="{D5CDD505-2E9C-101B-9397-08002B2CF9AE}" pid="5" name="Jive_LatestUserAccountName">
    <vt:lpwstr>shinyr</vt:lpwstr>
  </property>
  <property fmtid="{D5CDD505-2E9C-101B-9397-08002B2CF9AE}" pid="6" name="Offisync_ServerID">
    <vt:lpwstr>7e960520-0e88-4f05-9fa0-24079b61e486</vt:lpwstr>
  </property>
  <property fmtid="{D5CDD505-2E9C-101B-9397-08002B2CF9AE}" pid="7" name="Jive_VersionGuid">
    <vt:lpwstr>d35f936a-ffc5-40e3-94ed-7eab6fe38a10</vt:lpwstr>
  </property>
</Properties>
</file>