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7" r:id="rId3"/>
    <p:sldId id="277" r:id="rId4"/>
    <p:sldId id="278" r:id="rId5"/>
    <p:sldId id="258" r:id="rId6"/>
    <p:sldId id="279" r:id="rId7"/>
    <p:sldId id="260" r:id="rId8"/>
    <p:sldId id="280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48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6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50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72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31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89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34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81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00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17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65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C2D98-83A8-457F-9191-02B3D3225884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48448-BE88-433F-8562-C4F1A4D19B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34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66331" y="371922"/>
            <a:ext cx="6102678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latin typeface="Arial Black" panose="020B0A04020102020204" pitchFamily="34" charset="0"/>
              </a:rPr>
              <a:t>TIBBİ BİTKİLER ve ECZACI: GÜNCEL BAŞLIKLAR </a:t>
            </a:r>
          </a:p>
          <a:p>
            <a:pPr algn="ctr"/>
            <a:endParaRPr lang="tr-TR" sz="3200" b="1" dirty="0">
              <a:latin typeface="Arial Black" panose="020B0A04020102020204" pitchFamily="34" charset="0"/>
            </a:endParaRPr>
          </a:p>
          <a:p>
            <a:pPr algn="ctr"/>
            <a:r>
              <a:rPr lang="tr-TR" sz="3200" b="1">
                <a:latin typeface="Arial Black" panose="020B0A04020102020204" pitchFamily="34" charset="0"/>
              </a:rPr>
              <a:t>DERS </a:t>
            </a:r>
            <a:r>
              <a:rPr lang="tr-TR" sz="3200" b="1" smtClean="0">
                <a:latin typeface="Arial Black" panose="020B0A04020102020204" pitchFamily="34" charset="0"/>
              </a:rPr>
              <a:t>11</a:t>
            </a:r>
            <a:endParaRPr lang="tr-TR" sz="3200" b="1" dirty="0">
              <a:latin typeface="Arial Black" panose="020B0A040201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683300" y="3899556"/>
            <a:ext cx="566873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/>
              <a:t>TIBBİ BİTKİSEL ÜRÜNLER: </a:t>
            </a:r>
          </a:p>
          <a:p>
            <a:pPr algn="ctr"/>
            <a:r>
              <a:rPr lang="tr-TR" sz="3600" b="1" dirty="0" smtClean="0"/>
              <a:t>SORUNLAR</a:t>
            </a:r>
            <a:endParaRPr lang="tr-TR" sz="3600" b="1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EF6D-BB33-4130-A97B-316C65A83C87}" type="slidenum">
              <a:rPr lang="tr-TR" b="1" smtClean="0">
                <a:solidFill>
                  <a:schemeClr val="tx1"/>
                </a:solidFill>
              </a:rPr>
              <a:t>1</a:t>
            </a:fld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034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15687" y="281518"/>
            <a:ext cx="788019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GELENEKSEL ve TAMAMLAYICI TIP UYGULAMALARI ile TIBBİ BİTKİLER KONUSUNDA </a:t>
            </a:r>
          </a:p>
          <a:p>
            <a:pPr algn="ctr"/>
            <a:r>
              <a:rPr lang="tr-TR" sz="2800" b="1" dirty="0"/>
              <a:t>DSÖ TARAFINDAN BELİRLENEN TEMEL SORUNLAR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530275" y="2470037"/>
            <a:ext cx="8051016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-TIBBİ </a:t>
            </a: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BİTKİLER BAŞLIĞI ALTINDA YAPILMASI GEREKEN DÜZENLEMELER İLE İLGİLİ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SORUNLAR 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350" b="1" dirty="0"/>
          </a:p>
        </p:txBody>
      </p:sp>
    </p:spTree>
    <p:extLst>
      <p:ext uri="{BB962C8B-B14F-4D97-AF65-F5344CB8AC3E}">
        <p14:creationId xmlns:p14="http://schemas.microsoft.com/office/powerpoint/2010/main" val="1748101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58489" y="1896798"/>
            <a:ext cx="615668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/>
              <a:t>-</a:t>
            </a:r>
            <a:r>
              <a:rPr lang="tr-TR" sz="4800" b="1" dirty="0"/>
              <a:t>ETKİNLİK ve GÜVENLİK İLE İLGİLİ SORUNLAR</a:t>
            </a:r>
          </a:p>
          <a:p>
            <a:pPr algn="ctr"/>
            <a:endParaRPr lang="tr-TR" sz="1500" b="1" dirty="0"/>
          </a:p>
        </p:txBody>
      </p:sp>
    </p:spTree>
    <p:extLst>
      <p:ext uri="{BB962C8B-B14F-4D97-AF65-F5344CB8AC3E}">
        <p14:creationId xmlns:p14="http://schemas.microsoft.com/office/powerpoint/2010/main" val="1395846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85647" y="1052737"/>
            <a:ext cx="637270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/>
              <a:t>-</a:t>
            </a:r>
            <a:r>
              <a:rPr lang="tr-TR" sz="5400" b="1" dirty="0"/>
              <a:t>TIBBİ BİTKİLERİN/BİTKİSEL İLAÇLARIN KALİTE KONTROLÜ İLE İLGİLİ SORUNLAR</a:t>
            </a:r>
          </a:p>
          <a:p>
            <a:endParaRPr lang="tr-TR" sz="1500" b="1" dirty="0"/>
          </a:p>
        </p:txBody>
      </p:sp>
    </p:spTree>
    <p:extLst>
      <p:ext uri="{BB962C8B-B14F-4D97-AF65-F5344CB8AC3E}">
        <p14:creationId xmlns:p14="http://schemas.microsoft.com/office/powerpoint/2010/main" val="3349403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85646" y="1106742"/>
            <a:ext cx="642671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/>
              <a:t>-</a:t>
            </a:r>
            <a:r>
              <a:rPr lang="tr-TR" sz="5400" b="1" dirty="0"/>
              <a:t>TIBBİ BİTKİLERİN/BİTKİSEL İLAÇLARIN GÜVENLİĞİNİN TAKİBİ İLE İLGİLİ SORUNLAR</a:t>
            </a:r>
          </a:p>
          <a:p>
            <a:endParaRPr lang="tr-TR" sz="1500" b="1" dirty="0"/>
          </a:p>
        </p:txBody>
      </p:sp>
    </p:spTree>
    <p:extLst>
      <p:ext uri="{BB962C8B-B14F-4D97-AF65-F5344CB8AC3E}">
        <p14:creationId xmlns:p14="http://schemas.microsoft.com/office/powerpoint/2010/main" val="1756404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21593" y="685971"/>
            <a:ext cx="6426714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/>
              <a:t>-</a:t>
            </a:r>
            <a:r>
              <a:rPr lang="tr-TR" sz="4800" b="1" dirty="0"/>
              <a:t>ULUSAL İLAÇ OTORİTELERİNİN TIBBİ BİTKİLER/BİTKİSEL İLAÇLAR KONUSUNDA BİLGİLERİNİN YETERSİZ OLMASI İLE İLGİLİ SORUNLAR </a:t>
            </a:r>
          </a:p>
          <a:p>
            <a:endParaRPr lang="tr-TR" sz="1500" b="1" dirty="0"/>
          </a:p>
        </p:txBody>
      </p:sp>
    </p:spTree>
    <p:extLst>
      <p:ext uri="{BB962C8B-B14F-4D97-AF65-F5344CB8AC3E}">
        <p14:creationId xmlns:p14="http://schemas.microsoft.com/office/powerpoint/2010/main" val="2036054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85647" y="1160749"/>
            <a:ext cx="6102678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BU SORUNLARI ÇÖZEBİLMEK AMACIYLA DSÖ </a:t>
            </a:r>
            <a:r>
              <a:rPr lang="tr-TR" sz="2800" b="1" dirty="0" smtClean="0"/>
              <a:t>TARAFINDAN 4 </a:t>
            </a:r>
            <a:r>
              <a:rPr lang="tr-TR" sz="2800" b="1" dirty="0"/>
              <a:t>TEMEL HEDEF BELİRLENDİ:</a:t>
            </a:r>
          </a:p>
          <a:p>
            <a:pPr algn="ctr"/>
            <a:endParaRPr lang="tr-TR" sz="2800" b="1" dirty="0"/>
          </a:p>
          <a:p>
            <a:pPr algn="ctr"/>
            <a:r>
              <a:rPr lang="tr-TR" sz="2800" b="1" dirty="0"/>
              <a:t>1-Uygulamada temel teşkil edecek belirli politik çerçeveyi oluşturmak</a:t>
            </a:r>
          </a:p>
          <a:p>
            <a:pPr algn="ctr"/>
            <a:r>
              <a:rPr lang="tr-TR" sz="2800" b="1" dirty="0"/>
              <a:t>2-Güvenlik, etkinlik ve kaliteyi  artırmak</a:t>
            </a:r>
          </a:p>
          <a:p>
            <a:pPr algn="ctr"/>
            <a:r>
              <a:rPr lang="tr-TR" sz="2800" b="1" dirty="0"/>
              <a:t>3-Bu tip ürünlere ulaşımı garantilemek</a:t>
            </a:r>
          </a:p>
          <a:p>
            <a:pPr algn="ctr"/>
            <a:r>
              <a:rPr lang="tr-TR" sz="2800" b="1" dirty="0"/>
              <a:t>4-Akılcı kullanımı sağlamak </a:t>
            </a:r>
          </a:p>
        </p:txBody>
      </p:sp>
    </p:spTree>
    <p:extLst>
      <p:ext uri="{BB962C8B-B14F-4D97-AF65-F5344CB8AC3E}">
        <p14:creationId xmlns:p14="http://schemas.microsoft.com/office/powerpoint/2010/main" val="110193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33763" y="343202"/>
            <a:ext cx="7829579" cy="107721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tr-TR" sz="3200" b="1" dirty="0"/>
              <a:t>Tıbbi Bitkisel </a:t>
            </a:r>
            <a:r>
              <a:rPr lang="tr-TR" sz="3200" b="1" dirty="0" smtClean="0"/>
              <a:t>Ürünlerin Kullanımı Sonucunda </a:t>
            </a:r>
          </a:p>
          <a:p>
            <a:r>
              <a:rPr lang="tr-TR" sz="3200" b="1" dirty="0" smtClean="0"/>
              <a:t>Ortaya Çıkabilecek </a:t>
            </a:r>
            <a:r>
              <a:rPr lang="tr-TR" sz="3200" b="1" dirty="0" err="1"/>
              <a:t>Advers</a:t>
            </a:r>
            <a:r>
              <a:rPr lang="tr-TR" sz="3200" b="1" dirty="0"/>
              <a:t> Etkiler: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1307859" y="1538791"/>
            <a:ext cx="66931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400" b="1" dirty="0"/>
              <a:t>1-HEPATOTOKSİSİTE</a:t>
            </a:r>
          </a:p>
          <a:p>
            <a:pPr>
              <a:lnSpc>
                <a:spcPct val="150000"/>
              </a:lnSpc>
            </a:pPr>
            <a:r>
              <a:rPr lang="tr-TR" sz="4400" b="1" dirty="0"/>
              <a:t>2-RENAL TOKSİSİTE</a:t>
            </a:r>
          </a:p>
          <a:p>
            <a:pPr>
              <a:lnSpc>
                <a:spcPct val="150000"/>
              </a:lnSpc>
            </a:pPr>
            <a:r>
              <a:rPr lang="tr-TR" sz="4400" b="1" dirty="0"/>
              <a:t>3-KARDİYAK TOKSİSİTE</a:t>
            </a:r>
          </a:p>
          <a:p>
            <a:pPr>
              <a:lnSpc>
                <a:spcPct val="150000"/>
              </a:lnSpc>
            </a:pPr>
            <a:r>
              <a:rPr lang="tr-TR" sz="4400" b="1" dirty="0"/>
              <a:t>4-HEMATOLOJİK </a:t>
            </a:r>
            <a:r>
              <a:rPr lang="tr-TR" sz="4400" b="1" dirty="0" smtClean="0"/>
              <a:t>SORUNLAR</a:t>
            </a:r>
            <a:endParaRPr lang="tr-TR" sz="4400" b="1" dirty="0"/>
          </a:p>
          <a:p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76364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10343" y="593917"/>
            <a:ext cx="6491235" cy="3034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400" b="1" dirty="0"/>
              <a:t>5-GASTROİNTESTİNAL </a:t>
            </a:r>
            <a:r>
              <a:rPr lang="tr-TR" sz="4400" b="1" dirty="0" smtClean="0"/>
              <a:t>SORUNLAR</a:t>
            </a:r>
          </a:p>
          <a:p>
            <a:pPr>
              <a:lnSpc>
                <a:spcPct val="150000"/>
              </a:lnSpc>
            </a:pPr>
            <a:r>
              <a:rPr lang="tr-TR" sz="4400" b="1" dirty="0" smtClean="0"/>
              <a:t>6-FOTOTOKSİSİTE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73857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94786" y="1252333"/>
            <a:ext cx="73001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/>
              <a:t>7-TIBBİ BİTKİ-İLAÇ ETKİLEŞİMLERİ</a:t>
            </a:r>
          </a:p>
          <a:p>
            <a:pPr>
              <a:lnSpc>
                <a:spcPct val="150000"/>
              </a:lnSpc>
            </a:pPr>
            <a:r>
              <a:rPr lang="tr-TR" sz="4000" b="1" dirty="0"/>
              <a:t>8-AMELİYAT ÖNCESİ ve SONRASI KOMPLİKASYONLAR</a:t>
            </a:r>
          </a:p>
        </p:txBody>
      </p:sp>
    </p:spTree>
    <p:extLst>
      <p:ext uri="{BB962C8B-B14F-4D97-AF65-F5344CB8AC3E}">
        <p14:creationId xmlns:p14="http://schemas.microsoft.com/office/powerpoint/2010/main" val="2716356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11500" y="345588"/>
            <a:ext cx="875713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dirty="0" smtClean="0"/>
              <a:t>Piyasada özellikle internet üzerinden ve/veya denetim harici ticarethanelerde;</a:t>
            </a:r>
          </a:p>
          <a:p>
            <a:endParaRPr lang="tr-TR" sz="4000" dirty="0" smtClean="0"/>
          </a:p>
          <a:p>
            <a:r>
              <a:rPr lang="tr-TR" sz="4000" b="1" dirty="0" smtClean="0"/>
              <a:t>Sağlığı destekleyen, </a:t>
            </a:r>
            <a:endParaRPr lang="tr-TR" sz="4000" b="1" dirty="0"/>
          </a:p>
          <a:p>
            <a:r>
              <a:rPr lang="tr-TR" sz="4000" b="1" dirty="0"/>
              <a:t>enerji </a:t>
            </a:r>
            <a:r>
              <a:rPr lang="tr-TR" sz="4000" b="1" dirty="0" smtClean="0"/>
              <a:t>veren, </a:t>
            </a:r>
            <a:endParaRPr lang="tr-TR" sz="4000" b="1" dirty="0"/>
          </a:p>
          <a:p>
            <a:r>
              <a:rPr lang="tr-TR" sz="4000" b="1" dirty="0" smtClean="0"/>
              <a:t>gençleştiren, </a:t>
            </a:r>
            <a:endParaRPr lang="tr-TR" sz="4000" b="1" dirty="0"/>
          </a:p>
          <a:p>
            <a:r>
              <a:rPr lang="tr-TR" sz="4000" b="1" dirty="0"/>
              <a:t>afrodizyak, </a:t>
            </a:r>
          </a:p>
          <a:p>
            <a:r>
              <a:rPr lang="tr-TR" sz="4000" b="1" dirty="0"/>
              <a:t>kanser </a:t>
            </a:r>
            <a:r>
              <a:rPr lang="tr-TR" sz="4000" b="1" dirty="0" smtClean="0"/>
              <a:t>önleyen/iyileştiren, </a:t>
            </a:r>
            <a:endParaRPr lang="tr-TR" sz="4000" b="1" dirty="0"/>
          </a:p>
          <a:p>
            <a:r>
              <a:rPr lang="tr-TR" sz="4000" b="1" dirty="0" smtClean="0"/>
              <a:t>dolaşımı düzenleyen, </a:t>
            </a:r>
            <a:endParaRPr lang="tr-TR" sz="4000" b="1" dirty="0"/>
          </a:p>
          <a:p>
            <a:r>
              <a:rPr lang="tr-TR" sz="4000" b="1" dirty="0" smtClean="0"/>
              <a:t>sakinleştiren,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5611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1015" y="685860"/>
            <a:ext cx="861646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 err="1" smtClean="0"/>
              <a:t>antidepresan</a:t>
            </a:r>
            <a:r>
              <a:rPr lang="tr-TR" sz="3600" b="1" dirty="0" smtClean="0"/>
              <a:t>, </a:t>
            </a:r>
            <a:endParaRPr lang="tr-TR" sz="3600" b="1" dirty="0"/>
          </a:p>
          <a:p>
            <a:r>
              <a:rPr lang="tr-TR" sz="3600" b="1" dirty="0"/>
              <a:t>bağışıklık sistemini </a:t>
            </a:r>
            <a:r>
              <a:rPr lang="tr-TR" sz="3600" b="1" dirty="0" smtClean="0"/>
              <a:t>güçlendiren,</a:t>
            </a:r>
            <a:endParaRPr lang="tr-TR" sz="3600" b="1" dirty="0"/>
          </a:p>
          <a:p>
            <a:r>
              <a:rPr lang="tr-TR" sz="3600" b="1" dirty="0"/>
              <a:t>kalp </a:t>
            </a:r>
            <a:r>
              <a:rPr lang="tr-TR" sz="3600" b="1" dirty="0" smtClean="0"/>
              <a:t>hastalıklarını iyileştiren,</a:t>
            </a:r>
            <a:endParaRPr lang="tr-TR" sz="3600" b="1" dirty="0"/>
          </a:p>
          <a:p>
            <a:r>
              <a:rPr lang="tr-TR" sz="3600" b="1" dirty="0" smtClean="0"/>
              <a:t>kilo verdiren/aldıran, </a:t>
            </a:r>
            <a:endParaRPr lang="tr-TR" sz="3600" b="1" dirty="0"/>
          </a:p>
          <a:p>
            <a:r>
              <a:rPr lang="tr-TR" sz="3600" b="1" dirty="0" smtClean="0"/>
              <a:t>karaciğer koruyan,</a:t>
            </a:r>
            <a:endParaRPr lang="tr-TR" sz="3600" b="1" dirty="0"/>
          </a:p>
          <a:p>
            <a:r>
              <a:rPr lang="tr-TR" sz="3600" b="1" dirty="0"/>
              <a:t>hafızayı </a:t>
            </a:r>
            <a:r>
              <a:rPr lang="tr-TR" sz="3600" b="1" dirty="0" smtClean="0"/>
              <a:t>güçlendiren,</a:t>
            </a:r>
            <a:endParaRPr lang="tr-TR" sz="3600" b="1" dirty="0"/>
          </a:p>
          <a:p>
            <a:r>
              <a:rPr lang="tr-TR" sz="3600" b="1" dirty="0" smtClean="0"/>
              <a:t>sindirimi düzenleyen </a:t>
            </a:r>
            <a:r>
              <a:rPr lang="tr-TR" sz="3600" b="1" dirty="0"/>
              <a:t>vb. </a:t>
            </a:r>
          </a:p>
          <a:p>
            <a:r>
              <a:rPr lang="tr-TR" sz="3600" dirty="0" smtClean="0"/>
              <a:t>iddialarıyla satışa </a:t>
            </a:r>
            <a:r>
              <a:rPr lang="tr-TR" sz="3600" dirty="0"/>
              <a:t>sunulan pek çok ürün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163298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9604" y="824129"/>
            <a:ext cx="6318702" cy="41088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endParaRPr lang="tr-TR" sz="2100" b="1" dirty="0"/>
          </a:p>
          <a:p>
            <a:pPr algn="ctr"/>
            <a:r>
              <a:rPr lang="tr-TR" sz="4000" b="1" dirty="0"/>
              <a:t>Eczacının temel uzmanlık alanı ilaçtır, ü</a:t>
            </a:r>
            <a:r>
              <a:rPr lang="tr-TR" sz="4000" b="1" dirty="0" smtClean="0"/>
              <a:t>lkemizde de </a:t>
            </a:r>
            <a:r>
              <a:rPr lang="tr-TR" sz="4000" b="1" dirty="0"/>
              <a:t>bitkisel ürün, drog ya da ilaçlarla ilgili aslî olarak eğitim almış meslek grubu eczacıdır.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81354" y="6406717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800" dirty="0"/>
              <a:t>http://eczacinizadanisin.info/assets/media/sss_bitkisel_urunler.pdf</a:t>
            </a:r>
          </a:p>
        </p:txBody>
      </p:sp>
    </p:spTree>
    <p:extLst>
      <p:ext uri="{BB962C8B-B14F-4D97-AF65-F5344CB8AC3E}">
        <p14:creationId xmlns:p14="http://schemas.microsoft.com/office/powerpoint/2010/main" val="13239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6571" y="1305342"/>
            <a:ext cx="84958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/>
          </a:p>
          <a:p>
            <a:pPr algn="ctr"/>
            <a:r>
              <a:rPr lang="tr-TR" sz="3600" b="1" dirty="0" smtClean="0"/>
              <a:t>İnsan sağlığı başlığı altında yer alan her ürün, </a:t>
            </a:r>
            <a:r>
              <a:rPr lang="tr-TR" sz="3600" b="1" dirty="0"/>
              <a:t>Sağlık Bakanlığı’ndan </a:t>
            </a:r>
            <a:r>
              <a:rPr lang="tr-TR" sz="3600" b="1" dirty="0" smtClean="0"/>
              <a:t>ruhsatlandırılmalı</a:t>
            </a:r>
            <a:r>
              <a:rPr lang="tr-TR" sz="3600" b="1" dirty="0"/>
              <a:t>, hekim önerisiyle </a:t>
            </a:r>
            <a:r>
              <a:rPr lang="tr-TR" sz="3600" b="1" dirty="0" smtClean="0"/>
              <a:t>kullanılmalı </a:t>
            </a:r>
            <a:r>
              <a:rPr lang="tr-TR" sz="3600" b="1" dirty="0"/>
              <a:t>ve </a:t>
            </a:r>
            <a:r>
              <a:rPr lang="tr-TR" sz="3600" b="1" dirty="0" smtClean="0"/>
              <a:t>eczacı </a:t>
            </a:r>
            <a:r>
              <a:rPr lang="tr-TR" sz="3600" b="1" dirty="0"/>
              <a:t>danışmanlığı ile eczanelerden </a:t>
            </a:r>
            <a:r>
              <a:rPr lang="tr-TR" sz="3600" b="1" dirty="0" smtClean="0"/>
              <a:t>halka sunulmalıdır.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894001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58651" y="1012542"/>
            <a:ext cx="7554531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 smtClean="0"/>
              <a:t>Dünya </a:t>
            </a:r>
            <a:r>
              <a:rPr lang="tr-TR" sz="4000" b="1" dirty="0"/>
              <a:t>Sağlık Örgütü (DSÖ=WHO) «Geleneksel Tıp Hakkında Ulusal Politika ve Bitkisel İlaçların Regülasyonu» isimli kitapta bu alandaki global sorunları aşağıdaki başlıklar altında ele almıştır: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999811" y="569831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800" dirty="0"/>
              <a:t>https://apps.who.int/iris/bitstream/handle/10665/43229/9241593237.pdf</a:t>
            </a:r>
          </a:p>
        </p:txBody>
      </p:sp>
    </p:spTree>
    <p:extLst>
      <p:ext uri="{BB962C8B-B14F-4D97-AF65-F5344CB8AC3E}">
        <p14:creationId xmlns:p14="http://schemas.microsoft.com/office/powerpoint/2010/main" val="11576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281</Words>
  <Application>Microsoft Office PowerPoint</Application>
  <PresentationFormat>Ekran Gösterisi (4:3)</PresentationFormat>
  <Paragraphs>53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8</cp:revision>
  <dcterms:created xsi:type="dcterms:W3CDTF">2020-10-20T05:00:12Z</dcterms:created>
  <dcterms:modified xsi:type="dcterms:W3CDTF">2020-10-21T08:08:02Z</dcterms:modified>
</cp:coreProperties>
</file>