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9" d="100"/>
          <a:sy n="79" d="100"/>
        </p:scale>
        <p:origin x="-162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1.10.2019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1 Başlık"/>
          <p:cNvSpPr>
            <a:spLocks noGrp="1" noChangeArrowheads="1"/>
          </p:cNvSpPr>
          <p:nvPr>
            <p:ph type="title"/>
          </p:nvPr>
        </p:nvSpPr>
        <p:spPr>
          <a:xfrm>
            <a:off x="457200" y="268288"/>
            <a:ext cx="8229600" cy="1398587"/>
          </a:xfrm>
        </p:spPr>
        <p:txBody>
          <a:bodyPr/>
          <a:lstStyle/>
          <a:p>
            <a:pPr marL="742950" indent="-742950"/>
            <a:r>
              <a:rPr lang="tr-TR" altLang="tr-TR" b="1" smtClean="0">
                <a:solidFill>
                  <a:schemeClr val="tx1"/>
                </a:solidFill>
              </a:rPr>
              <a:t>Ovsynch protocol</a:t>
            </a:r>
          </a:p>
        </p:txBody>
      </p:sp>
      <p:sp>
        <p:nvSpPr>
          <p:cNvPr id="171012" name="4 İçerik Yer Tutucusu"/>
          <p:cNvSpPr>
            <a:spLocks noGrp="1" noChangeArrowheads="1"/>
          </p:cNvSpPr>
          <p:nvPr>
            <p:ph sz="half" idx="2"/>
          </p:nvPr>
        </p:nvSpPr>
        <p:spPr>
          <a:xfrm>
            <a:off x="571500" y="3500438"/>
            <a:ext cx="8072438" cy="2982912"/>
          </a:xfrm>
        </p:spPr>
        <p:txBody>
          <a:bodyPr/>
          <a:lstStyle/>
          <a:p>
            <a:r>
              <a:rPr lang="tr-TR" altLang="tr-TR" sz="2200" smtClean="0"/>
              <a:t>First, GnRH is administered. This ovulates the pre-existing follicles and starts a new follicular wave.</a:t>
            </a:r>
          </a:p>
          <a:p>
            <a:r>
              <a:rPr lang="tr-TR" altLang="tr-TR" sz="2200" smtClean="0"/>
              <a:t>PGF2</a:t>
            </a:r>
            <a:r>
              <a:rPr lang="el-GR" altLang="tr-TR" sz="2200" smtClean="0"/>
              <a:t>α</a:t>
            </a:r>
            <a:r>
              <a:rPr lang="tr-TR" altLang="tr-TR" sz="2200" smtClean="0"/>
              <a:t> causes regression in pre-existing corpora lutea, follicular development begins.</a:t>
            </a:r>
          </a:p>
          <a:p>
            <a:r>
              <a:rPr lang="tr-TR" altLang="tr-TR" sz="2200" smtClean="0"/>
              <a:t>Second GnRH starts ovulation.</a:t>
            </a:r>
          </a:p>
          <a:p>
            <a:r>
              <a:rPr lang="tr-TR" altLang="tr-TR" sz="2200" smtClean="0"/>
              <a:t>At 10-20th (16th) hours planned artificial insemination is done.</a:t>
            </a:r>
          </a:p>
        </p:txBody>
      </p:sp>
      <p:sp>
        <p:nvSpPr>
          <p:cNvPr id="5" name="4 İçerik Yer Tutucusu"/>
          <p:cNvSpPr>
            <a:spLocks noGrp="1"/>
          </p:cNvSpPr>
          <p:nvPr>
            <p:ph sz="half" idx="1"/>
          </p:nvPr>
        </p:nvSpPr>
        <p:spPr/>
        <p:txBody>
          <a:bodyPr/>
          <a:lstStyle/>
          <a:p>
            <a:endParaRPr lang="tr-T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1 Başlık"/>
          <p:cNvSpPr>
            <a:spLocks noGrp="1" noChangeArrowheads="1"/>
          </p:cNvSpPr>
          <p:nvPr>
            <p:ph type="title"/>
          </p:nvPr>
        </p:nvSpPr>
        <p:spPr/>
        <p:txBody>
          <a:bodyPr/>
          <a:lstStyle/>
          <a:p>
            <a:r>
              <a:rPr lang="tr-TR" altLang="tr-TR" b="1" smtClean="0"/>
              <a:t>Seasonal Applications</a:t>
            </a:r>
          </a:p>
        </p:txBody>
      </p:sp>
      <p:sp>
        <p:nvSpPr>
          <p:cNvPr id="189443" name="2 İçerik Yer Tutucusu"/>
          <p:cNvSpPr>
            <a:spLocks noGrp="1" noChangeArrowheads="1"/>
          </p:cNvSpPr>
          <p:nvPr>
            <p:ph idx="1"/>
          </p:nvPr>
        </p:nvSpPr>
        <p:spPr>
          <a:xfrm>
            <a:off x="468313" y="1484313"/>
            <a:ext cx="8064500" cy="4824412"/>
          </a:xfrm>
        </p:spPr>
        <p:txBody>
          <a:bodyPr/>
          <a:lstStyle/>
          <a:p>
            <a:r>
              <a:rPr lang="tr-TR" altLang="tr-TR" sz="2400" smtClean="0"/>
              <a:t>During the breeding season use of only progestagens are sufficient in sheep and goats.</a:t>
            </a:r>
          </a:p>
          <a:p>
            <a:r>
              <a:rPr lang="tr-TR" altLang="tr-TR" sz="2400" smtClean="0"/>
              <a:t>In sheep sponge application lasts for 12-14 days while in goats it lasts for 11 days.</a:t>
            </a:r>
          </a:p>
          <a:p>
            <a:r>
              <a:rPr lang="tr-TR" altLang="tr-TR" sz="2400" smtClean="0"/>
              <a:t>Likewise, CIDR application lasts 7-12 days in sheep and in goats 17-19 days.</a:t>
            </a:r>
          </a:p>
          <a:p>
            <a:r>
              <a:rPr lang="tr-TR" altLang="tr-TR" sz="2400" smtClean="0"/>
              <a:t>Along with these applications the PMSG/eCG administrations on the day of sponge removal may be done to induce synchronization and increase twin rate.</a:t>
            </a:r>
          </a:p>
          <a:p>
            <a:r>
              <a:rPr lang="tr-TR" altLang="tr-TR" sz="2400" smtClean="0"/>
              <a:t>Usually the animals reach estrus 24-72 hours after the applications.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2 İçerik Yer Tutucusu"/>
          <p:cNvSpPr>
            <a:spLocks noGrp="1" noChangeArrowheads="1"/>
          </p:cNvSpPr>
          <p:nvPr>
            <p:ph idx="1"/>
          </p:nvPr>
        </p:nvSpPr>
        <p:spPr>
          <a:xfrm>
            <a:off x="468313" y="1700213"/>
            <a:ext cx="8280400" cy="4392612"/>
          </a:xfrm>
        </p:spPr>
        <p:txBody>
          <a:bodyPr/>
          <a:lstStyle/>
          <a:p>
            <a:r>
              <a:rPr lang="tr-TR" altLang="tr-TR" sz="2400" smtClean="0"/>
              <a:t>After administrations cervical or laparoscopic inseminations using fresh or frozen semen can be done.</a:t>
            </a:r>
          </a:p>
          <a:p>
            <a:r>
              <a:rPr lang="tr-TR" altLang="tr-TR" sz="2400" smtClean="0"/>
              <a:t>While in goats PMSG/eCG injection is done 48 hours before device removal, in sheep this injection is done as the device is removed. </a:t>
            </a:r>
          </a:p>
          <a:p>
            <a:r>
              <a:rPr lang="tr-TR" altLang="tr-TR" sz="2400" smtClean="0"/>
              <a:t>Inseminations can be done when estrus is observed after the administrations, which is usually approximately 45-55 hours later.</a:t>
            </a:r>
          </a:p>
        </p:txBody>
      </p:sp>
      <p:sp>
        <p:nvSpPr>
          <p:cNvPr id="190467" name="1 Başlık"/>
          <p:cNvSpPr>
            <a:spLocks noGrp="1" noChangeArrowheads="1"/>
          </p:cNvSpPr>
          <p:nvPr>
            <p:ph type="title"/>
          </p:nvPr>
        </p:nvSpPr>
        <p:spPr/>
        <p:txBody>
          <a:bodyPr/>
          <a:lstStyle/>
          <a:p>
            <a:r>
              <a:rPr lang="tr-TR" altLang="tr-TR" b="1" smtClean="0"/>
              <a:t>Seasonal Applications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1 Başlık"/>
          <p:cNvSpPr>
            <a:spLocks noGrp="1" noChangeArrowheads="1"/>
          </p:cNvSpPr>
          <p:nvPr>
            <p:ph type="title"/>
          </p:nvPr>
        </p:nvSpPr>
        <p:spPr>
          <a:xfrm>
            <a:off x="457200" y="268288"/>
            <a:ext cx="8229600" cy="1398587"/>
          </a:xfrm>
        </p:spPr>
        <p:txBody>
          <a:bodyPr/>
          <a:lstStyle/>
          <a:p>
            <a:pPr marL="742950" indent="-742950"/>
            <a:r>
              <a:rPr lang="tr-TR" altLang="tr-TR" b="1" smtClean="0">
                <a:solidFill>
                  <a:schemeClr val="tx1"/>
                </a:solidFill>
              </a:rPr>
              <a:t>  Co-Synch protocol</a:t>
            </a:r>
          </a:p>
        </p:txBody>
      </p:sp>
      <p:sp>
        <p:nvSpPr>
          <p:cNvPr id="172036" name="4 İçerik Yer Tutucusu"/>
          <p:cNvSpPr>
            <a:spLocks noGrp="1" noChangeArrowheads="1"/>
          </p:cNvSpPr>
          <p:nvPr>
            <p:ph sz="half" idx="2"/>
          </p:nvPr>
        </p:nvSpPr>
        <p:spPr>
          <a:xfrm>
            <a:off x="611188" y="3141663"/>
            <a:ext cx="7900987" cy="3125787"/>
          </a:xfrm>
        </p:spPr>
        <p:txBody>
          <a:bodyPr/>
          <a:lstStyle/>
          <a:p>
            <a:r>
              <a:rPr lang="tr-TR" altLang="tr-TR" smtClean="0"/>
              <a:t>Is a modification of ovsynch protocol. Artificial insemination is done at the same time as the second GnRH administration. Pregnancy rates are lower when compared to ovsynch but is done to reduce the time and repetition of field practice.</a:t>
            </a:r>
          </a:p>
        </p:txBody>
      </p:sp>
      <p:sp>
        <p:nvSpPr>
          <p:cNvPr id="5" name="4 İçerik Yer Tutucusu"/>
          <p:cNvSpPr>
            <a:spLocks noGrp="1"/>
          </p:cNvSpPr>
          <p:nvPr>
            <p:ph sz="half" idx="1"/>
          </p:nvPr>
        </p:nvSpPr>
        <p:spPr/>
        <p:txBody>
          <a:bodyPr/>
          <a:lstStyle/>
          <a:p>
            <a:endParaRPr lang="tr-T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1 Başlık"/>
          <p:cNvSpPr>
            <a:spLocks noGrp="1" noChangeArrowheads="1"/>
          </p:cNvSpPr>
          <p:nvPr>
            <p:ph type="title"/>
          </p:nvPr>
        </p:nvSpPr>
        <p:spPr>
          <a:xfrm>
            <a:off x="250825" y="268288"/>
            <a:ext cx="8435975" cy="1398587"/>
          </a:xfrm>
        </p:spPr>
        <p:txBody>
          <a:bodyPr/>
          <a:lstStyle/>
          <a:p>
            <a:r>
              <a:rPr lang="tr-TR" altLang="tr-TR" b="1" smtClean="0">
                <a:solidFill>
                  <a:schemeClr val="tx1"/>
                </a:solidFill>
              </a:rPr>
              <a:t>14 day Presynch + ovsynch protocol</a:t>
            </a:r>
          </a:p>
        </p:txBody>
      </p:sp>
      <p:sp>
        <p:nvSpPr>
          <p:cNvPr id="4" name="3 İçerik Yer Tutucusu">
            <a:extLst>
              <a:ext uri="{FF2B5EF4-FFF2-40B4-BE49-F238E27FC236}"/>
            </a:extLst>
          </p:cNvPr>
          <p:cNvSpPr>
            <a:spLocks noGrp="1"/>
          </p:cNvSpPr>
          <p:nvPr>
            <p:ph sz="half" idx="2"/>
          </p:nvPr>
        </p:nvSpPr>
        <p:spPr>
          <a:xfrm>
            <a:off x="500063" y="2928938"/>
            <a:ext cx="8186737" cy="3197225"/>
          </a:xfrm>
        </p:spPr>
        <p:txBody>
          <a:bodyPr>
            <a:normAutofit fontScale="70000" lnSpcReduction="20000"/>
          </a:bodyPr>
          <a:lstStyle/>
          <a:p>
            <a:pPr marL="448056" indent="-384048" fontAlgn="auto">
              <a:spcAft>
                <a:spcPts val="0"/>
              </a:spcAft>
              <a:buFont typeface="Wingdings 2"/>
              <a:buChar char=""/>
              <a:defRPr/>
            </a:pPr>
            <a:r>
              <a:rPr lang="tr-TR" dirty="0" err="1" smtClean="0"/>
              <a:t>This</a:t>
            </a:r>
            <a:r>
              <a:rPr lang="tr-TR" dirty="0" smtClean="0"/>
              <a:t> program is </a:t>
            </a:r>
            <a:r>
              <a:rPr lang="tr-TR" dirty="0" err="1" smtClean="0"/>
              <a:t>used</a:t>
            </a:r>
            <a:r>
              <a:rPr lang="tr-TR" dirty="0" smtClean="0"/>
              <a:t> </a:t>
            </a:r>
            <a:r>
              <a:rPr lang="tr-TR" dirty="0" err="1" smtClean="0"/>
              <a:t>for</a:t>
            </a:r>
            <a:r>
              <a:rPr lang="tr-TR" dirty="0" smtClean="0"/>
              <a:t> </a:t>
            </a:r>
            <a:r>
              <a:rPr lang="tr-TR" dirty="0" err="1" smtClean="0"/>
              <a:t>the</a:t>
            </a:r>
            <a:r>
              <a:rPr lang="tr-TR" dirty="0" smtClean="0"/>
              <a:t> </a:t>
            </a:r>
            <a:r>
              <a:rPr lang="tr-TR" dirty="0" err="1" smtClean="0"/>
              <a:t>first</a:t>
            </a:r>
            <a:r>
              <a:rPr lang="tr-TR" dirty="0" smtClean="0"/>
              <a:t> </a:t>
            </a:r>
            <a:r>
              <a:rPr lang="tr-TR" dirty="0" err="1" smtClean="0"/>
              <a:t>insemination</a:t>
            </a:r>
            <a:r>
              <a:rPr lang="tr-TR" dirty="0" smtClean="0"/>
              <a:t> </a:t>
            </a:r>
            <a:r>
              <a:rPr lang="tr-TR" dirty="0" err="1" smtClean="0"/>
              <a:t>after</a:t>
            </a:r>
            <a:r>
              <a:rPr lang="tr-TR" dirty="0" smtClean="0"/>
              <a:t> </a:t>
            </a:r>
            <a:r>
              <a:rPr lang="tr-TR" dirty="0" err="1" smtClean="0"/>
              <a:t>calving</a:t>
            </a:r>
            <a:r>
              <a:rPr lang="tr-TR" dirty="0" smtClean="0"/>
              <a:t>.</a:t>
            </a:r>
            <a:endParaRPr lang="tr-TR" dirty="0"/>
          </a:p>
          <a:p>
            <a:pPr marL="448056" indent="-384048" fontAlgn="auto">
              <a:spcAft>
                <a:spcPts val="0"/>
              </a:spcAft>
              <a:buFont typeface="Wingdings 2"/>
              <a:buChar char=""/>
              <a:defRPr/>
            </a:pPr>
            <a:r>
              <a:rPr lang="tr-TR" dirty="0" smtClean="0"/>
              <a:t>On </a:t>
            </a:r>
            <a:r>
              <a:rPr lang="tr-TR" dirty="0" err="1" smtClean="0"/>
              <a:t>day</a:t>
            </a:r>
            <a:r>
              <a:rPr lang="tr-TR" dirty="0" smtClean="0"/>
              <a:t> 0 </a:t>
            </a:r>
            <a:r>
              <a:rPr lang="tr-TR" dirty="0"/>
              <a:t>(</a:t>
            </a:r>
            <a:r>
              <a:rPr lang="tr-TR" dirty="0" err="1" smtClean="0"/>
              <a:t>Postpartum</a:t>
            </a:r>
            <a:r>
              <a:rPr lang="tr-TR" dirty="0" smtClean="0"/>
              <a:t> 30th </a:t>
            </a:r>
            <a:r>
              <a:rPr lang="tr-TR" dirty="0" err="1" smtClean="0"/>
              <a:t>day</a:t>
            </a:r>
            <a:r>
              <a:rPr lang="tr-TR" dirty="0" smtClean="0"/>
              <a:t>) </a:t>
            </a:r>
            <a:r>
              <a:rPr lang="tr-TR" dirty="0"/>
              <a:t>PGF2</a:t>
            </a:r>
            <a:r>
              <a:rPr lang="el-GR" dirty="0"/>
              <a:t>α</a:t>
            </a:r>
            <a:r>
              <a:rPr lang="tr-TR" dirty="0"/>
              <a:t>  </a:t>
            </a:r>
            <a:r>
              <a:rPr lang="tr-TR" dirty="0" smtClean="0"/>
              <a:t>is </a:t>
            </a:r>
            <a:r>
              <a:rPr lang="tr-TR" dirty="0" err="1" smtClean="0"/>
              <a:t>administered</a:t>
            </a:r>
            <a:r>
              <a:rPr lang="tr-TR" dirty="0" smtClean="0"/>
              <a:t> </a:t>
            </a:r>
            <a:r>
              <a:rPr lang="tr-TR" dirty="0" err="1" smtClean="0"/>
              <a:t>to</a:t>
            </a:r>
            <a:r>
              <a:rPr lang="tr-TR" dirty="0" smtClean="0"/>
              <a:t> </a:t>
            </a:r>
            <a:r>
              <a:rPr lang="tr-TR" dirty="0" err="1" smtClean="0"/>
              <a:t>regress</a:t>
            </a:r>
            <a:r>
              <a:rPr lang="tr-TR" dirty="0" smtClean="0"/>
              <a:t> </a:t>
            </a:r>
            <a:r>
              <a:rPr lang="tr-TR" dirty="0" err="1" smtClean="0"/>
              <a:t>the</a:t>
            </a:r>
            <a:r>
              <a:rPr lang="tr-TR" dirty="0" smtClean="0"/>
              <a:t> </a:t>
            </a:r>
            <a:r>
              <a:rPr lang="tr-TR" dirty="0" err="1" smtClean="0"/>
              <a:t>existing</a:t>
            </a:r>
            <a:r>
              <a:rPr lang="tr-TR" dirty="0" smtClean="0"/>
              <a:t> </a:t>
            </a:r>
            <a:r>
              <a:rPr lang="tr-TR" dirty="0" err="1" smtClean="0"/>
              <a:t>corpus</a:t>
            </a:r>
            <a:r>
              <a:rPr lang="tr-TR" dirty="0" smtClean="0"/>
              <a:t> </a:t>
            </a:r>
            <a:r>
              <a:rPr lang="tr-TR" dirty="0" err="1" smtClean="0"/>
              <a:t>luteum</a:t>
            </a:r>
            <a:r>
              <a:rPr lang="tr-TR" dirty="0" smtClean="0"/>
              <a:t> </a:t>
            </a:r>
            <a:r>
              <a:rPr lang="tr-TR" dirty="0" err="1" smtClean="0"/>
              <a:t>and</a:t>
            </a:r>
            <a:r>
              <a:rPr lang="tr-TR" dirty="0" smtClean="0"/>
              <a:t> </a:t>
            </a:r>
            <a:r>
              <a:rPr lang="tr-TR" dirty="0" err="1" smtClean="0"/>
              <a:t>follicules</a:t>
            </a:r>
            <a:r>
              <a:rPr lang="tr-TR" dirty="0" smtClean="0"/>
              <a:t> start </a:t>
            </a:r>
            <a:r>
              <a:rPr lang="tr-TR" dirty="0" err="1" smtClean="0"/>
              <a:t>to</a:t>
            </a:r>
            <a:r>
              <a:rPr lang="tr-TR" dirty="0" smtClean="0"/>
              <a:t> </a:t>
            </a:r>
            <a:r>
              <a:rPr lang="tr-TR" dirty="0" err="1" smtClean="0"/>
              <a:t>develop</a:t>
            </a:r>
            <a:r>
              <a:rPr lang="tr-TR" dirty="0" smtClean="0"/>
              <a:t>.</a:t>
            </a:r>
            <a:endParaRPr lang="tr-TR" dirty="0"/>
          </a:p>
          <a:p>
            <a:pPr marL="448056" indent="-384048" fontAlgn="auto">
              <a:spcAft>
                <a:spcPts val="0"/>
              </a:spcAft>
              <a:buFont typeface="Wingdings 2"/>
              <a:buChar char=""/>
              <a:defRPr/>
            </a:pPr>
            <a:r>
              <a:rPr lang="tr-TR" dirty="0" err="1" smtClean="0"/>
              <a:t>The</a:t>
            </a:r>
            <a:r>
              <a:rPr lang="tr-TR" dirty="0" smtClean="0"/>
              <a:t> </a:t>
            </a:r>
            <a:r>
              <a:rPr lang="tr-TR" dirty="0" err="1" smtClean="0"/>
              <a:t>second</a:t>
            </a:r>
            <a:r>
              <a:rPr lang="tr-TR" dirty="0" smtClean="0"/>
              <a:t> PGF2</a:t>
            </a:r>
            <a:r>
              <a:rPr lang="el-GR" dirty="0"/>
              <a:t>α</a:t>
            </a:r>
            <a:r>
              <a:rPr lang="tr-TR" dirty="0"/>
              <a:t> </a:t>
            </a:r>
            <a:r>
              <a:rPr lang="tr-TR" dirty="0" smtClean="0"/>
              <a:t>is </a:t>
            </a:r>
            <a:r>
              <a:rPr lang="tr-TR" dirty="0" err="1" smtClean="0"/>
              <a:t>administered</a:t>
            </a:r>
            <a:r>
              <a:rPr lang="tr-TR" dirty="0" smtClean="0"/>
              <a:t> on </a:t>
            </a:r>
            <a:r>
              <a:rPr lang="tr-TR" dirty="0" err="1" smtClean="0"/>
              <a:t>day</a:t>
            </a:r>
            <a:r>
              <a:rPr lang="tr-TR" dirty="0" smtClean="0"/>
              <a:t> 14.</a:t>
            </a:r>
            <a:endParaRPr lang="tr-TR" dirty="0"/>
          </a:p>
          <a:p>
            <a:pPr marL="448056" indent="-384048" fontAlgn="auto">
              <a:spcAft>
                <a:spcPts val="0"/>
              </a:spcAft>
              <a:buFont typeface="Wingdings 2"/>
              <a:buChar char=""/>
              <a:defRPr/>
            </a:pPr>
            <a:r>
              <a:rPr lang="tr-TR" dirty="0" err="1" smtClean="0"/>
              <a:t>GnRH</a:t>
            </a:r>
            <a:r>
              <a:rPr lang="tr-TR" dirty="0" smtClean="0"/>
              <a:t> is </a:t>
            </a:r>
            <a:r>
              <a:rPr lang="tr-TR" dirty="0" err="1" smtClean="0"/>
              <a:t>administered</a:t>
            </a:r>
            <a:r>
              <a:rPr lang="tr-TR" dirty="0" smtClean="0"/>
              <a:t> on </a:t>
            </a:r>
            <a:r>
              <a:rPr lang="tr-TR" dirty="0" err="1" smtClean="0"/>
              <a:t>day</a:t>
            </a:r>
            <a:r>
              <a:rPr lang="tr-TR" dirty="0" smtClean="0"/>
              <a:t> 28, it </a:t>
            </a:r>
            <a:r>
              <a:rPr lang="tr-TR" dirty="0" err="1" smtClean="0"/>
              <a:t>ovulates</a:t>
            </a:r>
            <a:r>
              <a:rPr lang="tr-TR" dirty="0" smtClean="0"/>
              <a:t> </a:t>
            </a:r>
            <a:r>
              <a:rPr lang="tr-TR" dirty="0" err="1" smtClean="0"/>
              <a:t>follicles</a:t>
            </a:r>
            <a:r>
              <a:rPr lang="tr-TR" dirty="0" smtClean="0"/>
              <a:t> </a:t>
            </a:r>
            <a:r>
              <a:rPr lang="tr-TR" dirty="0" err="1" smtClean="0"/>
              <a:t>and</a:t>
            </a:r>
            <a:r>
              <a:rPr lang="tr-TR" dirty="0" smtClean="0"/>
              <a:t> a </a:t>
            </a:r>
            <a:r>
              <a:rPr lang="tr-TR" dirty="0" err="1" smtClean="0"/>
              <a:t>new</a:t>
            </a:r>
            <a:r>
              <a:rPr lang="tr-TR" dirty="0" smtClean="0"/>
              <a:t> </a:t>
            </a:r>
            <a:r>
              <a:rPr lang="tr-TR" dirty="0" err="1" smtClean="0"/>
              <a:t>follicular</a:t>
            </a:r>
            <a:r>
              <a:rPr lang="tr-TR" dirty="0" smtClean="0"/>
              <a:t> </a:t>
            </a:r>
            <a:r>
              <a:rPr lang="tr-TR" dirty="0" err="1" smtClean="0"/>
              <a:t>development</a:t>
            </a:r>
            <a:r>
              <a:rPr lang="tr-TR" dirty="0" smtClean="0"/>
              <a:t> </a:t>
            </a:r>
            <a:r>
              <a:rPr lang="tr-TR" dirty="0" err="1" smtClean="0"/>
              <a:t>wave</a:t>
            </a:r>
            <a:r>
              <a:rPr lang="tr-TR" dirty="0" smtClean="0"/>
              <a:t> </a:t>
            </a:r>
            <a:r>
              <a:rPr lang="tr-TR" dirty="0" err="1" smtClean="0"/>
              <a:t>starts</a:t>
            </a:r>
            <a:r>
              <a:rPr lang="tr-TR" dirty="0" smtClean="0"/>
              <a:t>.</a:t>
            </a:r>
          </a:p>
          <a:p>
            <a:pPr marL="448056" indent="-384048" fontAlgn="auto">
              <a:spcAft>
                <a:spcPts val="0"/>
              </a:spcAft>
              <a:buFont typeface="Wingdings 2"/>
              <a:buChar char=""/>
              <a:defRPr/>
            </a:pPr>
            <a:r>
              <a:rPr lang="tr-TR" dirty="0" smtClean="0"/>
              <a:t>On </a:t>
            </a:r>
            <a:r>
              <a:rPr lang="tr-TR" dirty="0" err="1" smtClean="0"/>
              <a:t>day</a:t>
            </a:r>
            <a:r>
              <a:rPr lang="tr-TR" dirty="0" smtClean="0"/>
              <a:t> 35 </a:t>
            </a:r>
            <a:r>
              <a:rPr lang="tr-TR" dirty="0" err="1" smtClean="0"/>
              <a:t>the</a:t>
            </a:r>
            <a:r>
              <a:rPr lang="tr-TR" dirty="0" smtClean="0"/>
              <a:t> PGF2</a:t>
            </a:r>
            <a:r>
              <a:rPr lang="el-GR" dirty="0" smtClean="0"/>
              <a:t>α</a:t>
            </a:r>
            <a:r>
              <a:rPr lang="tr-TR" dirty="0" smtClean="0"/>
              <a:t> </a:t>
            </a:r>
            <a:r>
              <a:rPr lang="tr-TR" dirty="0" err="1" smtClean="0"/>
              <a:t>administation</a:t>
            </a:r>
            <a:r>
              <a:rPr lang="tr-TR" dirty="0" smtClean="0"/>
              <a:t> </a:t>
            </a:r>
            <a:r>
              <a:rPr lang="tr-TR" dirty="0" err="1" smtClean="0"/>
              <a:t>regresses</a:t>
            </a:r>
            <a:r>
              <a:rPr lang="tr-TR" dirty="0" smtClean="0"/>
              <a:t> </a:t>
            </a:r>
            <a:r>
              <a:rPr lang="tr-TR" dirty="0" err="1" smtClean="0"/>
              <a:t>the</a:t>
            </a:r>
            <a:r>
              <a:rPr lang="tr-TR" dirty="0" smtClean="0"/>
              <a:t> </a:t>
            </a:r>
            <a:r>
              <a:rPr lang="tr-TR" dirty="0" err="1" smtClean="0"/>
              <a:t>existing</a:t>
            </a:r>
            <a:r>
              <a:rPr lang="tr-TR" dirty="0" smtClean="0"/>
              <a:t> </a:t>
            </a:r>
            <a:r>
              <a:rPr lang="tr-TR" dirty="0" err="1" smtClean="0"/>
              <a:t>corpus</a:t>
            </a:r>
            <a:r>
              <a:rPr lang="tr-TR" dirty="0" smtClean="0"/>
              <a:t> </a:t>
            </a:r>
            <a:r>
              <a:rPr lang="tr-TR" dirty="0" err="1" smtClean="0"/>
              <a:t>luteum</a:t>
            </a:r>
            <a:r>
              <a:rPr lang="tr-TR" dirty="0" smtClean="0"/>
              <a:t>, </a:t>
            </a:r>
            <a:r>
              <a:rPr lang="tr-TR" dirty="0" err="1" smtClean="0"/>
              <a:t>and</a:t>
            </a:r>
            <a:r>
              <a:rPr lang="tr-TR" dirty="0" smtClean="0"/>
              <a:t> </a:t>
            </a:r>
            <a:r>
              <a:rPr lang="tr-TR" dirty="0" err="1" smtClean="0"/>
              <a:t>follicular</a:t>
            </a:r>
            <a:r>
              <a:rPr lang="tr-TR" dirty="0" smtClean="0"/>
              <a:t> </a:t>
            </a:r>
            <a:r>
              <a:rPr lang="tr-TR" dirty="0" err="1" smtClean="0"/>
              <a:t>development</a:t>
            </a:r>
            <a:r>
              <a:rPr lang="tr-TR" dirty="0" smtClean="0"/>
              <a:t> </a:t>
            </a:r>
            <a:r>
              <a:rPr lang="tr-TR" dirty="0" err="1" smtClean="0"/>
              <a:t>starts</a:t>
            </a:r>
            <a:r>
              <a:rPr lang="tr-TR" dirty="0" smtClean="0"/>
              <a:t>.</a:t>
            </a:r>
          </a:p>
          <a:p>
            <a:pPr marL="448056" indent="-384048" fontAlgn="auto">
              <a:spcAft>
                <a:spcPts val="0"/>
              </a:spcAft>
              <a:buFont typeface="Wingdings 2"/>
              <a:buChar char=""/>
              <a:defRPr/>
            </a:pPr>
            <a:r>
              <a:rPr lang="tr-TR" dirty="0" err="1" smtClean="0"/>
              <a:t>Ovulation</a:t>
            </a:r>
            <a:r>
              <a:rPr lang="tr-TR" dirty="0" smtClean="0"/>
              <a:t> </a:t>
            </a:r>
            <a:r>
              <a:rPr lang="tr-TR" dirty="0" err="1" smtClean="0"/>
              <a:t>starts</a:t>
            </a:r>
            <a:r>
              <a:rPr lang="tr-TR" dirty="0" smtClean="0"/>
              <a:t> on </a:t>
            </a:r>
            <a:r>
              <a:rPr lang="tr-TR" dirty="0" err="1" smtClean="0"/>
              <a:t>day</a:t>
            </a:r>
            <a:r>
              <a:rPr lang="tr-TR" dirty="0" smtClean="0"/>
              <a:t> 37 </a:t>
            </a:r>
            <a:r>
              <a:rPr lang="tr-TR" dirty="0" err="1" smtClean="0"/>
              <a:t>with</a:t>
            </a:r>
            <a:r>
              <a:rPr lang="tr-TR" dirty="0" smtClean="0"/>
              <a:t> </a:t>
            </a:r>
            <a:r>
              <a:rPr lang="tr-TR" dirty="0" err="1" smtClean="0"/>
              <a:t>GnRH</a:t>
            </a:r>
            <a:r>
              <a:rPr lang="tr-TR" dirty="0" smtClean="0"/>
              <a:t>.</a:t>
            </a:r>
            <a:endParaRPr lang="tr-TR" dirty="0"/>
          </a:p>
          <a:p>
            <a:pPr marL="448056" indent="-384048" fontAlgn="auto">
              <a:spcAft>
                <a:spcPts val="0"/>
              </a:spcAft>
              <a:buFont typeface="Wingdings 2"/>
              <a:buChar char=""/>
              <a:defRPr/>
            </a:pPr>
            <a:r>
              <a:rPr lang="tr-TR" dirty="0" err="1" smtClean="0"/>
              <a:t>Planned</a:t>
            </a:r>
            <a:r>
              <a:rPr lang="tr-TR" dirty="0" smtClean="0"/>
              <a:t> AI is done </a:t>
            </a:r>
            <a:r>
              <a:rPr lang="tr-TR" dirty="0" err="1" smtClean="0"/>
              <a:t>between</a:t>
            </a:r>
            <a:r>
              <a:rPr lang="tr-TR" dirty="0" smtClean="0"/>
              <a:t> 10-20th </a:t>
            </a:r>
            <a:r>
              <a:rPr lang="tr-TR" dirty="0" err="1" smtClean="0"/>
              <a:t>hours</a:t>
            </a:r>
            <a:r>
              <a:rPr lang="tr-TR" dirty="0" smtClean="0"/>
              <a:t>.</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1 Başlık"/>
          <p:cNvSpPr>
            <a:spLocks noGrp="1" noChangeArrowheads="1"/>
          </p:cNvSpPr>
          <p:nvPr>
            <p:ph type="title"/>
          </p:nvPr>
        </p:nvSpPr>
        <p:spPr>
          <a:xfrm>
            <a:off x="468313" y="476250"/>
            <a:ext cx="7897812" cy="1728788"/>
          </a:xfrm>
        </p:spPr>
        <p:txBody>
          <a:bodyPr/>
          <a:lstStyle/>
          <a:p>
            <a:pPr algn="ctr"/>
            <a:r>
              <a:rPr lang="tr-TR" altLang="tr-TR" b="1" smtClean="0"/>
              <a:t>Synchronization Methods Preferred Usually for Heifers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1 Başlık"/>
          <p:cNvSpPr>
            <a:spLocks noGrp="1" noChangeArrowheads="1"/>
          </p:cNvSpPr>
          <p:nvPr>
            <p:ph type="title"/>
          </p:nvPr>
        </p:nvSpPr>
        <p:spPr>
          <a:xfrm>
            <a:off x="755650" y="536575"/>
            <a:ext cx="8748713" cy="731838"/>
          </a:xfrm>
        </p:spPr>
        <p:txBody>
          <a:bodyPr/>
          <a:lstStyle/>
          <a:p>
            <a:r>
              <a:rPr lang="tr-TR" altLang="tr-TR" b="1" smtClean="0">
                <a:solidFill>
                  <a:schemeClr val="tx1"/>
                </a:solidFill>
              </a:rPr>
              <a:t>Synchronization in Small Ruminants</a:t>
            </a:r>
          </a:p>
        </p:txBody>
      </p:sp>
      <p:sp>
        <p:nvSpPr>
          <p:cNvPr id="184323" name="2 İçerik Yer Tutucusu"/>
          <p:cNvSpPr>
            <a:spLocks noGrp="1" noChangeArrowheads="1"/>
          </p:cNvSpPr>
          <p:nvPr>
            <p:ph sz="half" idx="1"/>
          </p:nvPr>
        </p:nvSpPr>
        <p:spPr/>
        <p:txBody>
          <a:bodyPr/>
          <a:lstStyle/>
          <a:p>
            <a:endParaRPr lang="tr-TR" altLang="tr-TR" smtClean="0"/>
          </a:p>
        </p:txBody>
      </p:sp>
      <p:sp>
        <p:nvSpPr>
          <p:cNvPr id="184324" name="3 İçerik Yer Tutucusu"/>
          <p:cNvSpPr>
            <a:spLocks noGrp="1" noChangeArrowheads="1"/>
          </p:cNvSpPr>
          <p:nvPr>
            <p:ph sz="half" idx="2"/>
          </p:nvPr>
        </p:nvSpPr>
        <p:spPr/>
        <p:txBody>
          <a:bodyPr/>
          <a:lstStyle/>
          <a:p>
            <a:endParaRPr lang="tr-TR" altLang="tr-TR"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2 İçerik Yer Tutucusu"/>
          <p:cNvSpPr>
            <a:spLocks noGrp="1" noChangeArrowheads="1"/>
          </p:cNvSpPr>
          <p:nvPr>
            <p:ph sz="half" idx="1"/>
          </p:nvPr>
        </p:nvSpPr>
        <p:spPr>
          <a:xfrm>
            <a:off x="468313" y="692150"/>
            <a:ext cx="8280400" cy="4465638"/>
          </a:xfrm>
        </p:spPr>
        <p:txBody>
          <a:bodyPr/>
          <a:lstStyle/>
          <a:p>
            <a:r>
              <a:rPr lang="tr-TR" altLang="tr-TR" sz="2400" smtClean="0"/>
              <a:t>To stimulate reproductive activities in sheep; progestagens, melanotin, and also to increase ovulation and pregnancy rates GnRH and LH hormones are beneficial. </a:t>
            </a:r>
          </a:p>
          <a:p>
            <a:r>
              <a:rPr lang="tr-TR" altLang="tr-TR" sz="2400" smtClean="0"/>
              <a:t>Flushing feding before the start of hormone administration and continuing this until 1 month after mating or insemination is important. Along with this warmth- light adjustment increases success rate.</a:t>
            </a:r>
          </a:p>
          <a:p>
            <a:r>
              <a:rPr lang="tr-TR" altLang="tr-TR" sz="2400" smtClean="0"/>
              <a:t>Usually for synchronization in small ruminants various progestagen including devices are used.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1" name="1 Başlık"/>
          <p:cNvSpPr>
            <a:spLocks noGrp="1" noChangeArrowheads="1"/>
          </p:cNvSpPr>
          <p:nvPr>
            <p:ph type="title"/>
          </p:nvPr>
        </p:nvSpPr>
        <p:spPr>
          <a:xfrm>
            <a:off x="395288" y="477838"/>
            <a:ext cx="8353425" cy="1079500"/>
          </a:xfrm>
        </p:spPr>
        <p:txBody>
          <a:bodyPr/>
          <a:lstStyle/>
          <a:p>
            <a:pPr algn="ctr"/>
            <a:r>
              <a:rPr lang="tr-TR" altLang="tr-TR" b="1" smtClean="0">
                <a:solidFill>
                  <a:schemeClr val="tx1"/>
                </a:solidFill>
              </a:rPr>
              <a:t>Stimulation of ovarian functions in Anestrus period</a:t>
            </a:r>
            <a:r>
              <a:rPr lang="tr-TR" altLang="tr-TR" sz="3200" b="1" smtClean="0">
                <a:solidFill>
                  <a:schemeClr val="tx1"/>
                </a:solidFill>
              </a:rPr>
              <a:t>:</a:t>
            </a:r>
          </a:p>
        </p:txBody>
      </p:sp>
      <p:sp>
        <p:nvSpPr>
          <p:cNvPr id="7" name="6 İçerik Yer Tutucusu"/>
          <p:cNvSpPr>
            <a:spLocks noGrp="1"/>
          </p:cNvSpPr>
          <p:nvPr>
            <p:ph sz="half" idx="1"/>
          </p:nvPr>
        </p:nvSpPr>
        <p:spPr/>
        <p:txBody>
          <a:bodyPr/>
          <a:lstStyle/>
          <a:p>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2 İçerik Yer Tutucusu"/>
          <p:cNvSpPr>
            <a:spLocks noGrp="1" noChangeArrowheads="1"/>
          </p:cNvSpPr>
          <p:nvPr>
            <p:ph sz="half" idx="1"/>
          </p:nvPr>
        </p:nvSpPr>
        <p:spPr>
          <a:xfrm>
            <a:off x="395288" y="476250"/>
            <a:ext cx="8280400" cy="6192838"/>
          </a:xfrm>
        </p:spPr>
        <p:txBody>
          <a:bodyPr/>
          <a:lstStyle/>
          <a:p>
            <a:r>
              <a:rPr lang="tr-TR" altLang="tr-TR" sz="2200" smtClean="0"/>
              <a:t>During the CIDR application in non-breeding season the device is left in the animal for 7-12 days in sheep, 17-19 days in goats and with the removal of the device PMSG is administered.</a:t>
            </a:r>
          </a:p>
          <a:p>
            <a:r>
              <a:rPr lang="tr-TR" altLang="tr-TR" sz="2200" smtClean="0"/>
              <a:t>The animals are expected to reach estrus in 1-3 days. </a:t>
            </a:r>
          </a:p>
          <a:p>
            <a:r>
              <a:rPr lang="tr-TR" altLang="tr-TR" sz="2200" smtClean="0"/>
              <a:t>In the sponge application in non-breeding season; the device is left in the animal for 12-14 days in sheep and 11 days in goats.</a:t>
            </a:r>
          </a:p>
          <a:p>
            <a:r>
              <a:rPr lang="tr-TR" altLang="tr-TR" sz="2200" smtClean="0"/>
              <a:t>To induce ovulation; in sheep PMSG administration immediately after sponge removal and in goats PMSG+PGF2a injection 48 hours before sponge removal is advised.</a:t>
            </a:r>
          </a:p>
          <a:p>
            <a:r>
              <a:rPr lang="tr-TR" altLang="tr-TR" sz="2200" smtClean="0"/>
              <a:t>36-72 hours after administrations the animals are expected to reach estrus. Recommended insemination time is 55th hour. Fresh semen is preferred.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1 Başlık"/>
          <p:cNvSpPr>
            <a:spLocks noGrp="1" noChangeArrowheads="1"/>
          </p:cNvSpPr>
          <p:nvPr>
            <p:ph type="title"/>
          </p:nvPr>
        </p:nvSpPr>
        <p:spPr>
          <a:xfrm>
            <a:off x="468313" y="465138"/>
            <a:ext cx="8207375" cy="731837"/>
          </a:xfrm>
        </p:spPr>
        <p:txBody>
          <a:bodyPr/>
          <a:lstStyle/>
          <a:p>
            <a:pPr marL="484188"/>
            <a:r>
              <a:rPr lang="tr-TR" altLang="tr-TR" b="1" smtClean="0">
                <a:solidFill>
                  <a:schemeClr val="tx1"/>
                </a:solidFill>
              </a:rPr>
              <a:t>During the Transition Period:</a:t>
            </a:r>
          </a:p>
        </p:txBody>
      </p:sp>
      <p:sp>
        <p:nvSpPr>
          <p:cNvPr id="188419" name="2 İçerik Yer Tutucusu"/>
          <p:cNvSpPr>
            <a:spLocks noGrp="1" noChangeArrowheads="1"/>
          </p:cNvSpPr>
          <p:nvPr>
            <p:ph idx="1"/>
          </p:nvPr>
        </p:nvSpPr>
        <p:spPr>
          <a:xfrm>
            <a:off x="539750" y="1412875"/>
            <a:ext cx="8229600" cy="4427538"/>
          </a:xfrm>
        </p:spPr>
        <p:txBody>
          <a:bodyPr/>
          <a:lstStyle/>
          <a:p>
            <a:r>
              <a:rPr lang="tr-TR" altLang="tr-TR" smtClean="0"/>
              <a:t>In this period sheep may be synchronized by </a:t>
            </a:r>
            <a:r>
              <a:rPr lang="tr-TR" altLang="tr-TR" b="1" smtClean="0"/>
              <a:t>progestagen or progestagen+eCG. </a:t>
            </a:r>
            <a:r>
              <a:rPr lang="tr-TR" altLang="tr-TR" smtClean="0"/>
              <a:t>After these administrations estruses may be stimulated in higher rates by male introduction into the herd.</a:t>
            </a:r>
          </a:p>
          <a:p>
            <a:r>
              <a:rPr lang="tr-TR" altLang="tr-TR" smtClean="0"/>
              <a:t>Ovarian functions can be started with </a:t>
            </a:r>
            <a:r>
              <a:rPr lang="tr-TR" altLang="tr-TR" b="1" smtClean="0"/>
              <a:t>melatonin </a:t>
            </a:r>
            <a:r>
              <a:rPr lang="tr-TR" altLang="tr-TR" smtClean="0"/>
              <a:t>administration along with these. However, for it to be effective it should be used for at least </a:t>
            </a:r>
            <a:r>
              <a:rPr lang="tr-TR" altLang="tr-TR" b="1" smtClean="0"/>
              <a:t>30-60 days.</a:t>
            </a:r>
            <a:endParaRPr lang="tr-TR" altLang="tr-TR"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616</Words>
  <Application>Microsoft Office PowerPoint</Application>
  <PresentationFormat>Ekran Gösterisi (4:3)</PresentationFormat>
  <Paragraphs>39</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Ofis Teması</vt:lpstr>
      <vt:lpstr>Ovsynch protocol</vt:lpstr>
      <vt:lpstr>  Co-Synch protocol</vt:lpstr>
      <vt:lpstr>14 day Presynch + ovsynch protocol</vt:lpstr>
      <vt:lpstr>Synchronization Methods Preferred Usually for Heifers</vt:lpstr>
      <vt:lpstr>Synchronization in Small Ruminants</vt:lpstr>
      <vt:lpstr>Slayt 6</vt:lpstr>
      <vt:lpstr>Stimulation of ovarian functions in Anestrus period:</vt:lpstr>
      <vt:lpstr>Slayt 8</vt:lpstr>
      <vt:lpstr>During the Transition Period:</vt:lpstr>
      <vt:lpstr>Seasonal Applications</vt:lpstr>
      <vt:lpstr>Seasonal Applications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Ovsynch protocol</dc:title>
  <dc:creator>Borga TIRPAN</dc:creator>
  <cp:lastModifiedBy>masa üstü</cp:lastModifiedBy>
  <cp:revision>1</cp:revision>
  <dcterms:created xsi:type="dcterms:W3CDTF">2019-10-01T12:44:35Z</dcterms:created>
  <dcterms:modified xsi:type="dcterms:W3CDTF">2019-10-01T12:45:05Z</dcterms:modified>
</cp:coreProperties>
</file>