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90" r:id="rId4"/>
    <p:sldId id="258" r:id="rId5"/>
    <p:sldId id="289" r:id="rId6"/>
    <p:sldId id="262" r:id="rId7"/>
    <p:sldId id="263" r:id="rId8"/>
    <p:sldId id="264" r:id="rId9"/>
    <p:sldId id="265" r:id="rId10"/>
    <p:sldId id="270" r:id="rId11"/>
    <p:sldId id="273" r:id="rId12"/>
    <p:sldId id="277" r:id="rId13"/>
    <p:sldId id="28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47DB8-137F-46F7-8D9C-87CB24DEDD0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4941E-C674-4B5C-8859-531BB6A882B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673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D756-6FB0-4A0D-A386-687A1D2A8D1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94604-510B-4DB0-B4C3-DC0D3B257A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60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47A8E-1F88-44D8-B3DB-CC4796FF88E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D4FED-1D7A-464C-A1A0-92BBE7843AF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9343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47DB8-137F-46F7-8D9C-87CB24DEDD0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4941E-C674-4B5C-8859-531BB6A882B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244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4EF0A-1261-44A1-8489-58D3A08F7D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52A3F-A4AC-4AB0-A7A7-912C756936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382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83FA7-60A7-495C-98DF-C3AED1FCE80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AF9F7-61EC-4D3D-895D-241B0CF3F0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849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50366-9C8E-43BB-99AC-7F563949ACD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A83DB-EC4B-4CA3-8310-3C2AA6D9818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787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92F46-A149-4675-8584-9A29D4E435A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32AC8-EC04-46EC-9470-E739ED7A4E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912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0853F-29AE-43CA-9BFF-E8F4CCA753A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6A796-266A-46C7-8393-FD55FD5294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117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DD047-133C-4A34-800D-531451CE583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9AC81-E9B4-47AA-B743-510F699FF2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862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E85C3-AE01-412C-8345-A95B310BD2A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4D81-C067-4D7C-9A3D-09C394BF265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414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4EF0A-1261-44A1-8489-58D3A08F7D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52A3F-A4AC-4AB0-A7A7-912C756936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247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D5AE-91FC-4842-A118-EE14650E412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4FC7A-C32E-488D-B165-C494EB20B89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827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D756-6FB0-4A0D-A386-687A1D2A8D1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94604-510B-4DB0-B4C3-DC0D3B257A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1498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47A8E-1F88-44D8-B3DB-CC4796FF88E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D4FED-1D7A-464C-A1A0-92BBE7843AF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846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83FA7-60A7-495C-98DF-C3AED1FCE80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AF9F7-61EC-4D3D-895D-241B0CF3F0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13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50366-9C8E-43BB-99AC-7F563949ACD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A83DB-EC4B-4CA3-8310-3C2AA6D9818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34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92F46-A149-4675-8584-9A29D4E435A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32AC8-EC04-46EC-9470-E739ED7A4E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39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0853F-29AE-43CA-9BFF-E8F4CCA753A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6A796-266A-46C7-8393-FD55FD5294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05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DD047-133C-4A34-800D-531451CE583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9AC81-E9B4-47AA-B743-510F699FF2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61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E85C3-AE01-412C-8345-A95B310BD2A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4D81-C067-4D7C-9A3D-09C394BF265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758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D5AE-91FC-4842-A118-EE14650E412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4FC7A-C32E-488D-B165-C494EB20B89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696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FA6548-940A-42C7-B248-31EC4B148BC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CD077B-B98C-4039-BD97-87E232C47C6E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03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FA6548-940A-42C7-B248-31EC4B148BC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CD077B-B98C-4039-BD97-87E232C47C6E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37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SHB-22</a:t>
            </a:r>
            <a:r>
              <a:rPr lang="en-US" altLang="tr-TR" b="1" dirty="0" smtClean="0"/>
              <a:t>7</a:t>
            </a:r>
            <a:r>
              <a:rPr lang="tr-TR" altLang="tr-TR" b="1" dirty="0" smtClean="0"/>
              <a:t> TÜRKİYE’NİN TOPLUMSAL VE EKONOMİK YAPISI</a:t>
            </a:r>
          </a:p>
          <a:p>
            <a:pPr eaLnBrk="1" hangingPunct="1"/>
            <a:r>
              <a:rPr lang="tr-TR" altLang="tr-TR" b="1" dirty="0" smtClean="0"/>
              <a:t>CUMHURİYET DÖNEMİ DEVRİMLERİ</a:t>
            </a:r>
            <a:r>
              <a:rPr lang="en-US" altLang="tr-TR" b="1" dirty="0" smtClean="0"/>
              <a:t>-1</a:t>
            </a:r>
          </a:p>
          <a:p>
            <a:pPr eaLnBrk="1" hangingPunct="1"/>
            <a:r>
              <a:rPr lang="tr-TR" altLang="tr-TR" b="1" dirty="0" smtClean="0"/>
              <a:t>ARŞ. GÖR. DR. BURCU ÖZDEMİR OCAKLI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8975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 err="1" smtClean="0"/>
              <a:t>Eğitimsel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Devrimler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36194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b="1" dirty="0" smtClean="0"/>
          </a:p>
          <a:p>
            <a:pPr eaLnBrk="1" hangingPunct="1"/>
            <a:r>
              <a:rPr lang="tr-TR" altLang="tr-TR" dirty="0" smtClean="0"/>
              <a:t>Öğretimin birleştirilmesi (3 Mart 1924)</a:t>
            </a:r>
            <a:endParaRPr lang="en-US" altLang="tr-TR" dirty="0" smtClean="0"/>
          </a:p>
          <a:p>
            <a:pPr lvl="1" eaLnBrk="1" hangingPunct="1"/>
            <a:r>
              <a:rPr lang="en-US" altLang="tr-TR" dirty="0" err="1" smtClean="0"/>
              <a:t>Tevhid-i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Tedrisat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Kanunu</a:t>
            </a:r>
            <a:endParaRPr lang="en-US" altLang="tr-TR" dirty="0"/>
          </a:p>
          <a:p>
            <a:pPr eaLnBrk="1" hangingPunct="1"/>
            <a:r>
              <a:rPr lang="tr-TR" altLang="tr-TR" dirty="0" smtClean="0"/>
              <a:t>Yeni Türk harflerinin kabulü (1 Kasım 1928)</a:t>
            </a:r>
            <a:endParaRPr lang="en-US" altLang="tr-TR" dirty="0"/>
          </a:p>
          <a:p>
            <a:pPr eaLnBrk="1" hangingPunct="1"/>
            <a:r>
              <a:rPr lang="tr-TR" altLang="tr-TR" dirty="0" smtClean="0"/>
              <a:t>Türk Tarih ve Dil Kurumlarının kurulması (1931-1932</a:t>
            </a:r>
            <a:r>
              <a:rPr lang="en-US" altLang="tr-TR" dirty="0" smtClean="0"/>
              <a:t>)</a:t>
            </a:r>
          </a:p>
          <a:p>
            <a:pPr eaLnBrk="1" hangingPunct="1"/>
            <a:r>
              <a:rPr lang="tr-TR" altLang="tr-TR" dirty="0" smtClean="0"/>
              <a:t>Üniversite öğreniminin düzenlenmesi (31 Mayıs 1933)</a:t>
            </a:r>
            <a:endParaRPr lang="en-US" altLang="tr-TR" dirty="0"/>
          </a:p>
          <a:p>
            <a:pPr eaLnBrk="1" hangingPunct="1"/>
            <a:r>
              <a:rPr lang="tr-TR" altLang="tr-TR" dirty="0" smtClean="0"/>
              <a:t>Güzel sanatlarda yenilikler</a:t>
            </a:r>
          </a:p>
          <a:p>
            <a:pPr marL="0" indent="0" eaLnBrk="1" hangingPunct="1">
              <a:buNone/>
            </a:pPr>
            <a:endParaRPr lang="tr-TR" altLang="tr-TR" dirty="0" smtClean="0"/>
          </a:p>
          <a:p>
            <a:pPr eaLnBrk="1" hangingPunct="1"/>
            <a:endParaRPr lang="tr-TR" altLang="tr-TR" b="1" dirty="0" smtClean="0"/>
          </a:p>
          <a:p>
            <a:pPr algn="l" eaLnBrk="1" hangingPunct="1"/>
            <a:endParaRPr lang="tr-TR" alt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tr-TR" altLang="tr-TR" b="1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0559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Devrimler</a:t>
            </a:r>
            <a:endParaRPr lang="en-US" dirty="0"/>
          </a:p>
        </p:txBody>
      </p:sp>
      <p:sp>
        <p:nvSpPr>
          <p:cNvPr id="10957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tr-TR" dirty="0" err="1" smtClean="0"/>
              <a:t>Aşârın</a:t>
            </a:r>
            <a:r>
              <a:rPr lang="tr-TR" dirty="0" smtClean="0"/>
              <a:t> (Köylüden </a:t>
            </a:r>
            <a:r>
              <a:rPr lang="tr-TR" dirty="0"/>
              <a:t>her yıl tarımsal ürünün %12.5’inin mültezimler aracılığı ile </a:t>
            </a:r>
            <a:r>
              <a:rPr lang="tr-TR" dirty="0" smtClean="0"/>
              <a:t>toplanan verginin) </a:t>
            </a:r>
            <a:r>
              <a:rPr lang="tr-TR" dirty="0"/>
              <a:t>kaldırılması</a:t>
            </a:r>
          </a:p>
          <a:p>
            <a:pPr algn="just" eaLnBrk="1" hangingPunct="1">
              <a:defRPr/>
            </a:pPr>
            <a:r>
              <a:rPr lang="tr-TR" dirty="0" smtClean="0"/>
              <a:t>Çiftçinin özendirilmesi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ö</a:t>
            </a:r>
            <a:r>
              <a:rPr lang="tr-TR" dirty="0" err="1" smtClean="0"/>
              <a:t>rnek</a:t>
            </a:r>
            <a:r>
              <a:rPr lang="tr-TR" dirty="0" smtClean="0"/>
              <a:t> </a:t>
            </a:r>
            <a:r>
              <a:rPr lang="tr-TR" dirty="0"/>
              <a:t>çiftliklerin kurulması</a:t>
            </a:r>
          </a:p>
          <a:p>
            <a:pPr algn="just" eaLnBrk="1" hangingPunct="1">
              <a:defRPr/>
            </a:pPr>
            <a:r>
              <a:rPr lang="tr-TR" dirty="0" smtClean="0"/>
              <a:t>Sanayiyi </a:t>
            </a:r>
            <a:r>
              <a:rPr lang="tr-TR" dirty="0"/>
              <a:t>Teşvik Kanunu'nun çıkarılarak sanayi kuruluşlarının kurulması</a:t>
            </a:r>
          </a:p>
          <a:p>
            <a:pPr algn="just" eaLnBrk="1" hangingPunct="1">
              <a:defRPr/>
            </a:pPr>
            <a:r>
              <a:rPr lang="tr-TR" dirty="0" smtClean="0"/>
              <a:t>I</a:t>
            </a:r>
            <a:r>
              <a:rPr lang="tr-TR" dirty="0"/>
              <a:t>. ve II. Kalkınma </a:t>
            </a:r>
            <a:r>
              <a:rPr lang="tr-TR" dirty="0" err="1"/>
              <a:t>Planları'nın</a:t>
            </a:r>
            <a:r>
              <a:rPr lang="tr-TR" dirty="0"/>
              <a:t> (1933-1937) uygulamaya </a:t>
            </a:r>
            <a:r>
              <a:rPr lang="tr-TR" dirty="0" smtClean="0"/>
              <a:t>konulması</a:t>
            </a:r>
            <a:endParaRPr lang="tr-TR" i="1" dirty="0" smtClean="0"/>
          </a:p>
          <a:p>
            <a:pPr algn="just" eaLnBrk="1" hangingPunct="1">
              <a:defRPr/>
            </a:pPr>
            <a:endParaRPr lang="tr-TR" i="1" dirty="0" smtClean="0"/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tr-TR" i="1" dirty="0" smtClean="0"/>
          </a:p>
          <a:p>
            <a:pPr algn="just" eaLnBrk="1" hangingPunct="1">
              <a:defRPr/>
            </a:pPr>
            <a:endParaRPr lang="tr-TR" dirty="0" smtClean="0"/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b="1" dirty="0" smtClean="0"/>
          </a:p>
          <a:p>
            <a:pPr algn="l" eaLnBrk="1" hangingPunct="1">
              <a:defRPr/>
            </a:pPr>
            <a:endParaRPr 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endParaRPr lang="tr-TR" b="1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2474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Alt Başlık 2"/>
          <p:cNvSpPr>
            <a:spLocks noGrp="1"/>
          </p:cNvSpPr>
          <p:nvPr>
            <p:ph type="subTitle" idx="1"/>
          </p:nvPr>
        </p:nvSpPr>
        <p:spPr>
          <a:xfrm>
            <a:off x="1878013" y="179388"/>
            <a:ext cx="9144000" cy="6334125"/>
          </a:xfrm>
        </p:spPr>
        <p:txBody>
          <a:bodyPr/>
          <a:lstStyle/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r>
              <a:rPr lang="tr-TR" altLang="tr-TR" b="1" dirty="0" smtClean="0"/>
              <a:t>Kaynak</a:t>
            </a:r>
            <a:r>
              <a:rPr lang="en-US" altLang="tr-TR" b="1" smtClean="0"/>
              <a:t>ça</a:t>
            </a:r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Türk Tarih Kurumu. Atatürk Devrimleri. (http://www.ttk.gov.tr/</a:t>
            </a:r>
            <a:r>
              <a:rPr lang="tr-TR" altLang="tr-TR" dirty="0" err="1" smtClean="0"/>
              <a:t>index.php?Page</a:t>
            </a:r>
            <a:r>
              <a:rPr lang="tr-TR" altLang="tr-TR" dirty="0" smtClean="0"/>
              <a:t>=</a:t>
            </a:r>
            <a:r>
              <a:rPr lang="tr-TR" altLang="tr-TR" dirty="0" err="1" smtClean="0"/>
              <a:t>Sayfa&amp;No</a:t>
            </a:r>
            <a:r>
              <a:rPr lang="tr-TR" altLang="tr-TR" dirty="0" smtClean="0"/>
              <a:t>=223). 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Özer, İ. (2012). Cumhuriyet dönemi devrimleri, toplumsal yaşama etkileri ve gündelik hayat. İçinde </a:t>
            </a:r>
            <a:r>
              <a:rPr lang="tr-TR" altLang="tr-TR" dirty="0" err="1" smtClean="0"/>
              <a:t>Memet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Zencirkıran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Edt</a:t>
            </a:r>
            <a:r>
              <a:rPr lang="tr-TR" altLang="tr-TR" dirty="0" smtClean="0"/>
              <a:t>). Dünden bugüne Türkiye’nin Toplumsal Yapısı (123-150). Ankara: Dora Basım-Yayın Ltd. Şti.  </a:t>
            </a:r>
          </a:p>
          <a:p>
            <a:pPr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358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Osmanlıda</a:t>
            </a:r>
            <a:r>
              <a:rPr lang="en-US" dirty="0" smtClean="0"/>
              <a:t> </a:t>
            </a:r>
            <a:r>
              <a:rPr lang="en-US" dirty="0" err="1" smtClean="0"/>
              <a:t>Demokratikleşme</a:t>
            </a:r>
            <a:r>
              <a:rPr lang="en-US" dirty="0" smtClean="0"/>
              <a:t> </a:t>
            </a:r>
            <a:r>
              <a:rPr lang="en-US" dirty="0" err="1" smtClean="0"/>
              <a:t>Hareketleri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Sened-i</a:t>
            </a:r>
            <a:r>
              <a:rPr lang="en-US" dirty="0"/>
              <a:t> </a:t>
            </a:r>
            <a:r>
              <a:rPr lang="en-US" dirty="0" err="1"/>
              <a:t>İttifak</a:t>
            </a:r>
            <a:r>
              <a:rPr lang="en-US" dirty="0"/>
              <a:t> (1808</a:t>
            </a:r>
            <a:r>
              <a:rPr lang="en-US" dirty="0" smtClean="0"/>
              <a:t>)</a:t>
            </a:r>
          </a:p>
          <a:p>
            <a:r>
              <a:rPr lang="it-IT" dirty="0"/>
              <a:t>Tanzimat Fermanı (3 Kasım 1839</a:t>
            </a:r>
            <a:r>
              <a:rPr lang="it-IT" dirty="0" smtClean="0"/>
              <a:t>)</a:t>
            </a:r>
          </a:p>
          <a:p>
            <a:r>
              <a:rPr lang="en-US" dirty="0" err="1" smtClean="0"/>
              <a:t>Islahat</a:t>
            </a:r>
            <a:r>
              <a:rPr lang="en-US" dirty="0" smtClean="0"/>
              <a:t> </a:t>
            </a:r>
            <a:r>
              <a:rPr lang="en-US" dirty="0" err="1"/>
              <a:t>Fermanı</a:t>
            </a:r>
            <a:r>
              <a:rPr lang="en-US" dirty="0"/>
              <a:t> (28 </a:t>
            </a:r>
            <a:r>
              <a:rPr lang="en-US" dirty="0" err="1"/>
              <a:t>Şubat</a:t>
            </a:r>
            <a:r>
              <a:rPr lang="en-US" dirty="0"/>
              <a:t> 1856</a:t>
            </a:r>
            <a:r>
              <a:rPr lang="en-US" dirty="0" smtClean="0"/>
              <a:t>)</a:t>
            </a:r>
          </a:p>
          <a:p>
            <a:r>
              <a:rPr lang="en-US" dirty="0"/>
              <a:t>I. </a:t>
            </a:r>
            <a:r>
              <a:rPr lang="en-US" dirty="0" err="1"/>
              <a:t>Meşrutiyet’in</a:t>
            </a:r>
            <a:r>
              <a:rPr lang="en-US" dirty="0"/>
              <a:t> </a:t>
            </a:r>
            <a:r>
              <a:rPr lang="en-US" dirty="0" err="1"/>
              <a:t>İlanı</a:t>
            </a:r>
            <a:r>
              <a:rPr lang="en-US" dirty="0"/>
              <a:t> ( 23 </a:t>
            </a:r>
            <a:r>
              <a:rPr lang="en-US" dirty="0" err="1"/>
              <a:t>Aralık</a:t>
            </a:r>
            <a:r>
              <a:rPr lang="en-US" dirty="0"/>
              <a:t> </a:t>
            </a:r>
            <a:r>
              <a:rPr lang="en-US" dirty="0" smtClean="0"/>
              <a:t>1876-14 </a:t>
            </a:r>
            <a:r>
              <a:rPr lang="en-US" dirty="0" err="1" smtClean="0"/>
              <a:t>Şubat</a:t>
            </a:r>
            <a:r>
              <a:rPr lang="en-US" dirty="0" smtClean="0"/>
              <a:t> 1877)</a:t>
            </a:r>
          </a:p>
          <a:p>
            <a:r>
              <a:rPr lang="en-US" dirty="0" smtClean="0"/>
              <a:t>II. </a:t>
            </a:r>
            <a:r>
              <a:rPr lang="en-US" dirty="0" err="1" smtClean="0"/>
              <a:t>Meşrutiyet’in</a:t>
            </a:r>
            <a:r>
              <a:rPr lang="en-US" dirty="0" smtClean="0"/>
              <a:t> </a:t>
            </a:r>
            <a:r>
              <a:rPr lang="en-US" dirty="0" err="1"/>
              <a:t>İlanı</a:t>
            </a:r>
            <a:r>
              <a:rPr lang="en-US" dirty="0"/>
              <a:t> ( 23 </a:t>
            </a:r>
            <a:r>
              <a:rPr lang="en-US" dirty="0" err="1"/>
              <a:t>Temmuz</a:t>
            </a:r>
            <a:r>
              <a:rPr lang="en-US" dirty="0"/>
              <a:t> 1908 )</a:t>
            </a:r>
          </a:p>
          <a:p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53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120834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tr-TR" altLang="tr-TR" dirty="0" smtClean="0"/>
              <a:t>Ulus egemenliğinin ve bağımsızlık ilkesinin ön plana çık</a:t>
            </a:r>
            <a:r>
              <a:rPr lang="en-US" altLang="tr-TR" dirty="0" err="1" smtClean="0"/>
              <a:t>ması</a:t>
            </a:r>
            <a:endParaRPr lang="tr-TR" dirty="0" smtClean="0">
              <a:solidFill>
                <a:prstClr val="black"/>
              </a:solidFill>
            </a:endParaRPr>
          </a:p>
          <a:p>
            <a:pPr eaLnBrk="1" hangingPunct="1"/>
            <a:r>
              <a:rPr lang="en-US" dirty="0">
                <a:solidFill>
                  <a:prstClr val="black"/>
                </a:solidFill>
              </a:rPr>
              <a:t>İ</a:t>
            </a:r>
            <a:r>
              <a:rPr lang="tr-TR" dirty="0" err="1" smtClean="0">
                <a:solidFill>
                  <a:prstClr val="black"/>
                </a:solidFill>
              </a:rPr>
              <a:t>lkeler</a:t>
            </a:r>
            <a:r>
              <a:rPr lang="tr-TR" dirty="0">
                <a:solidFill>
                  <a:prstClr val="black"/>
                </a:solidFill>
              </a:rPr>
              <a:t>: </a:t>
            </a:r>
            <a:endParaRPr lang="en-US" dirty="0" smtClean="0">
              <a:solidFill>
                <a:prstClr val="black"/>
              </a:solidFill>
            </a:endParaRPr>
          </a:p>
          <a:p>
            <a:pPr lvl="1" eaLnBrk="1" hangingPunct="1"/>
            <a:r>
              <a:rPr lang="tr-TR" altLang="tr-TR" dirty="0"/>
              <a:t>1 — Cumhuriyetçilik</a:t>
            </a:r>
          </a:p>
          <a:p>
            <a:pPr lvl="1" eaLnBrk="1" hangingPunct="1"/>
            <a:r>
              <a:rPr lang="tr-TR" altLang="tr-TR" dirty="0"/>
              <a:t>2 — Milliyetçilik</a:t>
            </a:r>
          </a:p>
          <a:p>
            <a:pPr lvl="1" eaLnBrk="1" hangingPunct="1"/>
            <a:r>
              <a:rPr lang="tr-TR" altLang="tr-TR" dirty="0"/>
              <a:t>3 — Halkçılık</a:t>
            </a:r>
          </a:p>
          <a:p>
            <a:pPr lvl="1" eaLnBrk="1" hangingPunct="1"/>
            <a:r>
              <a:rPr lang="tr-TR" altLang="tr-TR" dirty="0"/>
              <a:t>4 — Devletçilik</a:t>
            </a:r>
          </a:p>
          <a:p>
            <a:pPr lvl="1" eaLnBrk="1" hangingPunct="1"/>
            <a:r>
              <a:rPr lang="tr-TR" altLang="tr-TR" dirty="0"/>
              <a:t>5 — Laiklik</a:t>
            </a:r>
          </a:p>
          <a:p>
            <a:pPr lvl="1" eaLnBrk="1" hangingPunct="1"/>
            <a:r>
              <a:rPr lang="tr-TR" altLang="tr-TR" dirty="0"/>
              <a:t>6 — İnkılâpçılık</a:t>
            </a:r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6542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Cumhuriyetin</a:t>
            </a:r>
            <a:r>
              <a:rPr lang="en-US" dirty="0" smtClean="0"/>
              <a:t> </a:t>
            </a:r>
            <a:r>
              <a:rPr lang="en-US" dirty="0" err="1" smtClean="0"/>
              <a:t>kurulmasıyla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Millet </a:t>
            </a:r>
            <a:r>
              <a:rPr lang="en-US" dirty="0" err="1"/>
              <a:t>kavramına</a:t>
            </a:r>
            <a:r>
              <a:rPr lang="en-US" dirty="0"/>
              <a:t> </a:t>
            </a:r>
            <a:r>
              <a:rPr lang="en-US" dirty="0" err="1"/>
              <a:t>vurgu</a:t>
            </a:r>
            <a:r>
              <a:rPr lang="en-US" dirty="0"/>
              <a:t>: </a:t>
            </a:r>
            <a:r>
              <a:rPr lang="en-US" dirty="0" err="1"/>
              <a:t>dil</a:t>
            </a:r>
            <a:r>
              <a:rPr lang="en-US" dirty="0"/>
              <a:t>,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ülkü</a:t>
            </a:r>
            <a:r>
              <a:rPr lang="en-US" dirty="0"/>
              <a:t> </a:t>
            </a:r>
            <a:r>
              <a:rPr lang="en-US" dirty="0" err="1"/>
              <a:t>birliği</a:t>
            </a:r>
            <a:endParaRPr lang="en-US" dirty="0"/>
          </a:p>
          <a:p>
            <a:pPr lvl="0"/>
            <a:r>
              <a:rPr lang="tr-TR" dirty="0"/>
              <a:t>Devlet: toplumu ve bireylerini Batılılaştırma adına yönlendiren ve yakından denetleyen egemen bir modern devlet</a:t>
            </a:r>
          </a:p>
          <a:p>
            <a:pPr lvl="0"/>
            <a:r>
              <a:rPr lang="tr-TR" dirty="0"/>
              <a:t>Batılılaşma: Bir devlet politikası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988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/>
              <a:t>Devrimleri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2493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Yalnızca yönetim şeklinin değiştirilmesi değildir</a:t>
            </a:r>
          </a:p>
          <a:p>
            <a:pPr eaLnBrk="1" hangingPunct="1"/>
            <a:r>
              <a:rPr lang="tr-TR" altLang="tr-TR" dirty="0" smtClean="0"/>
              <a:t>Siyasi</a:t>
            </a:r>
          </a:p>
          <a:p>
            <a:pPr eaLnBrk="1" hangingPunct="1"/>
            <a:r>
              <a:rPr lang="tr-TR" altLang="tr-TR" dirty="0" smtClean="0"/>
              <a:t>Sosyal </a:t>
            </a:r>
          </a:p>
          <a:p>
            <a:pPr eaLnBrk="1" hangingPunct="1"/>
            <a:r>
              <a:rPr lang="tr-TR" altLang="tr-TR" dirty="0" smtClean="0"/>
              <a:t>İktisadi kurumları ile</a:t>
            </a:r>
          </a:p>
          <a:p>
            <a:pPr algn="just" eaLnBrk="1" hangingPunct="1"/>
            <a:r>
              <a:rPr lang="tr-TR" altLang="tr-TR" dirty="0" smtClean="0"/>
              <a:t>Toplumsal yapı, sosyal yaşam ve anlayış değişimini ve dönüşümünü amaçlar   </a:t>
            </a:r>
          </a:p>
          <a:p>
            <a:pPr eaLnBrk="1" hangingPunct="1"/>
            <a:endParaRPr lang="tr-TR" altLang="tr-TR" dirty="0" smtClean="0"/>
          </a:p>
          <a:p>
            <a:pPr marL="0" indent="0" eaLnBrk="1" hangingPunct="1"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04744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 smtClean="0"/>
              <a:t>5 </a:t>
            </a:r>
            <a:r>
              <a:rPr lang="en-US" altLang="tr-TR" dirty="0" err="1" smtClean="0"/>
              <a:t>temel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alanda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devrimler</a:t>
            </a:r>
            <a:r>
              <a:rPr lang="en-US" altLang="tr-TR" dirty="0" smtClean="0"/>
              <a:t>:</a:t>
            </a:r>
            <a:r>
              <a:rPr lang="tr-TR" altLang="tr-TR" sz="2400" dirty="0" smtClean="0"/>
              <a:t/>
            </a:r>
            <a:br>
              <a:rPr lang="tr-TR" altLang="tr-TR" sz="2400" dirty="0" smtClean="0"/>
            </a:br>
            <a:r>
              <a:rPr lang="tr-TR" altLang="tr-TR" sz="2400" dirty="0" smtClean="0"/>
              <a:t/>
            </a:r>
            <a:br>
              <a:rPr lang="tr-TR" altLang="tr-TR" sz="2400" dirty="0" smtClean="0"/>
            </a:br>
            <a:endParaRPr lang="tr-TR" altLang="tr-TR" sz="2400" dirty="0" smtClean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Siyasal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Toplumsal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Hukuki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5. </a:t>
            </a:r>
            <a:r>
              <a:rPr lang="en-US" dirty="0" err="1" smtClean="0"/>
              <a:t>Ekonomik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79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/>
              <a:t>Devrimler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957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Hilafetin saltanattan ayrılarak saltanatın kaldırılması (1922)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Cumhuriyetin ilanı (1923)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Halifeliğin kaldırılması ve Osmanlı hanedanlığının sınır dışı edilmesi (1924)</a:t>
            </a:r>
          </a:p>
          <a:p>
            <a:pPr marL="0" indent="0" eaLnBrk="1" hangingPunct="1">
              <a:buNone/>
              <a:defRPr/>
            </a:pPr>
            <a:endParaRPr lang="tr-TR" dirty="0" smtClean="0"/>
          </a:p>
          <a:p>
            <a:pPr algn="just" eaLnBrk="1" hangingPunct="1">
              <a:defRPr/>
            </a:pPr>
            <a:endParaRPr lang="tr-TR" dirty="0" smtClean="0"/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b="1" dirty="0" smtClean="0"/>
          </a:p>
          <a:p>
            <a:pPr algn="l" eaLnBrk="1" hangingPunct="1">
              <a:defRPr/>
            </a:pPr>
            <a:endParaRPr 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endParaRPr lang="tr-TR" b="1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04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 smtClean="0"/>
              <a:t>Devrimler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28002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dirty="0" smtClean="0"/>
              <a:t>Kadınlara erkeklerle eşit haklar verilmesi (1926-1934)</a:t>
            </a:r>
          </a:p>
          <a:p>
            <a:pPr algn="just" eaLnBrk="1" hangingPunct="1"/>
            <a:r>
              <a:rPr lang="tr-TR" altLang="tr-TR" dirty="0" smtClean="0"/>
              <a:t>Şapka ve kıyafet devrimi (25 Kasım 1925)</a:t>
            </a:r>
          </a:p>
          <a:p>
            <a:pPr algn="just" eaLnBrk="1" hangingPunct="1"/>
            <a:r>
              <a:rPr lang="tr-TR" altLang="tr-TR" dirty="0" smtClean="0"/>
              <a:t>Tekke</a:t>
            </a:r>
            <a:r>
              <a:rPr lang="en-US" altLang="tr-TR" dirty="0" smtClean="0"/>
              <a:t>,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zâviye</a:t>
            </a:r>
            <a:r>
              <a:rPr lang="tr-TR" altLang="tr-TR" dirty="0" smtClean="0"/>
              <a:t> ve türbelerin kapatılması (30 Kasım 1925)</a:t>
            </a:r>
          </a:p>
          <a:p>
            <a:pPr algn="just" eaLnBrk="1" hangingPunct="1"/>
            <a:r>
              <a:rPr lang="tr-TR" altLang="tr-TR" dirty="0" smtClean="0"/>
              <a:t>Lâkap ve unvanların kaldırılması (26 Kasım 1934)</a:t>
            </a:r>
          </a:p>
          <a:p>
            <a:pPr algn="just" eaLnBrk="1" hangingPunct="1"/>
            <a:r>
              <a:rPr lang="tr-TR" altLang="tr-TR" dirty="0" smtClean="0"/>
              <a:t>Soyadı kanunu ( 21 Haziran 1934)</a:t>
            </a:r>
          </a:p>
          <a:p>
            <a:pPr algn="just" eaLnBrk="1" hangingPunct="1"/>
            <a:r>
              <a:rPr lang="tr-TR" altLang="tr-TR" dirty="0" smtClean="0"/>
              <a:t>Uluslararası saat, takvim ve uzunluk ölçülerinin kabulü (1925-1931)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b="1" dirty="0" smtClean="0"/>
          </a:p>
          <a:p>
            <a:pPr algn="l" eaLnBrk="1" hangingPunct="1"/>
            <a:endParaRPr lang="tr-TR" alt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tr-TR" altLang="tr-TR" b="1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55745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 smtClean="0"/>
              <a:t>Devrimler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957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b="1" dirty="0" smtClean="0"/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Mecellenin </a:t>
            </a:r>
            <a:r>
              <a:rPr lang="tr-TR" dirty="0"/>
              <a:t>kaldırılması (</a:t>
            </a:r>
            <a:r>
              <a:rPr lang="tr-TR" dirty="0" smtClean="0"/>
              <a:t>192</a:t>
            </a:r>
            <a:r>
              <a:rPr lang="en-US" dirty="0" smtClean="0"/>
              <a:t>6</a:t>
            </a:r>
            <a:r>
              <a:rPr lang="tr-TR" dirty="0" smtClean="0"/>
              <a:t>)</a:t>
            </a:r>
            <a:endParaRPr lang="en-US" dirty="0" smtClean="0"/>
          </a:p>
          <a:p>
            <a:pPr marL="800100" lvl="1" indent="-342900" algn="just" eaLnBrk="1" hangingPunct="1">
              <a:defRPr/>
            </a:pPr>
            <a:r>
              <a:rPr lang="tr-TR" dirty="0"/>
              <a:t>Mecelle-i Ahkâm-ı </a:t>
            </a:r>
            <a:r>
              <a:rPr lang="tr-TR" dirty="0" smtClean="0"/>
              <a:t>Adliye</a:t>
            </a:r>
            <a:r>
              <a:rPr lang="en-US" dirty="0" smtClean="0"/>
              <a:t> (19. </a:t>
            </a:r>
            <a:r>
              <a:rPr lang="en-US" dirty="0" err="1" smtClean="0"/>
              <a:t>yy’da</a:t>
            </a:r>
            <a:r>
              <a:rPr lang="en-US" dirty="0" smtClean="0"/>
              <a:t> </a:t>
            </a:r>
            <a:r>
              <a:rPr lang="en-US" dirty="0" err="1" smtClean="0"/>
              <a:t>hazırlanıyor</a:t>
            </a:r>
            <a:r>
              <a:rPr lang="en-US" dirty="0" smtClean="0"/>
              <a:t>)</a:t>
            </a:r>
            <a:endParaRPr lang="tr-TR" dirty="0" smtClean="0"/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Türk </a:t>
            </a:r>
            <a:r>
              <a:rPr lang="tr-TR" dirty="0"/>
              <a:t>Medeni Kanunu ve diğer kanunların çıkarılarak laik hukuk düzenine geçilmesi (</a:t>
            </a:r>
            <a:r>
              <a:rPr lang="tr-TR" dirty="0" smtClean="0"/>
              <a:t>192</a:t>
            </a:r>
            <a:r>
              <a:rPr lang="en-US" dirty="0" smtClean="0"/>
              <a:t>6</a:t>
            </a:r>
            <a:r>
              <a:rPr lang="tr-TR" dirty="0" smtClean="0"/>
              <a:t>)</a:t>
            </a:r>
          </a:p>
          <a:p>
            <a:pPr marL="0" indent="0" eaLnBrk="1" hangingPunct="1">
              <a:buNone/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b="1" dirty="0" smtClean="0"/>
          </a:p>
          <a:p>
            <a:pPr algn="l" eaLnBrk="1" hangingPunct="1">
              <a:defRPr/>
            </a:pPr>
            <a:endParaRPr lang="tr-TR" b="1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endParaRPr lang="tr-TR" b="1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9031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</TotalTime>
  <Words>411</Words>
  <Application>Microsoft Office PowerPoint</Application>
  <PresentationFormat>Geniş ekran</PresentationFormat>
  <Paragraphs>112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1_Office Teması</vt:lpstr>
      <vt:lpstr>Office Teması</vt:lpstr>
      <vt:lpstr>PowerPoint Sunusu</vt:lpstr>
      <vt:lpstr>Osmanlıda Demokratikleşme Hareketleri</vt:lpstr>
      <vt:lpstr>Cumhuriyet Dönemi</vt:lpstr>
      <vt:lpstr>Cumhuriyetin kurulmasıyla birlikte</vt:lpstr>
      <vt:lpstr>Cumhuriyet Devrimleri </vt:lpstr>
      <vt:lpstr>5 temel alanda devrimler:  </vt:lpstr>
      <vt:lpstr>Siyasal Devrimler </vt:lpstr>
      <vt:lpstr>Toplumsal Devrimler </vt:lpstr>
      <vt:lpstr>Hukuki Devrimler </vt:lpstr>
      <vt:lpstr> Eğitimsel ve Kültürel Devrimler </vt:lpstr>
      <vt:lpstr>Ekonomik Devrimler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51</cp:revision>
  <dcterms:created xsi:type="dcterms:W3CDTF">2017-10-29T14:28:49Z</dcterms:created>
  <dcterms:modified xsi:type="dcterms:W3CDTF">2020-11-26T20:31:53Z</dcterms:modified>
</cp:coreProperties>
</file>