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CC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biçemleri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D912DF-74E5-4449-917F-BC4B3E3A00DA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739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084B-475E-4C05-8E7D-FF90B4817713}" type="datetime1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Prof.Dr.Mustafa Ergün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BC2F9-F8A9-4C49-A14A-D05FFD71B39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4577084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25F3-0B13-455F-86AC-32363E659B93}" type="datetime1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Prof.Dr.Mustafa Ergün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58772-E73B-4867-B2E9-D817744790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36560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0D01-BB3A-4F51-8746-D0BAFDD120D0}" type="datetime1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Prof.Dr.Mustafa Ergün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783D9-9610-42D4-8F68-AA7595A9C9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17789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CD5F-03F3-46A6-B679-710B18376615}" type="datetime1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Prof.Dr.Mustafa Ergün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7697-E74E-4B17-8018-0486D6C5F55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38257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A104-C83D-4EDA-933E-9E61ADD2C801}" type="datetime1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Prof.Dr.Mustafa Ergün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4262-12B2-4ECC-9FAD-D4311B20863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296678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81E6-DB27-4860-83EE-7C3216AF1571}" type="datetime1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Prof.Dr.Mustafa Ergün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3D54-28EE-4C67-8C97-88067B41D87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8156111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857EB-D92C-4749-A4CD-9F9569554DEA}" type="datetime1">
              <a:rPr lang="tr-TR" smtClean="0"/>
              <a:t>27.11.2017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Prof.Dr.Mustafa Ergün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FEB8-D010-425A-9007-07FDAE3E185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790966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A422-2182-4C5F-9ADD-0B21FCE36117}" type="datetime1">
              <a:rPr lang="tr-TR" smtClean="0"/>
              <a:t>27.11.2017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Prof.Dr.Mustafa Ergün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1D2FD-49FD-4C84-BE20-381207D013D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391891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E983-43E9-43B5-B9A1-4C85ED75F9FD}" type="datetime1">
              <a:rPr lang="tr-TR" smtClean="0"/>
              <a:t>27.11.2017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Prof.Dr.Mustafa Ergün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4C9AA-292B-4BA7-B845-2BC711BA989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23515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A7974-70AE-4BF5-914B-057B8B18561D}" type="datetime1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Prof.Dr.Mustafa Ergün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31A9-7790-47FB-9357-2425E6D1EAA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6031984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7711-6604-4D1A-9B3D-DB3D4B91F9E4}" type="datetime1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Prof.Dr.Mustafa Ergün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9F4-AEF6-4423-830D-0E9070FE218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297476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4780E-34E6-4FA8-9CF5-571BC7986C36}" type="datetime1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Prof.Dr.Mustafa Ergün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172CD-679B-4C91-BAED-23FB84513E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5103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1B8F7-34F5-4D06-B895-5A20E0BC09FC}" type="slidenum">
              <a:rPr lang="tr-TR"/>
              <a:pPr/>
              <a:t>1</a:t>
            </a:fld>
            <a:endParaRPr lang="tr-TR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765536" y="533400"/>
            <a:ext cx="7696200" cy="10668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200" dirty="0">
                <a:latin typeface="Arial" charset="0"/>
              </a:rPr>
              <a:t>ÖĞRETİM TEKNOLOJİLERİ VE MATERYAL GELİŞTİRME</a:t>
            </a:r>
            <a:endParaRPr lang="tr-TR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133600" y="2895600"/>
            <a:ext cx="4495800" cy="2014538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 dirty="0">
                <a:latin typeface="Arial" charset="0"/>
              </a:rPr>
              <a:t>Öğretimde </a:t>
            </a:r>
          </a:p>
          <a:p>
            <a:pPr algn="ctr">
              <a:spcBef>
                <a:spcPct val="50000"/>
              </a:spcBef>
            </a:pPr>
            <a:r>
              <a:rPr lang="tr-TR" sz="3600" b="1" dirty="0">
                <a:latin typeface="Arial" charset="0"/>
              </a:rPr>
              <a:t>Araç-Gereçlerin Yeri ve Önemi</a:t>
            </a:r>
            <a:endParaRPr lang="tr-TR" b="1" dirty="0">
              <a:latin typeface="Arial" charset="0"/>
            </a:endParaRPr>
          </a:p>
        </p:txBody>
      </p:sp>
    </p:spTree>
  </p:cSld>
  <p:clrMapOvr>
    <a:masterClrMapping/>
  </p:clrMapOvr>
  <p:transition spd="slow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F5060-DCB6-4222-A92F-CDEDA562C035}" type="slidenum">
              <a:rPr lang="tr-TR"/>
              <a:pPr/>
              <a:t>10</a:t>
            </a:fld>
            <a:endParaRPr lang="tr-TR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533400" y="2636912"/>
            <a:ext cx="8077200" cy="1200329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 b="1" i="1" dirty="0">
                <a:latin typeface="Verdana" pitchFamily="34" charset="0"/>
              </a:rPr>
              <a:t>Araç-gereçler tekrar tekrar </a:t>
            </a:r>
            <a:r>
              <a:rPr lang="tr-TR" sz="3600" b="1" i="1" dirty="0" smtClean="0">
                <a:latin typeface="Verdana" pitchFamily="34" charset="0"/>
              </a:rPr>
              <a:t>kullanılabilirler</a:t>
            </a:r>
            <a:endParaRPr lang="tr-TR" sz="3600" i="1" dirty="0">
              <a:latin typeface="Verdana" pitchFamily="34" charset="0"/>
            </a:endParaRPr>
          </a:p>
        </p:txBody>
      </p:sp>
    </p:spTree>
  </p:cSld>
  <p:clrMapOvr>
    <a:masterClrMapping/>
  </p:clrMapOvr>
  <p:transition spd="slow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4E356-7468-4E74-B472-9355F66ADCAF}" type="slidenum">
              <a:rPr lang="tr-TR"/>
              <a:pPr/>
              <a:t>11</a:t>
            </a:fld>
            <a:endParaRPr lang="tr-TR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04800" y="2924944"/>
            <a:ext cx="8686800" cy="107721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 i="1" dirty="0">
                <a:latin typeface="Verdana" pitchFamily="34" charset="0"/>
              </a:rPr>
              <a:t>İçeriği basitleştirerek anlaşılmalarını </a:t>
            </a:r>
            <a:r>
              <a:rPr lang="tr-TR" sz="3200" b="1" i="1" dirty="0" smtClean="0">
                <a:latin typeface="Verdana" pitchFamily="34" charset="0"/>
              </a:rPr>
              <a:t>kolaylaştırır</a:t>
            </a:r>
            <a:endParaRPr lang="tr-TR" sz="3200" i="1" dirty="0">
              <a:latin typeface="Verdana" pitchFamily="34" charset="0"/>
            </a:endParaRPr>
          </a:p>
        </p:txBody>
      </p:sp>
    </p:spTree>
  </p:cSld>
  <p:clrMapOvr>
    <a:masterClrMapping/>
  </p:clrMapOvr>
  <p:transition spd="slow"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C2396-4609-46BE-81F0-C20BF1F3C213}" type="slidenum">
              <a:rPr lang="tr-TR"/>
              <a:pPr/>
              <a:t>12</a:t>
            </a:fld>
            <a:endParaRPr lang="tr-TR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81000" y="260648"/>
            <a:ext cx="830580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sz="3200" b="1" dirty="0">
                <a:latin typeface="Verdana" pitchFamily="34" charset="0"/>
              </a:rPr>
              <a:t>Öğretim Araç-Gereçlerinin Seçimini Etkileyen Faktörler</a:t>
            </a:r>
          </a:p>
          <a:p>
            <a:endParaRPr lang="tr-TR" sz="3200" b="1" dirty="0">
              <a:latin typeface="Verdana" pitchFamily="34" charset="0"/>
            </a:endParaRPr>
          </a:p>
          <a:p>
            <a:endParaRPr lang="tr-TR" sz="3200" dirty="0" smtClean="0">
              <a:latin typeface="Verdana" pitchFamily="34" charset="0"/>
            </a:endParaRPr>
          </a:p>
          <a:p>
            <a:endParaRPr lang="tr-TR" sz="3200" dirty="0">
              <a:latin typeface="Verdana" pitchFamily="34" charset="0"/>
            </a:endParaRPr>
          </a:p>
          <a:p>
            <a:r>
              <a:rPr lang="tr-TR" sz="3200" dirty="0" smtClean="0">
                <a:latin typeface="Verdana" pitchFamily="34" charset="0"/>
              </a:rPr>
              <a:t>Öğretim </a:t>
            </a:r>
            <a:r>
              <a:rPr lang="tr-TR" sz="3200" dirty="0">
                <a:latin typeface="Verdana" pitchFamily="34" charset="0"/>
              </a:rPr>
              <a:t>hedefleri, </a:t>
            </a:r>
            <a:endParaRPr lang="tr-TR" sz="3200" dirty="0" smtClean="0">
              <a:latin typeface="Verdana" pitchFamily="34" charset="0"/>
            </a:endParaRPr>
          </a:p>
          <a:p>
            <a:r>
              <a:rPr lang="tr-TR" sz="3200" dirty="0" smtClean="0">
                <a:latin typeface="Verdana" pitchFamily="34" charset="0"/>
              </a:rPr>
              <a:t>öğretim </a:t>
            </a:r>
            <a:r>
              <a:rPr lang="tr-TR" sz="3200" dirty="0">
                <a:latin typeface="Verdana" pitchFamily="34" charset="0"/>
              </a:rPr>
              <a:t>yöntemi, </a:t>
            </a:r>
            <a:endParaRPr lang="tr-TR" sz="3200" dirty="0" smtClean="0">
              <a:latin typeface="Verdana" pitchFamily="34" charset="0"/>
            </a:endParaRPr>
          </a:p>
          <a:p>
            <a:r>
              <a:rPr lang="tr-TR" sz="3200" dirty="0" smtClean="0">
                <a:latin typeface="Verdana" pitchFamily="34" charset="0"/>
              </a:rPr>
              <a:t>öğrenci </a:t>
            </a:r>
            <a:r>
              <a:rPr lang="tr-TR" sz="3200" dirty="0">
                <a:latin typeface="Verdana" pitchFamily="34" charset="0"/>
              </a:rPr>
              <a:t>özellikleri (görsel-işitsel tercihleri, öğrenme düzeyleri, vs.), öğretim ortamı (büyüklüğü, </a:t>
            </a:r>
            <a:endParaRPr lang="tr-TR" sz="3200" dirty="0" smtClean="0">
              <a:latin typeface="Verdana" pitchFamily="34" charset="0"/>
            </a:endParaRPr>
          </a:p>
        </p:txBody>
      </p:sp>
    </p:spTree>
  </p:cSld>
  <p:clrMapOvr>
    <a:masterClrMapping/>
  </p:clrMapOvr>
  <p:transition spd="slow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C2396-4609-46BE-81F0-C20BF1F3C213}" type="slidenum">
              <a:rPr lang="tr-TR"/>
              <a:pPr/>
              <a:t>13</a:t>
            </a:fld>
            <a:endParaRPr lang="tr-TR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75822" y="908720"/>
            <a:ext cx="8305800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sz="3200" b="1" dirty="0">
                <a:latin typeface="Verdana" pitchFamily="34" charset="0"/>
              </a:rPr>
              <a:t>Öğretim Araç-Gereçlerinin Seçimini Etkileyen Faktörler</a:t>
            </a:r>
          </a:p>
          <a:p>
            <a:endParaRPr lang="tr-TR" sz="3200" b="1" dirty="0">
              <a:latin typeface="Verdana" pitchFamily="34" charset="0"/>
            </a:endParaRPr>
          </a:p>
          <a:p>
            <a:r>
              <a:rPr lang="tr-TR" sz="3200" dirty="0">
                <a:latin typeface="Verdana" pitchFamily="34" charset="0"/>
              </a:rPr>
              <a:t>A</a:t>
            </a:r>
            <a:r>
              <a:rPr lang="tr-TR" sz="3200" dirty="0" smtClean="0">
                <a:latin typeface="Verdana" pitchFamily="34" charset="0"/>
              </a:rPr>
              <a:t>raç-gereç </a:t>
            </a:r>
            <a:r>
              <a:rPr lang="tr-TR" sz="3200" dirty="0">
                <a:latin typeface="Verdana" pitchFamily="34" charset="0"/>
              </a:rPr>
              <a:t>kullanımına elverişliliği), araçların özellikleri, gereçlerin tasarım özellikleri, öğretmenlerin tutumları, becerileri ve maliyet, zaman, elde edebilme</a:t>
            </a:r>
            <a:endParaRPr lang="tr-TR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509934"/>
      </p:ext>
    </p:extLst>
  </p:cSld>
  <p:clrMapOvr>
    <a:masterClrMapping/>
  </p:clrMapOvr>
  <p:transition spd="slow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2E148-75D1-4D3C-A225-EF6E8B95944F}" type="slidenum">
              <a:rPr lang="tr-TR"/>
              <a:pPr/>
              <a:t>2</a:t>
            </a:fld>
            <a:endParaRPr lang="tr-TR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95536" y="1268760"/>
            <a:ext cx="8352928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4000" dirty="0">
                <a:latin typeface="Verdana" pitchFamily="34" charset="0"/>
              </a:rPr>
              <a:t>Araç-gereçler genelde öğretimi desteklemek amacıyla kullanılırlar. </a:t>
            </a:r>
          </a:p>
          <a:p>
            <a:pPr algn="ctr">
              <a:spcBef>
                <a:spcPct val="50000"/>
              </a:spcBef>
            </a:pPr>
            <a:r>
              <a:rPr lang="tr-TR" sz="4000" dirty="0">
                <a:latin typeface="Verdana" pitchFamily="34" charset="0"/>
              </a:rPr>
              <a:t>İyi tasarlanmış ve yapılmış öğretim araç-gereçleri öğretim sürecini zenginleştirir, öğrenmeyi artırır.</a:t>
            </a:r>
            <a:endParaRPr lang="tr-TR" dirty="0">
              <a:latin typeface="Verdana" pitchFamily="34" charset="0"/>
            </a:endParaRPr>
          </a:p>
        </p:txBody>
      </p:sp>
    </p:spTree>
  </p:cSld>
  <p:clrMapOvr>
    <a:masterClrMapping/>
  </p:clrMapOvr>
  <p:transition spd="slow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05EA2-4391-44BB-80B6-7E9E4E68F2CB}" type="slidenum">
              <a:rPr lang="tr-TR"/>
              <a:pPr/>
              <a:t>3</a:t>
            </a:fld>
            <a:endParaRPr lang="tr-TR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683568" y="3068960"/>
            <a:ext cx="8153400" cy="70167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000" b="1" i="1" dirty="0">
                <a:latin typeface="Verdana" pitchFamily="34" charset="0"/>
              </a:rPr>
              <a:t>Soyut şeyleri somutlaştırır</a:t>
            </a:r>
            <a:endParaRPr lang="tr-TR" sz="4400" i="1" dirty="0">
              <a:latin typeface="Verdana" pitchFamily="34" charset="0"/>
            </a:endParaRPr>
          </a:p>
        </p:txBody>
      </p:sp>
    </p:spTree>
  </p:cSld>
  <p:clrMapOvr>
    <a:masterClrMapping/>
  </p:clrMapOvr>
  <p:transition spd="slow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4340-F7D0-4556-B5B4-843F6B17D436}" type="slidenum">
              <a:rPr lang="tr-TR"/>
              <a:pPr/>
              <a:t>4</a:t>
            </a:fld>
            <a:endParaRPr lang="tr-TR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8305800" cy="5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>
                <a:solidFill>
                  <a:srgbClr val="008000"/>
                </a:solidFill>
                <a:latin typeface="Verdana" pitchFamily="34" charset="0"/>
              </a:rPr>
              <a:t>Görsel gereçler</a:t>
            </a:r>
            <a:r>
              <a:rPr lang="tr-TR" sz="3600">
                <a:latin typeface="Verdana" pitchFamily="34" charset="0"/>
              </a:rPr>
              <a:t> bilinmeyen bir aracın nasıl göründüğünün ve bilinen diğer şeylere göre ne kadar büyük olduğunun kavranmasına yardımcı olur. </a:t>
            </a:r>
          </a:p>
          <a:p>
            <a:pPr algn="ctr">
              <a:spcBef>
                <a:spcPct val="50000"/>
              </a:spcBef>
            </a:pPr>
            <a:r>
              <a:rPr lang="tr-TR" sz="3600">
                <a:latin typeface="Verdana" pitchFamily="34" charset="0"/>
              </a:rPr>
              <a:t>Görsel gereçler sözel fikirlere daha kolayca hatırlanabilecek bir bağ kurulmasına hizmet eder, </a:t>
            </a:r>
            <a:r>
              <a:rPr lang="tr-TR" sz="3600" i="1" u="sng">
                <a:latin typeface="Verdana" pitchFamily="34" charset="0"/>
              </a:rPr>
              <a:t>ikinci bir iletişim kanalı</a:t>
            </a:r>
            <a:r>
              <a:rPr lang="tr-TR" sz="3600">
                <a:latin typeface="Verdana" pitchFamily="34" charset="0"/>
              </a:rPr>
              <a:t> görevi görürler.</a:t>
            </a:r>
            <a:endParaRPr lang="tr-TR">
              <a:latin typeface="Verdana" pitchFamily="34" charset="0"/>
            </a:endParaRPr>
          </a:p>
        </p:txBody>
      </p:sp>
    </p:spTree>
  </p:cSld>
  <p:clrMapOvr>
    <a:masterClrMapping/>
  </p:clrMapOvr>
  <p:transition spd="slow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668C-C022-48C7-8119-21D30C5C10A0}" type="slidenum">
              <a:rPr lang="tr-TR"/>
              <a:pPr/>
              <a:t>5</a:t>
            </a:fld>
            <a:endParaRPr lang="tr-TR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23528" y="3356992"/>
            <a:ext cx="8534400" cy="64135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 i="1" dirty="0">
                <a:latin typeface="Verdana" pitchFamily="34" charset="0"/>
              </a:rPr>
              <a:t>Araç-gereçler ilgi uyandırır</a:t>
            </a:r>
          </a:p>
        </p:txBody>
      </p:sp>
    </p:spTree>
  </p:cSld>
  <p:clrMapOvr>
    <a:masterClrMapping/>
  </p:clrMapOvr>
  <p:transition spd="slow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944C-AB3A-4301-B8A4-84E634C7F832}" type="slidenum">
              <a:rPr lang="tr-TR"/>
              <a:pPr/>
              <a:t>6</a:t>
            </a:fld>
            <a:endParaRPr lang="tr-TR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34681" y="2204864"/>
            <a:ext cx="8153400" cy="1200329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 i="1" dirty="0">
                <a:latin typeface="Verdana" pitchFamily="34" charset="0"/>
              </a:rPr>
              <a:t>Araç-gereçler zamandan tasarruf </a:t>
            </a:r>
            <a:r>
              <a:rPr lang="tr-TR" sz="3600" b="1" i="1" dirty="0" smtClean="0">
                <a:latin typeface="Verdana" pitchFamily="34" charset="0"/>
              </a:rPr>
              <a:t>sağlar</a:t>
            </a:r>
            <a:r>
              <a:rPr lang="tr-TR" sz="3600" i="1" dirty="0" smtClean="0">
                <a:latin typeface="Verdana" pitchFamily="34" charset="0"/>
              </a:rPr>
              <a:t> </a:t>
            </a:r>
            <a:endParaRPr lang="tr-TR" sz="3600" i="1" dirty="0">
              <a:latin typeface="Verdana" pitchFamily="34" charset="0"/>
            </a:endParaRPr>
          </a:p>
        </p:txBody>
      </p:sp>
    </p:spTree>
  </p:cSld>
  <p:clrMapOvr>
    <a:masterClrMapping/>
  </p:clrMapOvr>
  <p:transition spd="slow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3933-71F8-4986-B162-801FE0C2862D}" type="slidenum">
              <a:rPr lang="tr-TR"/>
              <a:pPr/>
              <a:t>7</a:t>
            </a:fld>
            <a:endParaRPr lang="tr-TR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827584" y="2708920"/>
            <a:ext cx="7696200" cy="120032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 b="1" i="1" dirty="0">
                <a:latin typeface="Verdana" pitchFamily="34" charset="0"/>
              </a:rPr>
              <a:t>Güvenli gözlem yapma olanağı </a:t>
            </a:r>
            <a:r>
              <a:rPr lang="tr-TR" sz="3600" b="1" i="1" dirty="0" smtClean="0">
                <a:latin typeface="Verdana" pitchFamily="34" charset="0"/>
              </a:rPr>
              <a:t>sağlar</a:t>
            </a:r>
            <a:endParaRPr lang="tr-TR" sz="3600" i="1" dirty="0">
              <a:latin typeface="Verdana" pitchFamily="34" charset="0"/>
            </a:endParaRPr>
          </a:p>
        </p:txBody>
      </p:sp>
    </p:spTree>
  </p:cSld>
  <p:clrMapOvr>
    <a:masterClrMapping/>
  </p:clrMapOvr>
  <p:transition spd="slow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2620-60AC-43CC-80A4-5E8A2D49533F}" type="slidenum">
              <a:rPr lang="tr-TR"/>
              <a:pPr/>
              <a:t>8</a:t>
            </a:fld>
            <a:endParaRPr lang="tr-TR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57200" y="2636912"/>
            <a:ext cx="8305800" cy="107721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 i="1" dirty="0">
                <a:latin typeface="Verdana" pitchFamily="34" charset="0"/>
              </a:rPr>
              <a:t>Farklı ders saatlerinde öğretmenin paralel ders yapmasını sağlar</a:t>
            </a:r>
            <a:r>
              <a:rPr lang="tr-TR" sz="3200" i="1" dirty="0">
                <a:latin typeface="Verdana" pitchFamily="34" charset="0"/>
              </a:rPr>
              <a:t>: </a:t>
            </a:r>
          </a:p>
        </p:txBody>
      </p:sp>
    </p:spTree>
  </p:cSld>
  <p:clrMapOvr>
    <a:masterClrMapping/>
  </p:clrMapOvr>
  <p:transition spd="slow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A1D6C-BCFE-4F33-B764-854F09B95669}" type="slidenum">
              <a:rPr lang="tr-TR"/>
              <a:pPr/>
              <a:t>9</a:t>
            </a:fld>
            <a:endParaRPr lang="tr-TR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95536" y="2996952"/>
            <a:ext cx="8458200" cy="1077218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 i="1" dirty="0">
                <a:latin typeface="Verdana" pitchFamily="34" charset="0"/>
              </a:rPr>
              <a:t>Öğrencilerin bireysel ihtiyaçlarının karşılanmasına yardımcı </a:t>
            </a:r>
            <a:r>
              <a:rPr lang="tr-TR" sz="3200" b="1" i="1" dirty="0" smtClean="0">
                <a:latin typeface="Verdana" pitchFamily="34" charset="0"/>
              </a:rPr>
              <a:t>olur</a:t>
            </a:r>
            <a:endParaRPr lang="tr-TR" sz="3200" i="1" u="sng" dirty="0">
              <a:latin typeface="Verdana" pitchFamily="34" charset="0"/>
            </a:endParaRPr>
          </a:p>
        </p:txBody>
      </p:sp>
    </p:spTree>
  </p:cSld>
  <p:clrMapOvr>
    <a:masterClrMapping/>
  </p:clrMapOvr>
  <p:transition spd="slow">
    <p:random/>
  </p:transition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175</Words>
  <Application>Microsoft Office PowerPoint</Application>
  <PresentationFormat>Ekran Gösterisi (4:3)</PresentationFormat>
  <Paragraphs>38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Times New Roman</vt:lpstr>
      <vt:lpstr>Arial</vt:lpstr>
      <vt:lpstr>Verdana</vt:lpstr>
      <vt:lpstr>Comic Sans MS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adıdas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Başlığı Yok</dc:title>
  <dc:creator>can</dc:creator>
  <cp:lastModifiedBy>Öğretmenlik</cp:lastModifiedBy>
  <cp:revision>6</cp:revision>
  <dcterms:created xsi:type="dcterms:W3CDTF">2001-11-18T14:28:51Z</dcterms:created>
  <dcterms:modified xsi:type="dcterms:W3CDTF">2017-11-27T07:19:16Z</dcterms:modified>
</cp:coreProperties>
</file>