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9" r:id="rId4"/>
    <p:sldId id="263" r:id="rId5"/>
    <p:sldId id="264" r:id="rId6"/>
    <p:sldId id="266" r:id="rId7"/>
    <p:sldId id="267" r:id="rId8"/>
    <p:sldId id="268" r:id="rId9"/>
    <p:sldId id="285" r:id="rId10"/>
    <p:sldId id="286" r:id="rId11"/>
    <p:sldId id="28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F0B43-3CF4-4B92-AFC8-65E7A3728683}" type="datetimeFigureOut">
              <a:rPr lang="tr-TR" smtClean="0"/>
              <a:pPr/>
              <a:t>30.03.2020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01249-FC99-48BF-B76A-DB4DAF4BA77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solidFill>
            <a:schemeClr val="accent1">
              <a:lumMod val="40000"/>
              <a:lumOff val="60000"/>
            </a:schemeClr>
          </a:solidFill>
          <a:ln>
            <a:solidFill>
              <a:schemeClr val="accent6">
                <a:lumMod val="60000"/>
                <a:lumOff val="40000"/>
              </a:schemeClr>
            </a:solidFill>
          </a:ln>
        </p:spPr>
        <p:txBody>
          <a:bodyPr>
            <a:normAutofit/>
          </a:bodyPr>
          <a:lstStyle/>
          <a:p>
            <a:r>
              <a:rPr lang="tr-TR" sz="6600" b="1" dirty="0" smtClean="0"/>
              <a:t>Sağlık Eğitimi</a:t>
            </a:r>
            <a:endParaRPr lang="tr-TR" sz="6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Yetişkin Eğitiminde Dikkat Edilecek Hususlar</a:t>
            </a:r>
            <a:endParaRPr lang="tr-TR" dirty="0"/>
          </a:p>
        </p:txBody>
      </p:sp>
      <p:sp>
        <p:nvSpPr>
          <p:cNvPr id="3" name="2 İçerik Yer Tutucusu"/>
          <p:cNvSpPr>
            <a:spLocks noGrp="1"/>
          </p:cNvSpPr>
          <p:nvPr>
            <p:ph idx="1"/>
          </p:nvPr>
        </p:nvSpPr>
        <p:spPr/>
        <p:txBody>
          <a:bodyPr>
            <a:normAutofit fontScale="85000" lnSpcReduction="20000"/>
          </a:bodyPr>
          <a:lstStyle/>
          <a:p>
            <a:endParaRPr lang="tr-TR" dirty="0" smtClean="0"/>
          </a:p>
          <a:p>
            <a:r>
              <a:rPr lang="tr-TR" b="1" dirty="0" smtClean="0">
                <a:solidFill>
                  <a:srgbClr val="C00000"/>
                </a:solidFill>
              </a:rPr>
              <a:t>Yoğunluk: </a:t>
            </a:r>
            <a:r>
              <a:rPr lang="tr-TR" dirty="0" smtClean="0"/>
              <a:t>Etkileşim ne kadar sıcak, heyecan verici, canlı, çekici ve etkiliyse o derece kolay öğrenilir, öğrenilen unutulmaz.</a:t>
            </a:r>
          </a:p>
          <a:p>
            <a:endParaRPr lang="tr-TR" dirty="0" smtClean="0"/>
          </a:p>
          <a:p>
            <a:r>
              <a:rPr lang="tr-TR" b="1" dirty="0" smtClean="0">
                <a:solidFill>
                  <a:srgbClr val="C00000"/>
                </a:solidFill>
              </a:rPr>
              <a:t>Ortak amaç: </a:t>
            </a:r>
            <a:r>
              <a:rPr lang="tr-TR" dirty="0" smtClean="0"/>
              <a:t>Öğretimin hedefleri, eğitim verilenlerin ortak hedefi haline getirilmelidir.</a:t>
            </a:r>
          </a:p>
          <a:p>
            <a:endParaRPr lang="tr-TR" dirty="0" smtClean="0"/>
          </a:p>
          <a:p>
            <a:r>
              <a:rPr lang="tr-TR" b="1" dirty="0" smtClean="0">
                <a:solidFill>
                  <a:srgbClr val="C00000"/>
                </a:solidFill>
              </a:rPr>
              <a:t>Açık kurallar: </a:t>
            </a:r>
            <a:r>
              <a:rPr lang="tr-TR" dirty="0" smtClean="0"/>
              <a:t>Eğitimlerde katılımcıların uyacakları kurallar, kursun başında açık hale getirilmelidir. Kurallar katı ve gereğinden fazla olmamalıdır.</a:t>
            </a:r>
          </a:p>
          <a:p>
            <a:endParaRPr lang="tr-TR" dirty="0" smtClean="0"/>
          </a:p>
          <a:p>
            <a:endParaRPr lang="tr-TR" dirty="0" smtClean="0"/>
          </a:p>
          <a:p>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Yetişkin Eğitiminde Dikkat Edilecek Hususlar</a:t>
            </a:r>
            <a:endParaRPr lang="tr-TR" dirty="0"/>
          </a:p>
        </p:txBody>
      </p:sp>
      <p:sp>
        <p:nvSpPr>
          <p:cNvPr id="3" name="2 İçerik Yer Tutucusu"/>
          <p:cNvSpPr>
            <a:spLocks noGrp="1"/>
          </p:cNvSpPr>
          <p:nvPr>
            <p:ph idx="1"/>
          </p:nvPr>
        </p:nvSpPr>
        <p:spPr/>
        <p:txBody>
          <a:bodyPr>
            <a:normAutofit fontScale="85000" lnSpcReduction="10000"/>
          </a:bodyPr>
          <a:lstStyle/>
          <a:p>
            <a:endParaRPr lang="tr-TR" dirty="0" smtClean="0"/>
          </a:p>
          <a:p>
            <a:r>
              <a:rPr lang="tr-TR" b="1" dirty="0" smtClean="0">
                <a:solidFill>
                  <a:srgbClr val="C00000"/>
                </a:solidFill>
              </a:rPr>
              <a:t>Kendini değerlendirme: </a:t>
            </a:r>
            <a:r>
              <a:rPr lang="tr-TR" dirty="0" smtClean="0"/>
              <a:t>Eğitmen, katılımcıların kendi başarı düzeylerini değerlendirmesine olanak sağlamalıdır.</a:t>
            </a:r>
          </a:p>
          <a:p>
            <a:endParaRPr lang="tr-TR" dirty="0" smtClean="0"/>
          </a:p>
          <a:p>
            <a:r>
              <a:rPr lang="tr-TR" b="1" dirty="0" smtClean="0">
                <a:solidFill>
                  <a:srgbClr val="C00000"/>
                </a:solidFill>
              </a:rPr>
              <a:t>Sorun merkezli öğrenme:</a:t>
            </a:r>
            <a:r>
              <a:rPr lang="tr-TR" dirty="0" smtClean="0"/>
              <a:t> Öğrenme, sorun merkezli olmalıdır.</a:t>
            </a:r>
          </a:p>
          <a:p>
            <a:endParaRPr lang="tr-TR" dirty="0" smtClean="0"/>
          </a:p>
          <a:p>
            <a:r>
              <a:rPr lang="tr-TR" b="1" dirty="0" smtClean="0">
                <a:solidFill>
                  <a:srgbClr val="C00000"/>
                </a:solidFill>
              </a:rPr>
              <a:t>Yaşantı merkezli öğrenme: </a:t>
            </a:r>
            <a:r>
              <a:rPr lang="tr-TR" dirty="0" smtClean="0"/>
              <a:t>Öğretimde, yetişkinin kendisinin bir yaşantıdan geçmesi hedef alınmalıdır.</a:t>
            </a:r>
          </a:p>
          <a:p>
            <a:endParaRPr lang="tr-TR" b="1" dirty="0" smtClean="0"/>
          </a:p>
          <a:p>
            <a:pPr>
              <a:buNone/>
            </a:pPr>
            <a:endParaRPr lang="tr-TR" dirty="0" smtClean="0"/>
          </a:p>
          <a:p>
            <a:endParaRPr lang="tr-TR" dirty="0" smtClean="0"/>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Sağlık Eğitimi</a:t>
            </a:r>
            <a:endParaRPr lang="tr-TR" b="1" dirty="0"/>
          </a:p>
        </p:txBody>
      </p:sp>
      <p:sp>
        <p:nvSpPr>
          <p:cNvPr id="3" name="2 İçerik Yer Tutucusu"/>
          <p:cNvSpPr>
            <a:spLocks noGrp="1"/>
          </p:cNvSpPr>
          <p:nvPr>
            <p:ph idx="1"/>
          </p:nvPr>
        </p:nvSpPr>
        <p:spPr/>
        <p:txBody>
          <a:bodyPr/>
          <a:lstStyle/>
          <a:p>
            <a:pPr>
              <a:buNone/>
            </a:pPr>
            <a:r>
              <a:rPr lang="tr-TR" dirty="0" smtClean="0"/>
              <a:t>İnsan sağlığındaki ilerlemeler sağlık bilimlerindeki </a:t>
            </a:r>
            <a:r>
              <a:rPr lang="tr-TR" dirty="0" err="1" smtClean="0"/>
              <a:t>geIişmelerin</a:t>
            </a:r>
            <a:r>
              <a:rPr lang="tr-TR" dirty="0" smtClean="0"/>
              <a:t> yanı sıra, insanların bu gelişmeler doğrultusunda yaşam biçimlerini değiştirmelerine bağlıdır. </a:t>
            </a:r>
          </a:p>
          <a:p>
            <a:pPr>
              <a:buNone/>
            </a:pPr>
            <a:r>
              <a:rPr lang="tr-TR" dirty="0" smtClean="0"/>
              <a:t>Bu değişmeyi sağlamada, sağlığın korunmasında ve geliştirilmesinde en önemli yöntemlerden birisi "sağlık eğitimi“ </a:t>
            </a:r>
            <a:r>
              <a:rPr lang="tr-TR" dirty="0" err="1" smtClean="0"/>
              <a:t>dir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Sağlık Eğitimi</a:t>
            </a:r>
            <a:endParaRPr lang="tr-TR" b="1" dirty="0"/>
          </a:p>
        </p:txBody>
      </p:sp>
      <p:sp>
        <p:nvSpPr>
          <p:cNvPr id="3" name="2 İçerik Yer Tutucusu"/>
          <p:cNvSpPr>
            <a:spLocks noGrp="1"/>
          </p:cNvSpPr>
          <p:nvPr>
            <p:ph idx="1"/>
          </p:nvPr>
        </p:nvSpPr>
        <p:spPr/>
        <p:txBody>
          <a:bodyPr/>
          <a:lstStyle/>
          <a:p>
            <a:r>
              <a:rPr lang="tr-TR" dirty="0" smtClean="0"/>
              <a:t>Sağlık eğitimi bir toplumda sağlığın </a:t>
            </a:r>
            <a:r>
              <a:rPr lang="tr-TR" u="sng" dirty="0" smtClean="0"/>
              <a:t>korunması</a:t>
            </a:r>
            <a:r>
              <a:rPr lang="tr-TR" dirty="0" smtClean="0"/>
              <a:t> ve </a:t>
            </a:r>
            <a:r>
              <a:rPr lang="tr-TR" u="sng" dirty="0" smtClean="0"/>
              <a:t>geliştirilmesi</a:t>
            </a:r>
            <a:r>
              <a:rPr lang="tr-TR" dirty="0" smtClean="0"/>
              <a:t> için gereklidir.</a:t>
            </a:r>
          </a:p>
          <a:p>
            <a:r>
              <a:rPr lang="tr-TR" dirty="0" smtClean="0"/>
              <a:t>Sağlık eğitimi, ilke ve yöntemler açısından yetişkin eğitiminin özel bir konusudur.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t>Dünya Sağlık Örgütü:</a:t>
            </a:r>
            <a:endParaRPr lang="tr-TR" b="1" dirty="0"/>
          </a:p>
        </p:txBody>
      </p:sp>
      <p:sp>
        <p:nvSpPr>
          <p:cNvPr id="3" name="2 İçerik Yer Tutucusu"/>
          <p:cNvSpPr>
            <a:spLocks noGrp="1"/>
          </p:cNvSpPr>
          <p:nvPr>
            <p:ph idx="1"/>
          </p:nvPr>
        </p:nvSpPr>
        <p:spPr/>
        <p:txBody>
          <a:bodyPr/>
          <a:lstStyle/>
          <a:p>
            <a:pPr>
              <a:buNone/>
            </a:pPr>
            <a:r>
              <a:rPr lang="tr-TR" dirty="0" smtClean="0"/>
              <a:t>"Sağlık eğitimi, kişilere sağlıklı yaşam için alınması gereken önlemleri benimsetmeye ve uygulamaya inandırmak; kendilerine sunulan sağlık hizmetlerini doğru olarak kullanmaya alıştırmak; sağlık durumlarını ve çevrelerini iyileştirmek amacıyla, birey olarak ya da topluca karar aldırmaktır".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Sağlık Eğitiminin Amacı </a:t>
            </a:r>
            <a:endParaRPr lang="tr-TR" b="1" dirty="0"/>
          </a:p>
        </p:txBody>
      </p:sp>
      <p:sp>
        <p:nvSpPr>
          <p:cNvPr id="3" name="2 İçerik Yer Tutucusu"/>
          <p:cNvSpPr>
            <a:spLocks noGrp="1"/>
          </p:cNvSpPr>
          <p:nvPr>
            <p:ph idx="1"/>
          </p:nvPr>
        </p:nvSpPr>
        <p:spPr/>
        <p:txBody>
          <a:bodyPr/>
          <a:lstStyle/>
          <a:p>
            <a:pPr>
              <a:buNone/>
            </a:pPr>
            <a:r>
              <a:rPr lang="tr-TR" dirty="0" smtClean="0"/>
              <a:t>Sağlık eğitiminin amacı; bireyin toplumun ve gereksinimlerini karşılayacak, sağlıklı yaşam için kişilerin sağlıklarını korumalarını ve geliştirmelerini, tedavi olanaklarından yararlanmaları ve olumlu bir çevre yaratmalarını sağlayacak davranış değişikliği oluşturmaktır.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buNone/>
            </a:pPr>
            <a:r>
              <a:rPr lang="tr-TR" dirty="0" smtClean="0"/>
              <a:t>Gelişmiş bir toplumda kişi kendisine söz ve yazı ile aktarılan düşünce ve öğütlere uyabilir. </a:t>
            </a:r>
          </a:p>
          <a:p>
            <a:pPr>
              <a:buNone/>
            </a:pPr>
            <a:endParaRPr lang="tr-TR" dirty="0"/>
          </a:p>
          <a:p>
            <a:pPr>
              <a:buNone/>
            </a:pPr>
            <a:endParaRPr lang="tr-TR" dirty="0" smtClean="0"/>
          </a:p>
          <a:p>
            <a:pPr>
              <a:buNone/>
            </a:pPr>
            <a:endParaRPr lang="tr-TR" dirty="0" smtClean="0"/>
          </a:p>
          <a:p>
            <a:pPr algn="ctr">
              <a:buNone/>
            </a:pPr>
            <a:r>
              <a:rPr lang="tr-TR" dirty="0" smtClean="0"/>
              <a:t>Bu nedenle gelişmiş ülkelerde bu olgunluk düzeyine erişmiş toplumlarda sağlık eğitimi bilgi aktarma eylemi olarak düşünülebilir.</a:t>
            </a:r>
            <a:endParaRPr lang="tr-TR" dirty="0"/>
          </a:p>
        </p:txBody>
      </p:sp>
      <p:sp>
        <p:nvSpPr>
          <p:cNvPr id="4" name="3 Aşağı Ok"/>
          <p:cNvSpPr/>
          <p:nvPr/>
        </p:nvSpPr>
        <p:spPr>
          <a:xfrm>
            <a:off x="4000496" y="307181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Yazı ve söz ile kolayca etkilenme olgunluğuna erişememiş kişilerin yaşadığı toplumlarda ise; “sağlık eğitimi, yalnızca kişiye söz ve yazı göstererek bilgi aktarma değil, ona yeni bir davranış kazandırmak, kazandığı bilgiyi kullandırmaya alıştırmaktır".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Toplumsal Boyut</a:t>
            </a:r>
            <a:endParaRPr lang="tr-TR" b="1" dirty="0"/>
          </a:p>
        </p:txBody>
      </p:sp>
      <p:sp>
        <p:nvSpPr>
          <p:cNvPr id="3" name="2 İçerik Yer Tutucusu"/>
          <p:cNvSpPr>
            <a:spLocks noGrp="1"/>
          </p:cNvSpPr>
          <p:nvPr>
            <p:ph idx="1"/>
          </p:nvPr>
        </p:nvSpPr>
        <p:spPr/>
        <p:txBody>
          <a:bodyPr/>
          <a:lstStyle/>
          <a:p>
            <a:pPr>
              <a:buNone/>
            </a:pPr>
            <a:r>
              <a:rPr lang="tr-TR" dirty="0" smtClean="0"/>
              <a:t>Az gelişmiş toplumlarda kişilerin yanlış inanç, bilgi ve alışkanlıklarıyla çoğu kez, kültürlerinin bir parçası olduğu için, sağlık eğitiminin toplumsal boyutu da vardır. Bu nedenle sağlık eğitimi çalışmaları yalnız birey düzeyinde değil, toplum düzeyinde ele alınır.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Yetişkin Eğitiminde Dikkat Edilecek Hususlar</a:t>
            </a:r>
            <a:endParaRPr lang="tr-TR" dirty="0"/>
          </a:p>
        </p:txBody>
      </p:sp>
      <p:sp>
        <p:nvSpPr>
          <p:cNvPr id="3" name="2 İçerik Yer Tutucusu"/>
          <p:cNvSpPr>
            <a:spLocks noGrp="1"/>
          </p:cNvSpPr>
          <p:nvPr>
            <p:ph idx="1"/>
          </p:nvPr>
        </p:nvSpPr>
        <p:spPr/>
        <p:txBody>
          <a:bodyPr>
            <a:normAutofit fontScale="92500" lnSpcReduction="20000"/>
          </a:bodyPr>
          <a:lstStyle/>
          <a:p>
            <a:endParaRPr lang="tr-TR" dirty="0" smtClean="0"/>
          </a:p>
          <a:p>
            <a:r>
              <a:rPr lang="tr-TR" b="1" dirty="0" smtClean="0">
                <a:solidFill>
                  <a:srgbClr val="C00000"/>
                </a:solidFill>
              </a:rPr>
              <a:t>İlk İzlenim: </a:t>
            </a:r>
            <a:r>
              <a:rPr lang="tr-TR" dirty="0" smtClean="0"/>
              <a:t>İlk izlenimin olumlu olmasına özen gösterilmelidir.</a:t>
            </a:r>
          </a:p>
          <a:p>
            <a:endParaRPr lang="tr-TR" dirty="0" smtClean="0"/>
          </a:p>
          <a:p>
            <a:r>
              <a:rPr lang="tr-TR" b="1" dirty="0" smtClean="0">
                <a:solidFill>
                  <a:srgbClr val="C00000"/>
                </a:solidFill>
              </a:rPr>
              <a:t>İlgi: </a:t>
            </a:r>
            <a:r>
              <a:rPr lang="tr-TR" dirty="0" smtClean="0"/>
              <a:t>Yetişkinin ilgi duyması için eğitimin onların gerçek ihtiyaçlarına dayanması gerekir.</a:t>
            </a:r>
          </a:p>
          <a:p>
            <a:endParaRPr lang="tr-TR" dirty="0" smtClean="0"/>
          </a:p>
          <a:p>
            <a:r>
              <a:rPr lang="tr-TR" b="1" dirty="0" smtClean="0">
                <a:solidFill>
                  <a:srgbClr val="C00000"/>
                </a:solidFill>
              </a:rPr>
              <a:t>Tekrar ve pekiştirme: </a:t>
            </a:r>
            <a:r>
              <a:rPr lang="tr-TR" dirty="0" smtClean="0"/>
              <a:t>Tekrar yolu ile pekiştirme, öğrenmenin kalıcılığını sağlar. Ancak tekrarın dozunun iyi ayarlanması gerekir. </a:t>
            </a:r>
          </a:p>
          <a:p>
            <a:pPr>
              <a:buNone/>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410</Words>
  <Application>Microsoft Office PowerPoint</Application>
  <PresentationFormat>On-screen Show (4:3)</PresentationFormat>
  <Paragraphs>43</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Ofis Teması</vt:lpstr>
      <vt:lpstr>Sağlık Eğitimi</vt:lpstr>
      <vt:lpstr>Sağlık Eğitimi</vt:lpstr>
      <vt:lpstr>Sağlık Eğitimi</vt:lpstr>
      <vt:lpstr>Dünya Sağlık Örgütü:</vt:lpstr>
      <vt:lpstr>Sağlık Eğitiminin Amacı </vt:lpstr>
      <vt:lpstr>PowerPoint Presentation</vt:lpstr>
      <vt:lpstr>PowerPoint Presentation</vt:lpstr>
      <vt:lpstr>Toplumsal Boyut</vt:lpstr>
      <vt:lpstr>Yetişkin Eğitiminde Dikkat Edilecek Hususlar</vt:lpstr>
      <vt:lpstr>Yetişkin Eğitiminde Dikkat Edilecek Hususlar</vt:lpstr>
      <vt:lpstr>Yetişkin Eğitiminde Dikkat Edilecek Hususlar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Eğitimi</dc:title>
  <dc:creator>NAZAN</dc:creator>
  <cp:lastModifiedBy>MaryaM</cp:lastModifiedBy>
  <cp:revision>64</cp:revision>
  <dcterms:created xsi:type="dcterms:W3CDTF">2020-02-21T09:34:21Z</dcterms:created>
  <dcterms:modified xsi:type="dcterms:W3CDTF">2020-03-30T12:23:48Z</dcterms:modified>
</cp:coreProperties>
</file>