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B28B08D-B326-4DFC-B4BF-4B9794C44FEA}" type="datetimeFigureOut">
              <a:rPr lang="tr-TR" smtClean="0"/>
              <a:pPr/>
              <a:t>15.03.2019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83552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B28B08D-B326-4DFC-B4BF-4B9794C44FEA}"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3303951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B28B08D-B326-4DFC-B4BF-4B9794C44FEA}" type="datetimeFigureOut">
              <a:rPr lang="tr-TR" smtClean="0"/>
              <a:pPr/>
              <a:t>15.03.2019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269698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B28B08D-B326-4DFC-B4BF-4B9794C44FEA}"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3516720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B28B08D-B326-4DFC-B4BF-4B9794C44FEA}" type="datetimeFigureOut">
              <a:rPr lang="tr-TR" smtClean="0"/>
              <a:pPr/>
              <a:t>15.03.2019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281693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B28B08D-B326-4DFC-B4BF-4B9794C44FEA}"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3926458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B28B08D-B326-4DFC-B4BF-4B9794C44FEA}"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417833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CB28B08D-B326-4DFC-B4BF-4B9794C44FEA}"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1848225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8B08D-B326-4DFC-B4BF-4B9794C44FEA}"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3918057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B28B08D-B326-4DFC-B4BF-4B9794C44FEA}" type="datetimeFigureOut">
              <a:rPr lang="tr-TR" smtClean="0"/>
              <a:pPr/>
              <a:t>15.03.2019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316598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B28B08D-B326-4DFC-B4BF-4B9794C44FEA}"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B0EBC0-631E-407B-A563-11C784390DB1}" type="slidenum">
              <a:rPr lang="tr-TR" smtClean="0"/>
              <a:pPr/>
              <a:t>‹#›</a:t>
            </a:fld>
            <a:endParaRPr lang="tr-TR"/>
          </a:p>
        </p:txBody>
      </p:sp>
    </p:spTree>
    <p:extLst>
      <p:ext uri="{BB962C8B-B14F-4D97-AF65-F5344CB8AC3E}">
        <p14:creationId xmlns="" xmlns:p14="http://schemas.microsoft.com/office/powerpoint/2010/main" val="605992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B28B08D-B326-4DFC-B4BF-4B9794C44FEA}" type="datetimeFigureOut">
              <a:rPr lang="tr-TR" smtClean="0"/>
              <a:pPr/>
              <a:t>15.03.2019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32B0EBC0-631E-407B-A563-11C784390DB1}"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 xmlns:p14="http://schemas.microsoft.com/office/powerpoint/2010/main" val="2654062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451104" y="829056"/>
            <a:ext cx="11253216" cy="780288"/>
          </a:xfrm>
        </p:spPr>
        <p:txBody>
          <a:bodyPr>
            <a:normAutofit/>
          </a:bodyPr>
          <a:lstStyle/>
          <a:p>
            <a:r>
              <a:rPr lang="tr-TR" sz="3200" dirty="0"/>
              <a:t>ANİMASYON İŞLETMECİLİĞİ ve DİKKAT EDECEK HUSUSLAR</a:t>
            </a:r>
          </a:p>
        </p:txBody>
      </p:sp>
      <p:sp>
        <p:nvSpPr>
          <p:cNvPr id="5" name="İçerik Yer Tutucusu 4"/>
          <p:cNvSpPr>
            <a:spLocks noGrp="1"/>
          </p:cNvSpPr>
          <p:nvPr>
            <p:ph idx="1"/>
          </p:nvPr>
        </p:nvSpPr>
        <p:spPr>
          <a:xfrm>
            <a:off x="451104" y="1938528"/>
            <a:ext cx="11253216" cy="4669536"/>
          </a:xfrm>
        </p:spPr>
        <p:txBody>
          <a:bodyPr>
            <a:normAutofit/>
          </a:bodyPr>
          <a:lstStyle/>
          <a:p>
            <a:pPr algn="just">
              <a:buFont typeface="Courier New" panose="02070309020205020404" pitchFamily="49" charset="0"/>
              <a:buChar char="o"/>
            </a:pPr>
            <a:r>
              <a:rPr lang="tr-TR" sz="3600" dirty="0"/>
              <a:t>Animasyon mekanları için </a:t>
            </a:r>
            <a:r>
              <a:rPr lang="tr-TR" sz="3600" dirty="0">
                <a:solidFill>
                  <a:schemeClr val="tx1"/>
                </a:solidFill>
              </a:rPr>
              <a:t>çevre düzenlemesi yapılması ve mevcut çevrenin korunmasını sağlamak,</a:t>
            </a:r>
          </a:p>
          <a:p>
            <a:pPr algn="just">
              <a:buFont typeface="Courier New" panose="02070309020205020404" pitchFamily="49" charset="0"/>
              <a:buChar char="o"/>
            </a:pPr>
            <a:r>
              <a:rPr lang="tr-TR" sz="3600" dirty="0">
                <a:solidFill>
                  <a:schemeClr val="tx1"/>
                </a:solidFill>
              </a:rPr>
              <a:t>Animasyon bütçesi </a:t>
            </a:r>
            <a:r>
              <a:rPr lang="tr-TR" sz="3600" dirty="0"/>
              <a:t>ve bu bütçe için sağlam finansman kaynaklarının bulunmasının sağlanması,</a:t>
            </a:r>
          </a:p>
          <a:p>
            <a:pPr algn="just">
              <a:buFont typeface="Courier New" panose="02070309020205020404" pitchFamily="49" charset="0"/>
              <a:buChar char="o"/>
            </a:pPr>
            <a:r>
              <a:rPr lang="tr-TR" sz="3600" dirty="0">
                <a:solidFill>
                  <a:schemeClr val="tx1"/>
                </a:solidFill>
              </a:rPr>
              <a:t>Animasyon tesislerinin kurulması </a:t>
            </a:r>
            <a:r>
              <a:rPr lang="tr-TR" sz="3600" dirty="0"/>
              <a:t>ve işletilmesini sağlamak,</a:t>
            </a:r>
          </a:p>
          <a:p>
            <a:pPr algn="just">
              <a:buFont typeface="Courier New" panose="02070309020205020404" pitchFamily="49" charset="0"/>
              <a:buChar char="o"/>
            </a:pPr>
            <a:r>
              <a:rPr lang="tr-TR" sz="3600" dirty="0"/>
              <a:t>Animasyon ile ilgili </a:t>
            </a:r>
            <a:r>
              <a:rPr lang="tr-TR" sz="3600" dirty="0">
                <a:solidFill>
                  <a:schemeClr val="tx1"/>
                </a:solidFill>
              </a:rPr>
              <a:t>diğer kuruluşlarla işbirliği </a:t>
            </a:r>
            <a:r>
              <a:rPr lang="tr-TR" sz="3600" dirty="0"/>
              <a:t>ve organizasyonlar yapmak</a:t>
            </a:r>
            <a:r>
              <a:rPr lang="tr-TR" dirty="0"/>
              <a:t>,</a:t>
            </a:r>
          </a:p>
          <a:p>
            <a:endParaRPr lang="tr-TR" dirty="0"/>
          </a:p>
        </p:txBody>
      </p:sp>
    </p:spTree>
    <p:extLst>
      <p:ext uri="{BB962C8B-B14F-4D97-AF65-F5344CB8AC3E}">
        <p14:creationId xmlns="" xmlns:p14="http://schemas.microsoft.com/office/powerpoint/2010/main" val="3643118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1792" y="-865632"/>
            <a:ext cx="11301984" cy="6986016"/>
          </a:xfrm>
        </p:spPr>
        <p:txBody>
          <a:bodyPr>
            <a:noAutofit/>
          </a:bodyPr>
          <a:lstStyle/>
          <a:p>
            <a:pPr marL="0" indent="0">
              <a:buNone/>
            </a:pPr>
            <a:r>
              <a:rPr lang="tr-TR" sz="3200" b="1" dirty="0">
                <a:solidFill>
                  <a:schemeClr val="bg1"/>
                </a:solidFill>
              </a:rPr>
              <a:t>MÜŞTERİ GECELEME SÜRESİ ve GELME SIKLIKLARINI ARTTIRMAYA YÖNELİK ETKİSİ:</a:t>
            </a:r>
          </a:p>
          <a:p>
            <a:pPr marL="0" indent="0">
              <a:buNone/>
            </a:pPr>
            <a:endParaRPr lang="tr-TR" sz="3200" b="1" dirty="0">
              <a:solidFill>
                <a:schemeClr val="bg1"/>
              </a:solidFill>
            </a:endParaRPr>
          </a:p>
          <a:p>
            <a:pPr>
              <a:buFont typeface="Courier New" panose="02070309020205020404" pitchFamily="49" charset="0"/>
              <a:buChar char="o"/>
            </a:pPr>
            <a:r>
              <a:rPr lang="tr-TR" sz="3600" dirty="0">
                <a:solidFill>
                  <a:schemeClr val="tx1"/>
                </a:solidFill>
              </a:rPr>
              <a:t>İşletme </a:t>
            </a:r>
            <a:r>
              <a:rPr lang="tr-TR" sz="3600" dirty="0"/>
              <a:t>içerisinde düzenlenen, </a:t>
            </a:r>
            <a:r>
              <a:rPr lang="tr-TR" sz="3600" dirty="0" err="1"/>
              <a:t>rekreasyonel</a:t>
            </a:r>
            <a:r>
              <a:rPr lang="tr-TR" sz="3600" dirty="0"/>
              <a:t> faaliyetlerden ve animasyon gösterilerinden memnun kalan </a:t>
            </a:r>
            <a:r>
              <a:rPr lang="tr-TR" sz="3600" dirty="0">
                <a:solidFill>
                  <a:schemeClr val="tx1"/>
                </a:solidFill>
              </a:rPr>
              <a:t>müşteriler, oteldeki geceleme sürelerini uzatmakta ve yılda bir iki defa aynı yere tatile gelmektedirler.</a:t>
            </a:r>
          </a:p>
        </p:txBody>
      </p:sp>
    </p:spTree>
    <p:extLst>
      <p:ext uri="{BB962C8B-B14F-4D97-AF65-F5344CB8AC3E}">
        <p14:creationId xmlns="" xmlns:p14="http://schemas.microsoft.com/office/powerpoint/2010/main" val="3291963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1104" y="597408"/>
            <a:ext cx="11301984" cy="5213845"/>
          </a:xfrm>
        </p:spPr>
        <p:txBody>
          <a:bodyPr/>
          <a:lstStyle/>
          <a:p>
            <a:pPr marL="0" indent="0">
              <a:buNone/>
            </a:pPr>
            <a:r>
              <a:rPr lang="tr-TR" sz="3600" b="1" dirty="0">
                <a:solidFill>
                  <a:schemeClr val="bg1"/>
                </a:solidFill>
              </a:rPr>
              <a:t>REKREASYON FAALİYETLERİNİN, TURİZMDE ÜRÜN GELİŞTİRMEYE DAYALI ETKİSİ:</a:t>
            </a:r>
          </a:p>
          <a:p>
            <a:pPr>
              <a:buFont typeface="Courier New" panose="02070309020205020404" pitchFamily="49" charset="0"/>
              <a:buChar char="o"/>
            </a:pPr>
            <a:r>
              <a:rPr lang="tr-TR" sz="3600" dirty="0"/>
              <a:t>Rekreasyonun ürün değiştirmede bir fonksiyon olarak kullanılması işletmenin sunduğu hizmet türünde değişiklik yapmakla ilgilidir. İşletmede sunulan ürünlerde değişiklik yapmanın temel amacı; müşteri memnuniyetini </a:t>
            </a:r>
            <a:r>
              <a:rPr lang="tr-TR" sz="3600" dirty="0" err="1"/>
              <a:t>sağlayarak,işletmenin</a:t>
            </a:r>
            <a:r>
              <a:rPr lang="tr-TR" sz="3600" dirty="0"/>
              <a:t> kârlı bir şekilde işletilmesini gerçekleştirmektir.</a:t>
            </a:r>
          </a:p>
          <a:p>
            <a:endParaRPr lang="tr-TR" dirty="0"/>
          </a:p>
        </p:txBody>
      </p:sp>
    </p:spTree>
    <p:extLst>
      <p:ext uri="{BB962C8B-B14F-4D97-AF65-F5344CB8AC3E}">
        <p14:creationId xmlns="" xmlns:p14="http://schemas.microsoft.com/office/powerpoint/2010/main" val="1261041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9272" y="780288"/>
            <a:ext cx="11391352" cy="3450335"/>
          </a:xfrm>
        </p:spPr>
        <p:txBody>
          <a:bodyPr>
            <a:normAutofit fontScale="92500" lnSpcReduction="10000"/>
          </a:bodyPr>
          <a:lstStyle/>
          <a:p>
            <a:pPr marL="0" indent="0">
              <a:buNone/>
            </a:pPr>
            <a:r>
              <a:rPr lang="tr-TR" sz="3200" b="1" dirty="0">
                <a:solidFill>
                  <a:schemeClr val="bg1"/>
                </a:solidFill>
              </a:rPr>
              <a:t>REKREASYON FAALİYETLERİNİN, TURİZMDE ÜRÜN GELİŞTİRMEYE DAYALI ETKİSİ:</a:t>
            </a:r>
          </a:p>
          <a:p>
            <a:pPr>
              <a:buFont typeface="Courier New" panose="02070309020205020404" pitchFamily="49" charset="0"/>
              <a:buChar char="o"/>
            </a:pPr>
            <a:r>
              <a:rPr lang="tr-TR" sz="3200" b="1" dirty="0"/>
              <a:t> </a:t>
            </a:r>
            <a:r>
              <a:rPr lang="tr-TR" sz="3200" dirty="0"/>
              <a:t>Rekreasyonun ürün değiştirmede bir fonksiyon olarak kullanılması işletmenin sunduğu hizmet türünde değişiklik yapmakla ilgilidir. İşletmede sunulan ürünlerde değişiklik yapmanın temel amacı; müşteri memnuniyetini </a:t>
            </a:r>
            <a:r>
              <a:rPr lang="tr-TR" sz="3200" dirty="0" err="1"/>
              <a:t>sağlayarak,işletmenin</a:t>
            </a:r>
            <a:r>
              <a:rPr lang="tr-TR" sz="3200" dirty="0"/>
              <a:t> kârlı bir şekilde işletilmesini gerçekleştirmektir.</a:t>
            </a:r>
          </a:p>
          <a:p>
            <a:endParaRPr lang="tr-TR" dirty="0"/>
          </a:p>
        </p:txBody>
      </p:sp>
      <p:sp>
        <p:nvSpPr>
          <p:cNvPr id="4" name="Dikdörtgen 3"/>
          <p:cNvSpPr/>
          <p:nvPr/>
        </p:nvSpPr>
        <p:spPr>
          <a:xfrm>
            <a:off x="459272" y="3877473"/>
            <a:ext cx="11391352" cy="2739211"/>
          </a:xfrm>
          <a:prstGeom prst="rect">
            <a:avLst/>
          </a:prstGeom>
        </p:spPr>
        <p:txBody>
          <a:bodyPr wrap="square">
            <a:spAutoFit/>
          </a:bodyPr>
          <a:lstStyle/>
          <a:p>
            <a:pPr algn="just"/>
            <a:r>
              <a:rPr lang="tr-TR" sz="3200" b="1" dirty="0"/>
              <a:t>KÜLTÜREL YAKINLAŞMAYA OLAN ETKİSİ:</a:t>
            </a:r>
            <a:endParaRPr lang="tr-TR" sz="2400" b="1" dirty="0"/>
          </a:p>
          <a:p>
            <a:pPr marL="342900" indent="-342900" algn="just">
              <a:buFont typeface="Courier New" panose="02070309020205020404" pitchFamily="49" charset="0"/>
              <a:buChar char="o"/>
            </a:pPr>
            <a:r>
              <a:rPr lang="tr-TR" sz="2400" b="1" dirty="0"/>
              <a:t> </a:t>
            </a:r>
            <a:r>
              <a:rPr lang="tr-TR" sz="2800" dirty="0"/>
              <a:t>Halk oyunlarımız, geleneksel tiyatromuz, el işlerimiz, folklor oyunlarımız, mutfağımız ve geleneksel evlerimiz büyük ölçüde turizm etkisiyle varlıklarını sürdürebilmektedir. Bu da Türk kültürünün canlı tutulmasına katkı yapmaktadır. Bunun sonucunda turist kabul eden ülkelerin kültürel kimliklerinin korunduğu ve canlandığı ortaya çıkmaktadır</a:t>
            </a:r>
            <a:r>
              <a:rPr lang="tr-TR" sz="2400" i="1" dirty="0"/>
              <a:t>. </a:t>
            </a:r>
            <a:endParaRPr lang="tr-TR" sz="2400" dirty="0"/>
          </a:p>
        </p:txBody>
      </p:sp>
    </p:spTree>
    <p:extLst>
      <p:ext uri="{BB962C8B-B14F-4D97-AF65-F5344CB8AC3E}">
        <p14:creationId xmlns="" xmlns:p14="http://schemas.microsoft.com/office/powerpoint/2010/main" val="2336066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Yrd.</a:t>
            </a:r>
            <a:r>
              <a:rPr lang="tr-TR" dirty="0" err="1" smtClean="0"/>
              <a:t>Doç.Dr</a:t>
            </a:r>
            <a:r>
              <a:rPr lang="tr-TR" dirty="0" smtClean="0"/>
              <a:t> İlke </a:t>
            </a:r>
            <a:r>
              <a:rPr lang="tr-TR" dirty="0" err="1" smtClean="0"/>
              <a:t>Basarangil</a:t>
            </a:r>
            <a:r>
              <a:rPr lang="tr-TR" dirty="0" smtClean="0"/>
              <a:t>, Dr. Oğuz </a:t>
            </a:r>
            <a:r>
              <a:rPr lang="tr-TR" dirty="0" err="1" smtClean="0"/>
              <a:t>Türkay</a:t>
            </a:r>
            <a:r>
              <a:rPr lang="tr-TR" dirty="0" smtClean="0"/>
              <a:t> Rekreasyon ve </a:t>
            </a:r>
            <a:r>
              <a:rPr lang="tr-TR" dirty="0" err="1" smtClean="0"/>
              <a:t>Anımasyon</a:t>
            </a:r>
            <a:r>
              <a:rPr lang="tr-TR" dirty="0" smtClean="0"/>
              <a:t> , Rekreasyon </a:t>
            </a:r>
            <a:r>
              <a:rPr lang="tr-TR" smtClean="0"/>
              <a:t>Yonetımı</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8912" y="1828800"/>
            <a:ext cx="11350752" cy="4913376"/>
          </a:xfrm>
        </p:spPr>
        <p:txBody>
          <a:bodyPr>
            <a:normAutofit fontScale="92500"/>
          </a:bodyPr>
          <a:lstStyle/>
          <a:p>
            <a:pPr algn="just">
              <a:buFont typeface="Courier New" panose="02070309020205020404" pitchFamily="49" charset="0"/>
              <a:buChar char="o"/>
            </a:pPr>
            <a:r>
              <a:rPr lang="tr-TR" sz="3600" dirty="0">
                <a:solidFill>
                  <a:schemeClr val="tx1"/>
                </a:solidFill>
              </a:rPr>
              <a:t>Uzman personelin formasyonunu ve yetiştirilmesini sağlamak,</a:t>
            </a:r>
          </a:p>
          <a:p>
            <a:pPr algn="just">
              <a:buFont typeface="Courier New" panose="02070309020205020404" pitchFamily="49" charset="0"/>
              <a:buChar char="o"/>
            </a:pPr>
            <a:r>
              <a:rPr lang="tr-TR" sz="3600" dirty="0"/>
              <a:t>Düzenlenecek animasyonların </a:t>
            </a:r>
            <a:r>
              <a:rPr lang="tr-TR" sz="3600" dirty="0">
                <a:solidFill>
                  <a:schemeClr val="tx1"/>
                </a:solidFill>
              </a:rPr>
              <a:t>yerel yönetim ve işletmecilerle ilişki kurulup uyumlu halde</a:t>
            </a:r>
            <a:r>
              <a:rPr lang="tr-TR" sz="3600" dirty="0">
                <a:solidFill>
                  <a:srgbClr val="00B0F0"/>
                </a:solidFill>
              </a:rPr>
              <a:t> </a:t>
            </a:r>
            <a:r>
              <a:rPr lang="tr-TR" sz="3600" dirty="0"/>
              <a:t>gerçekleşmesini sağlamak,</a:t>
            </a:r>
          </a:p>
          <a:p>
            <a:pPr algn="just">
              <a:buFont typeface="Courier New" panose="02070309020205020404" pitchFamily="49" charset="0"/>
              <a:buChar char="o"/>
            </a:pPr>
            <a:r>
              <a:rPr lang="tr-TR" sz="3600" dirty="0"/>
              <a:t>Animasyonun </a:t>
            </a:r>
            <a:r>
              <a:rPr lang="tr-TR" sz="3600" dirty="0">
                <a:solidFill>
                  <a:schemeClr val="tx1"/>
                </a:solidFill>
              </a:rPr>
              <a:t>basılı ve sözlü tanıtım araçlarıyla kamuoyuna duyurulması, </a:t>
            </a:r>
            <a:r>
              <a:rPr lang="tr-TR" sz="3600" dirty="0"/>
              <a:t>tanıtılmasını sağlamak,</a:t>
            </a:r>
          </a:p>
          <a:p>
            <a:pPr algn="just">
              <a:buFont typeface="Courier New" panose="02070309020205020404" pitchFamily="49" charset="0"/>
              <a:buChar char="o"/>
            </a:pPr>
            <a:r>
              <a:rPr lang="tr-TR" sz="3600" dirty="0">
                <a:solidFill>
                  <a:schemeClr val="tx1"/>
                </a:solidFill>
              </a:rPr>
              <a:t>Animasyon hizmetleri için geçici enformasyon ve karşılama merkezleri</a:t>
            </a:r>
            <a:r>
              <a:rPr lang="tr-TR" sz="3600" dirty="0">
                <a:solidFill>
                  <a:srgbClr val="00B0F0"/>
                </a:solidFill>
              </a:rPr>
              <a:t> </a:t>
            </a:r>
            <a:r>
              <a:rPr lang="tr-TR" sz="3600" dirty="0"/>
              <a:t>kurmak, (havaalanlarında, şehir merkezlerinde)</a:t>
            </a:r>
          </a:p>
          <a:p>
            <a:endParaRPr lang="tr-TR" dirty="0"/>
          </a:p>
        </p:txBody>
      </p:sp>
    </p:spTree>
    <p:extLst>
      <p:ext uri="{BB962C8B-B14F-4D97-AF65-F5344CB8AC3E}">
        <p14:creationId xmlns="" xmlns:p14="http://schemas.microsoft.com/office/powerpoint/2010/main" val="121791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1103" y="633984"/>
            <a:ext cx="11289792" cy="841248"/>
          </a:xfrm>
        </p:spPr>
        <p:txBody>
          <a:bodyPr>
            <a:normAutofit/>
          </a:bodyPr>
          <a:lstStyle/>
          <a:p>
            <a:r>
              <a:rPr lang="tr-TR" sz="3200" dirty="0"/>
              <a:t>ANİMASYONUN GERÇEKLEŞMESİNDE DEVLETİN ROLÜ</a:t>
            </a:r>
          </a:p>
        </p:txBody>
      </p:sp>
      <p:sp>
        <p:nvSpPr>
          <p:cNvPr id="3" name="İçerik Yer Tutucusu 2"/>
          <p:cNvSpPr>
            <a:spLocks noGrp="1"/>
          </p:cNvSpPr>
          <p:nvPr>
            <p:ph idx="1"/>
          </p:nvPr>
        </p:nvSpPr>
        <p:spPr>
          <a:xfrm>
            <a:off x="451103" y="1816608"/>
            <a:ext cx="11289791" cy="4937760"/>
          </a:xfrm>
        </p:spPr>
        <p:txBody>
          <a:bodyPr>
            <a:normAutofit fontScale="92500" lnSpcReduction="10000"/>
          </a:bodyPr>
          <a:lstStyle/>
          <a:p>
            <a:pPr algn="just">
              <a:buFont typeface="Courier New" panose="02070309020205020404" pitchFamily="49" charset="0"/>
              <a:buChar char="o"/>
            </a:pPr>
            <a:r>
              <a:rPr lang="tr-TR" sz="3500" dirty="0"/>
              <a:t>Animasyon işletmeciliği için </a:t>
            </a:r>
            <a:r>
              <a:rPr lang="tr-TR" sz="3500" dirty="0">
                <a:solidFill>
                  <a:schemeClr val="tx1"/>
                </a:solidFill>
              </a:rPr>
              <a:t>finansman kaynağı ve desteği </a:t>
            </a:r>
            <a:r>
              <a:rPr lang="tr-TR" sz="3500" dirty="0"/>
              <a:t>sağlar.</a:t>
            </a:r>
          </a:p>
          <a:p>
            <a:pPr algn="just">
              <a:buFont typeface="Courier New" panose="02070309020205020404" pitchFamily="49" charset="0"/>
              <a:buChar char="o"/>
            </a:pPr>
            <a:r>
              <a:rPr lang="tr-TR" sz="3500" dirty="0"/>
              <a:t>Devlet, </a:t>
            </a:r>
            <a:r>
              <a:rPr lang="tr-TR" sz="3500" dirty="0">
                <a:solidFill>
                  <a:schemeClr val="tx1"/>
                </a:solidFill>
              </a:rPr>
              <a:t>animasyon programlarının tanıtımı ve reklamını </a:t>
            </a:r>
            <a:r>
              <a:rPr lang="tr-TR" sz="3500" dirty="0"/>
              <a:t>ücretsiz olarak basılı ve basılı olmayan araçlarla yapar.</a:t>
            </a:r>
          </a:p>
          <a:p>
            <a:pPr algn="just">
              <a:buFont typeface="Courier New" panose="02070309020205020404" pitchFamily="49" charset="0"/>
              <a:buChar char="o"/>
            </a:pPr>
            <a:r>
              <a:rPr lang="tr-TR" sz="3500" dirty="0"/>
              <a:t>Bakanlık, yerel yönetimler, turizm işletmeleri ve diğer ilgili işletmelerle işbirliği geliştirip, </a:t>
            </a:r>
            <a:r>
              <a:rPr lang="tr-TR" sz="3500" dirty="0">
                <a:solidFill>
                  <a:schemeClr val="tx1"/>
                </a:solidFill>
              </a:rPr>
              <a:t>animasyon programlarını daha geniş bir şekilde </a:t>
            </a:r>
            <a:r>
              <a:rPr lang="tr-TR" sz="3500" dirty="0"/>
              <a:t>düzenleyebilir.</a:t>
            </a:r>
          </a:p>
          <a:p>
            <a:pPr algn="just">
              <a:buFont typeface="Courier New" panose="02070309020205020404" pitchFamily="49" charset="0"/>
              <a:buChar char="o"/>
            </a:pPr>
            <a:r>
              <a:rPr lang="tr-TR" sz="3500" dirty="0"/>
              <a:t>Turistik istasyonlardaki animasyon faaliyetlerinin yürütülmesi için gerekli yasal düzenlemelerin yapılıp yürürlüğe konmasını sağlayabilir.</a:t>
            </a:r>
          </a:p>
          <a:p>
            <a:endParaRPr lang="tr-TR" dirty="0"/>
          </a:p>
        </p:txBody>
      </p:sp>
    </p:spTree>
    <p:extLst>
      <p:ext uri="{BB962C8B-B14F-4D97-AF65-F5344CB8AC3E}">
        <p14:creationId xmlns="" xmlns:p14="http://schemas.microsoft.com/office/powerpoint/2010/main" val="2926390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6720" y="1876928"/>
            <a:ext cx="6154554" cy="4763024"/>
          </a:xfrm>
        </p:spPr>
        <p:txBody>
          <a:bodyPr>
            <a:normAutofit fontScale="85000" lnSpcReduction="10000"/>
          </a:bodyPr>
          <a:lstStyle/>
          <a:p>
            <a:pPr>
              <a:buFont typeface="Courier New" panose="02070309020205020404" pitchFamily="49" charset="0"/>
              <a:buChar char="o"/>
            </a:pPr>
            <a:r>
              <a:rPr lang="tr-TR" sz="4000" dirty="0">
                <a:solidFill>
                  <a:schemeClr val="tx1"/>
                </a:solidFill>
              </a:rPr>
              <a:t>Bakanlık animasyon personelinin formasyonunu, eğitimini çeşitli kurslar açarak sağlayabilir.</a:t>
            </a:r>
          </a:p>
          <a:p>
            <a:pPr>
              <a:buFont typeface="Courier New" panose="02070309020205020404" pitchFamily="49" charset="0"/>
              <a:buChar char="o"/>
            </a:pPr>
            <a:r>
              <a:rPr lang="tr-TR" sz="4000" dirty="0"/>
              <a:t>Turizm Bakanlığı, </a:t>
            </a:r>
            <a:r>
              <a:rPr lang="tr-TR" sz="4000" dirty="0">
                <a:solidFill>
                  <a:schemeClr val="tx1"/>
                </a:solidFill>
              </a:rPr>
              <a:t>turistik merkezlerin animasyon faaliyetlerini bir liste veya broşür halinde</a:t>
            </a:r>
            <a:r>
              <a:rPr lang="tr-TR" sz="4000" dirty="0">
                <a:solidFill>
                  <a:srgbClr val="00B0F0"/>
                </a:solidFill>
              </a:rPr>
              <a:t> </a:t>
            </a:r>
            <a:r>
              <a:rPr lang="tr-TR" sz="4000" dirty="0">
                <a:solidFill>
                  <a:schemeClr val="tx1"/>
                </a:solidFill>
              </a:rPr>
              <a:t>yayınlayarak</a:t>
            </a:r>
            <a:r>
              <a:rPr lang="tr-TR" sz="4000" dirty="0">
                <a:solidFill>
                  <a:srgbClr val="00B0F0"/>
                </a:solidFill>
              </a:rPr>
              <a:t> </a:t>
            </a:r>
            <a:r>
              <a:rPr lang="tr-TR" sz="4000" dirty="0"/>
              <a:t>bir enformasyon hizmeti yürütebilir.</a:t>
            </a:r>
          </a:p>
          <a:p>
            <a:endParaRPr lang="tr-TR" dirty="0"/>
          </a:p>
        </p:txBody>
      </p:sp>
      <p:pic>
        <p:nvPicPr>
          <p:cNvPr id="1026" name="Picture 2" descr="otellerde anÄ±masyon gorevlÄ±sÄ± ile ilgili gÃ¶rsel sonucu"/>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692470" y="1876927"/>
            <a:ext cx="5036234" cy="476302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815162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3296" y="719328"/>
            <a:ext cx="11301984" cy="914400"/>
          </a:xfrm>
        </p:spPr>
        <p:txBody>
          <a:bodyPr>
            <a:noAutofit/>
          </a:bodyPr>
          <a:lstStyle/>
          <a:p>
            <a:r>
              <a:rPr lang="tr-TR" sz="3200" dirty="0"/>
              <a:t>KONAKLAMA İŞLETMELERİNDE MEVCUT ANİMASYON ÖRNEKLERİ</a:t>
            </a:r>
          </a:p>
        </p:txBody>
      </p:sp>
      <p:sp>
        <p:nvSpPr>
          <p:cNvPr id="3" name="İçerik Yer Tutucusu 2"/>
          <p:cNvSpPr>
            <a:spLocks noGrp="1"/>
          </p:cNvSpPr>
          <p:nvPr>
            <p:ph idx="1"/>
          </p:nvPr>
        </p:nvSpPr>
        <p:spPr>
          <a:xfrm>
            <a:off x="463296" y="1889760"/>
            <a:ext cx="11301984" cy="4730496"/>
          </a:xfrm>
        </p:spPr>
        <p:txBody>
          <a:bodyPr/>
          <a:lstStyle/>
          <a:p>
            <a:pPr algn="just">
              <a:buFont typeface="Wingdings" panose="05000000000000000000" pitchFamily="2" charset="2"/>
              <a:buChar char="Ø"/>
            </a:pPr>
            <a:r>
              <a:rPr lang="tr-TR" sz="3200" b="1" dirty="0"/>
              <a:t>PAZARLAMA ve REKABETE OLAN ETKİSİ:</a:t>
            </a:r>
          </a:p>
          <a:p>
            <a:pPr>
              <a:buFont typeface="Courier New" panose="02070309020205020404" pitchFamily="49" charset="0"/>
              <a:buChar char="o"/>
            </a:pPr>
            <a:r>
              <a:rPr lang="tr-TR" sz="3200" dirty="0"/>
              <a:t>Otel işletmesinin </a:t>
            </a:r>
            <a:r>
              <a:rPr lang="tr-TR" sz="3200" dirty="0">
                <a:solidFill>
                  <a:schemeClr val="tx1"/>
                </a:solidFill>
              </a:rPr>
              <a:t>olumlu imaj </a:t>
            </a:r>
            <a:r>
              <a:rPr lang="tr-TR" sz="3200" dirty="0"/>
              <a:t>nedeniyle reklamının yapılmasını sağlar.</a:t>
            </a:r>
          </a:p>
          <a:p>
            <a:pPr>
              <a:buFont typeface="Courier New" panose="02070309020205020404" pitchFamily="49" charset="0"/>
              <a:buChar char="o"/>
            </a:pPr>
            <a:r>
              <a:rPr lang="tr-TR" sz="3200" dirty="0"/>
              <a:t>Yapılan, </a:t>
            </a:r>
            <a:r>
              <a:rPr lang="tr-TR" sz="3200" dirty="0">
                <a:solidFill>
                  <a:schemeClr val="tx1"/>
                </a:solidFill>
              </a:rPr>
              <a:t>otel reklamına </a:t>
            </a:r>
            <a:r>
              <a:rPr lang="tr-TR" sz="3200" dirty="0"/>
              <a:t>olumlu etki eder.</a:t>
            </a:r>
          </a:p>
          <a:p>
            <a:pPr>
              <a:buFont typeface="Courier New" panose="02070309020205020404" pitchFamily="49" charset="0"/>
              <a:buChar char="o"/>
            </a:pPr>
            <a:r>
              <a:rPr lang="tr-TR" sz="3200" dirty="0"/>
              <a:t>Otel işletmesinin </a:t>
            </a:r>
            <a:r>
              <a:rPr lang="tr-TR" sz="3200" dirty="0">
                <a:solidFill>
                  <a:schemeClr val="tx1"/>
                </a:solidFill>
              </a:rPr>
              <a:t>kalite ve çekiciliğini </a:t>
            </a:r>
            <a:r>
              <a:rPr lang="tr-TR" sz="3200" dirty="0"/>
              <a:t>arttırır.</a:t>
            </a:r>
          </a:p>
          <a:p>
            <a:pPr>
              <a:buFont typeface="Courier New" panose="02070309020205020404" pitchFamily="49" charset="0"/>
              <a:buChar char="o"/>
            </a:pPr>
            <a:r>
              <a:rPr lang="tr-TR" sz="3200" dirty="0">
                <a:solidFill>
                  <a:schemeClr val="tx1"/>
                </a:solidFill>
              </a:rPr>
              <a:t>Rekabet avantajı </a:t>
            </a:r>
            <a:r>
              <a:rPr lang="tr-TR" sz="3200" dirty="0"/>
              <a:t>yaratır.</a:t>
            </a:r>
          </a:p>
          <a:p>
            <a:endParaRPr lang="tr-TR" dirty="0"/>
          </a:p>
        </p:txBody>
      </p:sp>
    </p:spTree>
    <p:extLst>
      <p:ext uri="{BB962C8B-B14F-4D97-AF65-F5344CB8AC3E}">
        <p14:creationId xmlns="" xmlns:p14="http://schemas.microsoft.com/office/powerpoint/2010/main" val="167019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8912" y="853440"/>
            <a:ext cx="11423904" cy="5547360"/>
          </a:xfrm>
        </p:spPr>
        <p:txBody>
          <a:bodyPr>
            <a:normAutofit lnSpcReduction="10000"/>
          </a:bodyPr>
          <a:lstStyle/>
          <a:p>
            <a:pPr marL="0" indent="0" algn="just">
              <a:buNone/>
            </a:pPr>
            <a:r>
              <a:rPr lang="tr-TR" sz="3600" b="1" dirty="0">
                <a:solidFill>
                  <a:schemeClr val="bg1"/>
                </a:solidFill>
              </a:rPr>
              <a:t>GELİR YARATICI ETKİSİ: </a:t>
            </a:r>
          </a:p>
          <a:p>
            <a:pPr algn="just"/>
            <a:endParaRPr lang="tr-TR" sz="3600" b="1" dirty="0"/>
          </a:p>
          <a:p>
            <a:pPr algn="just">
              <a:buFont typeface="Courier New" panose="02070309020205020404" pitchFamily="49" charset="0"/>
              <a:buChar char="o"/>
            </a:pPr>
            <a:r>
              <a:rPr lang="tr-TR" sz="3600" dirty="0"/>
              <a:t>Turiste hoşça vakit geçirtecek ve ona </a:t>
            </a:r>
            <a:r>
              <a:rPr lang="tr-TR" sz="3600" dirty="0">
                <a:solidFill>
                  <a:schemeClr val="tx1"/>
                </a:solidFill>
              </a:rPr>
              <a:t>bolca para harcatacak </a:t>
            </a:r>
            <a:r>
              <a:rPr lang="tr-TR" sz="3600" dirty="0"/>
              <a:t>rekreasyon araçlarının geliştirilmesi, konaklama işletmeleri için son derece önemli ve öncelikli bir zorunluluktur. </a:t>
            </a:r>
          </a:p>
          <a:p>
            <a:pPr algn="just"/>
            <a:endParaRPr lang="tr-TR" sz="3600" dirty="0"/>
          </a:p>
          <a:p>
            <a:pPr algn="just">
              <a:buFont typeface="Courier New" panose="02070309020205020404" pitchFamily="49" charset="0"/>
              <a:buChar char="o"/>
            </a:pPr>
            <a:r>
              <a:rPr lang="tr-TR" sz="3600" dirty="0"/>
              <a:t>Otelin doluluk oranı ne kadar yüksek olursa, </a:t>
            </a:r>
            <a:r>
              <a:rPr lang="tr-TR" sz="3600" dirty="0">
                <a:solidFill>
                  <a:schemeClr val="tx1"/>
                </a:solidFill>
              </a:rPr>
              <a:t>restoran, bar, havuz, çamaşırhane, vb. bölümlerin gelirleri </a:t>
            </a:r>
            <a:r>
              <a:rPr lang="tr-TR" sz="3600" dirty="0"/>
              <a:t>de artacak bunun sonucunda da otelin mevcut gelirleri de artacaktır.</a:t>
            </a:r>
          </a:p>
          <a:p>
            <a:endParaRPr lang="tr-TR" dirty="0"/>
          </a:p>
        </p:txBody>
      </p:sp>
    </p:spTree>
    <p:extLst>
      <p:ext uri="{BB962C8B-B14F-4D97-AF65-F5344CB8AC3E}">
        <p14:creationId xmlns="" xmlns:p14="http://schemas.microsoft.com/office/powerpoint/2010/main" val="1132373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8912" y="646176"/>
            <a:ext cx="11314176" cy="5949696"/>
          </a:xfrm>
        </p:spPr>
        <p:txBody>
          <a:bodyPr/>
          <a:lstStyle/>
          <a:p>
            <a:pPr marL="0" indent="0" algn="just">
              <a:buNone/>
            </a:pPr>
            <a:r>
              <a:rPr lang="tr-TR" sz="3600" b="1" dirty="0">
                <a:solidFill>
                  <a:schemeClr val="bg1"/>
                </a:solidFill>
              </a:rPr>
              <a:t>Oda Satışlarını Artırmaya Olan Etkisi: </a:t>
            </a:r>
          </a:p>
          <a:p>
            <a:pPr algn="just"/>
            <a:endParaRPr lang="tr-TR" sz="3600" b="1" dirty="0"/>
          </a:p>
          <a:p>
            <a:pPr algn="just">
              <a:buFont typeface="Courier New" panose="02070309020205020404" pitchFamily="49" charset="0"/>
              <a:buChar char="o"/>
            </a:pPr>
            <a:r>
              <a:rPr lang="tr-TR" sz="3600" dirty="0"/>
              <a:t>Animasyon programlarının satış geliştirme faaliyetlerine olan olumlu etkileri sonucunda işletme için tercih yaratılmış olmaktadır. Bu da, doluş oranlarını artıracaktır. Mevcut tüketicileri olumlu etkileyerek rahatlık, oyalanma ve eğlence sunulması ile ortalama geceleme süreleri fazlalaşacaktır.</a:t>
            </a:r>
          </a:p>
          <a:p>
            <a:endParaRPr lang="tr-TR" dirty="0"/>
          </a:p>
        </p:txBody>
      </p:sp>
    </p:spTree>
    <p:extLst>
      <p:ext uri="{BB962C8B-B14F-4D97-AF65-F5344CB8AC3E}">
        <p14:creationId xmlns="" xmlns:p14="http://schemas.microsoft.com/office/powerpoint/2010/main" val="2795736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6720" y="633984"/>
            <a:ext cx="11301984" cy="6096000"/>
          </a:xfrm>
        </p:spPr>
        <p:txBody>
          <a:bodyPr/>
          <a:lstStyle/>
          <a:p>
            <a:pPr marL="0" indent="0" algn="just">
              <a:buNone/>
            </a:pPr>
            <a:r>
              <a:rPr lang="tr-TR" sz="4000" b="1" dirty="0">
                <a:solidFill>
                  <a:schemeClr val="bg1"/>
                </a:solidFill>
              </a:rPr>
              <a:t>Yiyecek-İçecek Satışlarına Olan Etkisi: </a:t>
            </a:r>
          </a:p>
          <a:p>
            <a:pPr algn="just"/>
            <a:endParaRPr lang="tr-TR" sz="4000" b="1" dirty="0"/>
          </a:p>
          <a:p>
            <a:pPr algn="just">
              <a:buFont typeface="Courier New" panose="02070309020205020404" pitchFamily="49" charset="0"/>
              <a:buChar char="o"/>
            </a:pPr>
            <a:r>
              <a:rPr lang="tr-TR" sz="4000" dirty="0"/>
              <a:t>Konaklama işletmelerinin restoran, kafeterya, lobi, büfe, bar ve oda servisi gibi departmanları potansiyel müşterilere sunduğu yiyecek ve içecekler karşılığında gelir getiren önemli birer hizmet kalemleridir. </a:t>
            </a:r>
          </a:p>
          <a:p>
            <a:endParaRPr lang="tr-TR" dirty="0"/>
          </a:p>
        </p:txBody>
      </p:sp>
    </p:spTree>
    <p:extLst>
      <p:ext uri="{BB962C8B-B14F-4D97-AF65-F5344CB8AC3E}">
        <p14:creationId xmlns="" xmlns:p14="http://schemas.microsoft.com/office/powerpoint/2010/main" val="2379703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488" y="963168"/>
            <a:ext cx="11338560" cy="2779776"/>
          </a:xfrm>
        </p:spPr>
        <p:txBody>
          <a:bodyPr>
            <a:normAutofit lnSpcReduction="10000"/>
          </a:bodyPr>
          <a:lstStyle/>
          <a:p>
            <a:pPr marL="0" indent="0" algn="just">
              <a:buNone/>
            </a:pPr>
            <a:r>
              <a:rPr lang="tr-TR" sz="3200" b="1" dirty="0">
                <a:solidFill>
                  <a:schemeClr val="bg1"/>
                </a:solidFill>
              </a:rPr>
              <a:t>Diğer Hizmet Satışlarına Olan Etkisi: </a:t>
            </a:r>
          </a:p>
          <a:p>
            <a:pPr algn="just"/>
            <a:endParaRPr lang="tr-TR" sz="3200" b="1" dirty="0"/>
          </a:p>
          <a:p>
            <a:pPr algn="just">
              <a:buFont typeface="Courier New" panose="02070309020205020404" pitchFamily="49" charset="0"/>
              <a:buChar char="o"/>
            </a:pPr>
            <a:r>
              <a:rPr lang="tr-TR" sz="3200" dirty="0"/>
              <a:t>Müşteriler </a:t>
            </a:r>
            <a:r>
              <a:rPr lang="tr-TR" sz="3200" dirty="0">
                <a:solidFill>
                  <a:schemeClr val="tx1"/>
                </a:solidFill>
              </a:rPr>
              <a:t>telefon ve çamaşır hizmetinden </a:t>
            </a:r>
            <a:r>
              <a:rPr lang="tr-TR" sz="3200" dirty="0"/>
              <a:t>yararlanmak için dışarıya gitmeyecek, bu hizmeti işletmeden karşılama yoluna gidecektir. Bu da işletmenin gelirini arttıracaktır. </a:t>
            </a:r>
          </a:p>
          <a:p>
            <a:endParaRPr lang="tr-TR" dirty="0"/>
          </a:p>
        </p:txBody>
      </p:sp>
      <p:sp>
        <p:nvSpPr>
          <p:cNvPr id="4" name="Dikdörtgen 3"/>
          <p:cNvSpPr/>
          <p:nvPr/>
        </p:nvSpPr>
        <p:spPr>
          <a:xfrm>
            <a:off x="475488" y="4059936"/>
            <a:ext cx="11460480" cy="2677656"/>
          </a:xfrm>
          <a:prstGeom prst="rect">
            <a:avLst/>
          </a:prstGeom>
        </p:spPr>
        <p:txBody>
          <a:bodyPr wrap="square">
            <a:spAutoFit/>
          </a:bodyPr>
          <a:lstStyle/>
          <a:p>
            <a:pPr algn="just"/>
            <a:r>
              <a:rPr lang="tr-TR" sz="2800" b="1" dirty="0"/>
              <a:t>TÜKETİCİ BAZINDA MARKA ve İMAJ BAĞIMLILIĞI YARATMA</a:t>
            </a:r>
          </a:p>
          <a:p>
            <a:pPr algn="just"/>
            <a:r>
              <a:rPr lang="tr-TR" sz="2800" b="1" dirty="0"/>
              <a:t> ETKİSİ:</a:t>
            </a:r>
          </a:p>
          <a:p>
            <a:pPr algn="just"/>
            <a:endParaRPr lang="tr-TR" sz="2800" b="1" dirty="0"/>
          </a:p>
          <a:p>
            <a:pPr marL="457200" indent="-457200" algn="just">
              <a:buFont typeface="Courier New" panose="02070309020205020404" pitchFamily="49" charset="0"/>
              <a:buChar char="o"/>
            </a:pPr>
            <a:r>
              <a:rPr lang="tr-TR" sz="2800" b="1" dirty="0"/>
              <a:t> </a:t>
            </a:r>
            <a:r>
              <a:rPr lang="tr-TR" sz="2800" dirty="0"/>
              <a:t>Müşterilerin ülkelerine döndükleri zaman, işletmede geçirdiği zamanı, katıldıkları </a:t>
            </a:r>
            <a:r>
              <a:rPr lang="tr-TR" sz="2800" dirty="0" err="1"/>
              <a:t>rekreasyonel</a:t>
            </a:r>
            <a:r>
              <a:rPr lang="tr-TR" sz="2800" dirty="0"/>
              <a:t> faaliyetlerin hafızasında yer etmesi bu faaliyetlerin müşteriyi memnun etmesine bağlıdır.</a:t>
            </a:r>
          </a:p>
        </p:txBody>
      </p:sp>
    </p:spTree>
    <p:extLst>
      <p:ext uri="{BB962C8B-B14F-4D97-AF65-F5344CB8AC3E}">
        <p14:creationId xmlns="" xmlns:p14="http://schemas.microsoft.com/office/powerpoint/2010/main" val="1735236203"/>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60</TotalTime>
  <Words>614</Words>
  <Application>Microsoft Office PowerPoint</Application>
  <PresentationFormat>Özel</PresentationFormat>
  <Paragraphs>50</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Kar Payı</vt:lpstr>
      <vt:lpstr>ANİMASYON İŞLETMECİLİĞİ ve DİKKAT EDECEK HUSUSLAR</vt:lpstr>
      <vt:lpstr>Slayt 2</vt:lpstr>
      <vt:lpstr>ANİMASYONUN GERÇEKLEŞMESİNDE DEVLETİN ROLÜ</vt:lpstr>
      <vt:lpstr>Slayt 4</vt:lpstr>
      <vt:lpstr>KONAKLAMA İŞLETMELERİNDE MEVCUT ANİMASYON ÖRNEKLERİ</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ANİMASYON İŞLETMECİLİĞİ ve DİKKAT EDECEK HUSUSLAR</dc:title>
  <dc:creator>eceats35@gmail.com</dc:creator>
  <cp:lastModifiedBy>Windows Kullanıcısı</cp:lastModifiedBy>
  <cp:revision>10</cp:revision>
  <dcterms:created xsi:type="dcterms:W3CDTF">2018-12-16T08:34:39Z</dcterms:created>
  <dcterms:modified xsi:type="dcterms:W3CDTF">2019-03-15T12:26:27Z</dcterms:modified>
</cp:coreProperties>
</file>