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6" r:id="rId1"/>
  </p:sldMasterIdLst>
  <p:notesMasterIdLst>
    <p:notesMasterId r:id="rId54"/>
  </p:notesMasterIdLst>
  <p:handoutMasterIdLst>
    <p:handoutMasterId r:id="rId55"/>
  </p:handoutMasterIdLst>
  <p:sldIdLst>
    <p:sldId id="256" r:id="rId2"/>
    <p:sldId id="264" r:id="rId3"/>
    <p:sldId id="265" r:id="rId4"/>
    <p:sldId id="266" r:id="rId5"/>
    <p:sldId id="267" r:id="rId6"/>
    <p:sldId id="268" r:id="rId7"/>
    <p:sldId id="269" r:id="rId8"/>
    <p:sldId id="270" r:id="rId9"/>
    <p:sldId id="271" r:id="rId10"/>
    <p:sldId id="272" r:id="rId11"/>
    <p:sldId id="273" r:id="rId12"/>
    <p:sldId id="274" r:id="rId13"/>
    <p:sldId id="275" r:id="rId14"/>
    <p:sldId id="276" r:id="rId15"/>
    <p:sldId id="277" r:id="rId16"/>
    <p:sldId id="278" r:id="rId17"/>
    <p:sldId id="279" r:id="rId18"/>
    <p:sldId id="280" r:id="rId19"/>
    <p:sldId id="281" r:id="rId20"/>
    <p:sldId id="282" r:id="rId21"/>
    <p:sldId id="283" r:id="rId22"/>
    <p:sldId id="284" r:id="rId23"/>
    <p:sldId id="285" r:id="rId24"/>
    <p:sldId id="286" r:id="rId25"/>
    <p:sldId id="287" r:id="rId26"/>
    <p:sldId id="288" r:id="rId27"/>
    <p:sldId id="289" r:id="rId28"/>
    <p:sldId id="290" r:id="rId29"/>
    <p:sldId id="291" r:id="rId30"/>
    <p:sldId id="292" r:id="rId31"/>
    <p:sldId id="293" r:id="rId32"/>
    <p:sldId id="294" r:id="rId33"/>
    <p:sldId id="295" r:id="rId34"/>
    <p:sldId id="296" r:id="rId35"/>
    <p:sldId id="297" r:id="rId36"/>
    <p:sldId id="298" r:id="rId37"/>
    <p:sldId id="299" r:id="rId38"/>
    <p:sldId id="300" r:id="rId39"/>
    <p:sldId id="301" r:id="rId40"/>
    <p:sldId id="302" r:id="rId41"/>
    <p:sldId id="303" r:id="rId42"/>
    <p:sldId id="304" r:id="rId43"/>
    <p:sldId id="305" r:id="rId44"/>
    <p:sldId id="306" r:id="rId45"/>
    <p:sldId id="307" r:id="rId46"/>
    <p:sldId id="308" r:id="rId47"/>
    <p:sldId id="309" r:id="rId48"/>
    <p:sldId id="310" r:id="rId49"/>
    <p:sldId id="311" r:id="rId50"/>
    <p:sldId id="312" r:id="rId51"/>
    <p:sldId id="313" r:id="rId52"/>
    <p:sldId id="314" r:id="rId53"/>
  </p:sldIdLst>
  <p:sldSz cx="10693400" cy="7556500"/>
  <p:notesSz cx="10693400" cy="75565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7" d="100"/>
          <a:sy n="97" d="100"/>
        </p:scale>
        <p:origin x="-942" y="-9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theme" Target="theme/theme1.xml"/><Relationship Id="rId5" Type="http://schemas.openxmlformats.org/officeDocument/2006/relationships/slide" Target="slides/slide4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tableStyles" Target="tableStyle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viewProps" Target="viewProps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633913" cy="3778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6057900" y="0"/>
            <a:ext cx="4632325" cy="3778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ED60422-9A76-4997-B2CA-923C39D528DB}" type="datetimeFigureOut">
              <a:rPr lang="tr-TR" smtClean="0"/>
              <a:t>04.12.2019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7177088"/>
            <a:ext cx="4633913" cy="3778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6057900" y="7177088"/>
            <a:ext cx="4632325" cy="3778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CF4AB59-16A1-4354-93B4-FF194363E59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97599748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633913" cy="3778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6057900" y="0"/>
            <a:ext cx="4632325" cy="3778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51BA280-536C-4655-AB07-94E9B94337F8}" type="datetimeFigureOut">
              <a:rPr lang="tr-TR" smtClean="0"/>
              <a:t>04.12.2019</a:t>
            </a:fld>
            <a:endParaRPr lang="tr-T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341688" y="566738"/>
            <a:ext cx="4010025" cy="2833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1069975" y="3589338"/>
            <a:ext cx="8553450" cy="3400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7177088"/>
            <a:ext cx="4633913" cy="3778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6057900" y="7177088"/>
            <a:ext cx="4632325" cy="3778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17BDB4D-A21C-4D0E-95DB-6A5402457E9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71033435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070741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447200" y="0"/>
            <a:ext cx="11615310" cy="75565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983" dirty="0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983" dirty="0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983" dirty="0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5334119" y="-23702"/>
            <a:ext cx="4302522" cy="6910639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983" dirty="0"/>
          </a:p>
        </p:txBody>
      </p:sp>
      <p:sp>
        <p:nvSpPr>
          <p:cNvPr id="47" name="Rectangle 46"/>
          <p:cNvSpPr/>
          <p:nvPr/>
        </p:nvSpPr>
        <p:spPr>
          <a:xfrm>
            <a:off x="5436859" y="-23701"/>
            <a:ext cx="4099137" cy="2548461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983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535408" y="2984339"/>
            <a:ext cx="3874785" cy="1875528"/>
          </a:xfrm>
        </p:spPr>
        <p:txBody>
          <a:bodyPr>
            <a:normAutofit/>
          </a:bodyPr>
          <a:lstStyle>
            <a:lvl1pPr>
              <a:defRPr sz="3967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535408" y="4871376"/>
            <a:ext cx="3870631" cy="1389026"/>
          </a:xfrm>
        </p:spPr>
        <p:txBody>
          <a:bodyPr>
            <a:normAutofit/>
          </a:bodyPr>
          <a:lstStyle>
            <a:lvl1pPr marL="0" indent="0" algn="l">
              <a:buNone/>
              <a:defRPr sz="1983">
                <a:solidFill>
                  <a:srgbClr val="424242"/>
                </a:solidFill>
              </a:defRPr>
            </a:lvl1pPr>
            <a:lvl2pPr marL="5037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075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113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151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18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227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2652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303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50" name="Rectangle 49"/>
          <p:cNvSpPr/>
          <p:nvPr/>
        </p:nvSpPr>
        <p:spPr>
          <a:xfrm>
            <a:off x="5438956" y="6708387"/>
            <a:ext cx="4099137" cy="9006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983" dirty="0"/>
          </a:p>
        </p:txBody>
      </p:sp>
      <p:sp>
        <p:nvSpPr>
          <p:cNvPr id="89" name="Rectangle 88"/>
          <p:cNvSpPr/>
          <p:nvPr/>
        </p:nvSpPr>
        <p:spPr>
          <a:xfrm>
            <a:off x="5438956" y="6708387"/>
            <a:ext cx="4099137" cy="9006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983" dirty="0"/>
          </a:p>
        </p:txBody>
      </p:sp>
    </p:spTree>
    <p:extLst>
      <p:ext uri="{BB962C8B-B14F-4D97-AF65-F5344CB8AC3E}">
        <p14:creationId xmlns:p14="http://schemas.microsoft.com/office/powerpoint/2010/main" val="15078320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59409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752716" y="1135069"/>
            <a:ext cx="1735985" cy="5267231"/>
          </a:xfrm>
        </p:spPr>
        <p:txBody>
          <a:bodyPr vert="eaVert" anchor="ctr"/>
          <a:lstStyle/>
          <a:p>
            <a:r>
              <a:rPr lang="tr-TR"/>
              <a:t>Asıl başlık stilini düzenlemek için tıklayın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31771" y="1135069"/>
            <a:ext cx="6342721" cy="5267231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06153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62161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1915" y="3196284"/>
            <a:ext cx="7762150" cy="1500805"/>
          </a:xfrm>
        </p:spPr>
        <p:txBody>
          <a:bodyPr anchor="b"/>
          <a:lstStyle>
            <a:lvl1pPr algn="l">
              <a:defRPr sz="4408" b="0" cap="none" baseline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71916" y="4701823"/>
            <a:ext cx="7762149" cy="1675270"/>
          </a:xfrm>
        </p:spPr>
        <p:txBody>
          <a:bodyPr anchor="t"/>
          <a:lstStyle>
            <a:lvl1pPr marL="0" indent="0">
              <a:buNone/>
              <a:defRPr sz="2204">
                <a:solidFill>
                  <a:schemeClr val="tx1">
                    <a:tint val="75000"/>
                  </a:schemeClr>
                </a:solidFill>
              </a:defRPr>
            </a:lvl1pPr>
            <a:lvl2pPr marL="503789" indent="0">
              <a:buNone/>
              <a:defRPr sz="1983">
                <a:solidFill>
                  <a:schemeClr val="tx1">
                    <a:tint val="75000"/>
                  </a:schemeClr>
                </a:solidFill>
              </a:defRPr>
            </a:lvl2pPr>
            <a:lvl3pPr marL="1007577" indent="0">
              <a:buNone/>
              <a:defRPr sz="1763">
                <a:solidFill>
                  <a:schemeClr val="tx1">
                    <a:tint val="75000"/>
                  </a:schemeClr>
                </a:solidFill>
              </a:defRPr>
            </a:lvl3pPr>
            <a:lvl4pPr marL="1511366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4pPr>
            <a:lvl5pPr marL="2015155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5pPr>
            <a:lvl6pPr marL="2518943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6pPr>
            <a:lvl7pPr marL="3022732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7pPr>
            <a:lvl8pPr marL="3526521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8pPr>
            <a:lvl9pPr marL="4030309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</p:spTree>
    <p:extLst>
      <p:ext uri="{BB962C8B-B14F-4D97-AF65-F5344CB8AC3E}">
        <p14:creationId xmlns:p14="http://schemas.microsoft.com/office/powerpoint/2010/main" val="19095452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219047" y="2549060"/>
            <a:ext cx="3999332" cy="3848777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5432247" y="2549058"/>
            <a:ext cx="3999332" cy="3848777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08818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stilini düzenlemek için tıklayın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51385" y="2551899"/>
            <a:ext cx="3575165" cy="704923"/>
          </a:xfrm>
        </p:spPr>
        <p:txBody>
          <a:bodyPr anchor="b"/>
          <a:lstStyle>
            <a:lvl1pPr marL="0" indent="0">
              <a:buNone/>
              <a:defRPr sz="2645" b="1">
                <a:solidFill>
                  <a:schemeClr val="accent1"/>
                </a:solidFill>
              </a:defRPr>
            </a:lvl1pPr>
            <a:lvl2pPr marL="503789" indent="0">
              <a:buNone/>
              <a:defRPr sz="2204" b="1"/>
            </a:lvl2pPr>
            <a:lvl3pPr marL="1007577" indent="0">
              <a:buNone/>
              <a:defRPr sz="1983" b="1"/>
            </a:lvl3pPr>
            <a:lvl4pPr marL="1511366" indent="0">
              <a:buNone/>
              <a:defRPr sz="1763" b="1"/>
            </a:lvl4pPr>
            <a:lvl5pPr marL="2015155" indent="0">
              <a:buNone/>
              <a:defRPr sz="1763" b="1"/>
            </a:lvl5pPr>
            <a:lvl6pPr marL="2518943" indent="0">
              <a:buNone/>
              <a:defRPr sz="1763" b="1"/>
            </a:lvl6pPr>
            <a:lvl7pPr marL="3022732" indent="0">
              <a:buNone/>
              <a:defRPr sz="1763" b="1"/>
            </a:lvl7pPr>
            <a:lvl8pPr marL="3526521" indent="0">
              <a:buNone/>
              <a:defRPr sz="1763" b="1"/>
            </a:lvl8pPr>
            <a:lvl9pPr marL="4030309" indent="0">
              <a:buNone/>
              <a:defRPr sz="1763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18235" y="3277673"/>
            <a:ext cx="3999332" cy="3124628"/>
          </a:xfrm>
        </p:spPr>
        <p:txBody>
          <a:bodyPr/>
          <a:lstStyle>
            <a:lvl1pPr>
              <a:defRPr sz="2645"/>
            </a:lvl1pPr>
            <a:lvl2pPr>
              <a:defRPr sz="2204"/>
            </a:lvl2pPr>
            <a:lvl3pPr>
              <a:defRPr sz="1983"/>
            </a:lvl3pPr>
            <a:lvl4pPr>
              <a:defRPr sz="1763"/>
            </a:lvl4pPr>
            <a:lvl5pPr>
              <a:defRPr sz="1763"/>
            </a:lvl5pPr>
            <a:lvl6pPr>
              <a:defRPr sz="1763"/>
            </a:lvl6pPr>
            <a:lvl7pPr>
              <a:defRPr sz="1763"/>
            </a:lvl7pPr>
            <a:lvl8pPr>
              <a:defRPr sz="1763"/>
            </a:lvl8pPr>
            <a:lvl9pPr>
              <a:defRPr sz="1763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61066" y="2551900"/>
            <a:ext cx="3573491" cy="704923"/>
          </a:xfrm>
        </p:spPr>
        <p:txBody>
          <a:bodyPr anchor="b"/>
          <a:lstStyle>
            <a:lvl1pPr marL="0" indent="0">
              <a:buNone/>
              <a:defRPr sz="2645" b="1">
                <a:solidFill>
                  <a:schemeClr val="accent1"/>
                </a:solidFill>
              </a:defRPr>
            </a:lvl1pPr>
            <a:lvl2pPr marL="503789" indent="0">
              <a:buNone/>
              <a:defRPr sz="2204" b="1"/>
            </a:lvl2pPr>
            <a:lvl3pPr marL="1007577" indent="0">
              <a:buNone/>
              <a:defRPr sz="1983" b="1"/>
            </a:lvl3pPr>
            <a:lvl4pPr marL="1511366" indent="0">
              <a:buNone/>
              <a:defRPr sz="1763" b="1"/>
            </a:lvl4pPr>
            <a:lvl5pPr marL="2015155" indent="0">
              <a:buNone/>
              <a:defRPr sz="1763" b="1"/>
            </a:lvl5pPr>
            <a:lvl6pPr marL="2518943" indent="0">
              <a:buNone/>
              <a:defRPr sz="1763" b="1"/>
            </a:lvl6pPr>
            <a:lvl7pPr marL="3022732" indent="0">
              <a:buNone/>
              <a:defRPr sz="1763" b="1"/>
            </a:lvl7pPr>
            <a:lvl8pPr marL="3526521" indent="0">
              <a:buNone/>
              <a:defRPr sz="1763" b="1"/>
            </a:lvl8pPr>
            <a:lvl9pPr marL="4030309" indent="0">
              <a:buNone/>
              <a:defRPr sz="1763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32247" y="3277673"/>
            <a:ext cx="3999332" cy="3124628"/>
          </a:xfrm>
        </p:spPr>
        <p:txBody>
          <a:bodyPr/>
          <a:lstStyle>
            <a:lvl1pPr>
              <a:defRPr sz="2645"/>
            </a:lvl1pPr>
            <a:lvl2pPr>
              <a:defRPr sz="2204"/>
            </a:lvl2pPr>
            <a:lvl3pPr>
              <a:defRPr sz="1983"/>
            </a:lvl3pPr>
            <a:lvl4pPr>
              <a:defRPr sz="1763"/>
            </a:lvl4pPr>
            <a:lvl5pPr>
              <a:defRPr sz="1763"/>
            </a:lvl5pPr>
            <a:lvl6pPr>
              <a:defRPr sz="1763"/>
            </a:lvl6pPr>
            <a:lvl7pPr>
              <a:defRPr sz="1763"/>
            </a:lvl7pPr>
            <a:lvl8pPr>
              <a:defRPr sz="1763"/>
            </a:lvl8pPr>
            <a:lvl9pPr>
              <a:defRPr sz="1763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60635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50329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946403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447200" y="0"/>
            <a:ext cx="11615310" cy="75565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983" dirty="0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983" dirty="0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983" dirty="0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5334119" y="-23702"/>
            <a:ext cx="4302522" cy="6910639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983" dirty="0"/>
          </a:p>
        </p:txBody>
      </p:sp>
      <p:sp>
        <p:nvSpPr>
          <p:cNvPr id="57" name="Rectangle 56"/>
          <p:cNvSpPr/>
          <p:nvPr/>
        </p:nvSpPr>
        <p:spPr>
          <a:xfrm>
            <a:off x="5436859" y="-23701"/>
            <a:ext cx="4099137" cy="68748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983" dirty="0"/>
          </a:p>
        </p:txBody>
      </p:sp>
      <p:sp>
        <p:nvSpPr>
          <p:cNvPr id="58" name="Rectangle 57"/>
          <p:cNvSpPr/>
          <p:nvPr/>
        </p:nvSpPr>
        <p:spPr>
          <a:xfrm>
            <a:off x="1059015" y="663186"/>
            <a:ext cx="4165862" cy="6223750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983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40059" y="943766"/>
            <a:ext cx="3614098" cy="5675346"/>
          </a:xfrm>
        </p:spPr>
        <p:txBody>
          <a:bodyPr/>
          <a:lstStyle>
            <a:lvl1pPr>
              <a:defRPr sz="2645"/>
            </a:lvl1pPr>
            <a:lvl2pPr>
              <a:defRPr sz="2424"/>
            </a:lvl2pPr>
            <a:lvl3pPr>
              <a:defRPr sz="2204"/>
            </a:lvl3pPr>
            <a:lvl4pPr>
              <a:defRPr sz="1983"/>
            </a:lvl4pPr>
            <a:lvl5pPr>
              <a:defRPr sz="1763"/>
            </a:lvl5pPr>
            <a:lvl6pPr>
              <a:defRPr sz="2204"/>
            </a:lvl6pPr>
            <a:lvl7pPr>
              <a:defRPr sz="2204"/>
            </a:lvl7pPr>
            <a:lvl8pPr>
              <a:defRPr sz="2204"/>
            </a:lvl8pPr>
            <a:lvl9pPr>
              <a:defRPr sz="2204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5438956" y="6708387"/>
            <a:ext cx="4099137" cy="9006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983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42972" y="2928099"/>
            <a:ext cx="3864513" cy="1612178"/>
          </a:xfrm>
        </p:spPr>
        <p:txBody>
          <a:bodyPr anchor="b">
            <a:normAutofit/>
          </a:bodyPr>
          <a:lstStyle>
            <a:lvl1pPr algn="l">
              <a:defRPr sz="3085" b="0"/>
            </a:lvl1pPr>
          </a:lstStyle>
          <a:p>
            <a:r>
              <a:rPr lang="tr-TR"/>
              <a:t>Asıl başlık stilini düzenlemek için tıklayın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539181" y="4558355"/>
            <a:ext cx="3857745" cy="1672505"/>
          </a:xfrm>
        </p:spPr>
        <p:txBody>
          <a:bodyPr>
            <a:normAutofit/>
          </a:bodyPr>
          <a:lstStyle>
            <a:lvl1pPr marL="0" indent="0">
              <a:buNone/>
              <a:defRPr sz="1763">
                <a:solidFill>
                  <a:srgbClr val="424242"/>
                </a:solidFill>
              </a:defRPr>
            </a:lvl1pPr>
            <a:lvl2pPr marL="503789" indent="0">
              <a:buNone/>
              <a:defRPr sz="1322"/>
            </a:lvl2pPr>
            <a:lvl3pPr marL="1007577" indent="0">
              <a:buNone/>
              <a:defRPr sz="1102"/>
            </a:lvl3pPr>
            <a:lvl4pPr marL="1511366" indent="0">
              <a:buNone/>
              <a:defRPr sz="992"/>
            </a:lvl4pPr>
            <a:lvl5pPr marL="2015155" indent="0">
              <a:buNone/>
              <a:defRPr sz="992"/>
            </a:lvl5pPr>
            <a:lvl6pPr marL="2518943" indent="0">
              <a:buNone/>
              <a:defRPr sz="992"/>
            </a:lvl6pPr>
            <a:lvl7pPr marL="3022732" indent="0">
              <a:buNone/>
              <a:defRPr sz="992"/>
            </a:lvl7pPr>
            <a:lvl8pPr marL="3526521" indent="0">
              <a:buNone/>
              <a:defRPr sz="992"/>
            </a:lvl8pPr>
            <a:lvl9pPr marL="4030309" indent="0">
              <a:buNone/>
              <a:defRPr sz="992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</p:spTree>
    <p:extLst>
      <p:ext uri="{BB962C8B-B14F-4D97-AF65-F5344CB8AC3E}">
        <p14:creationId xmlns:p14="http://schemas.microsoft.com/office/powerpoint/2010/main" val="16369677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447200" y="0"/>
            <a:ext cx="11615310" cy="75565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983" dirty="0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983" dirty="0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983" dirty="0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5334119" y="-23702"/>
            <a:ext cx="4302522" cy="6910639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983" dirty="0"/>
          </a:p>
        </p:txBody>
      </p:sp>
      <p:sp>
        <p:nvSpPr>
          <p:cNvPr id="101" name="Rectangle 100"/>
          <p:cNvSpPr/>
          <p:nvPr/>
        </p:nvSpPr>
        <p:spPr>
          <a:xfrm>
            <a:off x="5436859" y="-23701"/>
            <a:ext cx="4099137" cy="68748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983" dirty="0"/>
          </a:p>
        </p:txBody>
      </p:sp>
      <p:sp>
        <p:nvSpPr>
          <p:cNvPr id="102" name="Rectangle 101"/>
          <p:cNvSpPr/>
          <p:nvPr/>
        </p:nvSpPr>
        <p:spPr>
          <a:xfrm>
            <a:off x="1059015" y="663186"/>
            <a:ext cx="4165862" cy="6223750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983" dirty="0"/>
          </a:p>
        </p:txBody>
      </p:sp>
      <p:sp>
        <p:nvSpPr>
          <p:cNvPr id="105" name="Rectangle 104"/>
          <p:cNvSpPr/>
          <p:nvPr/>
        </p:nvSpPr>
        <p:spPr>
          <a:xfrm>
            <a:off x="5438956" y="6708387"/>
            <a:ext cx="4099137" cy="9006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983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36646" y="2931922"/>
            <a:ext cx="3860317" cy="1612053"/>
          </a:xfrm>
        </p:spPr>
        <p:txBody>
          <a:bodyPr anchor="b">
            <a:normAutofit/>
          </a:bodyPr>
          <a:lstStyle>
            <a:lvl1pPr algn="l">
              <a:defRPr sz="3085" b="0"/>
            </a:lvl1pPr>
          </a:lstStyle>
          <a:p>
            <a:r>
              <a:rPr lang="tr-TR"/>
              <a:t>Asıl başlık stilini düzenlemek için tıklayın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175536" y="764459"/>
            <a:ext cx="3928892" cy="6025049"/>
          </a:xfrm>
        </p:spPr>
        <p:txBody>
          <a:bodyPr/>
          <a:lstStyle>
            <a:lvl1pPr marL="0" indent="0">
              <a:buNone/>
              <a:defRPr sz="3526">
                <a:solidFill>
                  <a:schemeClr val="accent1"/>
                </a:solidFill>
              </a:defRPr>
            </a:lvl1pPr>
            <a:lvl2pPr marL="503789" indent="0">
              <a:buNone/>
              <a:defRPr sz="3085"/>
            </a:lvl2pPr>
            <a:lvl3pPr marL="1007577" indent="0">
              <a:buNone/>
              <a:defRPr sz="2645"/>
            </a:lvl3pPr>
            <a:lvl4pPr marL="1511366" indent="0">
              <a:buNone/>
              <a:defRPr sz="2204"/>
            </a:lvl4pPr>
            <a:lvl5pPr marL="2015155" indent="0">
              <a:buNone/>
              <a:defRPr sz="2204"/>
            </a:lvl5pPr>
            <a:lvl6pPr marL="2518943" indent="0">
              <a:buNone/>
              <a:defRPr sz="2204"/>
            </a:lvl6pPr>
            <a:lvl7pPr marL="3022732" indent="0">
              <a:buNone/>
              <a:defRPr sz="2204"/>
            </a:lvl7pPr>
            <a:lvl8pPr marL="3526521" indent="0">
              <a:buNone/>
              <a:defRPr sz="2204"/>
            </a:lvl8pPr>
            <a:lvl9pPr marL="4030309" indent="0">
              <a:buNone/>
              <a:defRPr sz="2204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536887" y="4554051"/>
            <a:ext cx="3859837" cy="1674331"/>
          </a:xfrm>
        </p:spPr>
        <p:txBody>
          <a:bodyPr>
            <a:normAutofit/>
          </a:bodyPr>
          <a:lstStyle>
            <a:lvl1pPr marL="0" indent="0">
              <a:buNone/>
              <a:defRPr sz="1763">
                <a:solidFill>
                  <a:srgbClr val="424242"/>
                </a:solidFill>
              </a:defRPr>
            </a:lvl1pPr>
            <a:lvl2pPr marL="503789" indent="0">
              <a:buNone/>
              <a:defRPr sz="1322"/>
            </a:lvl2pPr>
            <a:lvl3pPr marL="1007577" indent="0">
              <a:buNone/>
              <a:defRPr sz="1102"/>
            </a:lvl3pPr>
            <a:lvl4pPr marL="1511366" indent="0">
              <a:buNone/>
              <a:defRPr sz="992"/>
            </a:lvl4pPr>
            <a:lvl5pPr marL="2015155" indent="0">
              <a:buNone/>
              <a:defRPr sz="992"/>
            </a:lvl5pPr>
            <a:lvl6pPr marL="2518943" indent="0">
              <a:buNone/>
              <a:defRPr sz="992"/>
            </a:lvl6pPr>
            <a:lvl7pPr marL="3022732" indent="0">
              <a:buNone/>
              <a:defRPr sz="992"/>
            </a:lvl7pPr>
            <a:lvl8pPr marL="3526521" indent="0">
              <a:buNone/>
              <a:defRPr sz="992"/>
            </a:lvl8pPr>
            <a:lvl9pPr marL="4030309" indent="0">
              <a:buNone/>
              <a:defRPr sz="992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</p:spTree>
    <p:extLst>
      <p:ext uri="{BB962C8B-B14F-4D97-AF65-F5344CB8AC3E}">
        <p14:creationId xmlns:p14="http://schemas.microsoft.com/office/powerpoint/2010/main" val="36761269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56446" y="0"/>
            <a:ext cx="11615310" cy="75565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983" dirty="0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983" dirty="0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983" dirty="0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534670" y="367454"/>
            <a:ext cx="9624060" cy="681566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983" dirty="0"/>
          </a:p>
        </p:txBody>
      </p:sp>
      <p:sp>
        <p:nvSpPr>
          <p:cNvPr id="70" name="Rectangle 69"/>
          <p:cNvSpPr/>
          <p:nvPr/>
        </p:nvSpPr>
        <p:spPr>
          <a:xfrm>
            <a:off x="5334119" y="-23702"/>
            <a:ext cx="4302522" cy="770463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983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20304" y="1132333"/>
            <a:ext cx="8215048" cy="125941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20306" y="2560321"/>
            <a:ext cx="7925696" cy="38663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013612" y="247357"/>
            <a:ext cx="2495127" cy="4023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22">
                <a:solidFill>
                  <a:srgbClr val="FEFEFE"/>
                </a:solidFill>
              </a:defRPr>
            </a:lvl1pPr>
          </a:lstStyle>
          <a:p>
            <a:pPr marL="12700">
              <a:lnSpc>
                <a:spcPts val="1630"/>
              </a:lnSpc>
            </a:pPr>
            <a:r>
              <a:rPr lang="tr-TR" smtClean="0"/>
              <a:t> </a:t>
            </a:r>
            <a:endParaRPr lang="tr-T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427916" y="6448214"/>
            <a:ext cx="4095572" cy="4023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22">
                <a:solidFill>
                  <a:schemeClr val="accent1"/>
                </a:solidFill>
              </a:defRPr>
            </a:lvl1pPr>
          </a:lstStyle>
          <a:p>
            <a:pPr marL="12700">
              <a:lnSpc>
                <a:spcPts val="1630"/>
              </a:lnSpc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311475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  <p:sldLayoutId id="2147483669" r:id="rId3"/>
    <p:sldLayoutId id="2147483670" r:id="rId4"/>
    <p:sldLayoutId id="2147483671" r:id="rId5"/>
    <p:sldLayoutId id="2147483672" r:id="rId6"/>
    <p:sldLayoutId id="2147483673" r:id="rId7"/>
    <p:sldLayoutId id="2147483674" r:id="rId8"/>
    <p:sldLayoutId id="2147483675" r:id="rId9"/>
    <p:sldLayoutId id="2147483676" r:id="rId10"/>
    <p:sldLayoutId id="2147483677" r:id="rId11"/>
  </p:sldLayoutIdLst>
  <p:hf sldNum="0" hdr="0" ftr="0" dt="0"/>
  <p:txStyles>
    <p:titleStyle>
      <a:lvl1pPr algn="l" defTabSz="1007577" rtl="0" eaLnBrk="1" latinLnBrk="0" hangingPunct="1">
        <a:spcBef>
          <a:spcPct val="0"/>
        </a:spcBef>
        <a:buNone/>
        <a:defRPr sz="4408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77842" indent="-302273" algn="l" defTabSz="1007577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645" kern="1200">
          <a:solidFill>
            <a:schemeClr val="tx2"/>
          </a:solidFill>
          <a:latin typeface="+mn-lt"/>
          <a:ea typeface="+mn-ea"/>
          <a:cs typeface="+mn-cs"/>
        </a:defRPr>
      </a:lvl1pPr>
      <a:lvl2pPr marL="705304" indent="-302273" algn="l" defTabSz="1007577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24" kern="1200">
          <a:solidFill>
            <a:schemeClr val="tx2"/>
          </a:solidFill>
          <a:latin typeface="+mn-lt"/>
          <a:ea typeface="+mn-ea"/>
          <a:cs typeface="+mn-cs"/>
        </a:defRPr>
      </a:lvl2pPr>
      <a:lvl3pPr marL="1007577" indent="-251894" algn="l" defTabSz="1007577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4" kern="1200">
          <a:solidFill>
            <a:schemeClr val="tx2"/>
          </a:solidFill>
          <a:latin typeface="+mn-lt"/>
          <a:ea typeface="+mn-ea"/>
          <a:cs typeface="+mn-cs"/>
        </a:defRPr>
      </a:lvl3pPr>
      <a:lvl4pPr marL="1239320" indent="-251894" algn="l" defTabSz="1007577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983" kern="1200">
          <a:solidFill>
            <a:schemeClr val="tx2"/>
          </a:solidFill>
          <a:latin typeface="+mn-lt"/>
          <a:ea typeface="+mn-ea"/>
          <a:cs typeface="+mn-cs"/>
        </a:defRPr>
      </a:lvl4pPr>
      <a:lvl5pPr marL="1460987" indent="-251894" algn="l" defTabSz="1007577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763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72578" indent="-251894" algn="l" defTabSz="1007577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543" kern="1200">
          <a:solidFill>
            <a:schemeClr val="tx2"/>
          </a:solidFill>
          <a:latin typeface="+mn-lt"/>
          <a:ea typeface="+mn-ea"/>
          <a:cs typeface="+mn-cs"/>
        </a:defRPr>
      </a:lvl6pPr>
      <a:lvl7pPr marL="1894245" indent="-251894" algn="l" defTabSz="1007577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543" kern="1200">
          <a:solidFill>
            <a:schemeClr val="tx2"/>
          </a:solidFill>
          <a:latin typeface="+mn-lt"/>
          <a:ea typeface="+mn-ea"/>
          <a:cs typeface="+mn-cs"/>
        </a:defRPr>
      </a:lvl7pPr>
      <a:lvl8pPr marL="2115912" indent="-251894" algn="l" defTabSz="1007577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543" kern="1200">
          <a:solidFill>
            <a:schemeClr val="tx2"/>
          </a:solidFill>
          <a:latin typeface="+mn-lt"/>
          <a:ea typeface="+mn-ea"/>
          <a:cs typeface="+mn-cs"/>
        </a:defRPr>
      </a:lvl8pPr>
      <a:lvl9pPr marL="2337579" indent="-251894" algn="l" defTabSz="1007577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543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7577" rtl="0" eaLnBrk="1" latinLnBrk="0" hangingPunct="1">
        <a:defRPr sz="1983" kern="1200">
          <a:solidFill>
            <a:schemeClr val="tx1"/>
          </a:solidFill>
          <a:latin typeface="+mn-lt"/>
          <a:ea typeface="+mn-ea"/>
          <a:cs typeface="+mn-cs"/>
        </a:defRPr>
      </a:lvl1pPr>
      <a:lvl2pPr marL="503789" algn="l" defTabSz="1007577" rtl="0" eaLnBrk="1" latinLnBrk="0" hangingPunct="1">
        <a:defRPr sz="1983" kern="1200">
          <a:solidFill>
            <a:schemeClr val="tx1"/>
          </a:solidFill>
          <a:latin typeface="+mn-lt"/>
          <a:ea typeface="+mn-ea"/>
          <a:cs typeface="+mn-cs"/>
        </a:defRPr>
      </a:lvl2pPr>
      <a:lvl3pPr marL="1007577" algn="l" defTabSz="1007577" rtl="0" eaLnBrk="1" latinLnBrk="0" hangingPunct="1">
        <a:defRPr sz="1983" kern="1200">
          <a:solidFill>
            <a:schemeClr val="tx1"/>
          </a:solidFill>
          <a:latin typeface="+mn-lt"/>
          <a:ea typeface="+mn-ea"/>
          <a:cs typeface="+mn-cs"/>
        </a:defRPr>
      </a:lvl3pPr>
      <a:lvl4pPr marL="1511366" algn="l" defTabSz="1007577" rtl="0" eaLnBrk="1" latinLnBrk="0" hangingPunct="1">
        <a:defRPr sz="1983" kern="1200">
          <a:solidFill>
            <a:schemeClr val="tx1"/>
          </a:solidFill>
          <a:latin typeface="+mn-lt"/>
          <a:ea typeface="+mn-ea"/>
          <a:cs typeface="+mn-cs"/>
        </a:defRPr>
      </a:lvl4pPr>
      <a:lvl5pPr marL="2015155" algn="l" defTabSz="1007577" rtl="0" eaLnBrk="1" latinLnBrk="0" hangingPunct="1">
        <a:defRPr sz="1983" kern="1200">
          <a:solidFill>
            <a:schemeClr val="tx1"/>
          </a:solidFill>
          <a:latin typeface="+mn-lt"/>
          <a:ea typeface="+mn-ea"/>
          <a:cs typeface="+mn-cs"/>
        </a:defRPr>
      </a:lvl5pPr>
      <a:lvl6pPr marL="2518943" algn="l" defTabSz="1007577" rtl="0" eaLnBrk="1" latinLnBrk="0" hangingPunct="1">
        <a:defRPr sz="1983" kern="1200">
          <a:solidFill>
            <a:schemeClr val="tx1"/>
          </a:solidFill>
          <a:latin typeface="+mn-lt"/>
          <a:ea typeface="+mn-ea"/>
          <a:cs typeface="+mn-cs"/>
        </a:defRPr>
      </a:lvl6pPr>
      <a:lvl7pPr marL="3022732" algn="l" defTabSz="1007577" rtl="0" eaLnBrk="1" latinLnBrk="0" hangingPunct="1">
        <a:defRPr sz="1983" kern="1200">
          <a:solidFill>
            <a:schemeClr val="tx1"/>
          </a:solidFill>
          <a:latin typeface="+mn-lt"/>
          <a:ea typeface="+mn-ea"/>
          <a:cs typeface="+mn-cs"/>
        </a:defRPr>
      </a:lvl7pPr>
      <a:lvl8pPr marL="3526521" algn="l" defTabSz="1007577" rtl="0" eaLnBrk="1" latinLnBrk="0" hangingPunct="1">
        <a:defRPr sz="1983" kern="1200">
          <a:solidFill>
            <a:schemeClr val="tx1"/>
          </a:solidFill>
          <a:latin typeface="+mn-lt"/>
          <a:ea typeface="+mn-ea"/>
          <a:cs typeface="+mn-cs"/>
        </a:defRPr>
      </a:lvl8pPr>
      <a:lvl9pPr marL="4030309" algn="l" defTabSz="1007577" rtl="0" eaLnBrk="1" latinLnBrk="0" hangingPunct="1">
        <a:defRPr sz="198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Alt Başlık 5">
            <a:extLst>
              <a:ext uri="{FF2B5EF4-FFF2-40B4-BE49-F238E27FC236}">
                <a16:creationId xmlns:a16="http://schemas.microsoft.com/office/drawing/2014/main" xmlns="" id="{0F9DF002-0D1B-4588-B009-31A653B69B9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pPr marL="151130" algn="ctr">
              <a:lnSpc>
                <a:spcPct val="100000"/>
              </a:lnSpc>
              <a:spcBef>
                <a:spcPts val="1125"/>
              </a:spcBef>
            </a:pPr>
            <a:r>
              <a:rPr lang="tr-TR" sz="1600" spc="-5" dirty="0" smtClean="0">
                <a:solidFill>
                  <a:schemeClr val="tx1"/>
                </a:solidFill>
              </a:rPr>
              <a:t>SWITCH, LOOP, ARRAY, FUNCTION, RECURSION EXAMPLES</a:t>
            </a:r>
            <a:endParaRPr lang="tr-TR" sz="1600" dirty="0">
              <a:solidFill>
                <a:schemeClr val="tx1"/>
              </a:solidFill>
              <a:latin typeface="Times New Roman"/>
              <a:cs typeface="Times New Roman"/>
            </a:endParaRPr>
          </a:p>
        </p:txBody>
      </p:sp>
      <p:sp>
        <p:nvSpPr>
          <p:cNvPr id="8" name="Başlık 7">
            <a:extLst>
              <a:ext uri="{FF2B5EF4-FFF2-40B4-BE49-F238E27FC236}">
                <a16:creationId xmlns:a16="http://schemas.microsoft.com/office/drawing/2014/main" xmlns="" id="{DEBCD867-5DCE-49B7-94B1-B853CAE0A23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/>
              <a:t>ENE102-10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551336" y="6618216"/>
            <a:ext cx="1576070" cy="22826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tr-TR" sz="1400" dirty="0" smtClean="0">
                <a:latin typeface="Times New Roman"/>
                <a:cs typeface="Times New Roman"/>
              </a:rPr>
              <a:t> </a:t>
            </a:r>
            <a:endParaRPr sz="1400" dirty="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1453896" y="762769"/>
            <a:ext cx="7772400" cy="5770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 anchor="b">
            <a:spAutoFit/>
          </a:bodyPr>
          <a:lstStyle/>
          <a:p>
            <a:pPr marL="936625">
              <a:lnSpc>
                <a:spcPts val="4535"/>
              </a:lnSpc>
            </a:pPr>
            <a:r>
              <a:rPr sz="4000" spc="-5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loop, switch</a:t>
            </a:r>
            <a:endParaRPr sz="4000" spc="-5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841500" y="1339850"/>
            <a:ext cx="3020060" cy="609910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just">
              <a:lnSpc>
                <a:spcPts val="1675"/>
              </a:lnSpc>
              <a:spcBef>
                <a:spcPts val="100"/>
              </a:spcBef>
            </a:pPr>
            <a:r>
              <a:rPr sz="1400" spc="-5" dirty="0">
                <a:latin typeface="Times New Roman"/>
                <a:cs typeface="Times New Roman"/>
              </a:rPr>
              <a:t>aCount </a:t>
            </a:r>
            <a:r>
              <a:rPr sz="1400" dirty="0">
                <a:latin typeface="Times New Roman"/>
                <a:cs typeface="Times New Roman"/>
              </a:rPr>
              <a:t>=</a:t>
            </a:r>
            <a:r>
              <a:rPr sz="1400" spc="-75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0;</a:t>
            </a:r>
            <a:endParaRPr sz="1400" dirty="0">
              <a:latin typeface="Times New Roman"/>
              <a:cs typeface="Times New Roman"/>
            </a:endParaRPr>
          </a:p>
          <a:p>
            <a:pPr marL="12700" algn="just">
              <a:lnSpc>
                <a:spcPts val="1675"/>
              </a:lnSpc>
            </a:pPr>
            <a:r>
              <a:rPr sz="1400" dirty="0">
                <a:latin typeface="Times New Roman"/>
                <a:cs typeface="Times New Roman"/>
              </a:rPr>
              <a:t>bCount =</a:t>
            </a:r>
            <a:r>
              <a:rPr sz="1400" spc="-110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0;</a:t>
            </a:r>
            <a:endParaRPr sz="1400" dirty="0">
              <a:latin typeface="Times New Roman"/>
              <a:cs typeface="Times New Roman"/>
            </a:endParaRPr>
          </a:p>
          <a:p>
            <a:pPr marL="12700" algn="just">
              <a:lnSpc>
                <a:spcPct val="100000"/>
              </a:lnSpc>
              <a:spcBef>
                <a:spcPts val="5"/>
              </a:spcBef>
            </a:pPr>
            <a:r>
              <a:rPr sz="1400" spc="-5" dirty="0">
                <a:latin typeface="Times New Roman"/>
                <a:cs typeface="Times New Roman"/>
              </a:rPr>
              <a:t>cCount </a:t>
            </a:r>
            <a:r>
              <a:rPr sz="1400" dirty="0">
                <a:latin typeface="Times New Roman"/>
                <a:cs typeface="Times New Roman"/>
              </a:rPr>
              <a:t>=</a:t>
            </a:r>
            <a:r>
              <a:rPr sz="1400" spc="-75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0;</a:t>
            </a:r>
            <a:endParaRPr sz="1400" dirty="0">
              <a:latin typeface="Times New Roman"/>
              <a:cs typeface="Times New Roman"/>
            </a:endParaRPr>
          </a:p>
          <a:p>
            <a:pPr marL="12700" algn="just">
              <a:lnSpc>
                <a:spcPts val="1675"/>
              </a:lnSpc>
            </a:pPr>
            <a:r>
              <a:rPr sz="1400" dirty="0">
                <a:latin typeface="Times New Roman"/>
                <a:cs typeface="Times New Roman"/>
              </a:rPr>
              <a:t>dCount =</a:t>
            </a:r>
            <a:r>
              <a:rPr sz="1400" spc="-110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0;</a:t>
            </a:r>
            <a:endParaRPr sz="1400" dirty="0">
              <a:latin typeface="Times New Roman"/>
              <a:cs typeface="Times New Roman"/>
            </a:endParaRPr>
          </a:p>
          <a:p>
            <a:pPr marL="12700" algn="just">
              <a:lnSpc>
                <a:spcPts val="1675"/>
              </a:lnSpc>
            </a:pPr>
            <a:r>
              <a:rPr sz="1400" spc="-5" dirty="0">
                <a:latin typeface="Times New Roman"/>
                <a:cs typeface="Times New Roman"/>
              </a:rPr>
              <a:t>fCount </a:t>
            </a:r>
            <a:r>
              <a:rPr sz="1400" dirty="0">
                <a:latin typeface="Times New Roman"/>
                <a:cs typeface="Times New Roman"/>
              </a:rPr>
              <a:t>=</a:t>
            </a:r>
            <a:r>
              <a:rPr sz="1400" spc="-2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0;</a:t>
            </a:r>
          </a:p>
          <a:p>
            <a:pPr marL="12700" marR="5080">
              <a:lnSpc>
                <a:spcPts val="1670"/>
              </a:lnSpc>
              <a:spcBef>
                <a:spcPts val="60"/>
              </a:spcBef>
            </a:pPr>
            <a:r>
              <a:rPr sz="1400" spc="-5" dirty="0">
                <a:latin typeface="Times New Roman"/>
                <a:cs typeface="Times New Roman"/>
              </a:rPr>
              <a:t>disp('Enter </a:t>
            </a:r>
            <a:r>
              <a:rPr sz="1400" dirty="0">
                <a:latin typeface="Times New Roman"/>
                <a:cs typeface="Times New Roman"/>
              </a:rPr>
              <a:t>the </a:t>
            </a:r>
            <a:r>
              <a:rPr sz="1400" spc="-5" dirty="0">
                <a:latin typeface="Times New Roman"/>
                <a:cs typeface="Times New Roman"/>
              </a:rPr>
              <a:t>grades. Enter "z" to end...')  </a:t>
            </a:r>
            <a:r>
              <a:rPr sz="1400" dirty="0">
                <a:latin typeface="Times New Roman"/>
                <a:cs typeface="Times New Roman"/>
              </a:rPr>
              <a:t>grade = </a:t>
            </a:r>
            <a:r>
              <a:rPr sz="1400" spc="-5" dirty="0">
                <a:latin typeface="Times New Roman"/>
                <a:cs typeface="Times New Roman"/>
              </a:rPr>
              <a:t>input('Enter: ',</a:t>
            </a:r>
            <a:r>
              <a:rPr sz="1400" spc="-30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's');</a:t>
            </a:r>
            <a:endParaRPr sz="1400" dirty="0">
              <a:latin typeface="Times New Roman"/>
              <a:cs typeface="Times New Roman"/>
            </a:endParaRPr>
          </a:p>
          <a:p>
            <a:pPr marL="233045" marR="421640" indent="-220979">
              <a:lnSpc>
                <a:spcPts val="1680"/>
              </a:lnSpc>
            </a:pPr>
            <a:r>
              <a:rPr sz="1400" spc="-5" dirty="0">
                <a:latin typeface="Times New Roman"/>
                <a:cs typeface="Times New Roman"/>
              </a:rPr>
              <a:t>while (grade ~= 'z') </a:t>
            </a:r>
            <a:r>
              <a:rPr sz="1400" dirty="0">
                <a:latin typeface="Times New Roman"/>
                <a:cs typeface="Times New Roman"/>
              </a:rPr>
              <a:t>&amp; </a:t>
            </a:r>
            <a:r>
              <a:rPr sz="1400" spc="-5" dirty="0">
                <a:latin typeface="Times New Roman"/>
                <a:cs typeface="Times New Roman"/>
              </a:rPr>
              <a:t>(grade ~= </a:t>
            </a:r>
            <a:r>
              <a:rPr sz="1400" spc="-10" dirty="0">
                <a:latin typeface="Times New Roman"/>
                <a:cs typeface="Times New Roman"/>
              </a:rPr>
              <a:t>'Z')  </a:t>
            </a:r>
            <a:r>
              <a:rPr sz="1400" dirty="0">
                <a:latin typeface="Times New Roman"/>
                <a:cs typeface="Times New Roman"/>
              </a:rPr>
              <a:t>switch</a:t>
            </a:r>
            <a:r>
              <a:rPr sz="1400" spc="-5" dirty="0">
                <a:latin typeface="Times New Roman"/>
                <a:cs typeface="Times New Roman"/>
              </a:rPr>
              <a:t> grade</a:t>
            </a:r>
            <a:endParaRPr sz="1400" dirty="0">
              <a:latin typeface="Times New Roman"/>
              <a:cs typeface="Times New Roman"/>
            </a:endParaRPr>
          </a:p>
          <a:p>
            <a:pPr marL="233045">
              <a:lnSpc>
                <a:spcPts val="1610"/>
              </a:lnSpc>
            </a:pPr>
            <a:r>
              <a:rPr sz="1400" spc="-5" dirty="0">
                <a:latin typeface="Times New Roman"/>
                <a:cs typeface="Times New Roman"/>
              </a:rPr>
              <a:t>case </a:t>
            </a:r>
            <a:r>
              <a:rPr sz="1400" dirty="0">
                <a:latin typeface="Times New Roman"/>
                <a:cs typeface="Times New Roman"/>
              </a:rPr>
              <a:t>{'A',</a:t>
            </a:r>
            <a:r>
              <a:rPr sz="1400" spc="-90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'a'}</a:t>
            </a:r>
            <a:endParaRPr sz="1400" dirty="0">
              <a:latin typeface="Times New Roman"/>
              <a:cs typeface="Times New Roman"/>
            </a:endParaRPr>
          </a:p>
          <a:p>
            <a:pPr marL="233045" marR="1009650" indent="222250">
              <a:lnSpc>
                <a:spcPts val="1670"/>
              </a:lnSpc>
              <a:spcBef>
                <a:spcPts val="65"/>
              </a:spcBef>
            </a:pPr>
            <a:r>
              <a:rPr sz="1400" dirty="0">
                <a:latin typeface="Times New Roman"/>
                <a:cs typeface="Times New Roman"/>
              </a:rPr>
              <a:t>aCount = </a:t>
            </a:r>
            <a:r>
              <a:rPr sz="1400" spc="-5" dirty="0">
                <a:latin typeface="Times New Roman"/>
                <a:cs typeface="Times New Roman"/>
              </a:rPr>
              <a:t>aCount </a:t>
            </a:r>
            <a:r>
              <a:rPr sz="1400" dirty="0">
                <a:latin typeface="Times New Roman"/>
                <a:cs typeface="Times New Roman"/>
              </a:rPr>
              <a:t>+</a:t>
            </a:r>
            <a:r>
              <a:rPr sz="1400" spc="-80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1;  </a:t>
            </a:r>
            <a:r>
              <a:rPr sz="1400" dirty="0">
                <a:latin typeface="Times New Roman"/>
                <a:cs typeface="Times New Roman"/>
              </a:rPr>
              <a:t>case {'B',</a:t>
            </a:r>
            <a:r>
              <a:rPr sz="1400" spc="-2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'b'}</a:t>
            </a:r>
          </a:p>
          <a:p>
            <a:pPr marL="233045" marR="1035050" indent="176530">
              <a:lnSpc>
                <a:spcPts val="1670"/>
              </a:lnSpc>
              <a:spcBef>
                <a:spcPts val="10"/>
              </a:spcBef>
            </a:pPr>
            <a:r>
              <a:rPr sz="1400" dirty="0">
                <a:latin typeface="Times New Roman"/>
                <a:cs typeface="Times New Roman"/>
              </a:rPr>
              <a:t>bCount = </a:t>
            </a:r>
            <a:r>
              <a:rPr sz="1400" spc="-5" dirty="0">
                <a:latin typeface="Times New Roman"/>
                <a:cs typeface="Times New Roman"/>
              </a:rPr>
              <a:t>bCount </a:t>
            </a:r>
            <a:r>
              <a:rPr sz="1400" dirty="0">
                <a:latin typeface="Times New Roman"/>
                <a:cs typeface="Times New Roman"/>
              </a:rPr>
              <a:t>+</a:t>
            </a:r>
            <a:r>
              <a:rPr sz="1400" spc="-80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1;  case {'C',</a:t>
            </a:r>
            <a:r>
              <a:rPr sz="1400" spc="-15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'c'}</a:t>
            </a:r>
            <a:endParaRPr sz="1400" dirty="0">
              <a:latin typeface="Times New Roman"/>
              <a:cs typeface="Times New Roman"/>
            </a:endParaRPr>
          </a:p>
          <a:p>
            <a:pPr marL="233045" marR="1053465" indent="177800">
              <a:lnSpc>
                <a:spcPts val="1680"/>
              </a:lnSpc>
            </a:pPr>
            <a:r>
              <a:rPr sz="1400" dirty="0">
                <a:latin typeface="Times New Roman"/>
                <a:cs typeface="Times New Roman"/>
              </a:rPr>
              <a:t>cCount = </a:t>
            </a:r>
            <a:r>
              <a:rPr sz="1400" spc="-5" dirty="0">
                <a:latin typeface="Times New Roman"/>
                <a:cs typeface="Times New Roman"/>
              </a:rPr>
              <a:t>cCount </a:t>
            </a:r>
            <a:r>
              <a:rPr sz="1400" dirty="0">
                <a:latin typeface="Times New Roman"/>
                <a:cs typeface="Times New Roman"/>
              </a:rPr>
              <a:t>+</a:t>
            </a:r>
            <a:r>
              <a:rPr sz="1400" spc="-85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1;  case </a:t>
            </a:r>
            <a:r>
              <a:rPr sz="1400" dirty="0">
                <a:latin typeface="Times New Roman"/>
                <a:cs typeface="Times New Roman"/>
              </a:rPr>
              <a:t>{'D',</a:t>
            </a:r>
            <a:r>
              <a:rPr sz="1400" spc="-15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'd'}</a:t>
            </a:r>
            <a:endParaRPr sz="1400" dirty="0">
              <a:latin typeface="Times New Roman"/>
              <a:cs typeface="Times New Roman"/>
            </a:endParaRPr>
          </a:p>
          <a:p>
            <a:pPr marL="410209">
              <a:lnSpc>
                <a:spcPts val="1610"/>
              </a:lnSpc>
            </a:pPr>
            <a:r>
              <a:rPr sz="1400" dirty="0">
                <a:latin typeface="Times New Roman"/>
                <a:cs typeface="Times New Roman"/>
              </a:rPr>
              <a:t>dCount = </a:t>
            </a:r>
            <a:r>
              <a:rPr sz="1400" spc="-5" dirty="0">
                <a:latin typeface="Times New Roman"/>
                <a:cs typeface="Times New Roman"/>
              </a:rPr>
              <a:t>dCount </a:t>
            </a:r>
            <a:r>
              <a:rPr sz="1400" dirty="0">
                <a:latin typeface="Times New Roman"/>
                <a:cs typeface="Times New Roman"/>
              </a:rPr>
              <a:t>+</a:t>
            </a:r>
            <a:r>
              <a:rPr sz="1400" spc="-20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1;</a:t>
            </a:r>
            <a:endParaRPr sz="1400" dirty="0">
              <a:latin typeface="Times New Roman"/>
              <a:cs typeface="Times New Roman"/>
            </a:endParaRPr>
          </a:p>
          <a:p>
            <a:pPr marL="233045">
              <a:lnSpc>
                <a:spcPts val="1675"/>
              </a:lnSpc>
            </a:pPr>
            <a:r>
              <a:rPr sz="1400" spc="-5" dirty="0">
                <a:latin typeface="Times New Roman"/>
                <a:cs typeface="Times New Roman"/>
              </a:rPr>
              <a:t>case {'F',</a:t>
            </a:r>
            <a:r>
              <a:rPr sz="1400" spc="-10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'f'}</a:t>
            </a:r>
            <a:endParaRPr sz="1400" dirty="0">
              <a:latin typeface="Times New Roman"/>
              <a:cs typeface="Times New Roman"/>
            </a:endParaRPr>
          </a:p>
          <a:p>
            <a:pPr marL="277495" marR="1094740" indent="132080">
              <a:lnSpc>
                <a:spcPts val="1680"/>
              </a:lnSpc>
              <a:spcBef>
                <a:spcPts val="50"/>
              </a:spcBef>
            </a:pPr>
            <a:r>
              <a:rPr sz="1400" dirty="0">
                <a:latin typeface="Times New Roman"/>
                <a:cs typeface="Times New Roman"/>
              </a:rPr>
              <a:t>fCount = </a:t>
            </a:r>
            <a:r>
              <a:rPr sz="1400" spc="-5" dirty="0">
                <a:latin typeface="Times New Roman"/>
                <a:cs typeface="Times New Roman"/>
              </a:rPr>
              <a:t>fCount </a:t>
            </a:r>
            <a:r>
              <a:rPr sz="1400" dirty="0">
                <a:latin typeface="Times New Roman"/>
                <a:cs typeface="Times New Roman"/>
              </a:rPr>
              <a:t>+</a:t>
            </a:r>
            <a:r>
              <a:rPr sz="1400" spc="-80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1;  </a:t>
            </a:r>
            <a:r>
              <a:rPr sz="1400" dirty="0">
                <a:latin typeface="Times New Roman"/>
                <a:cs typeface="Times New Roman"/>
              </a:rPr>
              <a:t>end</a:t>
            </a:r>
          </a:p>
          <a:p>
            <a:pPr marL="277495">
              <a:lnSpc>
                <a:spcPts val="1620"/>
              </a:lnSpc>
            </a:pPr>
            <a:r>
              <a:rPr sz="1400" dirty="0">
                <a:latin typeface="Times New Roman"/>
                <a:cs typeface="Times New Roman"/>
              </a:rPr>
              <a:t>grade = </a:t>
            </a:r>
            <a:r>
              <a:rPr sz="1400" spc="-5" dirty="0">
                <a:latin typeface="Times New Roman"/>
                <a:cs typeface="Times New Roman"/>
              </a:rPr>
              <a:t>input('Enter: ',</a:t>
            </a:r>
            <a:r>
              <a:rPr sz="1400" spc="-20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's');</a:t>
            </a:r>
            <a:endParaRPr sz="1400" dirty="0">
              <a:latin typeface="Times New Roman"/>
              <a:cs typeface="Times New Roman"/>
            </a:endParaRPr>
          </a:p>
          <a:p>
            <a:pPr marL="12700">
              <a:lnSpc>
                <a:spcPts val="1675"/>
              </a:lnSpc>
            </a:pPr>
            <a:r>
              <a:rPr sz="1400" dirty="0">
                <a:latin typeface="Times New Roman"/>
                <a:cs typeface="Times New Roman"/>
              </a:rPr>
              <a:t>end</a:t>
            </a:r>
          </a:p>
          <a:p>
            <a:pPr marL="12700" marR="940435" algn="just">
              <a:lnSpc>
                <a:spcPct val="99600"/>
              </a:lnSpc>
              <a:spcBef>
                <a:spcPts val="5"/>
              </a:spcBef>
            </a:pPr>
            <a:r>
              <a:rPr sz="1400" spc="-5" dirty="0">
                <a:latin typeface="Times New Roman"/>
                <a:cs typeface="Times New Roman"/>
              </a:rPr>
              <a:t>fprintf('%d </a:t>
            </a:r>
            <a:r>
              <a:rPr sz="1400" dirty="0">
                <a:latin typeface="Times New Roman"/>
                <a:cs typeface="Times New Roman"/>
              </a:rPr>
              <a:t>"A"s\n', </a:t>
            </a:r>
            <a:r>
              <a:rPr sz="1400" spc="-5" dirty="0">
                <a:latin typeface="Times New Roman"/>
                <a:cs typeface="Times New Roman"/>
              </a:rPr>
              <a:t>aCount);  fprintf('%d </a:t>
            </a:r>
            <a:r>
              <a:rPr sz="1400" dirty="0">
                <a:latin typeface="Times New Roman"/>
                <a:cs typeface="Times New Roman"/>
              </a:rPr>
              <a:t>"B"s\n', </a:t>
            </a:r>
            <a:r>
              <a:rPr sz="1400" spc="-5" dirty="0">
                <a:latin typeface="Times New Roman"/>
                <a:cs typeface="Times New Roman"/>
              </a:rPr>
              <a:t>bCount);  fprintf('%d </a:t>
            </a:r>
            <a:r>
              <a:rPr sz="1400" dirty="0">
                <a:latin typeface="Times New Roman"/>
                <a:cs typeface="Times New Roman"/>
              </a:rPr>
              <a:t>"C"s\n', </a:t>
            </a:r>
            <a:r>
              <a:rPr sz="1400" spc="-5" dirty="0">
                <a:latin typeface="Times New Roman"/>
                <a:cs typeface="Times New Roman"/>
              </a:rPr>
              <a:t>cCount);  fprintf('%d </a:t>
            </a:r>
            <a:r>
              <a:rPr sz="1400" dirty="0">
                <a:latin typeface="Times New Roman"/>
                <a:cs typeface="Times New Roman"/>
              </a:rPr>
              <a:t>"D"s\n',</a:t>
            </a:r>
            <a:r>
              <a:rPr sz="1400" spc="-50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dCount); </a:t>
            </a:r>
            <a:r>
              <a:rPr lang="tr-TR" sz="1400" spc="-5" dirty="0" smtClean="0">
                <a:latin typeface="Times New Roman"/>
                <a:cs typeface="Times New Roman"/>
              </a:rPr>
              <a:t>fprintf('%</a:t>
            </a:r>
            <a:r>
              <a:rPr lang="tr-TR" sz="1400" spc="-5" dirty="0">
                <a:latin typeface="Times New Roman"/>
                <a:cs typeface="Times New Roman"/>
              </a:rPr>
              <a:t>d </a:t>
            </a:r>
            <a:r>
              <a:rPr lang="tr-TR" sz="1400" dirty="0" smtClean="0">
                <a:solidFill>
                  <a:prstClr val="black"/>
                </a:solidFill>
                <a:latin typeface="Times New Roman"/>
                <a:cs typeface="Times New Roman"/>
              </a:rPr>
              <a:t>"F</a:t>
            </a:r>
            <a:r>
              <a:rPr lang="tr-TR" sz="1400" dirty="0" smtClean="0">
                <a:latin typeface="Times New Roman"/>
                <a:cs typeface="Times New Roman"/>
              </a:rPr>
              <a:t>"s\n </a:t>
            </a:r>
            <a:r>
              <a:rPr sz="1400" spc="-5" dirty="0" smtClean="0">
                <a:latin typeface="Times New Roman"/>
                <a:cs typeface="Times New Roman"/>
              </a:rPr>
              <a:t>',</a:t>
            </a:r>
            <a:r>
              <a:rPr sz="1400" spc="-105" dirty="0" smtClean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fCount);</a:t>
            </a:r>
            <a:endParaRPr sz="1400" dirty="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41471610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453896" y="730250"/>
            <a:ext cx="7772400" cy="5770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 anchor="b">
            <a:spAutoFit/>
          </a:bodyPr>
          <a:lstStyle/>
          <a:p>
            <a:pPr marL="936625">
              <a:lnSpc>
                <a:spcPts val="4535"/>
              </a:lnSpc>
            </a:pPr>
            <a:r>
              <a:rPr sz="4000" spc="-5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OUTPUT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532636" y="1802371"/>
            <a:ext cx="3614420" cy="45980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dirty="0">
                <a:latin typeface="Times New Roman"/>
                <a:cs typeface="Times New Roman"/>
              </a:rPr>
              <a:t>»</a:t>
            </a:r>
            <a:r>
              <a:rPr sz="2000" spc="-8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prog3</a:t>
            </a:r>
            <a:endParaRPr sz="2000">
              <a:latin typeface="Times New Roman"/>
              <a:cs typeface="Times New Roman"/>
            </a:endParaRPr>
          </a:p>
          <a:p>
            <a:pPr marL="12700" marR="5080">
              <a:lnSpc>
                <a:spcPct val="100000"/>
              </a:lnSpc>
            </a:pPr>
            <a:r>
              <a:rPr sz="2000" spc="-5" dirty="0">
                <a:latin typeface="Times New Roman"/>
                <a:cs typeface="Times New Roman"/>
              </a:rPr>
              <a:t>Enter the grades. Enter "z" </a:t>
            </a:r>
            <a:r>
              <a:rPr sz="2000" spc="-10" dirty="0">
                <a:latin typeface="Times New Roman"/>
                <a:cs typeface="Times New Roman"/>
              </a:rPr>
              <a:t>to </a:t>
            </a:r>
            <a:r>
              <a:rPr sz="2000" dirty="0">
                <a:latin typeface="Times New Roman"/>
                <a:cs typeface="Times New Roman"/>
              </a:rPr>
              <a:t>end...  </a:t>
            </a:r>
            <a:r>
              <a:rPr sz="2000" spc="-5" dirty="0">
                <a:latin typeface="Times New Roman"/>
                <a:cs typeface="Times New Roman"/>
              </a:rPr>
              <a:t>Enter:</a:t>
            </a:r>
            <a:r>
              <a:rPr sz="2000" spc="-1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b</a:t>
            </a:r>
            <a:endParaRPr sz="2000">
              <a:latin typeface="Times New Roman"/>
              <a:cs typeface="Times New Roman"/>
            </a:endParaRPr>
          </a:p>
          <a:p>
            <a:pPr marL="12700" marR="2726055" algn="just">
              <a:lnSpc>
                <a:spcPct val="100000"/>
              </a:lnSpc>
            </a:pPr>
            <a:r>
              <a:rPr sz="2000" spc="-5" dirty="0">
                <a:latin typeface="Times New Roman"/>
                <a:cs typeface="Times New Roman"/>
              </a:rPr>
              <a:t>Enter:</a:t>
            </a:r>
            <a:r>
              <a:rPr sz="2000" spc="-7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A  </a:t>
            </a:r>
            <a:r>
              <a:rPr sz="2000" spc="-5" dirty="0">
                <a:latin typeface="Times New Roman"/>
                <a:cs typeface="Times New Roman"/>
              </a:rPr>
              <a:t>Enter:</a:t>
            </a:r>
            <a:r>
              <a:rPr sz="2000" spc="-7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A  </a:t>
            </a:r>
            <a:r>
              <a:rPr sz="2000" spc="-5" dirty="0">
                <a:latin typeface="Times New Roman"/>
                <a:cs typeface="Times New Roman"/>
              </a:rPr>
              <a:t>Enter:</a:t>
            </a:r>
            <a:r>
              <a:rPr sz="2000" spc="-7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D  </a:t>
            </a:r>
            <a:r>
              <a:rPr sz="2000" spc="-5" dirty="0">
                <a:latin typeface="Times New Roman"/>
                <a:cs typeface="Times New Roman"/>
              </a:rPr>
              <a:t>Enter:</a:t>
            </a:r>
            <a:r>
              <a:rPr sz="2000" spc="-7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A  </a:t>
            </a:r>
            <a:r>
              <a:rPr sz="2000" spc="-5" dirty="0">
                <a:latin typeface="Times New Roman"/>
                <a:cs typeface="Times New Roman"/>
              </a:rPr>
              <a:t>Enter: </a:t>
            </a:r>
            <a:r>
              <a:rPr sz="2000" dirty="0">
                <a:latin typeface="Times New Roman"/>
                <a:cs typeface="Times New Roman"/>
              </a:rPr>
              <a:t>c  </a:t>
            </a:r>
            <a:r>
              <a:rPr sz="2000" spc="-5" dirty="0">
                <a:latin typeface="Times New Roman"/>
                <a:cs typeface="Times New Roman"/>
              </a:rPr>
              <a:t>Enter: </a:t>
            </a:r>
            <a:r>
              <a:rPr sz="2000" dirty="0">
                <a:latin typeface="Times New Roman"/>
                <a:cs typeface="Times New Roman"/>
              </a:rPr>
              <a:t>z  3</a:t>
            </a:r>
            <a:r>
              <a:rPr sz="2000" spc="-2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"A"s</a:t>
            </a:r>
            <a:endParaRPr sz="2000">
              <a:latin typeface="Times New Roman"/>
              <a:cs typeface="Times New Roman"/>
            </a:endParaRPr>
          </a:p>
          <a:p>
            <a:pPr marL="12700" algn="just">
              <a:lnSpc>
                <a:spcPct val="100000"/>
              </a:lnSpc>
            </a:pPr>
            <a:r>
              <a:rPr sz="2000" dirty="0">
                <a:latin typeface="Times New Roman"/>
                <a:cs typeface="Times New Roman"/>
              </a:rPr>
              <a:t>1</a:t>
            </a:r>
            <a:r>
              <a:rPr sz="2000" spc="-9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"B"s</a:t>
            </a:r>
            <a:endParaRPr sz="2000">
              <a:latin typeface="Times New Roman"/>
              <a:cs typeface="Times New Roman"/>
            </a:endParaRPr>
          </a:p>
          <a:p>
            <a:pPr marL="12700" algn="just">
              <a:lnSpc>
                <a:spcPct val="100000"/>
              </a:lnSpc>
            </a:pPr>
            <a:r>
              <a:rPr sz="2000" dirty="0">
                <a:latin typeface="Times New Roman"/>
                <a:cs typeface="Times New Roman"/>
              </a:rPr>
              <a:t>1</a:t>
            </a:r>
            <a:r>
              <a:rPr sz="2000" spc="-9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"C"s</a:t>
            </a:r>
            <a:endParaRPr sz="2000">
              <a:latin typeface="Times New Roman"/>
              <a:cs typeface="Times New Roman"/>
            </a:endParaRPr>
          </a:p>
          <a:p>
            <a:pPr marL="12700" algn="just">
              <a:lnSpc>
                <a:spcPct val="100000"/>
              </a:lnSpc>
            </a:pPr>
            <a:r>
              <a:rPr sz="2000" dirty="0">
                <a:latin typeface="Times New Roman"/>
                <a:cs typeface="Times New Roman"/>
              </a:rPr>
              <a:t>1</a:t>
            </a:r>
            <a:r>
              <a:rPr sz="2000" spc="-9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"D"s</a:t>
            </a:r>
            <a:endParaRPr sz="2000">
              <a:latin typeface="Times New Roman"/>
              <a:cs typeface="Times New Roman"/>
            </a:endParaRPr>
          </a:p>
          <a:p>
            <a:pPr marL="12700" algn="just">
              <a:lnSpc>
                <a:spcPct val="100000"/>
              </a:lnSpc>
            </a:pPr>
            <a:r>
              <a:rPr sz="2000" dirty="0">
                <a:latin typeface="Times New Roman"/>
                <a:cs typeface="Times New Roman"/>
              </a:rPr>
              <a:t>0 </a:t>
            </a:r>
            <a:r>
              <a:rPr sz="2000" spc="-5" dirty="0">
                <a:latin typeface="Times New Roman"/>
                <a:cs typeface="Times New Roman"/>
              </a:rPr>
              <a:t>"F"s</a:t>
            </a:r>
            <a:endParaRPr sz="2000">
              <a:latin typeface="Times New Roman"/>
              <a:cs typeface="Times New Roman"/>
            </a:endParaRPr>
          </a:p>
          <a:p>
            <a:pPr marL="12700" algn="just">
              <a:lnSpc>
                <a:spcPct val="100000"/>
              </a:lnSpc>
            </a:pPr>
            <a:r>
              <a:rPr sz="2000" dirty="0">
                <a:latin typeface="Times New Roman"/>
                <a:cs typeface="Times New Roman"/>
              </a:rPr>
              <a:t>»</a:t>
            </a:r>
            <a:endParaRPr sz="200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03920319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453896" y="730250"/>
            <a:ext cx="7772400" cy="5770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 anchor="b">
            <a:spAutoFit/>
          </a:bodyPr>
          <a:lstStyle/>
          <a:p>
            <a:pPr marL="936625">
              <a:lnSpc>
                <a:spcPts val="4535"/>
              </a:lnSpc>
            </a:pPr>
            <a:r>
              <a:rPr sz="4000" spc="-5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function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532636" y="1531709"/>
            <a:ext cx="6837680" cy="4701540"/>
          </a:xfrm>
          <a:prstGeom prst="rect">
            <a:avLst/>
          </a:prstGeom>
        </p:spPr>
        <p:txBody>
          <a:bodyPr vert="horz" wrap="square" lIns="0" tIns="10985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865"/>
              </a:spcBef>
            </a:pPr>
            <a:r>
              <a:rPr sz="3200" spc="-5" dirty="0">
                <a:latin typeface="Times New Roman"/>
                <a:cs typeface="Times New Roman"/>
              </a:rPr>
              <a:t>for</a:t>
            </a:r>
            <a:r>
              <a:rPr sz="3200" spc="-20" dirty="0"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x=1:10</a:t>
            </a:r>
            <a:endParaRPr sz="3200">
              <a:latin typeface="Times New Roman"/>
              <a:cs typeface="Times New Roman"/>
            </a:endParaRPr>
          </a:p>
          <a:p>
            <a:pPr marL="12700" marR="2259965" indent="508634">
              <a:lnSpc>
                <a:spcPct val="119700"/>
              </a:lnSpc>
              <a:spcBef>
                <a:spcPts val="10"/>
              </a:spcBef>
            </a:pPr>
            <a:r>
              <a:rPr sz="3200" spc="-5" dirty="0">
                <a:latin typeface="Times New Roman"/>
                <a:cs typeface="Times New Roman"/>
              </a:rPr>
              <a:t>fprintf('%d\n', square(x))  end</a:t>
            </a:r>
            <a:endParaRPr sz="3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4000">
              <a:latin typeface="Times New Roman"/>
              <a:cs typeface="Times New Roman"/>
            </a:endParaRPr>
          </a:p>
          <a:p>
            <a:pPr marL="12700" marR="2424430">
              <a:lnSpc>
                <a:spcPct val="119700"/>
              </a:lnSpc>
              <a:buChar char="•"/>
              <a:tabLst>
                <a:tab pos="354965" algn="l"/>
                <a:tab pos="355600" algn="l"/>
              </a:tabLst>
            </a:pPr>
            <a:r>
              <a:rPr sz="3200" u="heavy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square.m </a:t>
            </a:r>
            <a:r>
              <a:rPr sz="3200" u="heavy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contains: </a:t>
            </a:r>
            <a:r>
              <a:rPr sz="3200" spc="-5" dirty="0">
                <a:latin typeface="Times New Roman"/>
                <a:cs typeface="Times New Roman"/>
              </a:rPr>
              <a:t> function</a:t>
            </a:r>
            <a:r>
              <a:rPr sz="3200" spc="-60" dirty="0"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[result]=square(x)</a:t>
            </a:r>
            <a:endParaRPr sz="3200">
              <a:latin typeface="Times New Roman"/>
              <a:cs typeface="Times New Roman"/>
            </a:endParaRPr>
          </a:p>
          <a:p>
            <a:pPr marL="521334" marR="5080" indent="-509270">
              <a:lnSpc>
                <a:spcPts val="4610"/>
              </a:lnSpc>
              <a:spcBef>
                <a:spcPts val="270"/>
              </a:spcBef>
            </a:pPr>
            <a:r>
              <a:rPr sz="3200" dirty="0">
                <a:latin typeface="Times New Roman"/>
                <a:cs typeface="Times New Roman"/>
              </a:rPr>
              <a:t>% takes </a:t>
            </a:r>
            <a:r>
              <a:rPr sz="3200" spc="-5" dirty="0">
                <a:latin typeface="Times New Roman"/>
                <a:cs typeface="Times New Roman"/>
              </a:rPr>
              <a:t>the </a:t>
            </a:r>
            <a:r>
              <a:rPr sz="3200" dirty="0">
                <a:latin typeface="Times New Roman"/>
                <a:cs typeface="Times New Roman"/>
              </a:rPr>
              <a:t>square of </a:t>
            </a:r>
            <a:r>
              <a:rPr sz="3200" spc="-5" dirty="0">
                <a:latin typeface="Times New Roman"/>
                <a:cs typeface="Times New Roman"/>
              </a:rPr>
              <a:t>the given parameter  result </a:t>
            </a:r>
            <a:r>
              <a:rPr sz="3200" dirty="0">
                <a:latin typeface="Times New Roman"/>
                <a:cs typeface="Times New Roman"/>
              </a:rPr>
              <a:t>= x *</a:t>
            </a:r>
            <a:r>
              <a:rPr sz="3200" spc="-2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x;</a:t>
            </a:r>
            <a:endParaRPr sz="320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82613223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453896" y="762769"/>
            <a:ext cx="7772400" cy="5770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 anchor="b">
            <a:spAutoFit/>
          </a:bodyPr>
          <a:lstStyle/>
          <a:p>
            <a:pPr marL="936625">
              <a:lnSpc>
                <a:spcPts val="4535"/>
              </a:lnSpc>
            </a:pPr>
            <a:r>
              <a:rPr sz="4000" spc="-5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OUTPUT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532636" y="1790179"/>
            <a:ext cx="1118235" cy="4406900"/>
          </a:xfrm>
          <a:prstGeom prst="rect">
            <a:avLst/>
          </a:prstGeom>
        </p:spPr>
        <p:txBody>
          <a:bodyPr vert="horz" wrap="square" lIns="0" tIns="26034" rIns="0" bIns="0" rtlCol="0">
            <a:spAutoFit/>
          </a:bodyPr>
          <a:lstStyle/>
          <a:p>
            <a:pPr marL="12700" marR="5080">
              <a:lnSpc>
                <a:spcPts val="2870"/>
              </a:lnSpc>
              <a:spcBef>
                <a:spcPts val="204"/>
              </a:spcBef>
            </a:pPr>
            <a:r>
              <a:rPr sz="2400" dirty="0">
                <a:latin typeface="Times New Roman"/>
                <a:cs typeface="Times New Roman"/>
              </a:rPr>
              <a:t>»</a:t>
            </a:r>
            <a:r>
              <a:rPr sz="2400" spc="-10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prog31  1</a:t>
            </a:r>
            <a:endParaRPr sz="2400">
              <a:latin typeface="Times New Roman"/>
              <a:cs typeface="Times New Roman"/>
            </a:endParaRPr>
          </a:p>
          <a:p>
            <a:pPr marL="12700">
              <a:lnSpc>
                <a:spcPts val="2785"/>
              </a:lnSpc>
            </a:pPr>
            <a:r>
              <a:rPr sz="2400" dirty="0">
                <a:latin typeface="Times New Roman"/>
                <a:cs typeface="Times New Roman"/>
              </a:rPr>
              <a:t>4</a:t>
            </a:r>
            <a:endParaRPr sz="2400">
              <a:latin typeface="Times New Roman"/>
              <a:cs typeface="Times New Roman"/>
            </a:endParaRPr>
          </a:p>
          <a:p>
            <a:pPr marL="12700">
              <a:lnSpc>
                <a:spcPts val="2875"/>
              </a:lnSpc>
            </a:pPr>
            <a:r>
              <a:rPr sz="2400" dirty="0">
                <a:latin typeface="Times New Roman"/>
                <a:cs typeface="Times New Roman"/>
              </a:rPr>
              <a:t>9</a:t>
            </a:r>
            <a:endParaRPr sz="2400">
              <a:latin typeface="Times New Roman"/>
              <a:cs typeface="Times New Roman"/>
            </a:endParaRPr>
          </a:p>
          <a:p>
            <a:pPr marL="12700">
              <a:lnSpc>
                <a:spcPts val="2875"/>
              </a:lnSpc>
            </a:pPr>
            <a:r>
              <a:rPr sz="2400" dirty="0">
                <a:latin typeface="Times New Roman"/>
                <a:cs typeface="Times New Roman"/>
              </a:rPr>
              <a:t>16</a:t>
            </a:r>
            <a:endParaRPr sz="2400">
              <a:latin typeface="Times New Roman"/>
              <a:cs typeface="Times New Roman"/>
            </a:endParaRPr>
          </a:p>
          <a:p>
            <a:pPr marL="12700">
              <a:lnSpc>
                <a:spcPts val="2875"/>
              </a:lnSpc>
            </a:pPr>
            <a:r>
              <a:rPr sz="2400" dirty="0">
                <a:latin typeface="Times New Roman"/>
                <a:cs typeface="Times New Roman"/>
              </a:rPr>
              <a:t>25</a:t>
            </a:r>
            <a:endParaRPr sz="2400">
              <a:latin typeface="Times New Roman"/>
              <a:cs typeface="Times New Roman"/>
            </a:endParaRPr>
          </a:p>
          <a:p>
            <a:pPr marL="12700">
              <a:lnSpc>
                <a:spcPts val="2875"/>
              </a:lnSpc>
            </a:pPr>
            <a:r>
              <a:rPr sz="2400" dirty="0">
                <a:latin typeface="Times New Roman"/>
                <a:cs typeface="Times New Roman"/>
              </a:rPr>
              <a:t>36</a:t>
            </a:r>
            <a:endParaRPr sz="24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2400" dirty="0">
                <a:latin typeface="Times New Roman"/>
                <a:cs typeface="Times New Roman"/>
              </a:rPr>
              <a:t>49</a:t>
            </a:r>
            <a:endParaRPr sz="2400">
              <a:latin typeface="Times New Roman"/>
              <a:cs typeface="Times New Roman"/>
            </a:endParaRPr>
          </a:p>
          <a:p>
            <a:pPr marL="12700">
              <a:lnSpc>
                <a:spcPts val="2875"/>
              </a:lnSpc>
            </a:pPr>
            <a:r>
              <a:rPr sz="2400" dirty="0">
                <a:latin typeface="Times New Roman"/>
                <a:cs typeface="Times New Roman"/>
              </a:rPr>
              <a:t>64</a:t>
            </a:r>
            <a:endParaRPr sz="2400">
              <a:latin typeface="Times New Roman"/>
              <a:cs typeface="Times New Roman"/>
            </a:endParaRPr>
          </a:p>
          <a:p>
            <a:pPr marL="12700">
              <a:lnSpc>
                <a:spcPts val="2875"/>
              </a:lnSpc>
            </a:pPr>
            <a:r>
              <a:rPr sz="2400" dirty="0">
                <a:latin typeface="Times New Roman"/>
                <a:cs typeface="Times New Roman"/>
              </a:rPr>
              <a:t>81</a:t>
            </a:r>
            <a:endParaRPr sz="2400">
              <a:latin typeface="Times New Roman"/>
              <a:cs typeface="Times New Roman"/>
            </a:endParaRPr>
          </a:p>
          <a:p>
            <a:pPr marL="12700">
              <a:lnSpc>
                <a:spcPts val="2875"/>
              </a:lnSpc>
            </a:pPr>
            <a:r>
              <a:rPr sz="2400" dirty="0">
                <a:latin typeface="Times New Roman"/>
                <a:cs typeface="Times New Roman"/>
              </a:rPr>
              <a:t>100</a:t>
            </a:r>
            <a:endParaRPr sz="2400">
              <a:latin typeface="Times New Roman"/>
              <a:cs typeface="Times New Roman"/>
            </a:endParaRPr>
          </a:p>
          <a:p>
            <a:pPr marL="12700">
              <a:lnSpc>
                <a:spcPts val="2875"/>
              </a:lnSpc>
            </a:pPr>
            <a:r>
              <a:rPr sz="2400" dirty="0">
                <a:latin typeface="Times New Roman"/>
                <a:cs typeface="Times New Roman"/>
              </a:rPr>
              <a:t>»</a:t>
            </a:r>
            <a:endParaRPr sz="240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7795502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453896" y="762769"/>
            <a:ext cx="7772400" cy="5770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 anchor="b">
            <a:spAutoFit/>
          </a:bodyPr>
          <a:lstStyle/>
          <a:p>
            <a:pPr marL="936625">
              <a:lnSpc>
                <a:spcPts val="4535"/>
              </a:lnSpc>
            </a:pPr>
            <a:r>
              <a:rPr sz="4000" spc="-5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NOTE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532636" y="2346439"/>
            <a:ext cx="7589520" cy="3955415"/>
          </a:xfrm>
          <a:prstGeom prst="rect">
            <a:avLst/>
          </a:prstGeom>
        </p:spPr>
        <p:txBody>
          <a:bodyPr vert="horz" wrap="square" lIns="0" tIns="10160" rIns="0" bIns="0" rtlCol="0">
            <a:spAutoFit/>
          </a:bodyPr>
          <a:lstStyle/>
          <a:p>
            <a:pPr marL="355600" marR="5080" indent="-342900">
              <a:lnSpc>
                <a:spcPct val="100400"/>
              </a:lnSpc>
              <a:spcBef>
                <a:spcPts val="80"/>
              </a:spcBef>
              <a:buChar char="•"/>
              <a:tabLst>
                <a:tab pos="354965" algn="l"/>
                <a:tab pos="355600" algn="l"/>
              </a:tabLst>
            </a:pPr>
            <a:r>
              <a:rPr sz="2800" spc="-5" dirty="0">
                <a:latin typeface="Times New Roman"/>
                <a:cs typeface="Times New Roman"/>
              </a:rPr>
              <a:t>The comment after the function heading is used by  the ‘help’</a:t>
            </a:r>
            <a:r>
              <a:rPr sz="2800" spc="-2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function</a:t>
            </a:r>
            <a:endParaRPr sz="2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41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2800" spc="-5" dirty="0">
                <a:latin typeface="Times New Roman"/>
                <a:cs typeface="Times New Roman"/>
              </a:rPr>
              <a:t>» help</a:t>
            </a:r>
            <a:r>
              <a:rPr sz="2800" spc="-1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square</a:t>
            </a:r>
            <a:endParaRPr sz="2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4050">
              <a:latin typeface="Times New Roman"/>
              <a:cs typeface="Times New Roman"/>
            </a:endParaRPr>
          </a:p>
          <a:p>
            <a:pPr marL="189230">
              <a:lnSpc>
                <a:spcPct val="100000"/>
              </a:lnSpc>
            </a:pPr>
            <a:r>
              <a:rPr sz="2800" spc="-5" dirty="0">
                <a:latin typeface="Times New Roman"/>
                <a:cs typeface="Times New Roman"/>
              </a:rPr>
              <a:t>takes the square of the given</a:t>
            </a:r>
            <a:r>
              <a:rPr sz="2800" spc="-1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parameter</a:t>
            </a:r>
            <a:endParaRPr sz="2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41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2800" spc="-5" dirty="0">
                <a:latin typeface="Times New Roman"/>
                <a:cs typeface="Times New Roman"/>
              </a:rPr>
              <a:t>»</a:t>
            </a:r>
            <a:endParaRPr sz="280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97764954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551336" y="6618216"/>
            <a:ext cx="1576070" cy="22826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tr-TR" sz="1400" dirty="0" smtClean="0">
                <a:latin typeface="Times New Roman"/>
                <a:cs typeface="Times New Roman"/>
              </a:rPr>
              <a:t> </a:t>
            </a:r>
            <a:endParaRPr sz="1400" dirty="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1453896" y="730250"/>
            <a:ext cx="7772400" cy="5770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 anchor="b">
            <a:spAutoFit/>
          </a:bodyPr>
          <a:lstStyle/>
          <a:p>
            <a:pPr marL="936625">
              <a:lnSpc>
                <a:spcPts val="4535"/>
              </a:lnSpc>
            </a:pPr>
            <a:r>
              <a:rPr sz="4000" spc="-5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function</a:t>
            </a:r>
            <a:endParaRPr sz="4000" spc="-5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532636" y="1358887"/>
            <a:ext cx="6693534" cy="51371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2262505" algn="just">
              <a:lnSpc>
                <a:spcPct val="99700"/>
              </a:lnSpc>
              <a:spcBef>
                <a:spcPts val="105"/>
              </a:spcBef>
            </a:pPr>
            <a:r>
              <a:rPr sz="2400" spc="-5" dirty="0">
                <a:latin typeface="Times New Roman"/>
                <a:cs typeface="Times New Roman"/>
              </a:rPr>
              <a:t>number1 </a:t>
            </a:r>
            <a:r>
              <a:rPr sz="2400" dirty="0">
                <a:latin typeface="Times New Roman"/>
                <a:cs typeface="Times New Roman"/>
              </a:rPr>
              <a:t>= </a:t>
            </a:r>
            <a:r>
              <a:rPr sz="2400" spc="-5" dirty="0">
                <a:latin typeface="Times New Roman"/>
                <a:cs typeface="Times New Roman"/>
              </a:rPr>
              <a:t>input('Enter number1: ');  number2 </a:t>
            </a:r>
            <a:r>
              <a:rPr sz="2400" dirty="0">
                <a:latin typeface="Times New Roman"/>
                <a:cs typeface="Times New Roman"/>
              </a:rPr>
              <a:t>= </a:t>
            </a:r>
            <a:r>
              <a:rPr sz="2400" spc="-5" dirty="0">
                <a:latin typeface="Times New Roman"/>
                <a:cs typeface="Times New Roman"/>
              </a:rPr>
              <a:t>input('Enter number2: ');  number3 </a:t>
            </a:r>
            <a:r>
              <a:rPr sz="2400" dirty="0">
                <a:latin typeface="Times New Roman"/>
                <a:cs typeface="Times New Roman"/>
              </a:rPr>
              <a:t>= </a:t>
            </a:r>
            <a:r>
              <a:rPr sz="2400" spc="-5" dirty="0">
                <a:latin typeface="Times New Roman"/>
                <a:cs typeface="Times New Roman"/>
              </a:rPr>
              <a:t>input('Enter number3: ');  fprintf('Maximum is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%d\n',...</a:t>
            </a:r>
            <a:endParaRPr sz="2400" dirty="0">
              <a:latin typeface="Times New Roman"/>
              <a:cs typeface="Times New Roman"/>
            </a:endParaRPr>
          </a:p>
          <a:p>
            <a:pPr marL="1689100">
              <a:lnSpc>
                <a:spcPct val="100000"/>
              </a:lnSpc>
            </a:pPr>
            <a:r>
              <a:rPr sz="2400" spc="-5" dirty="0">
                <a:latin typeface="Times New Roman"/>
                <a:cs typeface="Times New Roman"/>
              </a:rPr>
              <a:t>findMax(number1, number2,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number3));</a:t>
            </a: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2450" dirty="0">
              <a:latin typeface="Times New Roman"/>
              <a:cs typeface="Times New Roman"/>
            </a:endParaRPr>
          </a:p>
          <a:p>
            <a:pPr marL="354965" indent="-342265">
              <a:lnSpc>
                <a:spcPct val="100000"/>
              </a:lnSpc>
              <a:spcBef>
                <a:spcPts val="5"/>
              </a:spcBef>
              <a:buChar char="•"/>
              <a:tabLst>
                <a:tab pos="354965" algn="l"/>
                <a:tab pos="355600" algn="l"/>
              </a:tabLst>
            </a:pPr>
            <a:r>
              <a:rPr sz="2400" u="heavy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findMax.m</a:t>
            </a:r>
            <a:r>
              <a:rPr sz="2400" u="heavy" spc="-1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2400" u="heavy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contains:</a:t>
            </a:r>
            <a:endParaRPr sz="2400" dirty="0">
              <a:latin typeface="Times New Roman"/>
              <a:cs typeface="Times New Roman"/>
            </a:endParaRPr>
          </a:p>
          <a:p>
            <a:pPr marL="393700" marR="2686050" indent="-381000">
              <a:lnSpc>
                <a:spcPts val="2870"/>
              </a:lnSpc>
              <a:spcBef>
                <a:spcPts val="100"/>
              </a:spcBef>
            </a:pPr>
            <a:r>
              <a:rPr sz="2400" spc="-5" dirty="0">
                <a:latin typeface="Times New Roman"/>
                <a:cs typeface="Times New Roman"/>
              </a:rPr>
              <a:t>function [max]=findMax(x, y, z)  </a:t>
            </a:r>
            <a:r>
              <a:rPr sz="2400" spc="-10" dirty="0">
                <a:latin typeface="Times New Roman"/>
                <a:cs typeface="Times New Roman"/>
              </a:rPr>
              <a:t>max </a:t>
            </a:r>
            <a:r>
              <a:rPr sz="2400" dirty="0">
                <a:latin typeface="Times New Roman"/>
                <a:cs typeface="Times New Roman"/>
              </a:rPr>
              <a:t>= x;</a:t>
            </a:r>
          </a:p>
          <a:p>
            <a:pPr marL="698500" marR="4902200" indent="-304800">
              <a:lnSpc>
                <a:spcPts val="2870"/>
              </a:lnSpc>
              <a:spcBef>
                <a:spcPts val="10"/>
              </a:spcBef>
            </a:pPr>
            <a:r>
              <a:rPr sz="2400" dirty="0">
                <a:latin typeface="Times New Roman"/>
                <a:cs typeface="Times New Roman"/>
              </a:rPr>
              <a:t>if y &gt; </a:t>
            </a:r>
            <a:r>
              <a:rPr sz="2400" spc="-10" dirty="0">
                <a:latin typeface="Times New Roman"/>
                <a:cs typeface="Times New Roman"/>
              </a:rPr>
              <a:t>max  max </a:t>
            </a:r>
            <a:r>
              <a:rPr sz="2400" dirty="0">
                <a:latin typeface="Times New Roman"/>
                <a:cs typeface="Times New Roman"/>
              </a:rPr>
              <a:t>=</a:t>
            </a:r>
            <a:r>
              <a:rPr sz="2400" spc="-8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y;</a:t>
            </a:r>
          </a:p>
          <a:p>
            <a:pPr marL="393700">
              <a:lnSpc>
                <a:spcPts val="2785"/>
              </a:lnSpc>
            </a:pPr>
            <a:r>
              <a:rPr sz="2400" dirty="0">
                <a:latin typeface="Times New Roman"/>
                <a:cs typeface="Times New Roman"/>
              </a:rPr>
              <a:t>end</a:t>
            </a:r>
          </a:p>
          <a:p>
            <a:pPr marL="698500" marR="4918710" indent="-304800">
              <a:lnSpc>
                <a:spcPts val="2870"/>
              </a:lnSpc>
              <a:spcBef>
                <a:spcPts val="105"/>
              </a:spcBef>
            </a:pPr>
            <a:r>
              <a:rPr sz="2400" dirty="0">
                <a:latin typeface="Times New Roman"/>
                <a:cs typeface="Times New Roman"/>
              </a:rPr>
              <a:t>if z &gt; </a:t>
            </a:r>
            <a:r>
              <a:rPr sz="2400" spc="-10" dirty="0">
                <a:latin typeface="Times New Roman"/>
                <a:cs typeface="Times New Roman"/>
              </a:rPr>
              <a:t>max  max </a:t>
            </a:r>
            <a:r>
              <a:rPr sz="2400" dirty="0">
                <a:latin typeface="Times New Roman"/>
                <a:cs typeface="Times New Roman"/>
              </a:rPr>
              <a:t>=</a:t>
            </a:r>
            <a:r>
              <a:rPr sz="2400" spc="-8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z;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1532636" y="6491724"/>
            <a:ext cx="84772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tr-TR" sz="1400" spc="10" dirty="0" smtClean="0">
                <a:latin typeface="Times New Roman"/>
                <a:cs typeface="Times New Roman"/>
              </a:rPr>
              <a:t> </a:t>
            </a:r>
            <a:r>
              <a:rPr sz="3600" spc="15" baseline="3472" dirty="0" smtClean="0">
                <a:latin typeface="Times New Roman"/>
                <a:cs typeface="Times New Roman"/>
              </a:rPr>
              <a:t>end</a:t>
            </a:r>
            <a:endParaRPr sz="3600" baseline="3472" dirty="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27576104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453896" y="762769"/>
            <a:ext cx="7772400" cy="5770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 anchor="b">
            <a:spAutoFit/>
          </a:bodyPr>
          <a:lstStyle/>
          <a:p>
            <a:pPr marL="936625">
              <a:lnSpc>
                <a:spcPts val="4535"/>
              </a:lnSpc>
            </a:pPr>
            <a:r>
              <a:rPr sz="4000" spc="-5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OUTPUT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532636" y="2246447"/>
            <a:ext cx="2868930" cy="3531235"/>
          </a:xfrm>
          <a:prstGeom prst="rect">
            <a:avLst/>
          </a:prstGeom>
        </p:spPr>
        <p:txBody>
          <a:bodyPr vert="horz" wrap="square" lIns="0" tIns="10858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855"/>
              </a:spcBef>
            </a:pPr>
            <a:r>
              <a:rPr sz="3200" dirty="0">
                <a:latin typeface="Times New Roman"/>
                <a:cs typeface="Times New Roman"/>
              </a:rPr>
              <a:t>»</a:t>
            </a:r>
            <a:r>
              <a:rPr sz="3200" spc="-15" dirty="0"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prog32</a:t>
            </a:r>
            <a:endParaRPr sz="3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755"/>
              </a:spcBef>
            </a:pPr>
            <a:r>
              <a:rPr sz="3200" spc="-5" dirty="0">
                <a:latin typeface="Times New Roman"/>
                <a:cs typeface="Times New Roman"/>
              </a:rPr>
              <a:t>Enter number1:</a:t>
            </a:r>
            <a:r>
              <a:rPr sz="3200" spc="-8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6</a:t>
            </a:r>
            <a:endParaRPr sz="3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770"/>
              </a:spcBef>
            </a:pPr>
            <a:r>
              <a:rPr sz="3200" spc="-5" dirty="0">
                <a:latin typeface="Times New Roman"/>
                <a:cs typeface="Times New Roman"/>
              </a:rPr>
              <a:t>Enter number2:</a:t>
            </a:r>
            <a:r>
              <a:rPr sz="3200" spc="-8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2</a:t>
            </a:r>
            <a:endParaRPr sz="3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755"/>
              </a:spcBef>
            </a:pPr>
            <a:r>
              <a:rPr sz="3200" spc="-5" dirty="0">
                <a:latin typeface="Times New Roman"/>
                <a:cs typeface="Times New Roman"/>
              </a:rPr>
              <a:t>Enter number3:</a:t>
            </a:r>
            <a:r>
              <a:rPr sz="3200" spc="-8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4</a:t>
            </a:r>
            <a:endParaRPr sz="3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755"/>
              </a:spcBef>
            </a:pPr>
            <a:r>
              <a:rPr sz="3200" spc="-5" dirty="0">
                <a:latin typeface="Times New Roman"/>
                <a:cs typeface="Times New Roman"/>
              </a:rPr>
              <a:t>Maximum is</a:t>
            </a:r>
            <a:r>
              <a:rPr sz="3200" spc="-3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6</a:t>
            </a:r>
            <a:endParaRPr sz="3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770"/>
              </a:spcBef>
            </a:pPr>
            <a:r>
              <a:rPr sz="3200" dirty="0">
                <a:latin typeface="Times New Roman"/>
                <a:cs typeface="Times New Roman"/>
              </a:rPr>
              <a:t>»</a:t>
            </a:r>
            <a:endParaRPr sz="320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03833681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453896" y="762769"/>
            <a:ext cx="7772400" cy="5770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 anchor="b">
            <a:spAutoFit/>
          </a:bodyPr>
          <a:lstStyle/>
          <a:p>
            <a:pPr marL="936625">
              <a:lnSpc>
                <a:spcPts val="4535"/>
              </a:lnSpc>
            </a:pPr>
            <a:r>
              <a:rPr sz="4000" spc="-5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Built-in function rand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532636" y="1894403"/>
            <a:ext cx="6233795" cy="3529329"/>
          </a:xfrm>
          <a:prstGeom prst="rect">
            <a:avLst/>
          </a:prstGeom>
        </p:spPr>
        <p:txBody>
          <a:bodyPr vert="horz" wrap="square" lIns="0" tIns="10858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855"/>
              </a:spcBef>
            </a:pPr>
            <a:r>
              <a:rPr sz="3200" spc="-5" dirty="0">
                <a:latin typeface="Times New Roman"/>
                <a:cs typeface="Times New Roman"/>
              </a:rPr>
              <a:t>for i=1:10</a:t>
            </a:r>
            <a:endParaRPr sz="3200">
              <a:latin typeface="Times New Roman"/>
              <a:cs typeface="Times New Roman"/>
            </a:endParaRPr>
          </a:p>
          <a:p>
            <a:pPr marL="521334" marR="5080">
              <a:lnSpc>
                <a:spcPct val="119700"/>
              </a:lnSpc>
            </a:pPr>
            <a:r>
              <a:rPr sz="3200" spc="-5" dirty="0">
                <a:latin typeface="Times New Roman"/>
                <a:cs typeface="Times New Roman"/>
              </a:rPr>
              <a:t>fprintf('%3d', </a:t>
            </a:r>
            <a:r>
              <a:rPr sz="3200" dirty="0">
                <a:latin typeface="Times New Roman"/>
                <a:cs typeface="Times New Roman"/>
              </a:rPr>
              <a:t>1 + </a:t>
            </a:r>
            <a:r>
              <a:rPr sz="3200" spc="-5" dirty="0">
                <a:latin typeface="Times New Roman"/>
                <a:cs typeface="Times New Roman"/>
              </a:rPr>
              <a:t>round(5 </a:t>
            </a:r>
            <a:r>
              <a:rPr sz="3200" dirty="0">
                <a:latin typeface="Times New Roman"/>
                <a:cs typeface="Times New Roman"/>
              </a:rPr>
              <a:t>* </a:t>
            </a:r>
            <a:r>
              <a:rPr sz="3200" spc="-5" dirty="0">
                <a:latin typeface="Times New Roman"/>
                <a:cs typeface="Times New Roman"/>
              </a:rPr>
              <a:t>rand));  if mod(i, 5) ==</a:t>
            </a:r>
            <a:r>
              <a:rPr sz="3200" spc="-2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0</a:t>
            </a:r>
            <a:endParaRPr sz="3200">
              <a:latin typeface="Times New Roman"/>
              <a:cs typeface="Times New Roman"/>
            </a:endParaRPr>
          </a:p>
          <a:p>
            <a:pPr marL="521334" marR="3416300" indent="406400">
              <a:lnSpc>
                <a:spcPct val="119700"/>
              </a:lnSpc>
              <a:spcBef>
                <a:spcPts val="10"/>
              </a:spcBef>
            </a:pPr>
            <a:r>
              <a:rPr sz="3200" spc="-5" dirty="0">
                <a:latin typeface="Times New Roman"/>
                <a:cs typeface="Times New Roman"/>
              </a:rPr>
              <a:t>fpri</a:t>
            </a:r>
            <a:r>
              <a:rPr sz="3200" spc="5" dirty="0">
                <a:latin typeface="Times New Roman"/>
                <a:cs typeface="Times New Roman"/>
              </a:rPr>
              <a:t>n</a:t>
            </a:r>
            <a:r>
              <a:rPr sz="3200" spc="-5" dirty="0">
                <a:latin typeface="Times New Roman"/>
                <a:cs typeface="Times New Roman"/>
              </a:rPr>
              <a:t>tf('\n');  </a:t>
            </a:r>
            <a:r>
              <a:rPr sz="3200" dirty="0">
                <a:latin typeface="Times New Roman"/>
                <a:cs typeface="Times New Roman"/>
              </a:rPr>
              <a:t>end</a:t>
            </a:r>
            <a:endParaRPr sz="3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755"/>
              </a:spcBef>
            </a:pPr>
            <a:r>
              <a:rPr sz="3200" spc="-5" dirty="0">
                <a:latin typeface="Times New Roman"/>
                <a:cs typeface="Times New Roman"/>
              </a:rPr>
              <a:t>end</a:t>
            </a:r>
            <a:endParaRPr sz="320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38041866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453896" y="762769"/>
            <a:ext cx="7772400" cy="5770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 anchor="b">
            <a:spAutoFit/>
          </a:bodyPr>
          <a:lstStyle/>
          <a:p>
            <a:pPr marL="936625">
              <a:lnSpc>
                <a:spcPts val="4535"/>
              </a:lnSpc>
            </a:pPr>
            <a:r>
              <a:rPr sz="4000" spc="-5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OUTPUT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532636" y="2341867"/>
            <a:ext cx="1482090" cy="5137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3200" dirty="0">
                <a:latin typeface="Times New Roman"/>
                <a:cs typeface="Times New Roman"/>
              </a:rPr>
              <a:t>»</a:t>
            </a:r>
            <a:r>
              <a:rPr sz="3200" spc="-75" dirty="0"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prog33</a:t>
            </a:r>
            <a:endParaRPr sz="3200">
              <a:latin typeface="Times New Roman"/>
              <a:cs typeface="Times New Roman"/>
            </a:endParaRPr>
          </a:p>
        </p:txBody>
      </p:sp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1513586" y="2982583"/>
          <a:ext cx="2094229" cy="161861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35585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304799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405765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405765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405765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336550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</a:tblGrid>
              <a:tr h="517525"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3495"/>
                        </a:lnSpc>
                      </a:pPr>
                      <a:r>
                        <a:rPr sz="3200" dirty="0">
                          <a:latin typeface="Times New Roman"/>
                          <a:cs typeface="Times New Roman"/>
                        </a:rPr>
                        <a:t>6</a:t>
                      </a:r>
                      <a:endParaRPr sz="3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495"/>
                        </a:lnSpc>
                      </a:pPr>
                      <a:r>
                        <a:rPr sz="3200" dirty="0">
                          <a:latin typeface="Times New Roman"/>
                          <a:cs typeface="Times New Roman"/>
                        </a:rPr>
                        <a:t>2</a:t>
                      </a:r>
                      <a:endParaRPr sz="3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495"/>
                        </a:lnSpc>
                      </a:pPr>
                      <a:r>
                        <a:rPr sz="3200" dirty="0">
                          <a:latin typeface="Times New Roman"/>
                          <a:cs typeface="Times New Roman"/>
                        </a:rPr>
                        <a:t>4</a:t>
                      </a:r>
                      <a:endParaRPr sz="3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495"/>
                        </a:lnSpc>
                      </a:pPr>
                      <a:r>
                        <a:rPr sz="3200" dirty="0">
                          <a:latin typeface="Times New Roman"/>
                          <a:cs typeface="Times New Roman"/>
                        </a:rPr>
                        <a:t>3</a:t>
                      </a:r>
                      <a:endParaRPr sz="3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24130" algn="r">
                        <a:lnSpc>
                          <a:spcPts val="3495"/>
                        </a:lnSpc>
                      </a:pPr>
                      <a:r>
                        <a:rPr sz="3200" dirty="0">
                          <a:latin typeface="Times New Roman"/>
                          <a:cs typeface="Times New Roman"/>
                        </a:rPr>
                        <a:t>5</a:t>
                      </a:r>
                      <a:endParaRPr sz="3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58420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sz="3200" dirty="0">
                          <a:latin typeface="Times New Roman"/>
                          <a:cs typeface="Times New Roman"/>
                        </a:rPr>
                        <a:t>5</a:t>
                      </a:r>
                      <a:endParaRPr sz="3200">
                        <a:latin typeface="Times New Roman"/>
                        <a:cs typeface="Times New Roman"/>
                      </a:endParaRPr>
                    </a:p>
                  </a:txBody>
                  <a:tcPr marL="0" marR="0" marT="2349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sz="3200" dirty="0">
                          <a:latin typeface="Times New Roman"/>
                          <a:cs typeface="Times New Roman"/>
                        </a:rPr>
                        <a:t>3</a:t>
                      </a:r>
                      <a:endParaRPr sz="3200">
                        <a:latin typeface="Times New Roman"/>
                        <a:cs typeface="Times New Roman"/>
                      </a:endParaRPr>
                    </a:p>
                  </a:txBody>
                  <a:tcPr marL="0" marR="0" marT="2349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sz="3200" dirty="0">
                          <a:latin typeface="Times New Roman"/>
                          <a:cs typeface="Times New Roman"/>
                        </a:rPr>
                        <a:t>1</a:t>
                      </a:r>
                      <a:endParaRPr sz="3200">
                        <a:latin typeface="Times New Roman"/>
                        <a:cs typeface="Times New Roman"/>
                      </a:endParaRPr>
                    </a:p>
                  </a:txBody>
                  <a:tcPr marL="0" marR="0" marT="2349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sz="3200" dirty="0">
                          <a:latin typeface="Times New Roman"/>
                          <a:cs typeface="Times New Roman"/>
                        </a:rPr>
                        <a:t>5</a:t>
                      </a:r>
                      <a:endParaRPr sz="3200">
                        <a:latin typeface="Times New Roman"/>
                        <a:cs typeface="Times New Roman"/>
                      </a:endParaRPr>
                    </a:p>
                  </a:txBody>
                  <a:tcPr marL="0" marR="0" marT="23495" marB="0"/>
                </a:tc>
                <a:tc>
                  <a:txBody>
                    <a:bodyPr/>
                    <a:lstStyle/>
                    <a:p>
                      <a:pPr marR="24130" algn="r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sz="3200" dirty="0">
                          <a:latin typeface="Times New Roman"/>
                          <a:cs typeface="Times New Roman"/>
                        </a:rPr>
                        <a:t>3</a:t>
                      </a:r>
                      <a:endParaRPr sz="3200">
                        <a:latin typeface="Times New Roman"/>
                        <a:cs typeface="Times New Roman"/>
                      </a:endParaRPr>
                    </a:p>
                  </a:txBody>
                  <a:tcPr marL="0" marR="0" marT="23495" marB="0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516890">
                <a:tc>
                  <a:txBody>
                    <a:bodyPr/>
                    <a:lstStyle/>
                    <a:p>
                      <a:pPr marL="31750">
                        <a:lnSpc>
                          <a:spcPts val="3795"/>
                        </a:lnSpc>
                        <a:spcBef>
                          <a:spcPts val="180"/>
                        </a:spcBef>
                      </a:pPr>
                      <a:r>
                        <a:rPr sz="3200" dirty="0">
                          <a:latin typeface="Times New Roman"/>
                          <a:cs typeface="Times New Roman"/>
                        </a:rPr>
                        <a:t>»</a:t>
                      </a:r>
                      <a:endParaRPr sz="3200">
                        <a:latin typeface="Times New Roman"/>
                        <a:cs typeface="Times New Roman"/>
                      </a:endParaRPr>
                    </a:p>
                  </a:txBody>
                  <a:tcPr marL="0" marR="0" marT="2286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4024929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453896" y="730250"/>
            <a:ext cx="7772400" cy="11541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 anchor="b">
            <a:spAutoFit/>
          </a:bodyPr>
          <a:lstStyle/>
          <a:p>
            <a:pPr marL="936625">
              <a:lnSpc>
                <a:spcPts val="4535"/>
              </a:lnSpc>
            </a:pPr>
            <a:r>
              <a:rPr sz="4000" spc="-5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An example game program</a:t>
            </a:r>
            <a:endParaRPr sz="4000" spc="-5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531111" y="2086903"/>
            <a:ext cx="5497830" cy="443454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3248660">
              <a:lnSpc>
                <a:spcPct val="120000"/>
              </a:lnSpc>
              <a:spcBef>
                <a:spcPts val="100"/>
              </a:spcBef>
            </a:pPr>
            <a:r>
              <a:rPr sz="2000" spc="-10" dirty="0">
                <a:latin typeface="Times New Roman"/>
                <a:cs typeface="Times New Roman"/>
              </a:rPr>
              <a:t>sum </a:t>
            </a:r>
            <a:r>
              <a:rPr sz="2000" spc="-5" dirty="0">
                <a:latin typeface="Times New Roman"/>
                <a:cs typeface="Times New Roman"/>
              </a:rPr>
              <a:t>=</a:t>
            </a:r>
            <a:r>
              <a:rPr sz="2000" spc="-55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rollDice;  </a:t>
            </a:r>
            <a:r>
              <a:rPr sz="2000" spc="-5" dirty="0">
                <a:latin typeface="Times New Roman"/>
                <a:cs typeface="Times New Roman"/>
              </a:rPr>
              <a:t>switch</a:t>
            </a:r>
            <a:r>
              <a:rPr sz="2000" spc="-1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sum</a:t>
            </a:r>
            <a:endParaRPr sz="2000" dirty="0">
              <a:latin typeface="Times New Roman"/>
              <a:cs typeface="Times New Roman"/>
            </a:endParaRPr>
          </a:p>
          <a:p>
            <a:pPr marL="810895" marR="1591310" indent="-355600">
              <a:lnSpc>
                <a:spcPts val="4040"/>
              </a:lnSpc>
              <a:spcBef>
                <a:spcPts val="240"/>
              </a:spcBef>
            </a:pPr>
            <a:r>
              <a:rPr sz="2000" spc="-5" dirty="0">
                <a:latin typeface="Times New Roman"/>
                <a:cs typeface="Times New Roman"/>
              </a:rPr>
              <a:t>case </a:t>
            </a:r>
            <a:r>
              <a:rPr sz="2000" dirty="0">
                <a:latin typeface="Times New Roman"/>
                <a:cs typeface="Times New Roman"/>
              </a:rPr>
              <a:t>{7, </a:t>
            </a:r>
            <a:r>
              <a:rPr sz="2000" spc="-5" dirty="0">
                <a:latin typeface="Times New Roman"/>
                <a:cs typeface="Times New Roman"/>
              </a:rPr>
              <a:t>11}  gameStatus =</a:t>
            </a:r>
            <a:r>
              <a:rPr sz="2000" spc="-55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'WON';</a:t>
            </a:r>
            <a:endParaRPr sz="2000" dirty="0">
              <a:latin typeface="Times New Roman"/>
              <a:cs typeface="Times New Roman"/>
            </a:endParaRPr>
          </a:p>
          <a:p>
            <a:pPr marL="455930">
              <a:lnSpc>
                <a:spcPct val="100000"/>
              </a:lnSpc>
              <a:spcBef>
                <a:spcPts val="430"/>
              </a:spcBef>
            </a:pPr>
            <a:r>
              <a:rPr sz="2000" spc="-5" dirty="0">
                <a:latin typeface="Times New Roman"/>
                <a:cs typeface="Times New Roman"/>
              </a:rPr>
              <a:t>case </a:t>
            </a:r>
            <a:r>
              <a:rPr sz="2000" dirty="0">
                <a:latin typeface="Times New Roman"/>
                <a:cs typeface="Times New Roman"/>
              </a:rPr>
              <a:t>{2, </a:t>
            </a:r>
            <a:r>
              <a:rPr sz="2000" spc="-5" dirty="0">
                <a:latin typeface="Times New Roman"/>
                <a:cs typeface="Times New Roman"/>
              </a:rPr>
              <a:t>3,</a:t>
            </a:r>
            <a:r>
              <a:rPr sz="2000" spc="-2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12}</a:t>
            </a:r>
            <a:endParaRPr sz="2000" dirty="0">
              <a:latin typeface="Times New Roman"/>
              <a:cs typeface="Times New Roman"/>
            </a:endParaRPr>
          </a:p>
          <a:p>
            <a:pPr marL="455930" marR="1549400" indent="354965">
              <a:lnSpc>
                <a:spcPct val="120000"/>
              </a:lnSpc>
              <a:spcBef>
                <a:spcPts val="10"/>
              </a:spcBef>
            </a:pPr>
            <a:r>
              <a:rPr sz="2000" spc="-5" dirty="0">
                <a:latin typeface="Times New Roman"/>
                <a:cs typeface="Times New Roman"/>
              </a:rPr>
              <a:t>gameStatus = </a:t>
            </a:r>
            <a:r>
              <a:rPr sz="2000" spc="-10" dirty="0">
                <a:latin typeface="Times New Roman"/>
                <a:cs typeface="Times New Roman"/>
              </a:rPr>
              <a:t>'LOST';  </a:t>
            </a:r>
            <a:r>
              <a:rPr sz="2000" spc="-5" dirty="0">
                <a:latin typeface="Times New Roman"/>
                <a:cs typeface="Times New Roman"/>
              </a:rPr>
              <a:t>otherwise</a:t>
            </a:r>
            <a:endParaRPr sz="2000" dirty="0">
              <a:latin typeface="Times New Roman"/>
              <a:cs typeface="Times New Roman"/>
            </a:endParaRPr>
          </a:p>
          <a:p>
            <a:pPr marL="812165" marR="621665" indent="-1905">
              <a:lnSpc>
                <a:spcPct val="120000"/>
              </a:lnSpc>
              <a:spcBef>
                <a:spcPts val="10"/>
              </a:spcBef>
            </a:pPr>
            <a:r>
              <a:rPr sz="2000" spc="-5" dirty="0">
                <a:latin typeface="Times New Roman"/>
                <a:cs typeface="Times New Roman"/>
              </a:rPr>
              <a:t>gameStatus = </a:t>
            </a:r>
            <a:r>
              <a:rPr sz="2000" spc="-10" dirty="0">
                <a:latin typeface="Times New Roman"/>
                <a:cs typeface="Times New Roman"/>
              </a:rPr>
              <a:t>'CONTINUE';  </a:t>
            </a:r>
            <a:r>
              <a:rPr sz="2000" spc="-5" dirty="0">
                <a:latin typeface="Times New Roman"/>
                <a:cs typeface="Times New Roman"/>
              </a:rPr>
              <a:t>myPoint =</a:t>
            </a:r>
            <a:r>
              <a:rPr sz="2000" spc="-1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sum;</a:t>
            </a:r>
            <a:endParaRPr sz="2000" dirty="0">
              <a:latin typeface="Times New Roman"/>
              <a:cs typeface="Times New Roman"/>
            </a:endParaRPr>
          </a:p>
          <a:p>
            <a:pPr marL="810895">
              <a:lnSpc>
                <a:spcPct val="100000"/>
              </a:lnSpc>
              <a:spcBef>
                <a:spcPts val="685"/>
              </a:spcBef>
            </a:pPr>
            <a:r>
              <a:rPr sz="2000" spc="-5" dirty="0">
                <a:latin typeface="Times New Roman"/>
                <a:cs typeface="Times New Roman"/>
              </a:rPr>
              <a:t>fprintf('Point is %d\n',</a:t>
            </a:r>
            <a:r>
              <a:rPr sz="2000" spc="-2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myPoint);</a:t>
            </a:r>
            <a:endParaRPr sz="2000" dirty="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675"/>
              </a:spcBef>
            </a:pPr>
            <a:r>
              <a:rPr sz="2000" spc="-5" dirty="0">
                <a:latin typeface="Times New Roman"/>
                <a:cs typeface="Times New Roman"/>
              </a:rPr>
              <a:t>end</a:t>
            </a:r>
            <a:endParaRPr sz="2000" dirty="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8638569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 txBox="1"/>
          <p:nvPr/>
        </p:nvSpPr>
        <p:spPr>
          <a:xfrm>
            <a:off x="4551283" y="6637632"/>
            <a:ext cx="1575435" cy="20518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630"/>
              </a:lnSpc>
            </a:pPr>
            <a:r>
              <a:rPr lang="tr-TR" sz="1400" dirty="0" smtClean="0">
                <a:latin typeface="Times New Roman"/>
                <a:cs typeface="Times New Roman"/>
              </a:rPr>
              <a:t> </a:t>
            </a:r>
            <a:endParaRPr sz="1400" dirty="0">
              <a:latin typeface="Times New Roman"/>
              <a:cs typeface="Times New Roman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1532636" y="1520431"/>
            <a:ext cx="3770629" cy="496951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Times New Roman"/>
                <a:cs typeface="Times New Roman"/>
              </a:rPr>
              <a:t>day = </a:t>
            </a:r>
            <a:r>
              <a:rPr sz="1800" spc="-5" dirty="0">
                <a:latin typeface="Times New Roman"/>
                <a:cs typeface="Times New Roman"/>
              </a:rPr>
              <a:t>input('Which </a:t>
            </a:r>
            <a:r>
              <a:rPr sz="1800" dirty="0">
                <a:latin typeface="Times New Roman"/>
                <a:cs typeface="Times New Roman"/>
              </a:rPr>
              <a:t>day of the </a:t>
            </a:r>
            <a:r>
              <a:rPr sz="1800" spc="-5" dirty="0">
                <a:latin typeface="Times New Roman"/>
                <a:cs typeface="Times New Roman"/>
              </a:rPr>
              <a:t>week? </a:t>
            </a:r>
            <a:r>
              <a:rPr sz="1800" dirty="0">
                <a:latin typeface="Times New Roman"/>
                <a:cs typeface="Times New Roman"/>
              </a:rPr>
              <a:t>: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');</a:t>
            </a:r>
            <a:endParaRPr sz="1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1850">
              <a:latin typeface="Times New Roman"/>
              <a:cs typeface="Times New Roman"/>
            </a:endParaRPr>
          </a:p>
          <a:p>
            <a:pPr marL="12700" marR="2765425">
              <a:lnSpc>
                <a:spcPct val="100000"/>
              </a:lnSpc>
              <a:spcBef>
                <a:spcPts val="5"/>
              </a:spcBef>
            </a:pPr>
            <a:r>
              <a:rPr sz="1800" spc="-5" dirty="0">
                <a:latin typeface="Times New Roman"/>
                <a:cs typeface="Times New Roman"/>
              </a:rPr>
              <a:t>switch</a:t>
            </a:r>
            <a:r>
              <a:rPr sz="1800" spc="-8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day  </a:t>
            </a:r>
            <a:r>
              <a:rPr sz="1800" dirty="0">
                <a:latin typeface="Times New Roman"/>
                <a:cs typeface="Times New Roman"/>
              </a:rPr>
              <a:t>case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1</a:t>
            </a:r>
            <a:endParaRPr sz="1800">
              <a:latin typeface="Times New Roman"/>
              <a:cs typeface="Times New Roman"/>
            </a:endParaRPr>
          </a:p>
          <a:p>
            <a:pPr marL="12700" marR="2044064" indent="286385">
              <a:lnSpc>
                <a:spcPct val="100000"/>
              </a:lnSpc>
            </a:pPr>
            <a:r>
              <a:rPr sz="1800" spc="-5" dirty="0">
                <a:latin typeface="Times New Roman"/>
                <a:cs typeface="Times New Roman"/>
              </a:rPr>
              <a:t>day </a:t>
            </a:r>
            <a:r>
              <a:rPr sz="1800" dirty="0">
                <a:latin typeface="Times New Roman"/>
                <a:cs typeface="Times New Roman"/>
              </a:rPr>
              <a:t>=</a:t>
            </a:r>
            <a:r>
              <a:rPr sz="1800" spc="-6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'Monday'  </a:t>
            </a:r>
            <a:r>
              <a:rPr sz="1800" dirty="0">
                <a:latin typeface="Times New Roman"/>
                <a:cs typeface="Times New Roman"/>
              </a:rPr>
              <a:t>case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2</a:t>
            </a:r>
            <a:endParaRPr sz="1800">
              <a:latin typeface="Times New Roman"/>
              <a:cs typeface="Times New Roman"/>
            </a:endParaRPr>
          </a:p>
          <a:p>
            <a:pPr marL="12700" marR="2034539" indent="286385">
              <a:lnSpc>
                <a:spcPct val="100000"/>
              </a:lnSpc>
              <a:spcBef>
                <a:spcPts val="10"/>
              </a:spcBef>
            </a:pPr>
            <a:r>
              <a:rPr sz="1800" spc="-5" dirty="0">
                <a:latin typeface="Times New Roman"/>
                <a:cs typeface="Times New Roman"/>
              </a:rPr>
              <a:t>day </a:t>
            </a:r>
            <a:r>
              <a:rPr sz="1800" dirty="0">
                <a:latin typeface="Times New Roman"/>
                <a:cs typeface="Times New Roman"/>
              </a:rPr>
              <a:t>=</a:t>
            </a:r>
            <a:r>
              <a:rPr sz="1800" spc="-8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'Tuesday'  </a:t>
            </a:r>
            <a:r>
              <a:rPr sz="1800" dirty="0">
                <a:latin typeface="Times New Roman"/>
                <a:cs typeface="Times New Roman"/>
              </a:rPr>
              <a:t>case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3</a:t>
            </a:r>
            <a:endParaRPr sz="1800">
              <a:latin typeface="Times New Roman"/>
              <a:cs typeface="Times New Roman"/>
            </a:endParaRPr>
          </a:p>
          <a:p>
            <a:pPr marL="12700" marR="1741170" indent="286385">
              <a:lnSpc>
                <a:spcPct val="100000"/>
              </a:lnSpc>
            </a:pPr>
            <a:r>
              <a:rPr sz="1800" spc="-5" dirty="0">
                <a:latin typeface="Times New Roman"/>
                <a:cs typeface="Times New Roman"/>
              </a:rPr>
              <a:t>day </a:t>
            </a:r>
            <a:r>
              <a:rPr sz="1800" dirty="0">
                <a:latin typeface="Times New Roman"/>
                <a:cs typeface="Times New Roman"/>
              </a:rPr>
              <a:t>=</a:t>
            </a:r>
            <a:r>
              <a:rPr sz="1800" spc="-6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'Wednesday'  </a:t>
            </a:r>
            <a:r>
              <a:rPr sz="1800" dirty="0">
                <a:latin typeface="Times New Roman"/>
                <a:cs typeface="Times New Roman"/>
              </a:rPr>
              <a:t>case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4</a:t>
            </a:r>
            <a:endParaRPr sz="1800">
              <a:latin typeface="Times New Roman"/>
              <a:cs typeface="Times New Roman"/>
            </a:endParaRPr>
          </a:p>
          <a:p>
            <a:pPr marL="12700" marR="1944370" indent="286385">
              <a:lnSpc>
                <a:spcPts val="2170"/>
              </a:lnSpc>
              <a:spcBef>
                <a:spcPts val="65"/>
              </a:spcBef>
            </a:pPr>
            <a:r>
              <a:rPr sz="1800" spc="-5" dirty="0">
                <a:latin typeface="Times New Roman"/>
                <a:cs typeface="Times New Roman"/>
              </a:rPr>
              <a:t>day </a:t>
            </a:r>
            <a:r>
              <a:rPr sz="1800" dirty="0">
                <a:latin typeface="Times New Roman"/>
                <a:cs typeface="Times New Roman"/>
              </a:rPr>
              <a:t>=</a:t>
            </a:r>
            <a:r>
              <a:rPr sz="1800" spc="-7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'Thursday'  </a:t>
            </a:r>
            <a:r>
              <a:rPr sz="1800" dirty="0">
                <a:latin typeface="Times New Roman"/>
                <a:cs typeface="Times New Roman"/>
              </a:rPr>
              <a:t>case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5</a:t>
            </a:r>
            <a:endParaRPr sz="1800">
              <a:latin typeface="Times New Roman"/>
              <a:cs typeface="Times New Roman"/>
            </a:endParaRPr>
          </a:p>
          <a:p>
            <a:pPr marL="12700" marR="2209165" indent="286385">
              <a:lnSpc>
                <a:spcPts val="2160"/>
              </a:lnSpc>
            </a:pPr>
            <a:r>
              <a:rPr sz="1800" spc="-5" dirty="0">
                <a:latin typeface="Times New Roman"/>
                <a:cs typeface="Times New Roman"/>
              </a:rPr>
              <a:t>day </a:t>
            </a:r>
            <a:r>
              <a:rPr sz="1800" dirty="0">
                <a:latin typeface="Times New Roman"/>
                <a:cs typeface="Times New Roman"/>
              </a:rPr>
              <a:t>=</a:t>
            </a:r>
            <a:r>
              <a:rPr sz="1800" spc="-5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'Friday'  </a:t>
            </a:r>
            <a:r>
              <a:rPr sz="1800" dirty="0">
                <a:latin typeface="Times New Roman"/>
                <a:cs typeface="Times New Roman"/>
              </a:rPr>
              <a:t>case 6</a:t>
            </a:r>
            <a:endParaRPr sz="1800">
              <a:latin typeface="Times New Roman"/>
              <a:cs typeface="Times New Roman"/>
            </a:endParaRPr>
          </a:p>
          <a:p>
            <a:pPr marL="299085">
              <a:lnSpc>
                <a:spcPts val="2090"/>
              </a:lnSpc>
            </a:pPr>
            <a:r>
              <a:rPr sz="1800" dirty="0">
                <a:latin typeface="Times New Roman"/>
                <a:cs typeface="Times New Roman"/>
              </a:rPr>
              <a:t>day =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'Saturday'</a:t>
            </a:r>
            <a:endParaRPr sz="18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0"/>
              </a:spcBef>
            </a:pPr>
            <a:r>
              <a:rPr sz="1800" dirty="0">
                <a:latin typeface="Times New Roman"/>
                <a:cs typeface="Times New Roman"/>
              </a:rPr>
              <a:t>case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7</a:t>
            </a:r>
            <a:endParaRPr sz="1800">
              <a:latin typeface="Times New Roman"/>
              <a:cs typeface="Times New Roman"/>
            </a:endParaRPr>
          </a:p>
          <a:p>
            <a:pPr marL="12700" marR="2120265" indent="286385">
              <a:lnSpc>
                <a:spcPct val="100000"/>
              </a:lnSpc>
            </a:pPr>
            <a:r>
              <a:rPr sz="1800" spc="-5" dirty="0">
                <a:latin typeface="Times New Roman"/>
                <a:cs typeface="Times New Roman"/>
              </a:rPr>
              <a:t>day </a:t>
            </a:r>
            <a:r>
              <a:rPr sz="1800" dirty="0">
                <a:latin typeface="Times New Roman"/>
                <a:cs typeface="Times New Roman"/>
              </a:rPr>
              <a:t>=</a:t>
            </a:r>
            <a:r>
              <a:rPr sz="1800" spc="-6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'Sunday'  </a:t>
            </a:r>
            <a:r>
              <a:rPr sz="1800" dirty="0">
                <a:latin typeface="Times New Roman"/>
                <a:cs typeface="Times New Roman"/>
              </a:rPr>
              <a:t>end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307591" y="730250"/>
            <a:ext cx="8280400" cy="5770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 anchor="b">
            <a:spAutoFit/>
          </a:bodyPr>
          <a:lstStyle/>
          <a:p>
            <a:pPr marL="936625">
              <a:lnSpc>
                <a:spcPts val="4535"/>
              </a:lnSpc>
            </a:pPr>
            <a:r>
              <a:rPr sz="4000" spc="-5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switch example</a:t>
            </a:r>
          </a:p>
        </p:txBody>
      </p:sp>
    </p:spTree>
    <p:extLst>
      <p:ext uri="{BB962C8B-B14F-4D97-AF65-F5344CB8AC3E}">
        <p14:creationId xmlns:p14="http://schemas.microsoft.com/office/powerpoint/2010/main" val="137796501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453896" y="730250"/>
            <a:ext cx="7772400" cy="11541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 anchor="b">
            <a:spAutoFit/>
          </a:bodyPr>
          <a:lstStyle/>
          <a:p>
            <a:pPr marL="936625">
              <a:lnSpc>
                <a:spcPts val="4535"/>
              </a:lnSpc>
            </a:pPr>
            <a:r>
              <a:rPr sz="4000" spc="-5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Game program continued...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532636" y="2025650"/>
            <a:ext cx="5884545" cy="5137150"/>
          </a:xfrm>
          <a:prstGeom prst="rect">
            <a:avLst/>
          </a:prstGeom>
        </p:spPr>
        <p:txBody>
          <a:bodyPr vert="horz" wrap="square" lIns="0" tIns="26034" rIns="0" bIns="0" rtlCol="0">
            <a:spAutoFit/>
          </a:bodyPr>
          <a:lstStyle/>
          <a:p>
            <a:pPr marL="393700" marR="5080" indent="-381000">
              <a:lnSpc>
                <a:spcPts val="2870"/>
              </a:lnSpc>
              <a:spcBef>
                <a:spcPts val="204"/>
              </a:spcBef>
            </a:pPr>
            <a:r>
              <a:rPr sz="2400" spc="-5" dirty="0">
                <a:latin typeface="Times New Roman"/>
                <a:cs typeface="Times New Roman"/>
              </a:rPr>
              <a:t>while (strcmp(gameStatus, 'CONTINUE') </a:t>
            </a:r>
            <a:r>
              <a:rPr sz="2400" dirty="0">
                <a:latin typeface="Times New Roman"/>
                <a:cs typeface="Times New Roman"/>
              </a:rPr>
              <a:t>== 1)  sum =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rollDice;</a:t>
            </a:r>
            <a:endParaRPr sz="2400" dirty="0">
              <a:latin typeface="Times New Roman"/>
              <a:cs typeface="Times New Roman"/>
            </a:endParaRPr>
          </a:p>
          <a:p>
            <a:pPr marL="698500" marR="2529205" indent="-304800">
              <a:lnSpc>
                <a:spcPts val="2870"/>
              </a:lnSpc>
              <a:spcBef>
                <a:spcPts val="5"/>
              </a:spcBef>
            </a:pPr>
            <a:r>
              <a:rPr sz="2400" dirty="0">
                <a:latin typeface="Times New Roman"/>
                <a:cs typeface="Times New Roman"/>
              </a:rPr>
              <a:t>if </a:t>
            </a:r>
            <a:r>
              <a:rPr sz="2400" spc="-5" dirty="0">
                <a:latin typeface="Times New Roman"/>
                <a:cs typeface="Times New Roman"/>
              </a:rPr>
              <a:t>sum </a:t>
            </a:r>
            <a:r>
              <a:rPr sz="2400" spc="5" dirty="0">
                <a:latin typeface="Times New Roman"/>
                <a:cs typeface="Times New Roman"/>
              </a:rPr>
              <a:t>== </a:t>
            </a:r>
            <a:r>
              <a:rPr sz="2400" spc="-5" dirty="0">
                <a:latin typeface="Times New Roman"/>
                <a:cs typeface="Times New Roman"/>
              </a:rPr>
              <a:t>myPoint  gameStatus </a:t>
            </a:r>
            <a:r>
              <a:rPr sz="2400" dirty="0">
                <a:latin typeface="Times New Roman"/>
                <a:cs typeface="Times New Roman"/>
              </a:rPr>
              <a:t>=</a:t>
            </a:r>
            <a:r>
              <a:rPr sz="2400" spc="-50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'WON';</a:t>
            </a:r>
            <a:endParaRPr sz="2400" dirty="0">
              <a:latin typeface="Times New Roman"/>
              <a:cs typeface="Times New Roman"/>
            </a:endParaRPr>
          </a:p>
          <a:p>
            <a:pPr marL="622300" marR="2572385" indent="-228600">
              <a:lnSpc>
                <a:spcPts val="2870"/>
              </a:lnSpc>
              <a:spcBef>
                <a:spcPts val="10"/>
              </a:spcBef>
            </a:pPr>
            <a:r>
              <a:rPr sz="2400" spc="-5" dirty="0">
                <a:latin typeface="Times New Roman"/>
                <a:cs typeface="Times New Roman"/>
              </a:rPr>
              <a:t>elseif </a:t>
            </a:r>
            <a:r>
              <a:rPr sz="2400" spc="-10" dirty="0">
                <a:latin typeface="Times New Roman"/>
                <a:cs typeface="Times New Roman"/>
              </a:rPr>
              <a:t>sum </a:t>
            </a:r>
            <a:r>
              <a:rPr sz="2400" dirty="0">
                <a:latin typeface="Times New Roman"/>
                <a:cs typeface="Times New Roman"/>
              </a:rPr>
              <a:t>== 7  </a:t>
            </a:r>
            <a:r>
              <a:rPr sz="2400" spc="-5" dirty="0">
                <a:latin typeface="Times New Roman"/>
                <a:cs typeface="Times New Roman"/>
              </a:rPr>
              <a:t>gameStatus </a:t>
            </a:r>
            <a:r>
              <a:rPr sz="2400" dirty="0">
                <a:latin typeface="Times New Roman"/>
                <a:cs typeface="Times New Roman"/>
              </a:rPr>
              <a:t>=</a:t>
            </a:r>
            <a:r>
              <a:rPr sz="2400" spc="-4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'LOST';</a:t>
            </a:r>
            <a:endParaRPr sz="2400" dirty="0">
              <a:latin typeface="Times New Roman"/>
              <a:cs typeface="Times New Roman"/>
            </a:endParaRPr>
          </a:p>
          <a:p>
            <a:pPr marL="12700" marR="5041900" indent="381000">
              <a:lnSpc>
                <a:spcPts val="2880"/>
              </a:lnSpc>
            </a:pPr>
            <a:r>
              <a:rPr sz="2400" dirty="0">
                <a:latin typeface="Times New Roman"/>
                <a:cs typeface="Times New Roman"/>
              </a:rPr>
              <a:t>end  end</a:t>
            </a:r>
          </a:p>
          <a:p>
            <a:pPr>
              <a:lnSpc>
                <a:spcPct val="100000"/>
              </a:lnSpc>
            </a:pPr>
            <a:endParaRPr sz="2500" dirty="0">
              <a:latin typeface="Times New Roman"/>
              <a:cs typeface="Times New Roman"/>
            </a:endParaRPr>
          </a:p>
          <a:p>
            <a:pPr marL="393700" marR="1678305" indent="-381000">
              <a:lnSpc>
                <a:spcPts val="2870"/>
              </a:lnSpc>
            </a:pPr>
            <a:r>
              <a:rPr sz="2400" dirty="0">
                <a:latin typeface="Times New Roman"/>
                <a:cs typeface="Times New Roman"/>
              </a:rPr>
              <a:t>if </a:t>
            </a:r>
            <a:r>
              <a:rPr sz="2400" spc="-5" dirty="0">
                <a:latin typeface="Times New Roman"/>
                <a:cs typeface="Times New Roman"/>
              </a:rPr>
              <a:t>strcmp(gameStatus, 'WON')==1  fprintf('Player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wins\n');</a:t>
            </a:r>
            <a:endParaRPr sz="2400" dirty="0">
              <a:latin typeface="Times New Roman"/>
              <a:cs typeface="Times New Roman"/>
            </a:endParaRPr>
          </a:p>
          <a:p>
            <a:pPr marL="12700">
              <a:lnSpc>
                <a:spcPts val="2785"/>
              </a:lnSpc>
            </a:pPr>
            <a:r>
              <a:rPr sz="2400" spc="-5" dirty="0">
                <a:latin typeface="Times New Roman"/>
                <a:cs typeface="Times New Roman"/>
              </a:rPr>
              <a:t>else</a:t>
            </a:r>
            <a:endParaRPr sz="2400" dirty="0">
              <a:latin typeface="Times New Roman"/>
              <a:cs typeface="Times New Roman"/>
            </a:endParaRPr>
          </a:p>
          <a:p>
            <a:pPr marL="12700" marR="2606675" indent="381000">
              <a:lnSpc>
                <a:spcPts val="2870"/>
              </a:lnSpc>
              <a:spcBef>
                <a:spcPts val="105"/>
              </a:spcBef>
            </a:pPr>
            <a:r>
              <a:rPr sz="2400" spc="-5" dirty="0">
                <a:latin typeface="Times New Roman"/>
                <a:cs typeface="Times New Roman"/>
              </a:rPr>
              <a:t>fprintf('Player loses\n');  </a:t>
            </a:r>
            <a:r>
              <a:rPr sz="2400" dirty="0">
                <a:latin typeface="Times New Roman"/>
                <a:cs typeface="Times New Roman"/>
              </a:rPr>
              <a:t>end</a:t>
            </a:r>
          </a:p>
        </p:txBody>
      </p:sp>
    </p:spTree>
    <p:extLst>
      <p:ext uri="{BB962C8B-B14F-4D97-AF65-F5344CB8AC3E}">
        <p14:creationId xmlns:p14="http://schemas.microsoft.com/office/powerpoint/2010/main" val="115276775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453896" y="730250"/>
            <a:ext cx="7772400" cy="11541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 anchor="b">
            <a:spAutoFit/>
          </a:bodyPr>
          <a:lstStyle/>
          <a:p>
            <a:pPr marL="936625">
              <a:lnSpc>
                <a:spcPts val="4535"/>
              </a:lnSpc>
            </a:pPr>
            <a:r>
              <a:rPr sz="4000" spc="-5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Game program – rollDice function</a:t>
            </a:r>
            <a:endParaRPr sz="4000" spc="-5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532636" y="2246447"/>
            <a:ext cx="7247890" cy="3531235"/>
          </a:xfrm>
          <a:prstGeom prst="rect">
            <a:avLst/>
          </a:prstGeom>
        </p:spPr>
        <p:txBody>
          <a:bodyPr vert="horz" wrap="square" lIns="0" tIns="10858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855"/>
              </a:spcBef>
            </a:pPr>
            <a:r>
              <a:rPr sz="3200" spc="-5" dirty="0">
                <a:latin typeface="Times New Roman"/>
                <a:cs typeface="Times New Roman"/>
              </a:rPr>
              <a:t>function</a:t>
            </a:r>
            <a:r>
              <a:rPr sz="3200" spc="-15" dirty="0"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[sum]=rollDice</a:t>
            </a:r>
            <a:endParaRPr sz="3200">
              <a:latin typeface="Times New Roman"/>
              <a:cs typeface="Times New Roman"/>
            </a:endParaRPr>
          </a:p>
          <a:p>
            <a:pPr marL="521334">
              <a:lnSpc>
                <a:spcPct val="100000"/>
              </a:lnSpc>
              <a:spcBef>
                <a:spcPts val="755"/>
              </a:spcBef>
            </a:pPr>
            <a:r>
              <a:rPr sz="3200" spc="-5" dirty="0">
                <a:latin typeface="Times New Roman"/>
                <a:cs typeface="Times New Roman"/>
              </a:rPr>
              <a:t>die1 </a:t>
            </a:r>
            <a:r>
              <a:rPr sz="3200" dirty="0">
                <a:latin typeface="Times New Roman"/>
                <a:cs typeface="Times New Roman"/>
              </a:rPr>
              <a:t>= </a:t>
            </a:r>
            <a:r>
              <a:rPr sz="3200" spc="-5" dirty="0">
                <a:latin typeface="Times New Roman"/>
                <a:cs typeface="Times New Roman"/>
              </a:rPr>
              <a:t>round(1 </a:t>
            </a:r>
            <a:r>
              <a:rPr sz="3200" dirty="0">
                <a:latin typeface="Times New Roman"/>
                <a:cs typeface="Times New Roman"/>
              </a:rPr>
              <a:t>+ </a:t>
            </a:r>
            <a:r>
              <a:rPr sz="3200" spc="-5" dirty="0">
                <a:latin typeface="Times New Roman"/>
                <a:cs typeface="Times New Roman"/>
              </a:rPr>
              <a:t>rand </a:t>
            </a:r>
            <a:r>
              <a:rPr sz="3200" dirty="0">
                <a:latin typeface="Times New Roman"/>
                <a:cs typeface="Times New Roman"/>
              </a:rPr>
              <a:t>*</a:t>
            </a:r>
            <a:r>
              <a:rPr sz="3200" spc="-30" dirty="0"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5);</a:t>
            </a:r>
            <a:endParaRPr sz="3200">
              <a:latin typeface="Times New Roman"/>
              <a:cs typeface="Times New Roman"/>
            </a:endParaRPr>
          </a:p>
          <a:p>
            <a:pPr marL="521334" marR="2289810">
              <a:lnSpc>
                <a:spcPct val="119700"/>
              </a:lnSpc>
              <a:spcBef>
                <a:spcPts val="10"/>
              </a:spcBef>
            </a:pPr>
            <a:r>
              <a:rPr sz="3200" spc="-5" dirty="0">
                <a:latin typeface="Times New Roman"/>
                <a:cs typeface="Times New Roman"/>
              </a:rPr>
              <a:t>die2 </a:t>
            </a:r>
            <a:r>
              <a:rPr sz="3200" dirty="0">
                <a:latin typeface="Times New Roman"/>
                <a:cs typeface="Times New Roman"/>
              </a:rPr>
              <a:t>= </a:t>
            </a:r>
            <a:r>
              <a:rPr sz="3200" spc="-5" dirty="0">
                <a:latin typeface="Times New Roman"/>
                <a:cs typeface="Times New Roman"/>
              </a:rPr>
              <a:t>round(1 </a:t>
            </a:r>
            <a:r>
              <a:rPr sz="3200" dirty="0">
                <a:latin typeface="Times New Roman"/>
                <a:cs typeface="Times New Roman"/>
              </a:rPr>
              <a:t>+ </a:t>
            </a:r>
            <a:r>
              <a:rPr sz="3200" spc="-5" dirty="0">
                <a:latin typeface="Times New Roman"/>
                <a:cs typeface="Times New Roman"/>
              </a:rPr>
              <a:t>rand </a:t>
            </a:r>
            <a:r>
              <a:rPr sz="3200" dirty="0">
                <a:latin typeface="Times New Roman"/>
                <a:cs typeface="Times New Roman"/>
              </a:rPr>
              <a:t>*</a:t>
            </a:r>
            <a:r>
              <a:rPr sz="3200" spc="-85" dirty="0"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5);  sum </a:t>
            </a:r>
            <a:r>
              <a:rPr sz="3200" dirty="0">
                <a:latin typeface="Times New Roman"/>
                <a:cs typeface="Times New Roman"/>
              </a:rPr>
              <a:t>= </a:t>
            </a:r>
            <a:r>
              <a:rPr sz="3200" spc="-5" dirty="0">
                <a:latin typeface="Times New Roman"/>
                <a:cs typeface="Times New Roman"/>
              </a:rPr>
              <a:t>die1 </a:t>
            </a:r>
            <a:r>
              <a:rPr sz="3200" dirty="0">
                <a:latin typeface="Times New Roman"/>
                <a:cs typeface="Times New Roman"/>
              </a:rPr>
              <a:t>+</a:t>
            </a:r>
            <a:r>
              <a:rPr sz="3200" spc="-25" dirty="0"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die2;</a:t>
            </a:r>
            <a:endParaRPr sz="3200">
              <a:latin typeface="Times New Roman"/>
              <a:cs typeface="Times New Roman"/>
            </a:endParaRPr>
          </a:p>
          <a:p>
            <a:pPr marL="2247900" marR="5080" indent="-1727200">
              <a:lnSpc>
                <a:spcPts val="4610"/>
              </a:lnSpc>
              <a:spcBef>
                <a:spcPts val="270"/>
              </a:spcBef>
            </a:pPr>
            <a:r>
              <a:rPr sz="3200" spc="-5" dirty="0">
                <a:latin typeface="Times New Roman"/>
                <a:cs typeface="Times New Roman"/>
              </a:rPr>
              <a:t>fprintf('Player rolled %d </a:t>
            </a:r>
            <a:r>
              <a:rPr sz="3200" dirty="0">
                <a:latin typeface="Times New Roman"/>
                <a:cs typeface="Times New Roman"/>
              </a:rPr>
              <a:t>+ </a:t>
            </a:r>
            <a:r>
              <a:rPr sz="3200" spc="-5" dirty="0">
                <a:latin typeface="Times New Roman"/>
                <a:cs typeface="Times New Roman"/>
              </a:rPr>
              <a:t>%d </a:t>
            </a:r>
            <a:r>
              <a:rPr sz="3200" dirty="0">
                <a:latin typeface="Times New Roman"/>
                <a:cs typeface="Times New Roman"/>
              </a:rPr>
              <a:t>= </a:t>
            </a:r>
            <a:r>
              <a:rPr sz="3200" spc="-10" dirty="0">
                <a:latin typeface="Times New Roman"/>
                <a:cs typeface="Times New Roman"/>
              </a:rPr>
              <a:t>%d\n',...  </a:t>
            </a:r>
            <a:r>
              <a:rPr sz="3200" spc="-5" dirty="0">
                <a:latin typeface="Times New Roman"/>
                <a:cs typeface="Times New Roman"/>
              </a:rPr>
              <a:t>die1, die2, sum);</a:t>
            </a:r>
            <a:endParaRPr sz="320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68442304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453896" y="730250"/>
            <a:ext cx="7772400" cy="5770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 anchor="b">
            <a:spAutoFit/>
          </a:bodyPr>
          <a:lstStyle/>
          <a:p>
            <a:pPr marL="936625">
              <a:lnSpc>
                <a:spcPts val="4535"/>
              </a:lnSpc>
            </a:pPr>
            <a:r>
              <a:rPr sz="4000" spc="-5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OUTPUT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532636" y="1514335"/>
            <a:ext cx="2437765" cy="4902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dirty="0">
                <a:latin typeface="Times New Roman"/>
                <a:cs typeface="Times New Roman"/>
              </a:rPr>
              <a:t>»</a:t>
            </a:r>
            <a:r>
              <a:rPr sz="2000" spc="-1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prog34</a:t>
            </a:r>
            <a:endParaRPr sz="20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2000" spc="-5" dirty="0">
                <a:latin typeface="Times New Roman"/>
                <a:cs typeface="Times New Roman"/>
              </a:rPr>
              <a:t>Player rolled </a:t>
            </a:r>
            <a:r>
              <a:rPr sz="2000" dirty="0">
                <a:latin typeface="Times New Roman"/>
                <a:cs typeface="Times New Roman"/>
              </a:rPr>
              <a:t>4 + 5 =</a:t>
            </a:r>
            <a:r>
              <a:rPr sz="2000" spc="-8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9</a:t>
            </a:r>
            <a:endParaRPr sz="20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2000" spc="-5" dirty="0">
                <a:latin typeface="Times New Roman"/>
                <a:cs typeface="Times New Roman"/>
              </a:rPr>
              <a:t>Point </a:t>
            </a:r>
            <a:r>
              <a:rPr sz="2000" spc="-10" dirty="0">
                <a:latin typeface="Times New Roman"/>
                <a:cs typeface="Times New Roman"/>
              </a:rPr>
              <a:t>is</a:t>
            </a:r>
            <a:r>
              <a:rPr sz="2000" spc="-2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9</a:t>
            </a:r>
            <a:endParaRPr sz="20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2000" spc="-5" dirty="0">
                <a:latin typeface="Times New Roman"/>
                <a:cs typeface="Times New Roman"/>
              </a:rPr>
              <a:t>Player rolled </a:t>
            </a:r>
            <a:r>
              <a:rPr sz="2000" dirty="0">
                <a:latin typeface="Times New Roman"/>
                <a:cs typeface="Times New Roman"/>
              </a:rPr>
              <a:t>6 + 5 =</a:t>
            </a:r>
            <a:r>
              <a:rPr sz="2000" spc="-10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11</a:t>
            </a:r>
            <a:endParaRPr sz="20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2000" spc="-5" dirty="0">
                <a:latin typeface="Times New Roman"/>
                <a:cs typeface="Times New Roman"/>
              </a:rPr>
              <a:t>Player rolled </a:t>
            </a:r>
            <a:r>
              <a:rPr sz="2000" dirty="0">
                <a:latin typeface="Times New Roman"/>
                <a:cs typeface="Times New Roman"/>
              </a:rPr>
              <a:t>2 + 3 =</a:t>
            </a:r>
            <a:r>
              <a:rPr sz="2000" spc="-8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5</a:t>
            </a:r>
            <a:endParaRPr sz="20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2000" spc="-5" dirty="0">
                <a:latin typeface="Times New Roman"/>
                <a:cs typeface="Times New Roman"/>
              </a:rPr>
              <a:t>Player rolled </a:t>
            </a:r>
            <a:r>
              <a:rPr sz="2000" dirty="0">
                <a:latin typeface="Times New Roman"/>
                <a:cs typeface="Times New Roman"/>
              </a:rPr>
              <a:t>6 + 6 =</a:t>
            </a:r>
            <a:r>
              <a:rPr sz="2000" spc="-10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12</a:t>
            </a:r>
            <a:endParaRPr sz="20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2000" spc="-5" dirty="0">
                <a:latin typeface="Times New Roman"/>
                <a:cs typeface="Times New Roman"/>
              </a:rPr>
              <a:t>Player rolled </a:t>
            </a:r>
            <a:r>
              <a:rPr sz="2000" dirty="0">
                <a:latin typeface="Times New Roman"/>
                <a:cs typeface="Times New Roman"/>
              </a:rPr>
              <a:t>3 + 5 =</a:t>
            </a:r>
            <a:r>
              <a:rPr sz="2000" spc="-10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8</a:t>
            </a:r>
            <a:endParaRPr sz="20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2000" spc="-5" dirty="0">
                <a:latin typeface="Times New Roman"/>
                <a:cs typeface="Times New Roman"/>
              </a:rPr>
              <a:t>Player rolled </a:t>
            </a:r>
            <a:r>
              <a:rPr sz="2000" dirty="0">
                <a:latin typeface="Times New Roman"/>
                <a:cs typeface="Times New Roman"/>
              </a:rPr>
              <a:t>1 + 3 =</a:t>
            </a:r>
            <a:r>
              <a:rPr sz="2000" spc="-10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4</a:t>
            </a:r>
            <a:endParaRPr sz="20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2000" spc="-5" dirty="0">
                <a:latin typeface="Times New Roman"/>
                <a:cs typeface="Times New Roman"/>
              </a:rPr>
              <a:t>Player rolled </a:t>
            </a:r>
            <a:r>
              <a:rPr sz="2000" dirty="0">
                <a:latin typeface="Times New Roman"/>
                <a:cs typeface="Times New Roman"/>
              </a:rPr>
              <a:t>5 + 1 =</a:t>
            </a:r>
            <a:r>
              <a:rPr sz="2000" spc="-10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6</a:t>
            </a:r>
            <a:endParaRPr sz="20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2000" spc="-5" dirty="0">
                <a:latin typeface="Times New Roman"/>
                <a:cs typeface="Times New Roman"/>
              </a:rPr>
              <a:t>Player rolled </a:t>
            </a:r>
            <a:r>
              <a:rPr sz="2000" dirty="0">
                <a:latin typeface="Times New Roman"/>
                <a:cs typeface="Times New Roman"/>
              </a:rPr>
              <a:t>2 + 2 =</a:t>
            </a:r>
            <a:r>
              <a:rPr sz="2000" spc="-10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4</a:t>
            </a:r>
            <a:endParaRPr sz="20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2000" spc="-5" dirty="0">
                <a:latin typeface="Times New Roman"/>
                <a:cs typeface="Times New Roman"/>
              </a:rPr>
              <a:t>Player rolled </a:t>
            </a:r>
            <a:r>
              <a:rPr sz="2000" dirty="0">
                <a:latin typeface="Times New Roman"/>
                <a:cs typeface="Times New Roman"/>
              </a:rPr>
              <a:t>2 + 4 =</a:t>
            </a:r>
            <a:r>
              <a:rPr sz="2000" spc="-10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6</a:t>
            </a:r>
            <a:endParaRPr sz="20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2000" spc="-5" dirty="0">
                <a:latin typeface="Times New Roman"/>
                <a:cs typeface="Times New Roman"/>
              </a:rPr>
              <a:t>Player rolled </a:t>
            </a:r>
            <a:r>
              <a:rPr sz="2000" dirty="0">
                <a:latin typeface="Times New Roman"/>
                <a:cs typeface="Times New Roman"/>
              </a:rPr>
              <a:t>2 + 2 =</a:t>
            </a:r>
            <a:r>
              <a:rPr sz="2000" spc="-10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4</a:t>
            </a:r>
            <a:endParaRPr sz="20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2000" spc="-5" dirty="0">
                <a:latin typeface="Times New Roman"/>
                <a:cs typeface="Times New Roman"/>
              </a:rPr>
              <a:t>Player rolled </a:t>
            </a:r>
            <a:r>
              <a:rPr sz="2000" dirty="0">
                <a:latin typeface="Times New Roman"/>
                <a:cs typeface="Times New Roman"/>
              </a:rPr>
              <a:t>1 + 5 =</a:t>
            </a:r>
            <a:r>
              <a:rPr sz="2000" spc="-10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6</a:t>
            </a:r>
            <a:endParaRPr sz="2000">
              <a:latin typeface="Times New Roman"/>
              <a:cs typeface="Times New Roman"/>
            </a:endParaRPr>
          </a:p>
          <a:p>
            <a:pPr marL="12700" marR="130810">
              <a:lnSpc>
                <a:spcPct val="100000"/>
              </a:lnSpc>
            </a:pPr>
            <a:r>
              <a:rPr sz="2000" spc="-5" dirty="0">
                <a:latin typeface="Times New Roman"/>
                <a:cs typeface="Times New Roman"/>
              </a:rPr>
              <a:t>Player rolled </a:t>
            </a:r>
            <a:r>
              <a:rPr sz="2000" dirty="0">
                <a:latin typeface="Times New Roman"/>
                <a:cs typeface="Times New Roman"/>
              </a:rPr>
              <a:t>3 + 6 =</a:t>
            </a:r>
            <a:r>
              <a:rPr sz="2000" spc="-10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9  </a:t>
            </a:r>
            <a:r>
              <a:rPr sz="2000" spc="-5" dirty="0">
                <a:latin typeface="Times New Roman"/>
                <a:cs typeface="Times New Roman"/>
              </a:rPr>
              <a:t>Player</a:t>
            </a:r>
            <a:r>
              <a:rPr sz="2000" spc="-2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wins</a:t>
            </a:r>
            <a:endParaRPr sz="20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2000" dirty="0">
                <a:latin typeface="Times New Roman"/>
                <a:cs typeface="Times New Roman"/>
              </a:rPr>
              <a:t>»</a:t>
            </a:r>
            <a:endParaRPr sz="200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28280354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453896" y="762769"/>
            <a:ext cx="7772400" cy="5770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 anchor="b">
            <a:spAutoFit/>
          </a:bodyPr>
          <a:lstStyle/>
          <a:p>
            <a:pPr marL="936625">
              <a:lnSpc>
                <a:spcPts val="4535"/>
              </a:lnSpc>
            </a:pPr>
            <a:r>
              <a:rPr sz="4000" spc="-5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recursive function - factorial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532636" y="1186048"/>
            <a:ext cx="6335395" cy="5154295"/>
          </a:xfrm>
          <a:prstGeom prst="rect">
            <a:avLst/>
          </a:prstGeom>
        </p:spPr>
        <p:txBody>
          <a:bodyPr vert="horz" wrap="square" lIns="0" tIns="9969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785"/>
              </a:spcBef>
            </a:pPr>
            <a:r>
              <a:rPr sz="2800" spc="-5" dirty="0">
                <a:latin typeface="Times New Roman"/>
                <a:cs typeface="Times New Roman"/>
              </a:rPr>
              <a:t>for</a:t>
            </a:r>
            <a:r>
              <a:rPr sz="2800" spc="-1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i=1:10</a:t>
            </a:r>
            <a:endParaRPr sz="2800">
              <a:latin typeface="Times New Roman"/>
              <a:cs typeface="Times New Roman"/>
            </a:endParaRPr>
          </a:p>
          <a:p>
            <a:pPr marL="12700" marR="900430" indent="443230">
              <a:lnSpc>
                <a:spcPct val="120000"/>
              </a:lnSpc>
              <a:spcBef>
                <a:spcPts val="10"/>
              </a:spcBef>
            </a:pPr>
            <a:r>
              <a:rPr sz="2800" spc="-5" dirty="0">
                <a:latin typeface="Times New Roman"/>
                <a:cs typeface="Times New Roman"/>
              </a:rPr>
              <a:t>fprintf('%d! = %d\n', i, factorial(i))  end</a:t>
            </a:r>
            <a:endParaRPr sz="2800">
              <a:latin typeface="Times New Roman"/>
              <a:cs typeface="Times New Roman"/>
            </a:endParaRPr>
          </a:p>
          <a:p>
            <a:pPr marL="354965" indent="-342265">
              <a:lnSpc>
                <a:spcPct val="100000"/>
              </a:lnSpc>
              <a:spcBef>
                <a:spcPts val="685"/>
              </a:spcBef>
              <a:buChar char="•"/>
              <a:tabLst>
                <a:tab pos="354965" algn="l"/>
                <a:tab pos="355600" algn="l"/>
              </a:tabLst>
            </a:pPr>
            <a:r>
              <a:rPr sz="2800" u="heavy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factorial.m</a:t>
            </a:r>
            <a:r>
              <a:rPr sz="2800" u="heavy" spc="-1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2800" u="heavy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contains:</a:t>
            </a:r>
            <a:endParaRPr sz="2800">
              <a:latin typeface="Times New Roman"/>
              <a:cs typeface="Times New Roman"/>
            </a:endParaRPr>
          </a:p>
          <a:p>
            <a:pPr marL="277495" marR="1306830" indent="-265430">
              <a:lnSpc>
                <a:spcPts val="4040"/>
              </a:lnSpc>
              <a:spcBef>
                <a:spcPts val="240"/>
              </a:spcBef>
            </a:pPr>
            <a:r>
              <a:rPr sz="2800" spc="-5" dirty="0">
                <a:latin typeface="Times New Roman"/>
                <a:cs typeface="Times New Roman"/>
              </a:rPr>
              <a:t>function [result]=factorial(number)  if number &lt;=</a:t>
            </a:r>
            <a:r>
              <a:rPr sz="2800" spc="-1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1</a:t>
            </a:r>
            <a:endParaRPr sz="2800">
              <a:latin typeface="Times New Roman"/>
              <a:cs typeface="Times New Roman"/>
            </a:endParaRPr>
          </a:p>
          <a:p>
            <a:pPr marL="277495" marR="4250055" indent="354965">
              <a:lnSpc>
                <a:spcPts val="4029"/>
              </a:lnSpc>
              <a:spcBef>
                <a:spcPts val="5"/>
              </a:spcBef>
            </a:pPr>
            <a:r>
              <a:rPr sz="2800" spc="-5" dirty="0">
                <a:latin typeface="Times New Roman"/>
                <a:cs typeface="Times New Roman"/>
              </a:rPr>
              <a:t>result =</a:t>
            </a:r>
            <a:r>
              <a:rPr sz="2800" spc="-8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1;  else</a:t>
            </a:r>
            <a:endParaRPr sz="2800">
              <a:latin typeface="Times New Roman"/>
              <a:cs typeface="Times New Roman"/>
            </a:endParaRPr>
          </a:p>
          <a:p>
            <a:pPr marL="277495" marR="5080" indent="354965">
              <a:lnSpc>
                <a:spcPts val="4029"/>
              </a:lnSpc>
              <a:spcBef>
                <a:spcPts val="15"/>
              </a:spcBef>
            </a:pPr>
            <a:r>
              <a:rPr sz="2800" spc="-5" dirty="0">
                <a:latin typeface="Times New Roman"/>
                <a:cs typeface="Times New Roman"/>
              </a:rPr>
              <a:t>result = number * factorial(number - 1);  end</a:t>
            </a:r>
            <a:endParaRPr sz="280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69229615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453896" y="762769"/>
            <a:ext cx="7772400" cy="5770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 anchor="b">
            <a:spAutoFit/>
          </a:bodyPr>
          <a:lstStyle/>
          <a:p>
            <a:pPr marL="936625">
              <a:lnSpc>
                <a:spcPts val="4535"/>
              </a:lnSpc>
            </a:pPr>
            <a:r>
              <a:rPr sz="4000" spc="-5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OUTPUT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531111" y="1573771"/>
            <a:ext cx="1823085" cy="440880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709295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latin typeface="Times New Roman"/>
                <a:cs typeface="Times New Roman"/>
              </a:rPr>
              <a:t>»</a:t>
            </a:r>
            <a:r>
              <a:rPr sz="2400" spc="-10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prog35  1! =</a:t>
            </a:r>
            <a:r>
              <a:rPr sz="2400" spc="-3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1</a:t>
            </a:r>
            <a:endParaRPr sz="2400">
              <a:latin typeface="Times New Roman"/>
              <a:cs typeface="Times New Roman"/>
            </a:endParaRPr>
          </a:p>
          <a:p>
            <a:pPr marL="12700">
              <a:lnSpc>
                <a:spcPts val="2870"/>
              </a:lnSpc>
            </a:pPr>
            <a:r>
              <a:rPr sz="2400" dirty="0">
                <a:latin typeface="Times New Roman"/>
                <a:cs typeface="Times New Roman"/>
              </a:rPr>
              <a:t>2! =</a:t>
            </a:r>
            <a:r>
              <a:rPr sz="2400" spc="-10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2</a:t>
            </a:r>
            <a:endParaRPr sz="24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2400" dirty="0">
                <a:latin typeface="Times New Roman"/>
                <a:cs typeface="Times New Roman"/>
              </a:rPr>
              <a:t>3! =</a:t>
            </a:r>
            <a:r>
              <a:rPr sz="2400" spc="-10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6</a:t>
            </a:r>
            <a:endParaRPr sz="2400">
              <a:latin typeface="Times New Roman"/>
              <a:cs typeface="Times New Roman"/>
            </a:endParaRPr>
          </a:p>
          <a:p>
            <a:pPr marL="12700">
              <a:lnSpc>
                <a:spcPts val="2875"/>
              </a:lnSpc>
            </a:pPr>
            <a:r>
              <a:rPr sz="2400" dirty="0">
                <a:latin typeface="Times New Roman"/>
                <a:cs typeface="Times New Roman"/>
              </a:rPr>
              <a:t>4! =</a:t>
            </a:r>
            <a:r>
              <a:rPr sz="2400" spc="-10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24</a:t>
            </a:r>
            <a:endParaRPr sz="2400">
              <a:latin typeface="Times New Roman"/>
              <a:cs typeface="Times New Roman"/>
            </a:endParaRPr>
          </a:p>
          <a:p>
            <a:pPr marL="12700">
              <a:lnSpc>
                <a:spcPts val="2875"/>
              </a:lnSpc>
            </a:pPr>
            <a:r>
              <a:rPr sz="2400" dirty="0">
                <a:latin typeface="Times New Roman"/>
                <a:cs typeface="Times New Roman"/>
              </a:rPr>
              <a:t>5! =</a:t>
            </a:r>
            <a:r>
              <a:rPr sz="2400" spc="-10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120</a:t>
            </a:r>
            <a:endParaRPr sz="2400">
              <a:latin typeface="Times New Roman"/>
              <a:cs typeface="Times New Roman"/>
            </a:endParaRPr>
          </a:p>
          <a:p>
            <a:pPr marL="12700">
              <a:lnSpc>
                <a:spcPts val="2875"/>
              </a:lnSpc>
            </a:pPr>
            <a:r>
              <a:rPr sz="2400" dirty="0">
                <a:latin typeface="Times New Roman"/>
                <a:cs typeface="Times New Roman"/>
              </a:rPr>
              <a:t>6! =</a:t>
            </a:r>
            <a:r>
              <a:rPr sz="2400" spc="-10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720</a:t>
            </a:r>
            <a:endParaRPr sz="2400">
              <a:latin typeface="Times New Roman"/>
              <a:cs typeface="Times New Roman"/>
            </a:endParaRPr>
          </a:p>
          <a:p>
            <a:pPr marL="12700">
              <a:lnSpc>
                <a:spcPts val="2875"/>
              </a:lnSpc>
            </a:pPr>
            <a:r>
              <a:rPr sz="2400" dirty="0">
                <a:latin typeface="Times New Roman"/>
                <a:cs typeface="Times New Roman"/>
              </a:rPr>
              <a:t>7! =</a:t>
            </a:r>
            <a:r>
              <a:rPr sz="2400" spc="-10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5040</a:t>
            </a:r>
            <a:endParaRPr sz="2400">
              <a:latin typeface="Times New Roman"/>
              <a:cs typeface="Times New Roman"/>
            </a:endParaRPr>
          </a:p>
          <a:p>
            <a:pPr marL="12700">
              <a:lnSpc>
                <a:spcPts val="2875"/>
              </a:lnSpc>
            </a:pPr>
            <a:r>
              <a:rPr sz="2400" dirty="0">
                <a:latin typeface="Times New Roman"/>
                <a:cs typeface="Times New Roman"/>
              </a:rPr>
              <a:t>8! =</a:t>
            </a:r>
            <a:r>
              <a:rPr sz="2400" spc="-10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40320</a:t>
            </a:r>
            <a:endParaRPr sz="2400">
              <a:latin typeface="Times New Roman"/>
              <a:cs typeface="Times New Roman"/>
            </a:endParaRPr>
          </a:p>
          <a:p>
            <a:pPr marL="12700">
              <a:lnSpc>
                <a:spcPts val="2875"/>
              </a:lnSpc>
            </a:pPr>
            <a:r>
              <a:rPr sz="2400" dirty="0">
                <a:latin typeface="Times New Roman"/>
                <a:cs typeface="Times New Roman"/>
              </a:rPr>
              <a:t>9! =</a:t>
            </a:r>
            <a:r>
              <a:rPr sz="2400" spc="-10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362880</a:t>
            </a:r>
            <a:endParaRPr sz="24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2400" spc="-5" dirty="0">
                <a:latin typeface="Times New Roman"/>
                <a:cs typeface="Times New Roman"/>
              </a:rPr>
              <a:t>10! </a:t>
            </a:r>
            <a:r>
              <a:rPr sz="2400" dirty="0">
                <a:latin typeface="Times New Roman"/>
                <a:cs typeface="Times New Roman"/>
              </a:rPr>
              <a:t>=</a:t>
            </a:r>
            <a:r>
              <a:rPr sz="2400" spc="-9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3628800</a:t>
            </a:r>
            <a:endParaRPr sz="24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2400" dirty="0">
                <a:latin typeface="Times New Roman"/>
                <a:cs typeface="Times New Roman"/>
              </a:rPr>
              <a:t>»</a:t>
            </a:r>
            <a:endParaRPr sz="240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55166167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453896" y="756175"/>
            <a:ext cx="7772400" cy="119327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 anchor="b">
            <a:spAutoFit/>
          </a:bodyPr>
          <a:lstStyle/>
          <a:p>
            <a:pPr marL="936625">
              <a:lnSpc>
                <a:spcPts val="4535"/>
              </a:lnSpc>
            </a:pPr>
            <a:r>
              <a:rPr sz="4000" spc="-5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Recursive function - fibonacci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532636" y="2131060"/>
            <a:ext cx="7047865" cy="51523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3118485">
              <a:lnSpc>
                <a:spcPct val="120000"/>
              </a:lnSpc>
              <a:spcBef>
                <a:spcPts val="100"/>
              </a:spcBef>
            </a:pPr>
            <a:r>
              <a:rPr sz="2800" spc="-5" dirty="0">
                <a:latin typeface="Times New Roman"/>
                <a:cs typeface="Times New Roman"/>
              </a:rPr>
              <a:t>number = input('Enter: ');  result =</a:t>
            </a:r>
            <a:r>
              <a:rPr sz="2800" spc="-2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fibonacci(number);</a:t>
            </a:r>
            <a:endParaRPr sz="2800" dirty="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685"/>
              </a:spcBef>
            </a:pPr>
            <a:r>
              <a:rPr sz="2800" spc="-5" dirty="0">
                <a:latin typeface="Times New Roman"/>
                <a:cs typeface="Times New Roman"/>
              </a:rPr>
              <a:t>fprintf('Fibonacci( %d ) = %d\n', number,</a:t>
            </a:r>
            <a:r>
              <a:rPr sz="2800" spc="3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result);</a:t>
            </a:r>
            <a:endParaRPr sz="2800" dirty="0">
              <a:latin typeface="Times New Roman"/>
              <a:cs typeface="Times New Roman"/>
            </a:endParaRPr>
          </a:p>
          <a:p>
            <a:pPr marL="12700" marR="2788920">
              <a:lnSpc>
                <a:spcPts val="4040"/>
              </a:lnSpc>
              <a:spcBef>
                <a:spcPts val="240"/>
              </a:spcBef>
              <a:buChar char="•"/>
              <a:tabLst>
                <a:tab pos="354965" algn="l"/>
                <a:tab pos="355600" algn="l"/>
              </a:tabLst>
            </a:pPr>
            <a:r>
              <a:rPr sz="2800" u="heavy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fibonacci.m </a:t>
            </a:r>
            <a:r>
              <a:rPr sz="2800" u="heavy" spc="-1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contains: </a:t>
            </a:r>
            <a:r>
              <a:rPr sz="2800" spc="-1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function</a:t>
            </a:r>
            <a:r>
              <a:rPr sz="2800" spc="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[result]=fibonacci(n)</a:t>
            </a:r>
            <a:endParaRPr sz="2800" dirty="0">
              <a:latin typeface="Times New Roman"/>
              <a:cs typeface="Times New Roman"/>
            </a:endParaRPr>
          </a:p>
          <a:p>
            <a:pPr marL="277495">
              <a:lnSpc>
                <a:spcPct val="100000"/>
              </a:lnSpc>
              <a:spcBef>
                <a:spcPts val="425"/>
              </a:spcBef>
            </a:pPr>
            <a:r>
              <a:rPr sz="2800" spc="-5" dirty="0">
                <a:latin typeface="Times New Roman"/>
                <a:cs typeface="Times New Roman"/>
              </a:rPr>
              <a:t>if n==0 |</a:t>
            </a:r>
            <a:r>
              <a:rPr sz="2800" spc="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n==1</a:t>
            </a:r>
            <a:endParaRPr sz="2800" dirty="0">
              <a:latin typeface="Times New Roman"/>
              <a:cs typeface="Times New Roman"/>
            </a:endParaRPr>
          </a:p>
          <a:p>
            <a:pPr marL="277495" marR="4962525" indent="354965">
              <a:lnSpc>
                <a:spcPct val="120000"/>
              </a:lnSpc>
              <a:spcBef>
                <a:spcPts val="15"/>
              </a:spcBef>
            </a:pPr>
            <a:r>
              <a:rPr sz="2800" spc="-5" dirty="0">
                <a:latin typeface="Times New Roman"/>
                <a:cs typeface="Times New Roman"/>
              </a:rPr>
              <a:t>result =</a:t>
            </a:r>
            <a:r>
              <a:rPr sz="2800" spc="-8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n;  else</a:t>
            </a:r>
            <a:endParaRPr sz="2800" dirty="0">
              <a:latin typeface="Times New Roman"/>
              <a:cs typeface="Times New Roman"/>
            </a:endParaRPr>
          </a:p>
          <a:p>
            <a:pPr marL="277495" marR="694690" indent="354965">
              <a:lnSpc>
                <a:spcPct val="120000"/>
              </a:lnSpc>
              <a:spcBef>
                <a:spcPts val="10"/>
              </a:spcBef>
            </a:pPr>
            <a:r>
              <a:rPr sz="2800" dirty="0">
                <a:latin typeface="Times New Roman"/>
                <a:cs typeface="Times New Roman"/>
              </a:rPr>
              <a:t>result </a:t>
            </a:r>
            <a:r>
              <a:rPr sz="2800" spc="-5" dirty="0">
                <a:latin typeface="Times New Roman"/>
                <a:cs typeface="Times New Roman"/>
              </a:rPr>
              <a:t>= fibonacci(n-1) + fibonacci(n-2);  end</a:t>
            </a:r>
            <a:endParaRPr sz="2800" dirty="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92272945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453896" y="762769"/>
            <a:ext cx="7772400" cy="5770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 anchor="b">
            <a:spAutoFit/>
          </a:bodyPr>
          <a:lstStyle/>
          <a:p>
            <a:pPr marL="936625">
              <a:lnSpc>
                <a:spcPts val="4535"/>
              </a:lnSpc>
            </a:pPr>
            <a:r>
              <a:rPr sz="4000" spc="-5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OUTPUT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532636" y="2246447"/>
            <a:ext cx="3142615" cy="4114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1664970">
              <a:lnSpc>
                <a:spcPct val="119700"/>
              </a:lnSpc>
              <a:spcBef>
                <a:spcPts val="95"/>
              </a:spcBef>
            </a:pPr>
            <a:r>
              <a:rPr sz="3200" dirty="0">
                <a:latin typeface="Times New Roman"/>
                <a:cs typeface="Times New Roman"/>
              </a:rPr>
              <a:t>»</a:t>
            </a:r>
            <a:r>
              <a:rPr sz="3200" spc="-80" dirty="0"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prog36  Enter:</a:t>
            </a:r>
            <a:r>
              <a:rPr sz="3200" spc="-4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5</a:t>
            </a:r>
            <a:endParaRPr sz="3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770"/>
              </a:spcBef>
            </a:pPr>
            <a:r>
              <a:rPr sz="3200" dirty="0">
                <a:latin typeface="Times New Roman"/>
                <a:cs typeface="Times New Roman"/>
              </a:rPr>
              <a:t>Fibonacci( 5 ) =</a:t>
            </a:r>
            <a:r>
              <a:rPr sz="3200" spc="-8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5</a:t>
            </a:r>
            <a:endParaRPr sz="3200">
              <a:latin typeface="Times New Roman"/>
              <a:cs typeface="Times New Roman"/>
            </a:endParaRPr>
          </a:p>
          <a:p>
            <a:pPr marL="12700" marR="1664970">
              <a:lnSpc>
                <a:spcPct val="119700"/>
              </a:lnSpc>
            </a:pPr>
            <a:r>
              <a:rPr sz="3200" dirty="0">
                <a:latin typeface="Times New Roman"/>
                <a:cs typeface="Times New Roman"/>
              </a:rPr>
              <a:t>»</a:t>
            </a:r>
            <a:r>
              <a:rPr sz="3200" spc="-80" dirty="0"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prog36  Enter:</a:t>
            </a:r>
            <a:r>
              <a:rPr sz="3200" spc="-4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8</a:t>
            </a:r>
            <a:endParaRPr sz="3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770"/>
              </a:spcBef>
            </a:pPr>
            <a:r>
              <a:rPr sz="3200" spc="-5" dirty="0">
                <a:latin typeface="Times New Roman"/>
                <a:cs typeface="Times New Roman"/>
              </a:rPr>
              <a:t>Fibonacci( </a:t>
            </a:r>
            <a:r>
              <a:rPr sz="3200" dirty="0">
                <a:latin typeface="Times New Roman"/>
                <a:cs typeface="Times New Roman"/>
              </a:rPr>
              <a:t>8 ) =</a:t>
            </a:r>
            <a:r>
              <a:rPr sz="3200" spc="-114" dirty="0"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21</a:t>
            </a:r>
            <a:endParaRPr sz="3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755"/>
              </a:spcBef>
            </a:pPr>
            <a:r>
              <a:rPr sz="3200" dirty="0">
                <a:latin typeface="Times New Roman"/>
                <a:cs typeface="Times New Roman"/>
              </a:rPr>
              <a:t>»</a:t>
            </a:r>
            <a:endParaRPr sz="320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51079054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522475" y="762769"/>
            <a:ext cx="7772400" cy="5770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 anchor="b">
            <a:spAutoFit/>
          </a:bodyPr>
          <a:lstStyle/>
          <a:p>
            <a:pPr marL="936625">
              <a:lnSpc>
                <a:spcPts val="4535"/>
              </a:lnSpc>
            </a:pPr>
            <a:r>
              <a:rPr sz="4000" spc="-5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array example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532636" y="1975195"/>
            <a:ext cx="4898390" cy="4306570"/>
          </a:xfrm>
          <a:prstGeom prst="rect">
            <a:avLst/>
          </a:prstGeom>
        </p:spPr>
        <p:txBody>
          <a:bodyPr vert="horz" wrap="square" lIns="0" tIns="5969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70"/>
              </a:spcBef>
            </a:pPr>
            <a:r>
              <a:rPr sz="3200" spc="-5" dirty="0">
                <a:latin typeface="Times New Roman"/>
                <a:cs typeface="Times New Roman"/>
              </a:rPr>
              <a:t>for i=1:10</a:t>
            </a:r>
            <a:endParaRPr sz="3200">
              <a:latin typeface="Times New Roman"/>
              <a:cs typeface="Times New Roman"/>
            </a:endParaRPr>
          </a:p>
          <a:p>
            <a:pPr marL="12700" marR="2809240" indent="508634">
              <a:lnSpc>
                <a:spcPct val="109700"/>
              </a:lnSpc>
            </a:pPr>
            <a:r>
              <a:rPr sz="3200" spc="-5" dirty="0">
                <a:latin typeface="Times New Roman"/>
                <a:cs typeface="Times New Roman"/>
              </a:rPr>
              <a:t>n(i) </a:t>
            </a:r>
            <a:r>
              <a:rPr sz="3200" dirty="0">
                <a:latin typeface="Times New Roman"/>
                <a:cs typeface="Times New Roman"/>
              </a:rPr>
              <a:t>=</a:t>
            </a:r>
            <a:r>
              <a:rPr sz="3200" spc="-95" dirty="0"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i*i;  end</a:t>
            </a:r>
            <a:endParaRPr sz="3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3650">
              <a:latin typeface="Times New Roman"/>
              <a:cs typeface="Times New Roman"/>
            </a:endParaRPr>
          </a:p>
          <a:p>
            <a:pPr marL="12700" marR="581025">
              <a:lnSpc>
                <a:spcPct val="109700"/>
              </a:lnSpc>
              <a:tabLst>
                <a:tab pos="2813685" algn="l"/>
              </a:tabLst>
            </a:pPr>
            <a:r>
              <a:rPr sz="3200" spc="-5" dirty="0">
                <a:latin typeface="Times New Roman"/>
                <a:cs typeface="Times New Roman"/>
              </a:rPr>
              <a:t>fprintf('Elemen</a:t>
            </a:r>
            <a:r>
              <a:rPr sz="3200" dirty="0">
                <a:latin typeface="Times New Roman"/>
                <a:cs typeface="Times New Roman"/>
              </a:rPr>
              <a:t>t	</a:t>
            </a:r>
            <a:r>
              <a:rPr sz="3200" spc="-5" dirty="0">
                <a:latin typeface="Times New Roman"/>
                <a:cs typeface="Times New Roman"/>
              </a:rPr>
              <a:t>Value\n')  for i=1:10</a:t>
            </a:r>
            <a:endParaRPr sz="3200">
              <a:latin typeface="Times New Roman"/>
              <a:cs typeface="Times New Roman"/>
            </a:endParaRPr>
          </a:p>
          <a:p>
            <a:pPr marL="12700" marR="5080" indent="508634">
              <a:lnSpc>
                <a:spcPct val="109700"/>
              </a:lnSpc>
            </a:pPr>
            <a:r>
              <a:rPr sz="3200" spc="-5" dirty="0">
                <a:latin typeface="Times New Roman"/>
                <a:cs typeface="Times New Roman"/>
              </a:rPr>
              <a:t>fprintf('%7d%7d\n', </a:t>
            </a:r>
            <a:r>
              <a:rPr sz="3200" spc="-10" dirty="0">
                <a:latin typeface="Times New Roman"/>
                <a:cs typeface="Times New Roman"/>
              </a:rPr>
              <a:t>i, </a:t>
            </a:r>
            <a:r>
              <a:rPr sz="3200" spc="-5" dirty="0">
                <a:latin typeface="Times New Roman"/>
                <a:cs typeface="Times New Roman"/>
              </a:rPr>
              <a:t>n(i))  end</a:t>
            </a:r>
            <a:endParaRPr sz="320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23837066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453896" y="762769"/>
            <a:ext cx="7772400" cy="5770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 anchor="b">
            <a:spAutoFit/>
          </a:bodyPr>
          <a:lstStyle/>
          <a:p>
            <a:pPr marL="936625">
              <a:lnSpc>
                <a:spcPts val="4535"/>
              </a:lnSpc>
            </a:pPr>
            <a:r>
              <a:rPr sz="4000" spc="-5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OUTPUT</a:t>
            </a: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1513586" y="1692811"/>
          <a:ext cx="2044700" cy="434975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20015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84455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716280">
                <a:tc>
                  <a:txBody>
                    <a:bodyPr/>
                    <a:lstStyle/>
                    <a:p>
                      <a:pPr marL="31750">
                        <a:lnSpc>
                          <a:spcPts val="2620"/>
                        </a:lnSpc>
                      </a:pPr>
                      <a:r>
                        <a:rPr sz="2400" dirty="0">
                          <a:latin typeface="Times New Roman"/>
                          <a:cs typeface="Times New Roman"/>
                        </a:rPr>
                        <a:t>»</a:t>
                      </a:r>
                      <a:r>
                        <a:rPr sz="2400" spc="-1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400" dirty="0">
                          <a:latin typeface="Times New Roman"/>
                          <a:cs typeface="Times New Roman"/>
                        </a:rPr>
                        <a:t>prog37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  <a:p>
                      <a:pPr marL="31750">
                        <a:lnSpc>
                          <a:spcPct val="100000"/>
                        </a:lnSpc>
                      </a:pPr>
                      <a:r>
                        <a:rPr sz="2400" spc="-5" dirty="0">
                          <a:latin typeface="Times New Roman"/>
                          <a:cs typeface="Times New Roman"/>
                        </a:rPr>
                        <a:t>Element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2250">
                        <a:latin typeface="Times New Roman"/>
                        <a:cs typeface="Times New Roman"/>
                      </a:endParaRPr>
                    </a:p>
                    <a:p>
                      <a:pPr marR="36195" algn="r">
                        <a:lnSpc>
                          <a:spcPct val="100000"/>
                        </a:lnSpc>
                      </a:pPr>
                      <a:r>
                        <a:rPr sz="2400" spc="-20" dirty="0">
                          <a:latin typeface="Times New Roman"/>
                          <a:cs typeface="Times New Roman"/>
                        </a:rPr>
                        <a:t>V</a:t>
                      </a:r>
                      <a:r>
                        <a:rPr sz="2400" dirty="0">
                          <a:latin typeface="Times New Roman"/>
                          <a:cs typeface="Times New Roman"/>
                        </a:rPr>
                        <a:t>al</a:t>
                      </a:r>
                      <a:r>
                        <a:rPr sz="2400" spc="-15" dirty="0">
                          <a:latin typeface="Times New Roman"/>
                          <a:cs typeface="Times New Roman"/>
                        </a:rPr>
                        <a:t>u</a:t>
                      </a:r>
                      <a:r>
                        <a:rPr sz="2400" dirty="0">
                          <a:latin typeface="Times New Roman"/>
                          <a:cs typeface="Times New Roman"/>
                        </a:rPr>
                        <a:t>e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3810" marB="0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64490">
                <a:tc>
                  <a:txBody>
                    <a:bodyPr/>
                    <a:lstStyle/>
                    <a:p>
                      <a:pPr marR="94615" algn="r">
                        <a:lnSpc>
                          <a:spcPts val="2725"/>
                        </a:lnSpc>
                      </a:pPr>
                      <a:r>
                        <a:rPr sz="2400" dirty="0">
                          <a:latin typeface="Times New Roman"/>
                          <a:cs typeface="Times New Roman"/>
                        </a:rPr>
                        <a:t>1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24765" algn="r">
                        <a:lnSpc>
                          <a:spcPts val="2725"/>
                        </a:lnSpc>
                      </a:pPr>
                      <a:r>
                        <a:rPr sz="2400" dirty="0">
                          <a:latin typeface="Times New Roman"/>
                          <a:cs typeface="Times New Roman"/>
                        </a:rPr>
                        <a:t>1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64490">
                <a:tc>
                  <a:txBody>
                    <a:bodyPr/>
                    <a:lstStyle/>
                    <a:p>
                      <a:pPr marR="94615" algn="r">
                        <a:lnSpc>
                          <a:spcPts val="2730"/>
                        </a:lnSpc>
                      </a:pPr>
                      <a:r>
                        <a:rPr sz="2400" dirty="0">
                          <a:latin typeface="Times New Roman"/>
                          <a:cs typeface="Times New Roman"/>
                        </a:rPr>
                        <a:t>2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24765" algn="r">
                        <a:lnSpc>
                          <a:spcPts val="2730"/>
                        </a:lnSpc>
                      </a:pPr>
                      <a:r>
                        <a:rPr sz="2400" dirty="0">
                          <a:latin typeface="Times New Roman"/>
                          <a:cs typeface="Times New Roman"/>
                        </a:rPr>
                        <a:t>4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64490">
                <a:tc>
                  <a:txBody>
                    <a:bodyPr/>
                    <a:lstStyle/>
                    <a:p>
                      <a:pPr marR="94615" algn="r">
                        <a:lnSpc>
                          <a:spcPts val="2725"/>
                        </a:lnSpc>
                      </a:pPr>
                      <a:r>
                        <a:rPr sz="2400" dirty="0">
                          <a:latin typeface="Times New Roman"/>
                          <a:cs typeface="Times New Roman"/>
                        </a:rPr>
                        <a:t>3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24765" algn="r">
                        <a:lnSpc>
                          <a:spcPts val="2725"/>
                        </a:lnSpc>
                      </a:pPr>
                      <a:r>
                        <a:rPr sz="2400" dirty="0">
                          <a:latin typeface="Times New Roman"/>
                          <a:cs typeface="Times New Roman"/>
                        </a:rPr>
                        <a:t>9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65125">
                <a:tc>
                  <a:txBody>
                    <a:bodyPr/>
                    <a:lstStyle/>
                    <a:p>
                      <a:pPr marR="94615" algn="r">
                        <a:lnSpc>
                          <a:spcPts val="2730"/>
                        </a:lnSpc>
                      </a:pPr>
                      <a:r>
                        <a:rPr sz="2400" dirty="0">
                          <a:latin typeface="Times New Roman"/>
                          <a:cs typeface="Times New Roman"/>
                        </a:rPr>
                        <a:t>4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24765" algn="r">
                        <a:lnSpc>
                          <a:spcPts val="2730"/>
                        </a:lnSpc>
                      </a:pPr>
                      <a:r>
                        <a:rPr sz="2400" dirty="0">
                          <a:latin typeface="Times New Roman"/>
                          <a:cs typeface="Times New Roman"/>
                        </a:rPr>
                        <a:t>16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64490">
                <a:tc>
                  <a:txBody>
                    <a:bodyPr/>
                    <a:lstStyle/>
                    <a:p>
                      <a:pPr marR="94615" algn="r">
                        <a:lnSpc>
                          <a:spcPts val="2730"/>
                        </a:lnSpc>
                      </a:pPr>
                      <a:r>
                        <a:rPr sz="2400" dirty="0">
                          <a:latin typeface="Times New Roman"/>
                          <a:cs typeface="Times New Roman"/>
                        </a:rPr>
                        <a:t>5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24765" algn="r">
                        <a:lnSpc>
                          <a:spcPts val="2730"/>
                        </a:lnSpc>
                      </a:pPr>
                      <a:r>
                        <a:rPr sz="2400" dirty="0">
                          <a:latin typeface="Times New Roman"/>
                          <a:cs typeface="Times New Roman"/>
                        </a:rPr>
                        <a:t>25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364490">
                <a:tc>
                  <a:txBody>
                    <a:bodyPr/>
                    <a:lstStyle/>
                    <a:p>
                      <a:pPr marR="94615" algn="r">
                        <a:lnSpc>
                          <a:spcPts val="2725"/>
                        </a:lnSpc>
                      </a:pPr>
                      <a:r>
                        <a:rPr sz="2400" dirty="0">
                          <a:latin typeface="Times New Roman"/>
                          <a:cs typeface="Times New Roman"/>
                        </a:rPr>
                        <a:t>6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24765" algn="r">
                        <a:lnSpc>
                          <a:spcPts val="2725"/>
                        </a:lnSpc>
                      </a:pPr>
                      <a:r>
                        <a:rPr sz="2400" dirty="0">
                          <a:latin typeface="Times New Roman"/>
                          <a:cs typeface="Times New Roman"/>
                        </a:rPr>
                        <a:t>36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364490">
                <a:tc>
                  <a:txBody>
                    <a:bodyPr/>
                    <a:lstStyle/>
                    <a:p>
                      <a:pPr marR="94615" algn="r">
                        <a:lnSpc>
                          <a:spcPts val="2730"/>
                        </a:lnSpc>
                      </a:pPr>
                      <a:r>
                        <a:rPr sz="2400" dirty="0">
                          <a:latin typeface="Times New Roman"/>
                          <a:cs typeface="Times New Roman"/>
                        </a:rPr>
                        <a:t>7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24765" algn="r">
                        <a:lnSpc>
                          <a:spcPts val="2730"/>
                        </a:lnSpc>
                      </a:pPr>
                      <a:r>
                        <a:rPr sz="2400" dirty="0">
                          <a:latin typeface="Times New Roman"/>
                          <a:cs typeface="Times New Roman"/>
                        </a:rPr>
                        <a:t>49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364490">
                <a:tc>
                  <a:txBody>
                    <a:bodyPr/>
                    <a:lstStyle/>
                    <a:p>
                      <a:pPr marR="94615" algn="r">
                        <a:lnSpc>
                          <a:spcPts val="2725"/>
                        </a:lnSpc>
                      </a:pPr>
                      <a:r>
                        <a:rPr sz="2400" dirty="0">
                          <a:latin typeface="Times New Roman"/>
                          <a:cs typeface="Times New Roman"/>
                        </a:rPr>
                        <a:t>8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24765" algn="r">
                        <a:lnSpc>
                          <a:spcPts val="2725"/>
                        </a:lnSpc>
                      </a:pPr>
                      <a:r>
                        <a:rPr sz="2400" dirty="0">
                          <a:latin typeface="Times New Roman"/>
                          <a:cs typeface="Times New Roman"/>
                        </a:rPr>
                        <a:t>64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marR="94615" algn="r">
                        <a:lnSpc>
                          <a:spcPts val="2730"/>
                        </a:lnSpc>
                      </a:pPr>
                      <a:r>
                        <a:rPr sz="2400" dirty="0">
                          <a:latin typeface="Times New Roman"/>
                          <a:cs typeface="Times New Roman"/>
                        </a:rPr>
                        <a:t>9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24765" algn="r">
                        <a:lnSpc>
                          <a:spcPts val="2730"/>
                        </a:lnSpc>
                      </a:pPr>
                      <a:r>
                        <a:rPr sz="2400" dirty="0">
                          <a:latin typeface="Times New Roman"/>
                          <a:cs typeface="Times New Roman"/>
                        </a:rPr>
                        <a:t>81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351155">
                <a:tc>
                  <a:txBody>
                    <a:bodyPr/>
                    <a:lstStyle/>
                    <a:p>
                      <a:pPr marR="94615" algn="r">
                        <a:lnSpc>
                          <a:spcPts val="2670"/>
                        </a:lnSpc>
                      </a:pPr>
                      <a:r>
                        <a:rPr sz="2400" dirty="0">
                          <a:latin typeface="Times New Roman"/>
                          <a:cs typeface="Times New Roman"/>
                        </a:rPr>
                        <a:t>10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24765" algn="r">
                        <a:lnSpc>
                          <a:spcPts val="2670"/>
                        </a:lnSpc>
                      </a:pPr>
                      <a:r>
                        <a:rPr sz="2400" dirty="0">
                          <a:latin typeface="Times New Roman"/>
                          <a:cs typeface="Times New Roman"/>
                        </a:rPr>
                        <a:t>100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</a:tbl>
          </a:graphicData>
        </a:graphic>
      </p:graphicFrame>
      <p:sp>
        <p:nvSpPr>
          <p:cNvPr id="4" name="object 4"/>
          <p:cNvSpPr txBox="1"/>
          <p:nvPr/>
        </p:nvSpPr>
        <p:spPr>
          <a:xfrm>
            <a:off x="1532636" y="6028423"/>
            <a:ext cx="17780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latin typeface="Times New Roman"/>
                <a:cs typeface="Times New Roman"/>
              </a:rPr>
              <a:t>»</a:t>
            </a:r>
            <a:endParaRPr sz="240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98047279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453896" y="762769"/>
            <a:ext cx="7772400" cy="5770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 anchor="b">
            <a:spAutoFit/>
          </a:bodyPr>
          <a:lstStyle/>
          <a:p>
            <a:pPr marL="936625">
              <a:lnSpc>
                <a:spcPts val="4535"/>
              </a:lnSpc>
            </a:pPr>
            <a:r>
              <a:rPr sz="4000" spc="-5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array example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10858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855"/>
              </a:spcBef>
            </a:pPr>
            <a:r>
              <a:rPr spc="-5" dirty="0"/>
              <a:t>for i=1:10</a:t>
            </a:r>
          </a:p>
          <a:p>
            <a:pPr marL="12700" marR="1878964" indent="508634">
              <a:lnSpc>
                <a:spcPts val="4610"/>
              </a:lnSpc>
              <a:spcBef>
                <a:spcPts val="265"/>
              </a:spcBef>
            </a:pPr>
            <a:r>
              <a:rPr dirty="0"/>
              <a:t>n(i) = 2 + 2 *</a:t>
            </a:r>
            <a:r>
              <a:rPr spc="-130" dirty="0"/>
              <a:t> </a:t>
            </a:r>
            <a:r>
              <a:rPr dirty="0"/>
              <a:t>i;  </a:t>
            </a:r>
            <a:r>
              <a:rPr spc="-5" dirty="0"/>
              <a:t>end</a:t>
            </a: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3700"/>
          </a:p>
          <a:p>
            <a:pPr marL="12700" marR="581025">
              <a:lnSpc>
                <a:spcPct val="120000"/>
              </a:lnSpc>
              <a:tabLst>
                <a:tab pos="2813685" algn="l"/>
              </a:tabLst>
            </a:pPr>
            <a:r>
              <a:rPr spc="-5" dirty="0"/>
              <a:t>fprintf('Elemen</a:t>
            </a:r>
            <a:r>
              <a:rPr dirty="0"/>
              <a:t>t	</a:t>
            </a:r>
            <a:r>
              <a:rPr spc="-5" dirty="0"/>
              <a:t>Value\n')  for i=1:10</a:t>
            </a:r>
          </a:p>
          <a:p>
            <a:pPr marL="12700" marR="5080" indent="508634">
              <a:lnSpc>
                <a:spcPct val="119700"/>
              </a:lnSpc>
            </a:pPr>
            <a:r>
              <a:rPr spc="-5" dirty="0"/>
              <a:t>fprintf('%7d%7d\n', </a:t>
            </a:r>
            <a:r>
              <a:rPr spc="-10" dirty="0"/>
              <a:t>i, </a:t>
            </a:r>
            <a:r>
              <a:rPr spc="-5" dirty="0"/>
              <a:t>n(i))  end</a:t>
            </a:r>
          </a:p>
        </p:txBody>
      </p:sp>
    </p:spTree>
    <p:extLst>
      <p:ext uri="{BB962C8B-B14F-4D97-AF65-F5344CB8AC3E}">
        <p14:creationId xmlns:p14="http://schemas.microsoft.com/office/powerpoint/2010/main" val="3638711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 txBox="1"/>
          <p:nvPr/>
        </p:nvSpPr>
        <p:spPr>
          <a:xfrm>
            <a:off x="4551283" y="6637632"/>
            <a:ext cx="1575435" cy="20518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630"/>
              </a:lnSpc>
            </a:pPr>
            <a:r>
              <a:rPr lang="tr-TR" sz="1400" dirty="0" smtClean="0">
                <a:latin typeface="Times New Roman"/>
                <a:cs typeface="Times New Roman"/>
              </a:rPr>
              <a:t> </a:t>
            </a:r>
            <a:endParaRPr sz="1400" dirty="0">
              <a:latin typeface="Times New Roman"/>
              <a:cs typeface="Times New Roman"/>
            </a:endParaRP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453896" y="730250"/>
            <a:ext cx="7772400" cy="5770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 anchor="b">
            <a:spAutoFit/>
          </a:bodyPr>
          <a:lstStyle/>
          <a:p>
            <a:pPr marL="936625">
              <a:lnSpc>
                <a:spcPts val="4535"/>
              </a:lnSpc>
            </a:pPr>
            <a:r>
              <a:rPr sz="4000" spc="-5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OUTPUT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532636" y="2258944"/>
            <a:ext cx="3929379" cy="4130040"/>
          </a:xfrm>
          <a:prstGeom prst="rect">
            <a:avLst/>
          </a:prstGeom>
        </p:spPr>
        <p:txBody>
          <a:bodyPr vert="horz" wrap="square" lIns="0" tIns="9969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785"/>
              </a:spcBef>
            </a:pPr>
            <a:r>
              <a:rPr sz="2800" spc="-5" dirty="0">
                <a:latin typeface="Times New Roman"/>
                <a:cs typeface="Times New Roman"/>
              </a:rPr>
              <a:t>» prog27</a:t>
            </a:r>
            <a:endParaRPr sz="28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685"/>
              </a:spcBef>
            </a:pPr>
            <a:r>
              <a:rPr sz="2800" spc="-5" dirty="0">
                <a:latin typeface="Times New Roman"/>
                <a:cs typeface="Times New Roman"/>
              </a:rPr>
              <a:t>Which day of the week? :</a:t>
            </a:r>
            <a:r>
              <a:rPr sz="2800" spc="-4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4</a:t>
            </a:r>
            <a:endParaRPr sz="2800">
              <a:latin typeface="Times New Roman"/>
              <a:cs typeface="Times New Roman"/>
            </a:endParaRPr>
          </a:p>
          <a:p>
            <a:pPr marL="12700" marR="2565400">
              <a:lnSpc>
                <a:spcPts val="8080"/>
              </a:lnSpc>
              <a:spcBef>
                <a:spcPts val="1050"/>
              </a:spcBef>
            </a:pPr>
            <a:r>
              <a:rPr sz="2800" spc="-5" dirty="0">
                <a:latin typeface="Times New Roman"/>
                <a:cs typeface="Times New Roman"/>
              </a:rPr>
              <a:t>day =  Thursday</a:t>
            </a:r>
            <a:endParaRPr sz="2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31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2800" spc="-5" dirty="0">
                <a:latin typeface="Times New Roman"/>
                <a:cs typeface="Times New Roman"/>
              </a:rPr>
              <a:t>»</a:t>
            </a:r>
            <a:endParaRPr sz="280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565313087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453896" y="762769"/>
            <a:ext cx="7772400" cy="5770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 anchor="b">
            <a:spAutoFit/>
          </a:bodyPr>
          <a:lstStyle/>
          <a:p>
            <a:pPr marL="936625">
              <a:lnSpc>
                <a:spcPts val="4535"/>
              </a:lnSpc>
            </a:pPr>
            <a:r>
              <a:rPr sz="4000" spc="-5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OUTPUT</a:t>
            </a: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1513586" y="1619659"/>
          <a:ext cx="2044700" cy="434975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20015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84455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716280">
                <a:tc>
                  <a:txBody>
                    <a:bodyPr/>
                    <a:lstStyle/>
                    <a:p>
                      <a:pPr marL="31750">
                        <a:lnSpc>
                          <a:spcPts val="2620"/>
                        </a:lnSpc>
                      </a:pPr>
                      <a:r>
                        <a:rPr sz="2400" dirty="0">
                          <a:latin typeface="Times New Roman"/>
                          <a:cs typeface="Times New Roman"/>
                        </a:rPr>
                        <a:t>»</a:t>
                      </a:r>
                      <a:r>
                        <a:rPr sz="2400" spc="-1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400" dirty="0">
                          <a:latin typeface="Times New Roman"/>
                          <a:cs typeface="Times New Roman"/>
                        </a:rPr>
                        <a:t>prog38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  <a:p>
                      <a:pPr marL="31750">
                        <a:lnSpc>
                          <a:spcPct val="100000"/>
                        </a:lnSpc>
                      </a:pPr>
                      <a:r>
                        <a:rPr sz="2400" spc="-5" dirty="0">
                          <a:latin typeface="Times New Roman"/>
                          <a:cs typeface="Times New Roman"/>
                        </a:rPr>
                        <a:t>Element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2250">
                        <a:latin typeface="Times New Roman"/>
                        <a:cs typeface="Times New Roman"/>
                      </a:endParaRPr>
                    </a:p>
                    <a:p>
                      <a:pPr marR="36195" algn="r">
                        <a:lnSpc>
                          <a:spcPct val="100000"/>
                        </a:lnSpc>
                      </a:pPr>
                      <a:r>
                        <a:rPr sz="2400" spc="-20" dirty="0">
                          <a:latin typeface="Times New Roman"/>
                          <a:cs typeface="Times New Roman"/>
                        </a:rPr>
                        <a:t>V</a:t>
                      </a:r>
                      <a:r>
                        <a:rPr sz="2400" dirty="0">
                          <a:latin typeface="Times New Roman"/>
                          <a:cs typeface="Times New Roman"/>
                        </a:rPr>
                        <a:t>al</a:t>
                      </a:r>
                      <a:r>
                        <a:rPr sz="2400" spc="-15" dirty="0">
                          <a:latin typeface="Times New Roman"/>
                          <a:cs typeface="Times New Roman"/>
                        </a:rPr>
                        <a:t>u</a:t>
                      </a:r>
                      <a:r>
                        <a:rPr sz="2400" dirty="0">
                          <a:latin typeface="Times New Roman"/>
                          <a:cs typeface="Times New Roman"/>
                        </a:rPr>
                        <a:t>e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3810" marB="0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64490">
                <a:tc>
                  <a:txBody>
                    <a:bodyPr/>
                    <a:lstStyle/>
                    <a:p>
                      <a:pPr marR="94615" algn="r">
                        <a:lnSpc>
                          <a:spcPts val="2725"/>
                        </a:lnSpc>
                      </a:pPr>
                      <a:r>
                        <a:rPr sz="2400" dirty="0">
                          <a:latin typeface="Times New Roman"/>
                          <a:cs typeface="Times New Roman"/>
                        </a:rPr>
                        <a:t>1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24765" algn="r">
                        <a:lnSpc>
                          <a:spcPts val="2725"/>
                        </a:lnSpc>
                      </a:pPr>
                      <a:r>
                        <a:rPr sz="2400" dirty="0">
                          <a:latin typeface="Times New Roman"/>
                          <a:cs typeface="Times New Roman"/>
                        </a:rPr>
                        <a:t>4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65125">
                <a:tc>
                  <a:txBody>
                    <a:bodyPr/>
                    <a:lstStyle/>
                    <a:p>
                      <a:pPr marR="94615" algn="r">
                        <a:lnSpc>
                          <a:spcPts val="2730"/>
                        </a:lnSpc>
                      </a:pPr>
                      <a:r>
                        <a:rPr sz="2400" dirty="0">
                          <a:latin typeface="Times New Roman"/>
                          <a:cs typeface="Times New Roman"/>
                        </a:rPr>
                        <a:t>2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24765" algn="r">
                        <a:lnSpc>
                          <a:spcPts val="2730"/>
                        </a:lnSpc>
                      </a:pPr>
                      <a:r>
                        <a:rPr sz="2400" dirty="0">
                          <a:latin typeface="Times New Roman"/>
                          <a:cs typeface="Times New Roman"/>
                        </a:rPr>
                        <a:t>6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64490">
                <a:tc>
                  <a:txBody>
                    <a:bodyPr/>
                    <a:lstStyle/>
                    <a:p>
                      <a:pPr marR="94615" algn="r">
                        <a:lnSpc>
                          <a:spcPts val="2730"/>
                        </a:lnSpc>
                      </a:pPr>
                      <a:r>
                        <a:rPr sz="2400" dirty="0">
                          <a:latin typeface="Times New Roman"/>
                          <a:cs typeface="Times New Roman"/>
                        </a:rPr>
                        <a:t>3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24765" algn="r">
                        <a:lnSpc>
                          <a:spcPts val="2730"/>
                        </a:lnSpc>
                      </a:pPr>
                      <a:r>
                        <a:rPr sz="2400" dirty="0">
                          <a:latin typeface="Times New Roman"/>
                          <a:cs typeface="Times New Roman"/>
                        </a:rPr>
                        <a:t>8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64490">
                <a:tc>
                  <a:txBody>
                    <a:bodyPr/>
                    <a:lstStyle/>
                    <a:p>
                      <a:pPr marR="94615" algn="r">
                        <a:lnSpc>
                          <a:spcPts val="2725"/>
                        </a:lnSpc>
                      </a:pPr>
                      <a:r>
                        <a:rPr sz="2400" dirty="0">
                          <a:latin typeface="Times New Roman"/>
                          <a:cs typeface="Times New Roman"/>
                        </a:rPr>
                        <a:t>4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24765" algn="r">
                        <a:lnSpc>
                          <a:spcPts val="2725"/>
                        </a:lnSpc>
                      </a:pPr>
                      <a:r>
                        <a:rPr sz="2400" dirty="0">
                          <a:latin typeface="Times New Roman"/>
                          <a:cs typeface="Times New Roman"/>
                        </a:rPr>
                        <a:t>10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64490">
                <a:tc>
                  <a:txBody>
                    <a:bodyPr/>
                    <a:lstStyle/>
                    <a:p>
                      <a:pPr marR="94615" algn="r">
                        <a:lnSpc>
                          <a:spcPts val="2730"/>
                        </a:lnSpc>
                      </a:pPr>
                      <a:r>
                        <a:rPr sz="2400" dirty="0">
                          <a:latin typeface="Times New Roman"/>
                          <a:cs typeface="Times New Roman"/>
                        </a:rPr>
                        <a:t>5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24765" algn="r">
                        <a:lnSpc>
                          <a:spcPts val="2730"/>
                        </a:lnSpc>
                      </a:pPr>
                      <a:r>
                        <a:rPr sz="2400" dirty="0">
                          <a:latin typeface="Times New Roman"/>
                          <a:cs typeface="Times New Roman"/>
                        </a:rPr>
                        <a:t>12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364490">
                <a:tc>
                  <a:txBody>
                    <a:bodyPr/>
                    <a:lstStyle/>
                    <a:p>
                      <a:pPr marR="94615" algn="r">
                        <a:lnSpc>
                          <a:spcPts val="2725"/>
                        </a:lnSpc>
                      </a:pPr>
                      <a:r>
                        <a:rPr sz="2400" dirty="0">
                          <a:latin typeface="Times New Roman"/>
                          <a:cs typeface="Times New Roman"/>
                        </a:rPr>
                        <a:t>6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24765" algn="r">
                        <a:lnSpc>
                          <a:spcPts val="2725"/>
                        </a:lnSpc>
                      </a:pPr>
                      <a:r>
                        <a:rPr sz="2400" dirty="0">
                          <a:latin typeface="Times New Roman"/>
                          <a:cs typeface="Times New Roman"/>
                        </a:rPr>
                        <a:t>14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364490">
                <a:tc>
                  <a:txBody>
                    <a:bodyPr/>
                    <a:lstStyle/>
                    <a:p>
                      <a:pPr marR="94615" algn="r">
                        <a:lnSpc>
                          <a:spcPts val="2730"/>
                        </a:lnSpc>
                      </a:pPr>
                      <a:r>
                        <a:rPr sz="2400" dirty="0">
                          <a:latin typeface="Times New Roman"/>
                          <a:cs typeface="Times New Roman"/>
                        </a:rPr>
                        <a:t>7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24765" algn="r">
                        <a:lnSpc>
                          <a:spcPts val="2730"/>
                        </a:lnSpc>
                      </a:pPr>
                      <a:r>
                        <a:rPr sz="2400" dirty="0">
                          <a:latin typeface="Times New Roman"/>
                          <a:cs typeface="Times New Roman"/>
                        </a:rPr>
                        <a:t>16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364490">
                <a:tc>
                  <a:txBody>
                    <a:bodyPr/>
                    <a:lstStyle/>
                    <a:p>
                      <a:pPr marR="94615" algn="r">
                        <a:lnSpc>
                          <a:spcPts val="2725"/>
                        </a:lnSpc>
                      </a:pPr>
                      <a:r>
                        <a:rPr sz="2400" dirty="0">
                          <a:latin typeface="Times New Roman"/>
                          <a:cs typeface="Times New Roman"/>
                        </a:rPr>
                        <a:t>8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24765" algn="r">
                        <a:lnSpc>
                          <a:spcPts val="2725"/>
                        </a:lnSpc>
                      </a:pPr>
                      <a:r>
                        <a:rPr sz="2400" dirty="0">
                          <a:latin typeface="Times New Roman"/>
                          <a:cs typeface="Times New Roman"/>
                        </a:rPr>
                        <a:t>18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marR="94615" algn="r">
                        <a:lnSpc>
                          <a:spcPts val="2730"/>
                        </a:lnSpc>
                      </a:pPr>
                      <a:r>
                        <a:rPr sz="2400" dirty="0">
                          <a:latin typeface="Times New Roman"/>
                          <a:cs typeface="Times New Roman"/>
                        </a:rPr>
                        <a:t>9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24765" algn="r">
                        <a:lnSpc>
                          <a:spcPts val="2730"/>
                        </a:lnSpc>
                      </a:pPr>
                      <a:r>
                        <a:rPr sz="2400" dirty="0">
                          <a:latin typeface="Times New Roman"/>
                          <a:cs typeface="Times New Roman"/>
                        </a:rPr>
                        <a:t>20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351155">
                <a:tc>
                  <a:txBody>
                    <a:bodyPr/>
                    <a:lstStyle/>
                    <a:p>
                      <a:pPr marR="94615" algn="r">
                        <a:lnSpc>
                          <a:spcPts val="2670"/>
                        </a:lnSpc>
                      </a:pPr>
                      <a:r>
                        <a:rPr sz="2400" dirty="0">
                          <a:latin typeface="Times New Roman"/>
                          <a:cs typeface="Times New Roman"/>
                        </a:rPr>
                        <a:t>10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24765" algn="r">
                        <a:lnSpc>
                          <a:spcPts val="2670"/>
                        </a:lnSpc>
                      </a:pPr>
                      <a:r>
                        <a:rPr sz="2400" dirty="0">
                          <a:latin typeface="Times New Roman"/>
                          <a:cs typeface="Times New Roman"/>
                        </a:rPr>
                        <a:t>22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</a:tbl>
          </a:graphicData>
        </a:graphic>
      </p:graphicFrame>
      <p:sp>
        <p:nvSpPr>
          <p:cNvPr id="4" name="object 4"/>
          <p:cNvSpPr txBox="1"/>
          <p:nvPr/>
        </p:nvSpPr>
        <p:spPr>
          <a:xfrm>
            <a:off x="1532636" y="5955271"/>
            <a:ext cx="17780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latin typeface="Times New Roman"/>
                <a:cs typeface="Times New Roman"/>
              </a:rPr>
              <a:t>»</a:t>
            </a:r>
            <a:endParaRPr sz="240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660461300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453896" y="762769"/>
            <a:ext cx="7772400" cy="5770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 anchor="b">
            <a:spAutoFit/>
          </a:bodyPr>
          <a:lstStyle/>
          <a:p>
            <a:pPr marL="936625">
              <a:lnSpc>
                <a:spcPts val="4535"/>
              </a:lnSpc>
            </a:pPr>
            <a:r>
              <a:rPr sz="4000" spc="-5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array example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532636" y="1460081"/>
            <a:ext cx="7847330" cy="4116070"/>
          </a:xfrm>
          <a:prstGeom prst="rect">
            <a:avLst/>
          </a:prstGeom>
        </p:spPr>
        <p:txBody>
          <a:bodyPr vert="horz" wrap="square" lIns="0" tIns="10985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865"/>
              </a:spcBef>
            </a:pPr>
            <a:r>
              <a:rPr sz="3200" dirty="0">
                <a:latin typeface="Times New Roman"/>
                <a:cs typeface="Times New Roman"/>
              </a:rPr>
              <a:t>a = </a:t>
            </a:r>
            <a:r>
              <a:rPr sz="3200" spc="-10" dirty="0">
                <a:latin typeface="Times New Roman"/>
                <a:cs typeface="Times New Roman"/>
              </a:rPr>
              <a:t>[1 </a:t>
            </a:r>
            <a:r>
              <a:rPr sz="3200" dirty="0">
                <a:latin typeface="Times New Roman"/>
                <a:cs typeface="Times New Roman"/>
              </a:rPr>
              <a:t>3 5 4 7 2 99 16 45 67 89</a:t>
            </a:r>
            <a:r>
              <a:rPr sz="3200" spc="-70" dirty="0"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45];</a:t>
            </a:r>
            <a:endParaRPr sz="3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770"/>
              </a:spcBef>
            </a:pPr>
            <a:r>
              <a:rPr sz="3200" dirty="0">
                <a:latin typeface="Times New Roman"/>
                <a:cs typeface="Times New Roman"/>
              </a:rPr>
              <a:t>total =</a:t>
            </a:r>
            <a:r>
              <a:rPr sz="3200" spc="-1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0;</a:t>
            </a:r>
            <a:endParaRPr sz="3200">
              <a:latin typeface="Times New Roman"/>
              <a:cs typeface="Times New Roman"/>
            </a:endParaRPr>
          </a:p>
          <a:p>
            <a:pPr marL="521334" marR="4331335" indent="-509270">
              <a:lnSpc>
                <a:spcPct val="119700"/>
              </a:lnSpc>
            </a:pPr>
            <a:r>
              <a:rPr sz="3200" spc="-5" dirty="0">
                <a:latin typeface="Times New Roman"/>
                <a:cs typeface="Times New Roman"/>
              </a:rPr>
              <a:t>for i=1:length(a)  </a:t>
            </a:r>
            <a:r>
              <a:rPr sz="3200" dirty="0">
                <a:latin typeface="Times New Roman"/>
                <a:cs typeface="Times New Roman"/>
              </a:rPr>
              <a:t>total = </a:t>
            </a:r>
            <a:r>
              <a:rPr sz="3200" spc="-5" dirty="0">
                <a:latin typeface="Times New Roman"/>
                <a:cs typeface="Times New Roman"/>
              </a:rPr>
              <a:t>total </a:t>
            </a:r>
            <a:r>
              <a:rPr sz="3200" dirty="0">
                <a:latin typeface="Times New Roman"/>
                <a:cs typeface="Times New Roman"/>
              </a:rPr>
              <a:t>+</a:t>
            </a:r>
            <a:r>
              <a:rPr sz="3200" spc="-100" dirty="0"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a(i);</a:t>
            </a:r>
            <a:endParaRPr sz="3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765"/>
              </a:spcBef>
            </a:pPr>
            <a:r>
              <a:rPr sz="3200" spc="-5" dirty="0">
                <a:latin typeface="Times New Roman"/>
                <a:cs typeface="Times New Roman"/>
              </a:rPr>
              <a:t>end</a:t>
            </a:r>
            <a:endParaRPr sz="3200">
              <a:latin typeface="Times New Roman"/>
              <a:cs typeface="Times New Roman"/>
            </a:endParaRPr>
          </a:p>
          <a:p>
            <a:pPr marL="1842770" marR="5080" indent="-1830705">
              <a:lnSpc>
                <a:spcPct val="119700"/>
              </a:lnSpc>
            </a:pPr>
            <a:r>
              <a:rPr sz="3200" spc="-5" dirty="0">
                <a:latin typeface="Times New Roman"/>
                <a:cs typeface="Times New Roman"/>
              </a:rPr>
              <a:t>fprintf('Total </a:t>
            </a:r>
            <a:r>
              <a:rPr sz="3200" dirty="0">
                <a:latin typeface="Times New Roman"/>
                <a:cs typeface="Times New Roman"/>
              </a:rPr>
              <a:t>of </a:t>
            </a:r>
            <a:r>
              <a:rPr sz="3200" spc="-5" dirty="0">
                <a:latin typeface="Times New Roman"/>
                <a:cs typeface="Times New Roman"/>
              </a:rPr>
              <a:t>array element values is </a:t>
            </a:r>
            <a:r>
              <a:rPr sz="3200" spc="-10" dirty="0">
                <a:latin typeface="Times New Roman"/>
                <a:cs typeface="Times New Roman"/>
              </a:rPr>
              <a:t>%d\n',...  </a:t>
            </a:r>
            <a:r>
              <a:rPr sz="3200" spc="-5" dirty="0">
                <a:latin typeface="Times New Roman"/>
                <a:cs typeface="Times New Roman"/>
              </a:rPr>
              <a:t>total)</a:t>
            </a:r>
            <a:endParaRPr sz="320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425491070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453896" y="762769"/>
            <a:ext cx="7772400" cy="5770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 anchor="b">
            <a:spAutoFit/>
          </a:bodyPr>
          <a:lstStyle/>
          <a:p>
            <a:pPr marL="936625">
              <a:lnSpc>
                <a:spcPts val="4535"/>
              </a:lnSpc>
            </a:pPr>
            <a:r>
              <a:rPr sz="4000" spc="-5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OUTPUT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532636" y="2246447"/>
            <a:ext cx="5873115" cy="1778635"/>
          </a:xfrm>
          <a:prstGeom prst="rect">
            <a:avLst/>
          </a:prstGeom>
        </p:spPr>
        <p:txBody>
          <a:bodyPr vert="horz" wrap="square" lIns="0" tIns="10858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855"/>
              </a:spcBef>
            </a:pPr>
            <a:r>
              <a:rPr sz="3200" dirty="0">
                <a:latin typeface="Times New Roman"/>
                <a:cs typeface="Times New Roman"/>
              </a:rPr>
              <a:t>»</a:t>
            </a:r>
            <a:r>
              <a:rPr sz="3200" spc="-15" dirty="0"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prog39</a:t>
            </a:r>
            <a:endParaRPr sz="3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755"/>
              </a:spcBef>
            </a:pPr>
            <a:r>
              <a:rPr sz="3200" dirty="0">
                <a:latin typeface="Times New Roman"/>
                <a:cs typeface="Times New Roman"/>
              </a:rPr>
              <a:t>Total </a:t>
            </a:r>
            <a:r>
              <a:rPr sz="3200" spc="-5" dirty="0">
                <a:latin typeface="Times New Roman"/>
                <a:cs typeface="Times New Roman"/>
              </a:rPr>
              <a:t>of </a:t>
            </a:r>
            <a:r>
              <a:rPr sz="3200" dirty="0">
                <a:latin typeface="Times New Roman"/>
                <a:cs typeface="Times New Roman"/>
              </a:rPr>
              <a:t>array element </a:t>
            </a:r>
            <a:r>
              <a:rPr sz="3200" spc="-5" dirty="0">
                <a:latin typeface="Times New Roman"/>
                <a:cs typeface="Times New Roman"/>
              </a:rPr>
              <a:t>values </a:t>
            </a:r>
            <a:r>
              <a:rPr sz="3200" dirty="0">
                <a:latin typeface="Times New Roman"/>
                <a:cs typeface="Times New Roman"/>
              </a:rPr>
              <a:t>is</a:t>
            </a:r>
            <a:r>
              <a:rPr sz="3200" spc="-90" dirty="0"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383</a:t>
            </a:r>
            <a:endParaRPr sz="3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770"/>
              </a:spcBef>
            </a:pPr>
            <a:r>
              <a:rPr sz="3200" dirty="0">
                <a:latin typeface="Times New Roman"/>
                <a:cs typeface="Times New Roman"/>
              </a:rPr>
              <a:t>»</a:t>
            </a:r>
            <a:endParaRPr sz="320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301790722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453896" y="746246"/>
            <a:ext cx="7772400" cy="5770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 anchor="b">
            <a:spAutoFit/>
          </a:bodyPr>
          <a:lstStyle/>
          <a:p>
            <a:pPr marL="936625">
              <a:lnSpc>
                <a:spcPts val="4535"/>
              </a:lnSpc>
            </a:pPr>
            <a:r>
              <a:rPr sz="4000" spc="-5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array example</a:t>
            </a:r>
            <a:endParaRPr sz="4000" spc="-5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532636" y="1621915"/>
            <a:ext cx="5560060" cy="4639310"/>
          </a:xfrm>
          <a:prstGeom prst="rect">
            <a:avLst/>
          </a:prstGeom>
        </p:spPr>
        <p:txBody>
          <a:bodyPr vert="horz" wrap="square" lIns="0" tIns="9779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770"/>
              </a:spcBef>
            </a:pPr>
            <a:r>
              <a:rPr sz="2800" spc="-5" dirty="0">
                <a:latin typeface="Times New Roman"/>
                <a:cs typeface="Times New Roman"/>
              </a:rPr>
              <a:t>n = [19 3 15 7 11 9 13 5 17</a:t>
            </a:r>
            <a:r>
              <a:rPr sz="2800" spc="30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Times New Roman"/>
                <a:cs typeface="Times New Roman"/>
              </a:rPr>
              <a:t>1];</a:t>
            </a:r>
            <a:endParaRPr sz="2800">
              <a:latin typeface="Times New Roman"/>
              <a:cs typeface="Times New Roman"/>
            </a:endParaRPr>
          </a:p>
          <a:p>
            <a:pPr marL="12700" marR="5080">
              <a:lnSpc>
                <a:spcPts val="4040"/>
              </a:lnSpc>
              <a:spcBef>
                <a:spcPts val="240"/>
              </a:spcBef>
              <a:tabLst>
                <a:tab pos="2462530" algn="l"/>
                <a:tab pos="3489325" algn="l"/>
              </a:tabLst>
            </a:pPr>
            <a:r>
              <a:rPr sz="2800" spc="-5" dirty="0">
                <a:latin typeface="Times New Roman"/>
                <a:cs typeface="Times New Roman"/>
              </a:rPr>
              <a:t>fprintf(</a:t>
            </a:r>
            <a:r>
              <a:rPr sz="2800" spc="-20" dirty="0">
                <a:latin typeface="Times New Roman"/>
                <a:cs typeface="Times New Roman"/>
              </a:rPr>
              <a:t>'</a:t>
            </a:r>
            <a:r>
              <a:rPr sz="2800" spc="-5" dirty="0">
                <a:latin typeface="Times New Roman"/>
                <a:cs typeface="Times New Roman"/>
              </a:rPr>
              <a:t>Ele</a:t>
            </a:r>
            <a:r>
              <a:rPr sz="2800" spc="-20" dirty="0">
                <a:latin typeface="Times New Roman"/>
                <a:cs typeface="Times New Roman"/>
              </a:rPr>
              <a:t>m</a:t>
            </a:r>
            <a:r>
              <a:rPr sz="2800" spc="-5" dirty="0">
                <a:latin typeface="Times New Roman"/>
                <a:cs typeface="Times New Roman"/>
              </a:rPr>
              <a:t>ent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-5" dirty="0">
                <a:latin typeface="Times New Roman"/>
                <a:cs typeface="Times New Roman"/>
              </a:rPr>
              <a:t>Value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-5" dirty="0">
                <a:latin typeface="Times New Roman"/>
                <a:cs typeface="Times New Roman"/>
              </a:rPr>
              <a:t>Histogra</a:t>
            </a:r>
            <a:r>
              <a:rPr sz="2800" spc="-20" dirty="0">
                <a:latin typeface="Times New Roman"/>
                <a:cs typeface="Times New Roman"/>
              </a:rPr>
              <a:t>m</a:t>
            </a:r>
            <a:r>
              <a:rPr sz="2800" spc="-5" dirty="0">
                <a:latin typeface="Times New Roman"/>
                <a:cs typeface="Times New Roman"/>
              </a:rPr>
              <a:t>\n');  for</a:t>
            </a:r>
            <a:r>
              <a:rPr sz="2800" spc="-1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i=1:length(n)</a:t>
            </a:r>
            <a:endParaRPr sz="2800">
              <a:latin typeface="Times New Roman"/>
              <a:cs typeface="Times New Roman"/>
            </a:endParaRPr>
          </a:p>
          <a:p>
            <a:pPr marL="455930" marR="1358900">
              <a:lnSpc>
                <a:spcPts val="4029"/>
              </a:lnSpc>
              <a:spcBef>
                <a:spcPts val="5"/>
              </a:spcBef>
              <a:tabLst>
                <a:tab pos="3029585" algn="l"/>
              </a:tabLst>
            </a:pPr>
            <a:r>
              <a:rPr sz="2800" spc="-5" dirty="0">
                <a:latin typeface="Times New Roman"/>
                <a:cs typeface="Times New Roman"/>
              </a:rPr>
              <a:t>fprintf('%7d%7d	',i,</a:t>
            </a:r>
            <a:r>
              <a:rPr sz="2800" spc="-6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n(i));  for</a:t>
            </a:r>
            <a:r>
              <a:rPr sz="2800" spc="-1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j=1:n(i)</a:t>
            </a:r>
            <a:endParaRPr sz="2800">
              <a:latin typeface="Times New Roman"/>
              <a:cs typeface="Times New Roman"/>
            </a:endParaRPr>
          </a:p>
          <a:p>
            <a:pPr marL="455930" marR="3188970" indent="354965">
              <a:lnSpc>
                <a:spcPts val="4029"/>
              </a:lnSpc>
              <a:spcBef>
                <a:spcPts val="15"/>
              </a:spcBef>
            </a:pPr>
            <a:r>
              <a:rPr sz="2800" dirty="0">
                <a:latin typeface="Times New Roman"/>
                <a:cs typeface="Times New Roman"/>
              </a:rPr>
              <a:t>fprintf(</a:t>
            </a:r>
            <a:r>
              <a:rPr sz="2800" spc="-20" dirty="0">
                <a:latin typeface="Times New Roman"/>
                <a:cs typeface="Times New Roman"/>
              </a:rPr>
              <a:t>'</a:t>
            </a:r>
            <a:r>
              <a:rPr sz="2800" dirty="0">
                <a:latin typeface="Times New Roman"/>
                <a:cs typeface="Times New Roman"/>
              </a:rPr>
              <a:t>*</a:t>
            </a:r>
            <a:r>
              <a:rPr sz="2800" spc="-20" dirty="0">
                <a:latin typeface="Times New Roman"/>
                <a:cs typeface="Times New Roman"/>
              </a:rPr>
              <a:t>'</a:t>
            </a:r>
            <a:r>
              <a:rPr sz="2800" dirty="0">
                <a:latin typeface="Times New Roman"/>
                <a:cs typeface="Times New Roman"/>
              </a:rPr>
              <a:t>);  </a:t>
            </a:r>
            <a:r>
              <a:rPr sz="2800" spc="-5" dirty="0">
                <a:latin typeface="Times New Roman"/>
                <a:cs typeface="Times New Roman"/>
              </a:rPr>
              <a:t>end</a:t>
            </a:r>
            <a:endParaRPr sz="2800">
              <a:latin typeface="Times New Roman"/>
              <a:cs typeface="Times New Roman"/>
            </a:endParaRPr>
          </a:p>
          <a:p>
            <a:pPr marL="12700" marR="3445510" indent="443230">
              <a:lnSpc>
                <a:spcPts val="4029"/>
              </a:lnSpc>
              <a:spcBef>
                <a:spcPts val="20"/>
              </a:spcBef>
            </a:pPr>
            <a:r>
              <a:rPr sz="2800" spc="-5" dirty="0">
                <a:latin typeface="Times New Roman"/>
                <a:cs typeface="Times New Roman"/>
              </a:rPr>
              <a:t>fprintf(</a:t>
            </a:r>
            <a:r>
              <a:rPr sz="2800" spc="-20" dirty="0">
                <a:latin typeface="Times New Roman"/>
                <a:cs typeface="Times New Roman"/>
              </a:rPr>
              <a:t>'</a:t>
            </a:r>
            <a:r>
              <a:rPr sz="2800" dirty="0">
                <a:latin typeface="Times New Roman"/>
                <a:cs typeface="Times New Roman"/>
              </a:rPr>
              <a:t>\n</a:t>
            </a:r>
            <a:r>
              <a:rPr sz="2800" spc="-20" dirty="0">
                <a:latin typeface="Times New Roman"/>
                <a:cs typeface="Times New Roman"/>
              </a:rPr>
              <a:t>'</a:t>
            </a:r>
            <a:r>
              <a:rPr sz="2800" dirty="0">
                <a:latin typeface="Times New Roman"/>
                <a:cs typeface="Times New Roman"/>
              </a:rPr>
              <a:t>)</a:t>
            </a:r>
            <a:r>
              <a:rPr sz="2800" spc="-5" dirty="0">
                <a:latin typeface="Times New Roman"/>
                <a:cs typeface="Times New Roman"/>
              </a:rPr>
              <a:t>;  end</a:t>
            </a:r>
            <a:endParaRPr sz="280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716826979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453896" y="730250"/>
            <a:ext cx="7772400" cy="5770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 anchor="b">
            <a:spAutoFit/>
          </a:bodyPr>
          <a:lstStyle/>
          <a:p>
            <a:pPr marL="936625">
              <a:lnSpc>
                <a:spcPts val="4535"/>
              </a:lnSpc>
            </a:pPr>
            <a:r>
              <a:rPr sz="4000" spc="-5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OUTPUT</a:t>
            </a: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1513586" y="1506883"/>
          <a:ext cx="5016499" cy="47523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61415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846455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3008629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770890">
                <a:tc>
                  <a:txBody>
                    <a:bodyPr/>
                    <a:lstStyle/>
                    <a:p>
                      <a:pPr marL="31750">
                        <a:lnSpc>
                          <a:spcPts val="2620"/>
                        </a:lnSpc>
                      </a:pPr>
                      <a:r>
                        <a:rPr sz="2400" dirty="0">
                          <a:latin typeface="Times New Roman"/>
                          <a:cs typeface="Times New Roman"/>
                        </a:rPr>
                        <a:t>»</a:t>
                      </a:r>
                      <a:r>
                        <a:rPr sz="2400" spc="-1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400" dirty="0">
                          <a:latin typeface="Times New Roman"/>
                          <a:cs typeface="Times New Roman"/>
                        </a:rPr>
                        <a:t>prog40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  <a:p>
                      <a:pPr marL="31750">
                        <a:lnSpc>
                          <a:spcPct val="100000"/>
                        </a:lnSpc>
                        <a:spcBef>
                          <a:spcPts val="285"/>
                        </a:spcBef>
                      </a:pPr>
                      <a:r>
                        <a:rPr sz="2400" spc="-5" dirty="0">
                          <a:latin typeface="Times New Roman"/>
                          <a:cs typeface="Times New Roman"/>
                        </a:rPr>
                        <a:t>Element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2500">
                        <a:latin typeface="Times New Roman"/>
                        <a:cs typeface="Times New Roman"/>
                      </a:endParaRPr>
                    </a:p>
                    <a:p>
                      <a:pPr marR="73660" algn="r">
                        <a:lnSpc>
                          <a:spcPct val="100000"/>
                        </a:lnSpc>
                      </a:pPr>
                      <a:r>
                        <a:rPr sz="2400" dirty="0">
                          <a:latin typeface="Times New Roman"/>
                          <a:cs typeface="Times New Roman"/>
                        </a:rPr>
                        <a:t>Value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381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2500">
                        <a:latin typeface="Times New Roman"/>
                        <a:cs typeface="Times New Roman"/>
                      </a:endParaRPr>
                    </a:p>
                    <a:p>
                      <a:pPr marL="70485">
                        <a:lnSpc>
                          <a:spcPct val="100000"/>
                        </a:lnSpc>
                      </a:pPr>
                      <a:r>
                        <a:rPr sz="2400" spc="-5" dirty="0">
                          <a:latin typeface="Times New Roman"/>
                          <a:cs typeface="Times New Roman"/>
                        </a:rPr>
                        <a:t>Histogram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3810" marB="0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01320">
                <a:tc>
                  <a:txBody>
                    <a:bodyPr/>
                    <a:lstStyle/>
                    <a:p>
                      <a:pPr marR="55880" algn="r">
                        <a:lnSpc>
                          <a:spcPts val="2870"/>
                        </a:lnSpc>
                      </a:pPr>
                      <a:r>
                        <a:rPr sz="2400" dirty="0">
                          <a:latin typeface="Times New Roman"/>
                          <a:cs typeface="Times New Roman"/>
                        </a:rPr>
                        <a:t>1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64135" algn="r">
                        <a:lnSpc>
                          <a:spcPts val="2870"/>
                        </a:lnSpc>
                      </a:pPr>
                      <a:r>
                        <a:rPr sz="2400" dirty="0">
                          <a:latin typeface="Times New Roman"/>
                          <a:cs typeface="Times New Roman"/>
                        </a:rPr>
                        <a:t>19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81280">
                        <a:lnSpc>
                          <a:spcPts val="2870"/>
                        </a:lnSpc>
                      </a:pPr>
                      <a:r>
                        <a:rPr sz="2400" dirty="0">
                          <a:latin typeface="Times New Roman"/>
                          <a:cs typeface="Times New Roman"/>
                        </a:rPr>
                        <a:t>*******************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401955">
                <a:tc>
                  <a:txBody>
                    <a:bodyPr/>
                    <a:lstStyle/>
                    <a:p>
                      <a:pPr marR="55880" algn="r">
                        <a:lnSpc>
                          <a:spcPts val="2875"/>
                        </a:lnSpc>
                      </a:pPr>
                      <a:r>
                        <a:rPr sz="2400" dirty="0">
                          <a:latin typeface="Times New Roman"/>
                          <a:cs typeface="Times New Roman"/>
                        </a:rPr>
                        <a:t>2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64135" algn="r">
                        <a:lnSpc>
                          <a:spcPts val="2875"/>
                        </a:lnSpc>
                      </a:pPr>
                      <a:r>
                        <a:rPr sz="2400" dirty="0">
                          <a:latin typeface="Times New Roman"/>
                          <a:cs typeface="Times New Roman"/>
                        </a:rPr>
                        <a:t>3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81280">
                        <a:lnSpc>
                          <a:spcPts val="2875"/>
                        </a:lnSpc>
                      </a:pPr>
                      <a:r>
                        <a:rPr sz="2400" dirty="0">
                          <a:latin typeface="Times New Roman"/>
                          <a:cs typeface="Times New Roman"/>
                        </a:rPr>
                        <a:t>***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401320">
                <a:tc>
                  <a:txBody>
                    <a:bodyPr/>
                    <a:lstStyle/>
                    <a:p>
                      <a:pPr marR="55880" algn="r">
                        <a:lnSpc>
                          <a:spcPts val="2875"/>
                        </a:lnSpc>
                      </a:pPr>
                      <a:r>
                        <a:rPr sz="2400" dirty="0">
                          <a:latin typeface="Times New Roman"/>
                          <a:cs typeface="Times New Roman"/>
                        </a:rPr>
                        <a:t>3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64135" algn="r">
                        <a:lnSpc>
                          <a:spcPts val="2875"/>
                        </a:lnSpc>
                      </a:pPr>
                      <a:r>
                        <a:rPr sz="2400" dirty="0">
                          <a:latin typeface="Times New Roman"/>
                          <a:cs typeface="Times New Roman"/>
                        </a:rPr>
                        <a:t>15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81280">
                        <a:lnSpc>
                          <a:spcPts val="2875"/>
                        </a:lnSpc>
                      </a:pPr>
                      <a:r>
                        <a:rPr sz="2400" dirty="0">
                          <a:latin typeface="Times New Roman"/>
                          <a:cs typeface="Times New Roman"/>
                        </a:rPr>
                        <a:t>***************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401320">
                <a:tc>
                  <a:txBody>
                    <a:bodyPr/>
                    <a:lstStyle/>
                    <a:p>
                      <a:pPr marR="55880" algn="r">
                        <a:lnSpc>
                          <a:spcPts val="2870"/>
                        </a:lnSpc>
                      </a:pPr>
                      <a:r>
                        <a:rPr sz="2400" dirty="0">
                          <a:latin typeface="Times New Roman"/>
                          <a:cs typeface="Times New Roman"/>
                        </a:rPr>
                        <a:t>4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64135" algn="r">
                        <a:lnSpc>
                          <a:spcPts val="2870"/>
                        </a:lnSpc>
                      </a:pPr>
                      <a:r>
                        <a:rPr sz="2400" dirty="0">
                          <a:latin typeface="Times New Roman"/>
                          <a:cs typeface="Times New Roman"/>
                        </a:rPr>
                        <a:t>7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81280">
                        <a:lnSpc>
                          <a:spcPts val="2870"/>
                        </a:lnSpc>
                      </a:pPr>
                      <a:r>
                        <a:rPr sz="2400" dirty="0">
                          <a:latin typeface="Times New Roman"/>
                          <a:cs typeface="Times New Roman"/>
                        </a:rPr>
                        <a:t>*******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401320">
                <a:tc>
                  <a:txBody>
                    <a:bodyPr/>
                    <a:lstStyle/>
                    <a:p>
                      <a:pPr marR="55880" algn="r">
                        <a:lnSpc>
                          <a:spcPts val="2875"/>
                        </a:lnSpc>
                      </a:pPr>
                      <a:r>
                        <a:rPr sz="2400" dirty="0">
                          <a:latin typeface="Times New Roman"/>
                          <a:cs typeface="Times New Roman"/>
                        </a:rPr>
                        <a:t>5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64135" algn="r">
                        <a:lnSpc>
                          <a:spcPts val="2875"/>
                        </a:lnSpc>
                      </a:pPr>
                      <a:r>
                        <a:rPr sz="2400" dirty="0">
                          <a:latin typeface="Times New Roman"/>
                          <a:cs typeface="Times New Roman"/>
                        </a:rPr>
                        <a:t>11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81280">
                        <a:lnSpc>
                          <a:spcPts val="2875"/>
                        </a:lnSpc>
                      </a:pPr>
                      <a:r>
                        <a:rPr sz="2400" dirty="0">
                          <a:latin typeface="Times New Roman"/>
                          <a:cs typeface="Times New Roman"/>
                        </a:rPr>
                        <a:t>***********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401320">
                <a:tc>
                  <a:txBody>
                    <a:bodyPr/>
                    <a:lstStyle/>
                    <a:p>
                      <a:pPr marR="55880" algn="r">
                        <a:lnSpc>
                          <a:spcPts val="2870"/>
                        </a:lnSpc>
                      </a:pPr>
                      <a:r>
                        <a:rPr sz="2400" dirty="0">
                          <a:latin typeface="Times New Roman"/>
                          <a:cs typeface="Times New Roman"/>
                        </a:rPr>
                        <a:t>6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64135" algn="r">
                        <a:lnSpc>
                          <a:spcPts val="2870"/>
                        </a:lnSpc>
                      </a:pPr>
                      <a:r>
                        <a:rPr sz="2400" dirty="0">
                          <a:latin typeface="Times New Roman"/>
                          <a:cs typeface="Times New Roman"/>
                        </a:rPr>
                        <a:t>9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81280">
                        <a:lnSpc>
                          <a:spcPts val="2870"/>
                        </a:lnSpc>
                      </a:pPr>
                      <a:r>
                        <a:rPr sz="2400" dirty="0">
                          <a:latin typeface="Times New Roman"/>
                          <a:cs typeface="Times New Roman"/>
                        </a:rPr>
                        <a:t>*********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401320">
                <a:tc>
                  <a:txBody>
                    <a:bodyPr/>
                    <a:lstStyle/>
                    <a:p>
                      <a:pPr marR="55880" algn="r">
                        <a:lnSpc>
                          <a:spcPts val="2875"/>
                        </a:lnSpc>
                      </a:pPr>
                      <a:r>
                        <a:rPr sz="2400" dirty="0">
                          <a:latin typeface="Times New Roman"/>
                          <a:cs typeface="Times New Roman"/>
                        </a:rPr>
                        <a:t>7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64135" algn="r">
                        <a:lnSpc>
                          <a:spcPts val="2875"/>
                        </a:lnSpc>
                      </a:pPr>
                      <a:r>
                        <a:rPr sz="2400" dirty="0">
                          <a:latin typeface="Times New Roman"/>
                          <a:cs typeface="Times New Roman"/>
                        </a:rPr>
                        <a:t>13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81280">
                        <a:lnSpc>
                          <a:spcPts val="2875"/>
                        </a:lnSpc>
                      </a:pPr>
                      <a:r>
                        <a:rPr sz="2400" dirty="0">
                          <a:latin typeface="Times New Roman"/>
                          <a:cs typeface="Times New Roman"/>
                        </a:rPr>
                        <a:t>*************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401320">
                <a:tc>
                  <a:txBody>
                    <a:bodyPr/>
                    <a:lstStyle/>
                    <a:p>
                      <a:pPr marR="55880" algn="r">
                        <a:lnSpc>
                          <a:spcPts val="2870"/>
                        </a:lnSpc>
                      </a:pPr>
                      <a:r>
                        <a:rPr sz="2400" dirty="0">
                          <a:latin typeface="Times New Roman"/>
                          <a:cs typeface="Times New Roman"/>
                        </a:rPr>
                        <a:t>8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64135" algn="r">
                        <a:lnSpc>
                          <a:spcPts val="2870"/>
                        </a:lnSpc>
                      </a:pPr>
                      <a:r>
                        <a:rPr sz="2400" dirty="0">
                          <a:latin typeface="Times New Roman"/>
                          <a:cs typeface="Times New Roman"/>
                        </a:rPr>
                        <a:t>5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81280">
                        <a:lnSpc>
                          <a:spcPts val="2870"/>
                        </a:lnSpc>
                      </a:pPr>
                      <a:r>
                        <a:rPr sz="2400" dirty="0">
                          <a:latin typeface="Times New Roman"/>
                          <a:cs typeface="Times New Roman"/>
                        </a:rPr>
                        <a:t>*****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401320">
                <a:tc>
                  <a:txBody>
                    <a:bodyPr/>
                    <a:lstStyle/>
                    <a:p>
                      <a:pPr marR="55880" algn="r">
                        <a:lnSpc>
                          <a:spcPts val="2875"/>
                        </a:lnSpc>
                      </a:pPr>
                      <a:r>
                        <a:rPr sz="2400" dirty="0">
                          <a:latin typeface="Times New Roman"/>
                          <a:cs typeface="Times New Roman"/>
                        </a:rPr>
                        <a:t>9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64135" algn="r">
                        <a:lnSpc>
                          <a:spcPts val="2875"/>
                        </a:lnSpc>
                      </a:pPr>
                      <a:r>
                        <a:rPr sz="2400" dirty="0">
                          <a:latin typeface="Times New Roman"/>
                          <a:cs typeface="Times New Roman"/>
                        </a:rPr>
                        <a:t>17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81280">
                        <a:lnSpc>
                          <a:spcPts val="2875"/>
                        </a:lnSpc>
                      </a:pPr>
                      <a:r>
                        <a:rPr sz="2400" dirty="0">
                          <a:latin typeface="Times New Roman"/>
                          <a:cs typeface="Times New Roman"/>
                        </a:rPr>
                        <a:t>*****************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368935">
                <a:tc>
                  <a:txBody>
                    <a:bodyPr/>
                    <a:lstStyle/>
                    <a:p>
                      <a:pPr marR="55880" algn="r">
                        <a:lnSpc>
                          <a:spcPts val="2805"/>
                        </a:lnSpc>
                      </a:pPr>
                      <a:r>
                        <a:rPr sz="2400" dirty="0">
                          <a:latin typeface="Times New Roman"/>
                          <a:cs typeface="Times New Roman"/>
                        </a:rPr>
                        <a:t>10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64135" algn="r">
                        <a:lnSpc>
                          <a:spcPts val="2805"/>
                        </a:lnSpc>
                      </a:pPr>
                      <a:r>
                        <a:rPr sz="2400" dirty="0">
                          <a:latin typeface="Times New Roman"/>
                          <a:cs typeface="Times New Roman"/>
                        </a:rPr>
                        <a:t>1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81280">
                        <a:lnSpc>
                          <a:spcPts val="2805"/>
                        </a:lnSpc>
                      </a:pPr>
                      <a:r>
                        <a:rPr sz="2400" dirty="0">
                          <a:latin typeface="Times New Roman"/>
                          <a:cs typeface="Times New Roman"/>
                        </a:rPr>
                        <a:t>*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</a:tbl>
          </a:graphicData>
        </a:graphic>
      </p:graphicFrame>
      <p:sp>
        <p:nvSpPr>
          <p:cNvPr id="4" name="object 4"/>
          <p:cNvSpPr txBox="1"/>
          <p:nvPr/>
        </p:nvSpPr>
        <p:spPr>
          <a:xfrm>
            <a:off x="1532636" y="6281407"/>
            <a:ext cx="17780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latin typeface="Times New Roman"/>
                <a:cs typeface="Times New Roman"/>
              </a:rPr>
              <a:t>»</a:t>
            </a:r>
            <a:endParaRPr sz="240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538292693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453896" y="730250"/>
            <a:ext cx="7772400" cy="5770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 anchor="b">
            <a:spAutoFit/>
          </a:bodyPr>
          <a:lstStyle/>
          <a:p>
            <a:pPr marL="936625">
              <a:lnSpc>
                <a:spcPts val="4535"/>
              </a:lnSpc>
            </a:pPr>
            <a:r>
              <a:rPr sz="4000" spc="-5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string example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846836" y="1531709"/>
            <a:ext cx="8803640" cy="47015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3429000">
              <a:lnSpc>
                <a:spcPct val="120000"/>
              </a:lnSpc>
              <a:spcBef>
                <a:spcPts val="100"/>
              </a:spcBef>
            </a:pPr>
            <a:r>
              <a:rPr sz="3200" spc="-5" dirty="0">
                <a:latin typeface="Times New Roman"/>
                <a:cs typeface="Times New Roman"/>
              </a:rPr>
              <a:t>string </a:t>
            </a:r>
            <a:r>
              <a:rPr sz="3200" dirty="0">
                <a:latin typeface="Times New Roman"/>
                <a:cs typeface="Times New Roman"/>
              </a:rPr>
              <a:t>= </a:t>
            </a:r>
            <a:r>
              <a:rPr sz="3200" spc="-5" dirty="0">
                <a:latin typeface="Times New Roman"/>
                <a:cs typeface="Times New Roman"/>
              </a:rPr>
              <a:t>input('Enter string: ', 's');  fprintf('String is: %s\n’,</a:t>
            </a:r>
            <a:r>
              <a:rPr sz="3200" spc="-25" dirty="0"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string);</a:t>
            </a:r>
            <a:endParaRPr sz="3200">
              <a:latin typeface="Times New Roman"/>
              <a:cs typeface="Times New Roman"/>
            </a:endParaRPr>
          </a:p>
          <a:p>
            <a:pPr marL="2350135" marR="5080" indent="-2338070">
              <a:lnSpc>
                <a:spcPct val="119700"/>
              </a:lnSpc>
            </a:pPr>
            <a:r>
              <a:rPr sz="3200" spc="-5" dirty="0">
                <a:latin typeface="Times New Roman"/>
                <a:cs typeface="Times New Roman"/>
              </a:rPr>
              <a:t>fprintf(‘String with </a:t>
            </a:r>
            <a:r>
              <a:rPr sz="3200" dirty="0">
                <a:latin typeface="Times New Roman"/>
                <a:cs typeface="Times New Roman"/>
              </a:rPr>
              <a:t>spaces between characters is:\n',...  </a:t>
            </a:r>
            <a:r>
              <a:rPr sz="3200" spc="-5" dirty="0">
                <a:latin typeface="Times New Roman"/>
                <a:cs typeface="Times New Roman"/>
              </a:rPr>
              <a:t>string);</a:t>
            </a:r>
            <a:endParaRPr sz="3200">
              <a:latin typeface="Times New Roman"/>
              <a:cs typeface="Times New Roman"/>
            </a:endParaRPr>
          </a:p>
          <a:p>
            <a:pPr marL="521334" marR="4576445" indent="-509270">
              <a:lnSpc>
                <a:spcPct val="119700"/>
              </a:lnSpc>
              <a:spcBef>
                <a:spcPts val="10"/>
              </a:spcBef>
            </a:pPr>
            <a:r>
              <a:rPr sz="3200" spc="-5" dirty="0">
                <a:latin typeface="Times New Roman"/>
                <a:cs typeface="Times New Roman"/>
              </a:rPr>
              <a:t>for i=1:length(string)  fprintf('%c </a:t>
            </a:r>
            <a:r>
              <a:rPr sz="3200" spc="-10" dirty="0">
                <a:latin typeface="Times New Roman"/>
                <a:cs typeface="Times New Roman"/>
              </a:rPr>
              <a:t>',</a:t>
            </a:r>
            <a:r>
              <a:rPr sz="3200" spc="-20" dirty="0"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string(i));</a:t>
            </a:r>
            <a:endParaRPr sz="3200">
              <a:latin typeface="Times New Roman"/>
              <a:cs typeface="Times New Roman"/>
            </a:endParaRPr>
          </a:p>
          <a:p>
            <a:pPr marL="12700" marR="6899275">
              <a:lnSpc>
                <a:spcPts val="4610"/>
              </a:lnSpc>
              <a:spcBef>
                <a:spcPts val="265"/>
              </a:spcBef>
            </a:pPr>
            <a:r>
              <a:rPr sz="3200" spc="-5" dirty="0">
                <a:latin typeface="Times New Roman"/>
                <a:cs typeface="Times New Roman"/>
              </a:rPr>
              <a:t>end  fprintf('\n');</a:t>
            </a:r>
            <a:endParaRPr sz="320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039246952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453896" y="762769"/>
            <a:ext cx="7772400" cy="5770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 anchor="b">
            <a:spAutoFit/>
          </a:bodyPr>
          <a:lstStyle/>
          <a:p>
            <a:pPr marL="936625">
              <a:lnSpc>
                <a:spcPts val="4535"/>
              </a:lnSpc>
            </a:pPr>
            <a:r>
              <a:rPr sz="4000" spc="-5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OUTPUT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532636" y="2246447"/>
            <a:ext cx="6701155" cy="3531235"/>
          </a:xfrm>
          <a:prstGeom prst="rect">
            <a:avLst/>
          </a:prstGeom>
        </p:spPr>
        <p:txBody>
          <a:bodyPr vert="horz" wrap="square" lIns="0" tIns="10858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855"/>
              </a:spcBef>
            </a:pPr>
            <a:r>
              <a:rPr sz="3200" dirty="0">
                <a:latin typeface="Times New Roman"/>
                <a:cs typeface="Times New Roman"/>
              </a:rPr>
              <a:t>»</a:t>
            </a:r>
            <a:r>
              <a:rPr sz="3200" spc="-15" dirty="0"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prog41</a:t>
            </a:r>
            <a:endParaRPr sz="3200">
              <a:latin typeface="Times New Roman"/>
              <a:cs typeface="Times New Roman"/>
            </a:endParaRPr>
          </a:p>
          <a:p>
            <a:pPr marL="12700" marR="2603500">
              <a:lnSpc>
                <a:spcPts val="4610"/>
              </a:lnSpc>
              <a:spcBef>
                <a:spcPts val="265"/>
              </a:spcBef>
            </a:pPr>
            <a:r>
              <a:rPr sz="3200" spc="-5" dirty="0">
                <a:latin typeface="Times New Roman"/>
                <a:cs typeface="Times New Roman"/>
              </a:rPr>
              <a:t>Enter string: Hakan Uraz  String is: Hakan</a:t>
            </a:r>
            <a:r>
              <a:rPr sz="3200" spc="-20" dirty="0"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Uraz</a:t>
            </a:r>
            <a:endParaRPr sz="3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475"/>
              </a:spcBef>
            </a:pPr>
            <a:r>
              <a:rPr sz="3200" dirty="0">
                <a:latin typeface="Times New Roman"/>
                <a:cs typeface="Times New Roman"/>
              </a:rPr>
              <a:t>String </a:t>
            </a:r>
            <a:r>
              <a:rPr sz="3200" spc="-5" dirty="0">
                <a:latin typeface="Times New Roman"/>
                <a:cs typeface="Times New Roman"/>
              </a:rPr>
              <a:t>with </a:t>
            </a:r>
            <a:r>
              <a:rPr sz="3200" dirty="0">
                <a:latin typeface="Times New Roman"/>
                <a:cs typeface="Times New Roman"/>
              </a:rPr>
              <a:t>spaces </a:t>
            </a:r>
            <a:r>
              <a:rPr sz="3200" spc="-5" dirty="0">
                <a:latin typeface="Times New Roman"/>
                <a:cs typeface="Times New Roman"/>
              </a:rPr>
              <a:t>between </a:t>
            </a:r>
            <a:r>
              <a:rPr sz="3200" dirty="0">
                <a:latin typeface="Times New Roman"/>
                <a:cs typeface="Times New Roman"/>
              </a:rPr>
              <a:t>characters</a:t>
            </a:r>
            <a:r>
              <a:rPr sz="3200" spc="-5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is:</a:t>
            </a:r>
            <a:endParaRPr sz="3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755"/>
              </a:spcBef>
              <a:tabLst>
                <a:tab pos="1786255" algn="l"/>
              </a:tabLst>
            </a:pPr>
            <a:r>
              <a:rPr sz="3200" dirty="0">
                <a:latin typeface="Times New Roman"/>
                <a:cs typeface="Times New Roman"/>
              </a:rPr>
              <a:t>H a k a</a:t>
            </a:r>
            <a:r>
              <a:rPr sz="3200" spc="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n	U r a</a:t>
            </a:r>
            <a:r>
              <a:rPr sz="3200" spc="-1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z</a:t>
            </a:r>
            <a:endParaRPr sz="3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770"/>
              </a:spcBef>
            </a:pPr>
            <a:r>
              <a:rPr sz="3200" dirty="0">
                <a:latin typeface="Times New Roman"/>
                <a:cs typeface="Times New Roman"/>
              </a:rPr>
              <a:t>»</a:t>
            </a:r>
            <a:endParaRPr sz="320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339264742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453896" y="762769"/>
            <a:ext cx="7772400" cy="5770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 anchor="b">
            <a:spAutoFit/>
          </a:bodyPr>
          <a:lstStyle/>
          <a:p>
            <a:pPr marL="936625">
              <a:lnSpc>
                <a:spcPts val="4535"/>
              </a:lnSpc>
            </a:pPr>
            <a:r>
              <a:rPr sz="4000" spc="-5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‘Call-by-value’ in functions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532636" y="1677995"/>
            <a:ext cx="4032250" cy="469836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1772920">
              <a:lnSpc>
                <a:spcPct val="119800"/>
              </a:lnSpc>
              <a:spcBef>
                <a:spcPts val="95"/>
              </a:spcBef>
            </a:pPr>
            <a:r>
              <a:rPr sz="3200" dirty="0">
                <a:latin typeface="Times New Roman"/>
                <a:cs typeface="Times New Roman"/>
              </a:rPr>
              <a:t>a = 5  passValue(a);  a</a:t>
            </a:r>
            <a:endParaRPr sz="3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3950">
              <a:latin typeface="Times New Roman"/>
              <a:cs typeface="Times New Roman"/>
            </a:endParaRPr>
          </a:p>
          <a:p>
            <a:pPr marL="12700" marR="5080">
              <a:lnSpc>
                <a:spcPct val="120000"/>
              </a:lnSpc>
              <a:buChar char="•"/>
              <a:tabLst>
                <a:tab pos="354965" algn="l"/>
                <a:tab pos="355600" algn="l"/>
              </a:tabLst>
            </a:pPr>
            <a:r>
              <a:rPr sz="3200" u="heavy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passValue.m </a:t>
            </a:r>
            <a:r>
              <a:rPr sz="3200" u="heavy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contains: </a:t>
            </a:r>
            <a:r>
              <a:rPr sz="3200" spc="-5" dirty="0">
                <a:latin typeface="Times New Roman"/>
                <a:cs typeface="Times New Roman"/>
              </a:rPr>
              <a:t> function</a:t>
            </a:r>
            <a:r>
              <a:rPr sz="3200" spc="-2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passValue(x)</a:t>
            </a:r>
            <a:endParaRPr sz="3200">
              <a:latin typeface="Times New Roman"/>
              <a:cs typeface="Times New Roman"/>
            </a:endParaRPr>
          </a:p>
          <a:p>
            <a:pPr marL="521334" marR="1915160">
              <a:lnSpc>
                <a:spcPct val="119700"/>
              </a:lnSpc>
            </a:pPr>
            <a:r>
              <a:rPr sz="3200" dirty="0">
                <a:latin typeface="Times New Roman"/>
                <a:cs typeface="Times New Roman"/>
              </a:rPr>
              <a:t>x = x +</a:t>
            </a:r>
            <a:r>
              <a:rPr sz="3200" spc="-11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1;  x</a:t>
            </a:r>
            <a:endParaRPr sz="320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90161446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453896" y="762769"/>
            <a:ext cx="7772400" cy="5770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 anchor="b">
            <a:spAutoFit/>
          </a:bodyPr>
          <a:lstStyle/>
          <a:p>
            <a:pPr marL="936625">
              <a:lnSpc>
                <a:spcPts val="4535"/>
              </a:lnSpc>
            </a:pPr>
            <a:r>
              <a:rPr sz="4000" spc="-5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OUTPUT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532636" y="1592059"/>
            <a:ext cx="843915" cy="46951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Times New Roman"/>
                <a:cs typeface="Times New Roman"/>
              </a:rPr>
              <a:t>»</a:t>
            </a:r>
            <a:r>
              <a:rPr sz="1800" spc="-9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prog42</a:t>
            </a:r>
            <a:endParaRPr sz="1800">
              <a:latin typeface="Times New Roman"/>
              <a:cs typeface="Times New Roman"/>
            </a:endParaRPr>
          </a:p>
          <a:p>
            <a:pPr marL="299085" marR="422275" indent="-287020">
              <a:lnSpc>
                <a:spcPct val="200000"/>
              </a:lnSpc>
              <a:spcBef>
                <a:spcPts val="10"/>
              </a:spcBef>
            </a:pPr>
            <a:r>
              <a:rPr sz="1800" dirty="0">
                <a:latin typeface="Times New Roman"/>
                <a:cs typeface="Times New Roman"/>
              </a:rPr>
              <a:t>a =  5</a:t>
            </a:r>
            <a:endParaRPr sz="1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2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7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800" dirty="0">
                <a:latin typeface="Times New Roman"/>
                <a:cs typeface="Times New Roman"/>
              </a:rPr>
              <a:t>x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=</a:t>
            </a:r>
            <a:endParaRPr sz="1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1850">
              <a:latin typeface="Times New Roman"/>
              <a:cs typeface="Times New Roman"/>
            </a:endParaRPr>
          </a:p>
          <a:p>
            <a:pPr marL="299085">
              <a:lnSpc>
                <a:spcPct val="100000"/>
              </a:lnSpc>
              <a:spcBef>
                <a:spcPts val="5"/>
              </a:spcBef>
            </a:pPr>
            <a:r>
              <a:rPr sz="1800" dirty="0">
                <a:latin typeface="Times New Roman"/>
                <a:cs typeface="Times New Roman"/>
              </a:rPr>
              <a:t>6</a:t>
            </a:r>
            <a:endParaRPr sz="1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1850">
              <a:latin typeface="Times New Roman"/>
              <a:cs typeface="Times New Roman"/>
            </a:endParaRPr>
          </a:p>
          <a:p>
            <a:pPr marL="299085" marR="422275" indent="-287020">
              <a:lnSpc>
                <a:spcPct val="200000"/>
              </a:lnSpc>
              <a:spcBef>
                <a:spcPts val="5"/>
              </a:spcBef>
            </a:pPr>
            <a:r>
              <a:rPr sz="1800" dirty="0">
                <a:latin typeface="Times New Roman"/>
                <a:cs typeface="Times New Roman"/>
              </a:rPr>
              <a:t>a =  5</a:t>
            </a:r>
            <a:endParaRPr sz="1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18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1800" dirty="0">
                <a:latin typeface="Times New Roman"/>
                <a:cs typeface="Times New Roman"/>
              </a:rPr>
              <a:t>»</a:t>
            </a:r>
            <a:endParaRPr sz="180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686835386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450847" y="730250"/>
            <a:ext cx="7772400" cy="5770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 anchor="b">
            <a:spAutoFit/>
          </a:bodyPr>
          <a:lstStyle/>
          <a:p>
            <a:pPr marL="936625">
              <a:lnSpc>
                <a:spcPts val="4535"/>
              </a:lnSpc>
            </a:pPr>
            <a:r>
              <a:rPr sz="4000" spc="-5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‘Call-by-value’ in functions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532636" y="1543903"/>
            <a:ext cx="4007485" cy="4839970"/>
          </a:xfrm>
          <a:prstGeom prst="rect">
            <a:avLst/>
          </a:prstGeom>
        </p:spPr>
        <p:txBody>
          <a:bodyPr vert="horz" wrap="square" lIns="0" tIns="5969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70"/>
              </a:spcBef>
            </a:pPr>
            <a:r>
              <a:rPr sz="3200" dirty="0">
                <a:latin typeface="Times New Roman"/>
                <a:cs typeface="Times New Roman"/>
              </a:rPr>
              <a:t>a = [ 3 4 5</a:t>
            </a:r>
            <a:r>
              <a:rPr sz="3200" spc="-5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]</a:t>
            </a:r>
            <a:endParaRPr sz="3200">
              <a:latin typeface="Times New Roman"/>
              <a:cs typeface="Times New Roman"/>
            </a:endParaRPr>
          </a:p>
          <a:p>
            <a:pPr marL="12700" marR="1771650">
              <a:lnSpc>
                <a:spcPct val="109700"/>
              </a:lnSpc>
            </a:pPr>
            <a:r>
              <a:rPr sz="3200" dirty="0">
                <a:latin typeface="Times New Roman"/>
                <a:cs typeface="Times New Roman"/>
              </a:rPr>
              <a:t>passArray(a);  a</a:t>
            </a:r>
            <a:endParaRPr sz="3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3650">
              <a:latin typeface="Times New Roman"/>
              <a:cs typeface="Times New Roman"/>
            </a:endParaRPr>
          </a:p>
          <a:p>
            <a:pPr marL="12700" marR="5080">
              <a:lnSpc>
                <a:spcPct val="109700"/>
              </a:lnSpc>
              <a:buChar char="•"/>
              <a:tabLst>
                <a:tab pos="354965" algn="l"/>
                <a:tab pos="355600" algn="l"/>
              </a:tabLst>
            </a:pPr>
            <a:r>
              <a:rPr sz="3200" u="heavy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passArray.m contains: </a:t>
            </a:r>
            <a:r>
              <a:rPr sz="3200" spc="-5" dirty="0">
                <a:latin typeface="Times New Roman"/>
                <a:cs typeface="Times New Roman"/>
              </a:rPr>
              <a:t> function</a:t>
            </a:r>
            <a:r>
              <a:rPr sz="3200" spc="-2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passArray(a)</a:t>
            </a:r>
            <a:endParaRPr sz="3200">
              <a:latin typeface="Times New Roman"/>
              <a:cs typeface="Times New Roman"/>
            </a:endParaRPr>
          </a:p>
          <a:p>
            <a:pPr marL="521334" marR="990600">
              <a:lnSpc>
                <a:spcPct val="109700"/>
              </a:lnSpc>
            </a:pPr>
            <a:r>
              <a:rPr sz="3200" spc="-5" dirty="0">
                <a:latin typeface="Times New Roman"/>
                <a:cs typeface="Times New Roman"/>
              </a:rPr>
              <a:t>a(1) </a:t>
            </a:r>
            <a:r>
              <a:rPr sz="3200" dirty="0">
                <a:latin typeface="Times New Roman"/>
                <a:cs typeface="Times New Roman"/>
              </a:rPr>
              <a:t>= </a:t>
            </a:r>
            <a:r>
              <a:rPr sz="3200" spc="-5" dirty="0">
                <a:latin typeface="Times New Roman"/>
                <a:cs typeface="Times New Roman"/>
              </a:rPr>
              <a:t>a(1) </a:t>
            </a:r>
            <a:r>
              <a:rPr sz="3200" dirty="0">
                <a:latin typeface="Times New Roman"/>
                <a:cs typeface="Times New Roman"/>
              </a:rPr>
              <a:t>+</a:t>
            </a:r>
            <a:r>
              <a:rPr sz="3200" spc="-9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1;  </a:t>
            </a:r>
            <a:r>
              <a:rPr sz="3200" spc="-10" dirty="0">
                <a:latin typeface="Times New Roman"/>
                <a:cs typeface="Times New Roman"/>
              </a:rPr>
              <a:t>a(1)</a:t>
            </a:r>
            <a:endParaRPr sz="3200">
              <a:latin typeface="Times New Roman"/>
              <a:cs typeface="Times New Roman"/>
            </a:endParaRPr>
          </a:p>
          <a:p>
            <a:pPr marL="521334">
              <a:lnSpc>
                <a:spcPct val="100000"/>
              </a:lnSpc>
              <a:spcBef>
                <a:spcPts val="370"/>
              </a:spcBef>
            </a:pPr>
            <a:r>
              <a:rPr sz="3200" dirty="0">
                <a:latin typeface="Times New Roman"/>
                <a:cs typeface="Times New Roman"/>
              </a:rPr>
              <a:t>a</a:t>
            </a:r>
            <a:endParaRPr sz="320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1018909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 txBox="1"/>
          <p:nvPr/>
        </p:nvSpPr>
        <p:spPr>
          <a:xfrm>
            <a:off x="4551283" y="6637632"/>
            <a:ext cx="1575435" cy="20518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630"/>
              </a:lnSpc>
            </a:pPr>
            <a:r>
              <a:rPr lang="tr-TR" sz="1400" dirty="0" smtClean="0">
                <a:latin typeface="Times New Roman"/>
                <a:cs typeface="Times New Roman"/>
              </a:rPr>
              <a:t> </a:t>
            </a:r>
            <a:endParaRPr sz="1400" dirty="0">
              <a:latin typeface="Times New Roman"/>
              <a:cs typeface="Times New Roman"/>
            </a:endParaRP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453896" y="762769"/>
            <a:ext cx="7772400" cy="5770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 anchor="b">
            <a:spAutoFit/>
          </a:bodyPr>
          <a:lstStyle/>
          <a:p>
            <a:pPr marL="936625">
              <a:lnSpc>
                <a:spcPts val="4535"/>
              </a:lnSpc>
            </a:pPr>
            <a:r>
              <a:rPr sz="4000" spc="-5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loop, switch, menu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532636" y="1475740"/>
            <a:ext cx="6033135" cy="5502910"/>
          </a:xfrm>
          <a:prstGeom prst="rect">
            <a:avLst/>
          </a:prstGeom>
        </p:spPr>
        <p:txBody>
          <a:bodyPr vert="horz" wrap="square" lIns="0" tIns="26034" rIns="0" bIns="0" rtlCol="0">
            <a:spAutoFit/>
          </a:bodyPr>
          <a:lstStyle/>
          <a:p>
            <a:pPr marL="12700" marR="5421630">
              <a:lnSpc>
                <a:spcPts val="2870"/>
              </a:lnSpc>
              <a:spcBef>
                <a:spcPts val="204"/>
              </a:spcBef>
            </a:pPr>
            <a:r>
              <a:rPr sz="2400" spc="-5" dirty="0">
                <a:latin typeface="Times New Roman"/>
                <a:cs typeface="Times New Roman"/>
              </a:rPr>
              <a:t>clear  clc</a:t>
            </a:r>
            <a:endParaRPr sz="2400" dirty="0">
              <a:latin typeface="Times New Roman"/>
              <a:cs typeface="Times New Roman"/>
            </a:endParaRPr>
          </a:p>
          <a:p>
            <a:pPr marL="12700">
              <a:lnSpc>
                <a:spcPts val="2780"/>
              </a:lnSpc>
            </a:pPr>
            <a:r>
              <a:rPr sz="2400" spc="-5" dirty="0">
                <a:latin typeface="Times New Roman"/>
                <a:cs typeface="Times New Roman"/>
              </a:rPr>
              <a:t>anamenu </a:t>
            </a:r>
            <a:r>
              <a:rPr sz="2400" dirty="0">
                <a:latin typeface="Times New Roman"/>
                <a:cs typeface="Times New Roman"/>
              </a:rPr>
              <a:t>=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0;</a:t>
            </a:r>
          </a:p>
          <a:p>
            <a:pPr marL="12700">
              <a:lnSpc>
                <a:spcPts val="2875"/>
              </a:lnSpc>
            </a:pPr>
            <a:r>
              <a:rPr sz="2400" spc="-5" dirty="0">
                <a:latin typeface="Times New Roman"/>
                <a:cs typeface="Times New Roman"/>
              </a:rPr>
              <a:t>while anamenu &lt;=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5</a:t>
            </a:r>
            <a:endParaRPr sz="2400" dirty="0">
              <a:latin typeface="Times New Roman"/>
              <a:cs typeface="Times New Roman"/>
            </a:endParaRPr>
          </a:p>
          <a:p>
            <a:pPr marL="393700">
              <a:lnSpc>
                <a:spcPct val="100000"/>
              </a:lnSpc>
            </a:pPr>
            <a:r>
              <a:rPr sz="2400" spc="-5" dirty="0">
                <a:latin typeface="Times New Roman"/>
                <a:cs typeface="Times New Roman"/>
              </a:rPr>
              <a:t>anamenu </a:t>
            </a:r>
            <a:r>
              <a:rPr sz="2400" dirty="0">
                <a:latin typeface="Times New Roman"/>
                <a:cs typeface="Times New Roman"/>
              </a:rPr>
              <a:t>= </a:t>
            </a:r>
            <a:r>
              <a:rPr sz="2400" spc="-5" dirty="0">
                <a:latin typeface="Times New Roman"/>
                <a:cs typeface="Times New Roman"/>
              </a:rPr>
              <a:t>menu('Baslik', </a:t>
            </a:r>
            <a:r>
              <a:rPr sz="2400" spc="-10" dirty="0">
                <a:latin typeface="Times New Roman"/>
                <a:cs typeface="Times New Roman"/>
              </a:rPr>
              <a:t>'x </a:t>
            </a:r>
            <a:r>
              <a:rPr sz="2400" dirty="0">
                <a:latin typeface="Times New Roman"/>
                <a:cs typeface="Times New Roman"/>
              </a:rPr>
              <a:t>entry', </a:t>
            </a:r>
            <a:r>
              <a:rPr sz="2400" spc="-10" dirty="0">
                <a:latin typeface="Times New Roman"/>
                <a:cs typeface="Times New Roman"/>
              </a:rPr>
              <a:t>'y</a:t>
            </a:r>
            <a:r>
              <a:rPr sz="2400" spc="1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entry',...</a:t>
            </a:r>
            <a:endParaRPr sz="2400" dirty="0">
              <a:latin typeface="Times New Roman"/>
              <a:cs typeface="Times New Roman"/>
            </a:endParaRPr>
          </a:p>
          <a:p>
            <a:pPr marL="393700" marR="1830705" indent="1143000">
              <a:lnSpc>
                <a:spcPts val="2870"/>
              </a:lnSpc>
              <a:spcBef>
                <a:spcPts val="100"/>
              </a:spcBef>
            </a:pPr>
            <a:r>
              <a:rPr sz="2400" spc="-10" dirty="0">
                <a:latin typeface="Times New Roman"/>
                <a:cs typeface="Times New Roman"/>
              </a:rPr>
              <a:t>'z </a:t>
            </a:r>
            <a:r>
              <a:rPr sz="2400" spc="-5" dirty="0">
                <a:latin typeface="Times New Roman"/>
                <a:cs typeface="Times New Roman"/>
              </a:rPr>
              <a:t>entry', 'start', 'quit');  switch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anamenu</a:t>
            </a:r>
            <a:endParaRPr sz="2400" dirty="0">
              <a:latin typeface="Times New Roman"/>
              <a:cs typeface="Times New Roman"/>
            </a:endParaRPr>
          </a:p>
          <a:p>
            <a:pPr marL="393700" marR="2178050">
              <a:lnSpc>
                <a:spcPts val="2870"/>
              </a:lnSpc>
              <a:spcBef>
                <a:spcPts val="10"/>
              </a:spcBef>
            </a:pPr>
            <a:r>
              <a:rPr sz="2400" spc="-5" dirty="0">
                <a:latin typeface="Times New Roman"/>
                <a:cs typeface="Times New Roman"/>
              </a:rPr>
              <a:t>case 1, x = input('Enter x: </a:t>
            </a:r>
            <a:r>
              <a:rPr sz="2400" spc="-10" dirty="0">
                <a:latin typeface="Times New Roman"/>
                <a:cs typeface="Times New Roman"/>
              </a:rPr>
              <a:t>');  </a:t>
            </a:r>
            <a:r>
              <a:rPr sz="2400" dirty="0">
                <a:latin typeface="Times New Roman"/>
                <a:cs typeface="Times New Roman"/>
              </a:rPr>
              <a:t>case 2, y = </a:t>
            </a:r>
            <a:r>
              <a:rPr sz="2400" spc="-5" dirty="0">
                <a:latin typeface="Times New Roman"/>
                <a:cs typeface="Times New Roman"/>
              </a:rPr>
              <a:t>input('Enter </a:t>
            </a:r>
            <a:r>
              <a:rPr sz="2400" dirty="0">
                <a:latin typeface="Times New Roman"/>
                <a:cs typeface="Times New Roman"/>
              </a:rPr>
              <a:t>y:</a:t>
            </a:r>
            <a:r>
              <a:rPr sz="2400" spc="-7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');</a:t>
            </a:r>
            <a:endParaRPr sz="2400" dirty="0">
              <a:latin typeface="Times New Roman"/>
              <a:cs typeface="Times New Roman"/>
            </a:endParaRPr>
          </a:p>
          <a:p>
            <a:pPr marL="393700" marR="2212975">
              <a:lnSpc>
                <a:spcPts val="2880"/>
              </a:lnSpc>
            </a:pPr>
            <a:r>
              <a:rPr sz="2400" spc="-5" dirty="0">
                <a:latin typeface="Times New Roman"/>
                <a:cs typeface="Times New Roman"/>
              </a:rPr>
              <a:t>case 3, z = input('Enter z: </a:t>
            </a:r>
            <a:r>
              <a:rPr sz="2400" spc="-10" dirty="0">
                <a:latin typeface="Times New Roman"/>
                <a:cs typeface="Times New Roman"/>
              </a:rPr>
              <a:t>');  </a:t>
            </a:r>
            <a:r>
              <a:rPr sz="2400" spc="-5" dirty="0">
                <a:latin typeface="Times New Roman"/>
                <a:cs typeface="Times New Roman"/>
              </a:rPr>
              <a:t>case 4, </a:t>
            </a:r>
            <a:r>
              <a:rPr sz="2400" dirty="0">
                <a:latin typeface="Times New Roman"/>
                <a:cs typeface="Times New Roman"/>
              </a:rPr>
              <a:t>f =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x^2+y^2+z^2;</a:t>
            </a:r>
            <a:endParaRPr sz="2400" dirty="0">
              <a:latin typeface="Times New Roman"/>
              <a:cs typeface="Times New Roman"/>
            </a:endParaRPr>
          </a:p>
          <a:p>
            <a:pPr marL="1231900">
              <a:lnSpc>
                <a:spcPts val="2770"/>
              </a:lnSpc>
            </a:pPr>
            <a:r>
              <a:rPr sz="2400" spc="-10" dirty="0">
                <a:latin typeface="Times New Roman"/>
                <a:cs typeface="Times New Roman"/>
              </a:rPr>
              <a:t>fprintf('The </a:t>
            </a:r>
            <a:r>
              <a:rPr sz="2400" spc="-5" dirty="0">
                <a:latin typeface="Times New Roman"/>
                <a:cs typeface="Times New Roman"/>
              </a:rPr>
              <a:t>value of function: </a:t>
            </a:r>
            <a:r>
              <a:rPr sz="2400" spc="-10" dirty="0">
                <a:latin typeface="Times New Roman"/>
                <a:cs typeface="Times New Roman"/>
              </a:rPr>
              <a:t>%d\n',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f)</a:t>
            </a:r>
            <a:endParaRPr sz="2400" dirty="0">
              <a:latin typeface="Times New Roman"/>
              <a:cs typeface="Times New Roman"/>
            </a:endParaRPr>
          </a:p>
          <a:p>
            <a:pPr marL="393700" marR="3966210">
              <a:lnSpc>
                <a:spcPts val="2870"/>
              </a:lnSpc>
              <a:spcBef>
                <a:spcPts val="105"/>
              </a:spcBef>
            </a:pPr>
            <a:r>
              <a:rPr sz="2400" spc="-5" dirty="0">
                <a:latin typeface="Times New Roman"/>
                <a:cs typeface="Times New Roman"/>
              </a:rPr>
              <a:t>case 5,</a:t>
            </a:r>
            <a:r>
              <a:rPr sz="2400" spc="-4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break;  </a:t>
            </a:r>
            <a:r>
              <a:rPr sz="2400" spc="-5" dirty="0">
                <a:latin typeface="Times New Roman"/>
                <a:cs typeface="Times New Roman"/>
              </a:rPr>
              <a:t>end</a:t>
            </a:r>
            <a:endParaRPr sz="2400" dirty="0">
              <a:latin typeface="Times New Roman"/>
              <a:cs typeface="Times New Roman"/>
            </a:endParaRPr>
          </a:p>
          <a:p>
            <a:pPr marL="12700">
              <a:lnSpc>
                <a:spcPts val="2785"/>
              </a:lnSpc>
            </a:pPr>
            <a:r>
              <a:rPr sz="2400" dirty="0">
                <a:latin typeface="Times New Roman"/>
                <a:cs typeface="Times New Roman"/>
              </a:rPr>
              <a:t>end</a:t>
            </a:r>
          </a:p>
        </p:txBody>
      </p:sp>
    </p:spTree>
    <p:extLst>
      <p:ext uri="{BB962C8B-B14F-4D97-AF65-F5344CB8AC3E}">
        <p14:creationId xmlns:p14="http://schemas.microsoft.com/office/powerpoint/2010/main" val="452086306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453896" y="762769"/>
            <a:ext cx="7772400" cy="5770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 anchor="b">
            <a:spAutoFit/>
          </a:bodyPr>
          <a:lstStyle/>
          <a:p>
            <a:pPr marL="936625">
              <a:lnSpc>
                <a:spcPts val="4535"/>
              </a:lnSpc>
            </a:pPr>
            <a:r>
              <a:rPr sz="4000" spc="-5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OUTPUT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532636" y="1602727"/>
            <a:ext cx="957580" cy="47066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dirty="0">
                <a:latin typeface="Times New Roman"/>
                <a:cs typeface="Times New Roman"/>
              </a:rPr>
              <a:t>»</a:t>
            </a:r>
            <a:r>
              <a:rPr sz="1400" spc="-2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prog43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4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1400" dirty="0">
                <a:latin typeface="Times New Roman"/>
                <a:cs typeface="Times New Roman"/>
              </a:rPr>
              <a:t>a</a:t>
            </a:r>
            <a:r>
              <a:rPr sz="1400" spc="-1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=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450">
              <a:latin typeface="Times New Roman"/>
              <a:cs typeface="Times New Roman"/>
            </a:endParaRPr>
          </a:p>
          <a:p>
            <a:pPr marL="233045">
              <a:lnSpc>
                <a:spcPct val="100000"/>
              </a:lnSpc>
              <a:tabLst>
                <a:tab pos="544195" algn="l"/>
                <a:tab pos="855344" algn="l"/>
              </a:tabLst>
            </a:pPr>
            <a:r>
              <a:rPr sz="1400" dirty="0">
                <a:latin typeface="Times New Roman"/>
                <a:cs typeface="Times New Roman"/>
              </a:rPr>
              <a:t>3	4	5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5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14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400" dirty="0">
                <a:latin typeface="Times New Roman"/>
                <a:cs typeface="Times New Roman"/>
              </a:rPr>
              <a:t>ans</a:t>
            </a:r>
            <a:r>
              <a:rPr sz="1400" spc="-1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=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450">
              <a:latin typeface="Times New Roman"/>
              <a:cs typeface="Times New Roman"/>
            </a:endParaRPr>
          </a:p>
          <a:p>
            <a:pPr marL="233045">
              <a:lnSpc>
                <a:spcPct val="100000"/>
              </a:lnSpc>
              <a:spcBef>
                <a:spcPts val="5"/>
              </a:spcBef>
            </a:pPr>
            <a:r>
              <a:rPr sz="1400" dirty="0">
                <a:latin typeface="Times New Roman"/>
                <a:cs typeface="Times New Roman"/>
              </a:rPr>
              <a:t>4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5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14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400" dirty="0">
                <a:latin typeface="Times New Roman"/>
                <a:cs typeface="Times New Roman"/>
              </a:rPr>
              <a:t>a</a:t>
            </a:r>
            <a:r>
              <a:rPr sz="1400" spc="-1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=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450">
              <a:latin typeface="Times New Roman"/>
              <a:cs typeface="Times New Roman"/>
            </a:endParaRPr>
          </a:p>
          <a:p>
            <a:pPr marL="233045">
              <a:lnSpc>
                <a:spcPct val="100000"/>
              </a:lnSpc>
              <a:tabLst>
                <a:tab pos="544195" algn="l"/>
                <a:tab pos="855344" algn="l"/>
              </a:tabLst>
            </a:pPr>
            <a:r>
              <a:rPr sz="1400" dirty="0">
                <a:latin typeface="Times New Roman"/>
                <a:cs typeface="Times New Roman"/>
              </a:rPr>
              <a:t>4	4	5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5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14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400" dirty="0">
                <a:latin typeface="Times New Roman"/>
                <a:cs typeface="Times New Roman"/>
              </a:rPr>
              <a:t>a</a:t>
            </a:r>
            <a:r>
              <a:rPr sz="1400" spc="-1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=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450">
              <a:latin typeface="Times New Roman"/>
              <a:cs typeface="Times New Roman"/>
            </a:endParaRPr>
          </a:p>
          <a:p>
            <a:pPr marL="233045">
              <a:lnSpc>
                <a:spcPct val="100000"/>
              </a:lnSpc>
              <a:tabLst>
                <a:tab pos="544195" algn="l"/>
                <a:tab pos="855344" algn="l"/>
              </a:tabLst>
            </a:pPr>
            <a:r>
              <a:rPr sz="1400" dirty="0">
                <a:latin typeface="Times New Roman"/>
                <a:cs typeface="Times New Roman"/>
              </a:rPr>
              <a:t>3	4	5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4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400" dirty="0">
                <a:latin typeface="Times New Roman"/>
                <a:cs typeface="Times New Roman"/>
              </a:rPr>
              <a:t>»</a:t>
            </a:r>
            <a:endParaRPr sz="140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35757598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453896" y="762769"/>
            <a:ext cx="7772400" cy="5770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 anchor="b">
            <a:spAutoFit/>
          </a:bodyPr>
          <a:lstStyle/>
          <a:p>
            <a:pPr marL="936625">
              <a:lnSpc>
                <a:spcPts val="4535"/>
              </a:lnSpc>
            </a:pPr>
            <a:r>
              <a:rPr sz="4000" spc="-5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array sorting</a:t>
            </a:r>
            <a:endParaRPr sz="4000" spc="-5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532636" y="1430515"/>
            <a:ext cx="4787265" cy="51384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latin typeface="Times New Roman"/>
                <a:cs typeface="Times New Roman"/>
              </a:rPr>
              <a:t>a = [2 6 4 8 10 12 89 68 45</a:t>
            </a:r>
            <a:r>
              <a:rPr sz="2400" spc="-5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37]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2550">
              <a:latin typeface="Times New Roman"/>
              <a:cs typeface="Times New Roman"/>
            </a:endParaRPr>
          </a:p>
          <a:p>
            <a:pPr marL="393700" marR="2046605" indent="-381000">
              <a:lnSpc>
                <a:spcPts val="2870"/>
              </a:lnSpc>
            </a:pPr>
            <a:r>
              <a:rPr sz="2400" dirty="0">
                <a:latin typeface="Times New Roman"/>
                <a:cs typeface="Times New Roman"/>
              </a:rPr>
              <a:t>for</a:t>
            </a:r>
            <a:r>
              <a:rPr sz="2400" spc="-10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pass=1:length(a)-1  for</a:t>
            </a:r>
            <a:r>
              <a:rPr sz="2400" spc="-6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i=1:length(a)-1</a:t>
            </a:r>
            <a:endParaRPr sz="2400">
              <a:latin typeface="Times New Roman"/>
              <a:cs typeface="Times New Roman"/>
            </a:endParaRPr>
          </a:p>
          <a:p>
            <a:pPr marL="1003300" marR="2324735" indent="-304800">
              <a:lnSpc>
                <a:spcPts val="2870"/>
              </a:lnSpc>
              <a:spcBef>
                <a:spcPts val="10"/>
              </a:spcBef>
            </a:pPr>
            <a:r>
              <a:rPr sz="2400" dirty="0">
                <a:latin typeface="Times New Roman"/>
                <a:cs typeface="Times New Roman"/>
              </a:rPr>
              <a:t>if </a:t>
            </a:r>
            <a:r>
              <a:rPr sz="2400" spc="-5" dirty="0">
                <a:latin typeface="Times New Roman"/>
                <a:cs typeface="Times New Roman"/>
              </a:rPr>
              <a:t>a(i) </a:t>
            </a:r>
            <a:r>
              <a:rPr sz="2400" dirty="0">
                <a:latin typeface="Times New Roman"/>
                <a:cs typeface="Times New Roman"/>
              </a:rPr>
              <a:t>&gt;</a:t>
            </a:r>
            <a:r>
              <a:rPr sz="2400" spc="-9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a(i+1)  hold </a:t>
            </a:r>
            <a:r>
              <a:rPr sz="2400" dirty="0">
                <a:latin typeface="Times New Roman"/>
                <a:cs typeface="Times New Roman"/>
              </a:rPr>
              <a:t>=</a:t>
            </a:r>
            <a:r>
              <a:rPr sz="2400" spc="-7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a(i);</a:t>
            </a:r>
            <a:endParaRPr sz="2400">
              <a:latin typeface="Times New Roman"/>
              <a:cs typeface="Times New Roman"/>
            </a:endParaRPr>
          </a:p>
          <a:p>
            <a:pPr marL="1003300" marR="1925955" indent="-120014" algn="ctr">
              <a:lnSpc>
                <a:spcPts val="2880"/>
              </a:lnSpc>
            </a:pPr>
            <a:r>
              <a:rPr sz="2400" dirty="0">
                <a:latin typeface="Times New Roman"/>
                <a:cs typeface="Times New Roman"/>
              </a:rPr>
              <a:t>a(i) = a(i + 1);  </a:t>
            </a:r>
            <a:r>
              <a:rPr sz="2400" spc="-5" dirty="0">
                <a:latin typeface="Times New Roman"/>
                <a:cs typeface="Times New Roman"/>
              </a:rPr>
              <a:t>a(i </a:t>
            </a:r>
            <a:r>
              <a:rPr sz="2400" dirty="0">
                <a:latin typeface="Times New Roman"/>
                <a:cs typeface="Times New Roman"/>
              </a:rPr>
              <a:t>+ </a:t>
            </a:r>
            <a:r>
              <a:rPr sz="2400" spc="-5" dirty="0">
                <a:latin typeface="Times New Roman"/>
                <a:cs typeface="Times New Roman"/>
              </a:rPr>
              <a:t>1) </a:t>
            </a:r>
            <a:r>
              <a:rPr sz="2400" dirty="0">
                <a:latin typeface="Times New Roman"/>
                <a:cs typeface="Times New Roman"/>
              </a:rPr>
              <a:t>=</a:t>
            </a:r>
            <a:r>
              <a:rPr sz="2400" spc="-9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hold;</a:t>
            </a:r>
            <a:endParaRPr sz="2400">
              <a:latin typeface="Times New Roman"/>
              <a:cs typeface="Times New Roman"/>
            </a:endParaRPr>
          </a:p>
          <a:p>
            <a:pPr marL="698500">
              <a:lnSpc>
                <a:spcPts val="2770"/>
              </a:lnSpc>
            </a:pPr>
            <a:r>
              <a:rPr sz="2400" dirty="0">
                <a:latin typeface="Times New Roman"/>
                <a:cs typeface="Times New Roman"/>
              </a:rPr>
              <a:t>end</a:t>
            </a:r>
            <a:endParaRPr sz="2400">
              <a:latin typeface="Times New Roman"/>
              <a:cs typeface="Times New Roman"/>
            </a:endParaRPr>
          </a:p>
          <a:p>
            <a:pPr marL="12700" marR="3944620" indent="381000">
              <a:lnSpc>
                <a:spcPts val="2870"/>
              </a:lnSpc>
              <a:spcBef>
                <a:spcPts val="100"/>
              </a:spcBef>
            </a:pPr>
            <a:r>
              <a:rPr sz="2400" dirty="0">
                <a:latin typeface="Times New Roman"/>
                <a:cs typeface="Times New Roman"/>
              </a:rPr>
              <a:t>end  end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2400">
              <a:latin typeface="Times New Roman"/>
              <a:cs typeface="Times New Roman"/>
            </a:endParaRPr>
          </a:p>
          <a:p>
            <a:pPr marL="12700" marR="5080">
              <a:lnSpc>
                <a:spcPct val="100000"/>
              </a:lnSpc>
            </a:pPr>
            <a:r>
              <a:rPr sz="2400" spc="-5" dirty="0">
                <a:latin typeface="Times New Roman"/>
                <a:cs typeface="Times New Roman"/>
              </a:rPr>
              <a:t>disp('Array in </a:t>
            </a:r>
            <a:r>
              <a:rPr sz="2400" dirty="0">
                <a:latin typeface="Times New Roman"/>
                <a:cs typeface="Times New Roman"/>
              </a:rPr>
              <a:t>sorted ascending</a:t>
            </a:r>
            <a:r>
              <a:rPr sz="2400" spc="-4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order');  </a:t>
            </a:r>
            <a:r>
              <a:rPr sz="2400" dirty="0">
                <a:latin typeface="Times New Roman"/>
                <a:cs typeface="Times New Roman"/>
              </a:rPr>
              <a:t>a</a:t>
            </a:r>
            <a:endParaRPr sz="240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458556207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453896" y="762769"/>
            <a:ext cx="7772400" cy="5770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 anchor="b">
            <a:spAutoFit/>
          </a:bodyPr>
          <a:lstStyle/>
          <a:p>
            <a:pPr marL="936625">
              <a:lnSpc>
                <a:spcPts val="4535"/>
              </a:lnSpc>
            </a:pPr>
            <a:r>
              <a:rPr sz="4000" spc="-5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OUTPUT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532636" y="2299195"/>
            <a:ext cx="4855845" cy="39884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dirty="0">
                <a:latin typeface="Times New Roman"/>
                <a:cs typeface="Times New Roman"/>
              </a:rPr>
              <a:t>»</a:t>
            </a:r>
            <a:r>
              <a:rPr sz="2000" spc="-1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prog44</a:t>
            </a:r>
            <a:endParaRPr sz="2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20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2000" dirty="0">
                <a:latin typeface="Times New Roman"/>
                <a:cs typeface="Times New Roman"/>
              </a:rPr>
              <a:t>a</a:t>
            </a:r>
            <a:r>
              <a:rPr sz="2000" spc="-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=</a:t>
            </a:r>
            <a:endParaRPr sz="2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2050">
              <a:latin typeface="Times New Roman"/>
              <a:cs typeface="Times New Roman"/>
            </a:endParaRPr>
          </a:p>
          <a:p>
            <a:pPr marL="330835">
              <a:lnSpc>
                <a:spcPct val="100000"/>
              </a:lnSpc>
              <a:spcBef>
                <a:spcPts val="5"/>
              </a:spcBef>
              <a:tabLst>
                <a:tab pos="775335" algn="l"/>
                <a:tab pos="1219835" algn="l"/>
                <a:tab pos="1664335" algn="l"/>
                <a:tab pos="2045970" algn="l"/>
                <a:tab pos="2553970" algn="l"/>
                <a:tab pos="3061970" algn="l"/>
                <a:tab pos="3571875" algn="l"/>
                <a:tab pos="4079875" algn="l"/>
                <a:tab pos="4587240" algn="l"/>
              </a:tabLst>
            </a:pPr>
            <a:r>
              <a:rPr sz="2000" dirty="0">
                <a:latin typeface="Times New Roman"/>
                <a:cs typeface="Times New Roman"/>
              </a:rPr>
              <a:t>2	6	4	8	10	12	89	68	45	37</a:t>
            </a:r>
            <a:endParaRPr sz="2000">
              <a:latin typeface="Times New Roman"/>
              <a:cs typeface="Times New Roman"/>
            </a:endParaRPr>
          </a:p>
          <a:p>
            <a:pPr marL="12700" marR="1621790">
              <a:lnSpc>
                <a:spcPct val="200000"/>
              </a:lnSpc>
            </a:pPr>
            <a:r>
              <a:rPr sz="2000" spc="-5" dirty="0">
                <a:latin typeface="Times New Roman"/>
                <a:cs typeface="Times New Roman"/>
              </a:rPr>
              <a:t>Array </a:t>
            </a:r>
            <a:r>
              <a:rPr sz="2000" spc="-10" dirty="0">
                <a:latin typeface="Times New Roman"/>
                <a:cs typeface="Times New Roman"/>
              </a:rPr>
              <a:t>in </a:t>
            </a:r>
            <a:r>
              <a:rPr sz="2000" spc="-5" dirty="0">
                <a:latin typeface="Times New Roman"/>
                <a:cs typeface="Times New Roman"/>
              </a:rPr>
              <a:t>sorted ascending </a:t>
            </a:r>
            <a:r>
              <a:rPr sz="2000" spc="-10" dirty="0">
                <a:latin typeface="Times New Roman"/>
                <a:cs typeface="Times New Roman"/>
              </a:rPr>
              <a:t>order  </a:t>
            </a:r>
            <a:r>
              <a:rPr sz="2000" dirty="0">
                <a:latin typeface="Times New Roman"/>
                <a:cs typeface="Times New Roman"/>
              </a:rPr>
              <a:t>a</a:t>
            </a:r>
            <a:r>
              <a:rPr sz="2000" spc="-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=</a:t>
            </a:r>
            <a:endParaRPr sz="2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2050">
              <a:latin typeface="Times New Roman"/>
              <a:cs typeface="Times New Roman"/>
            </a:endParaRPr>
          </a:p>
          <a:p>
            <a:pPr marL="330835">
              <a:lnSpc>
                <a:spcPct val="100000"/>
              </a:lnSpc>
              <a:tabLst>
                <a:tab pos="775335" algn="l"/>
                <a:tab pos="1219835" algn="l"/>
                <a:tab pos="1664335" algn="l"/>
                <a:tab pos="2045970" algn="l"/>
                <a:tab pos="2553970" algn="l"/>
                <a:tab pos="3061970" algn="l"/>
                <a:tab pos="3571875" algn="l"/>
                <a:tab pos="4079875" algn="l"/>
                <a:tab pos="4587240" algn="l"/>
              </a:tabLst>
            </a:pPr>
            <a:r>
              <a:rPr sz="2000" dirty="0">
                <a:latin typeface="Times New Roman"/>
                <a:cs typeface="Times New Roman"/>
              </a:rPr>
              <a:t>2	4	6	8	10	12	37	45	68	89</a:t>
            </a:r>
            <a:endParaRPr sz="2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20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2000" dirty="0">
                <a:latin typeface="Times New Roman"/>
                <a:cs typeface="Times New Roman"/>
              </a:rPr>
              <a:t>»</a:t>
            </a:r>
            <a:endParaRPr sz="200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502058971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453896" y="746246"/>
            <a:ext cx="7772400" cy="5770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 anchor="b">
            <a:spAutoFit/>
          </a:bodyPr>
          <a:lstStyle/>
          <a:p>
            <a:pPr marL="936625">
              <a:lnSpc>
                <a:spcPts val="4535"/>
              </a:lnSpc>
            </a:pPr>
            <a:r>
              <a:rPr sz="4000" spc="-5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Linear Search</a:t>
            </a:r>
            <a:endParaRPr sz="4000" spc="-5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532595" y="1254321"/>
            <a:ext cx="7149465" cy="4843145"/>
          </a:xfrm>
          <a:prstGeom prst="rect">
            <a:avLst/>
          </a:prstGeom>
        </p:spPr>
        <p:txBody>
          <a:bodyPr vert="horz" wrap="square" lIns="0" tIns="6096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80"/>
              </a:spcBef>
            </a:pPr>
            <a:r>
              <a:rPr sz="3200" dirty="0">
                <a:latin typeface="Times New Roman"/>
                <a:cs typeface="Times New Roman"/>
              </a:rPr>
              <a:t>a = </a:t>
            </a:r>
            <a:r>
              <a:rPr sz="3200" spc="-5" dirty="0">
                <a:latin typeface="Times New Roman"/>
                <a:cs typeface="Times New Roman"/>
              </a:rPr>
              <a:t>[20 12 </a:t>
            </a:r>
            <a:r>
              <a:rPr sz="3200" dirty="0">
                <a:latin typeface="Times New Roman"/>
                <a:cs typeface="Times New Roman"/>
              </a:rPr>
              <a:t>8 </a:t>
            </a:r>
            <a:r>
              <a:rPr sz="3200" spc="-5" dirty="0">
                <a:latin typeface="Times New Roman"/>
                <a:cs typeface="Times New Roman"/>
              </a:rPr>
              <a:t>13 67 18 38 47</a:t>
            </a:r>
            <a:r>
              <a:rPr sz="3200" spc="-30" dirty="0"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62];</a:t>
            </a:r>
            <a:endParaRPr sz="3200">
              <a:latin typeface="Times New Roman"/>
              <a:cs typeface="Times New Roman"/>
            </a:endParaRPr>
          </a:p>
          <a:p>
            <a:pPr marL="12700" marR="687070">
              <a:lnSpc>
                <a:spcPct val="109700"/>
              </a:lnSpc>
              <a:spcBef>
                <a:spcPts val="15"/>
              </a:spcBef>
            </a:pPr>
            <a:r>
              <a:rPr sz="3200" dirty="0">
                <a:latin typeface="Times New Roman"/>
                <a:cs typeface="Times New Roman"/>
              </a:rPr>
              <a:t>searchKey = </a:t>
            </a:r>
            <a:r>
              <a:rPr sz="3200" spc="-5" dirty="0">
                <a:latin typeface="Times New Roman"/>
                <a:cs typeface="Times New Roman"/>
              </a:rPr>
              <a:t>input('Enter </a:t>
            </a:r>
            <a:r>
              <a:rPr sz="3200" dirty="0">
                <a:latin typeface="Times New Roman"/>
                <a:cs typeface="Times New Roman"/>
              </a:rPr>
              <a:t>search key: ');  element = </a:t>
            </a:r>
            <a:r>
              <a:rPr sz="3200" spc="-5" dirty="0">
                <a:latin typeface="Times New Roman"/>
                <a:cs typeface="Times New Roman"/>
              </a:rPr>
              <a:t>linearSearch(a, </a:t>
            </a:r>
            <a:r>
              <a:rPr sz="3200" dirty="0">
                <a:latin typeface="Times New Roman"/>
                <a:cs typeface="Times New Roman"/>
              </a:rPr>
              <a:t>searchKey);  </a:t>
            </a:r>
            <a:r>
              <a:rPr sz="3200" spc="-5" dirty="0">
                <a:latin typeface="Times New Roman"/>
                <a:cs typeface="Times New Roman"/>
              </a:rPr>
              <a:t>if element ~=</a:t>
            </a:r>
            <a:r>
              <a:rPr sz="3200" spc="5" dirty="0"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-1</a:t>
            </a:r>
            <a:endParaRPr sz="3200">
              <a:latin typeface="Times New Roman"/>
              <a:cs typeface="Times New Roman"/>
            </a:endParaRPr>
          </a:p>
          <a:p>
            <a:pPr marL="1130935" marR="5080" indent="-609600">
              <a:lnSpc>
                <a:spcPct val="109700"/>
              </a:lnSpc>
            </a:pPr>
            <a:r>
              <a:rPr sz="3200" spc="-5" dirty="0">
                <a:latin typeface="Times New Roman"/>
                <a:cs typeface="Times New Roman"/>
              </a:rPr>
              <a:t>fprintf('Found value </a:t>
            </a:r>
            <a:r>
              <a:rPr sz="3200" dirty="0">
                <a:latin typeface="Times New Roman"/>
                <a:cs typeface="Times New Roman"/>
              </a:rPr>
              <a:t>in </a:t>
            </a:r>
            <a:r>
              <a:rPr sz="3200" spc="-5" dirty="0">
                <a:latin typeface="Times New Roman"/>
                <a:cs typeface="Times New Roman"/>
              </a:rPr>
              <a:t>element %d\n', </a:t>
            </a:r>
            <a:r>
              <a:rPr sz="3200" dirty="0">
                <a:latin typeface="Times New Roman"/>
                <a:cs typeface="Times New Roman"/>
              </a:rPr>
              <a:t>...  element);</a:t>
            </a:r>
            <a:endParaRPr sz="3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370"/>
              </a:spcBef>
            </a:pPr>
            <a:r>
              <a:rPr sz="3200" dirty="0">
                <a:latin typeface="Times New Roman"/>
                <a:cs typeface="Times New Roman"/>
              </a:rPr>
              <a:t>else</a:t>
            </a:r>
            <a:endParaRPr sz="3200">
              <a:latin typeface="Times New Roman"/>
              <a:cs typeface="Times New Roman"/>
            </a:endParaRPr>
          </a:p>
          <a:p>
            <a:pPr marL="12700" marR="2093595" indent="508634">
              <a:lnSpc>
                <a:spcPct val="109700"/>
              </a:lnSpc>
            </a:pPr>
            <a:r>
              <a:rPr sz="3200" spc="-5" dirty="0">
                <a:latin typeface="Times New Roman"/>
                <a:cs typeface="Times New Roman"/>
              </a:rPr>
              <a:t>fprintf('Value </a:t>
            </a:r>
            <a:r>
              <a:rPr sz="3200" dirty="0">
                <a:latin typeface="Times New Roman"/>
                <a:cs typeface="Times New Roman"/>
              </a:rPr>
              <a:t>not</a:t>
            </a:r>
            <a:r>
              <a:rPr sz="3200" spc="-7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found\n');  </a:t>
            </a:r>
            <a:r>
              <a:rPr sz="3200" spc="-5" dirty="0">
                <a:latin typeface="Times New Roman"/>
                <a:cs typeface="Times New Roman"/>
              </a:rPr>
              <a:t>end</a:t>
            </a:r>
            <a:endParaRPr sz="320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668594994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453896" y="762769"/>
            <a:ext cx="7772400" cy="5770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 anchor="b">
            <a:spAutoFit/>
          </a:bodyPr>
          <a:lstStyle/>
          <a:p>
            <a:pPr marL="936625">
              <a:lnSpc>
                <a:spcPts val="4535"/>
              </a:lnSpc>
            </a:pPr>
            <a:r>
              <a:rPr sz="4000" spc="-5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linearSearch function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532636" y="1894403"/>
            <a:ext cx="6132195" cy="4114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19700"/>
              </a:lnSpc>
              <a:spcBef>
                <a:spcPts val="95"/>
              </a:spcBef>
            </a:pPr>
            <a:r>
              <a:rPr sz="3200" spc="-5" dirty="0">
                <a:latin typeface="Times New Roman"/>
                <a:cs typeface="Times New Roman"/>
              </a:rPr>
              <a:t>function [pos] </a:t>
            </a:r>
            <a:r>
              <a:rPr sz="3200" dirty="0">
                <a:latin typeface="Times New Roman"/>
                <a:cs typeface="Times New Roman"/>
              </a:rPr>
              <a:t>= </a:t>
            </a:r>
            <a:r>
              <a:rPr sz="3200" spc="-5" dirty="0">
                <a:latin typeface="Times New Roman"/>
                <a:cs typeface="Times New Roman"/>
              </a:rPr>
              <a:t>linearSearch(a, key);  </a:t>
            </a:r>
            <a:r>
              <a:rPr sz="3200" dirty="0">
                <a:latin typeface="Times New Roman"/>
                <a:cs typeface="Times New Roman"/>
              </a:rPr>
              <a:t>pos =</a:t>
            </a:r>
            <a:r>
              <a:rPr sz="3200" spc="-20" dirty="0"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-1;</a:t>
            </a:r>
            <a:endParaRPr sz="3200">
              <a:latin typeface="Times New Roman"/>
              <a:cs typeface="Times New Roman"/>
            </a:endParaRPr>
          </a:p>
          <a:p>
            <a:pPr marL="421005" marR="3319145" indent="-408940">
              <a:lnSpc>
                <a:spcPts val="4610"/>
              </a:lnSpc>
              <a:spcBef>
                <a:spcPts val="270"/>
              </a:spcBef>
            </a:pPr>
            <a:r>
              <a:rPr sz="3200" spc="-5" dirty="0">
                <a:latin typeface="Times New Roman"/>
                <a:cs typeface="Times New Roman"/>
              </a:rPr>
              <a:t>for n=1:length(a)  </a:t>
            </a:r>
            <a:r>
              <a:rPr sz="3200" spc="-10" dirty="0">
                <a:latin typeface="Times New Roman"/>
                <a:cs typeface="Times New Roman"/>
              </a:rPr>
              <a:t>if </a:t>
            </a:r>
            <a:r>
              <a:rPr sz="3200" spc="-5" dirty="0">
                <a:latin typeface="Times New Roman"/>
                <a:cs typeface="Times New Roman"/>
              </a:rPr>
              <a:t>a(n) ==</a:t>
            </a:r>
            <a:r>
              <a:rPr sz="3200" spc="-65" dirty="0"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key</a:t>
            </a:r>
            <a:endParaRPr sz="3200">
              <a:latin typeface="Times New Roman"/>
              <a:cs typeface="Times New Roman"/>
            </a:endParaRPr>
          </a:p>
          <a:p>
            <a:pPr marL="826135">
              <a:lnSpc>
                <a:spcPct val="100000"/>
              </a:lnSpc>
              <a:spcBef>
                <a:spcPts val="475"/>
              </a:spcBef>
            </a:pPr>
            <a:r>
              <a:rPr sz="3200" dirty="0">
                <a:latin typeface="Times New Roman"/>
                <a:cs typeface="Times New Roman"/>
              </a:rPr>
              <a:t>pos =</a:t>
            </a:r>
            <a:r>
              <a:rPr sz="3200" spc="-1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n;</a:t>
            </a:r>
            <a:endParaRPr sz="3200">
              <a:latin typeface="Times New Roman"/>
              <a:cs typeface="Times New Roman"/>
            </a:endParaRPr>
          </a:p>
          <a:p>
            <a:pPr marL="12700" marR="5116830" indent="406400">
              <a:lnSpc>
                <a:spcPts val="4610"/>
              </a:lnSpc>
              <a:spcBef>
                <a:spcPts val="265"/>
              </a:spcBef>
            </a:pPr>
            <a:r>
              <a:rPr sz="3200" spc="-5" dirty="0">
                <a:latin typeface="Times New Roman"/>
                <a:cs typeface="Times New Roman"/>
              </a:rPr>
              <a:t>end  end</a:t>
            </a:r>
            <a:endParaRPr sz="320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468766501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453896" y="730250"/>
            <a:ext cx="7772400" cy="5770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 anchor="b">
            <a:spAutoFit/>
          </a:bodyPr>
          <a:lstStyle/>
          <a:p>
            <a:pPr marL="936625">
              <a:lnSpc>
                <a:spcPts val="4535"/>
              </a:lnSpc>
            </a:pPr>
            <a:r>
              <a:rPr sz="4000" spc="-5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OUTPUT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532636" y="2246447"/>
            <a:ext cx="4156710" cy="4114800"/>
          </a:xfrm>
          <a:prstGeom prst="rect">
            <a:avLst/>
          </a:prstGeom>
        </p:spPr>
        <p:txBody>
          <a:bodyPr vert="horz" wrap="square" lIns="0" tIns="10858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855"/>
              </a:spcBef>
            </a:pPr>
            <a:r>
              <a:rPr sz="3200" dirty="0">
                <a:latin typeface="Times New Roman"/>
                <a:cs typeface="Times New Roman"/>
              </a:rPr>
              <a:t>»</a:t>
            </a:r>
            <a:r>
              <a:rPr sz="3200" spc="-15" dirty="0"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prog45</a:t>
            </a:r>
            <a:endParaRPr sz="3200">
              <a:latin typeface="Times New Roman"/>
              <a:cs typeface="Times New Roman"/>
            </a:endParaRPr>
          </a:p>
          <a:p>
            <a:pPr marL="12700" marR="5080">
              <a:lnSpc>
                <a:spcPts val="4610"/>
              </a:lnSpc>
              <a:spcBef>
                <a:spcPts val="265"/>
              </a:spcBef>
            </a:pPr>
            <a:r>
              <a:rPr sz="3200" spc="-5" dirty="0">
                <a:latin typeface="Times New Roman"/>
                <a:cs typeface="Times New Roman"/>
              </a:rPr>
              <a:t>Enter search key: 67  Found value in element</a:t>
            </a:r>
            <a:r>
              <a:rPr sz="3200" spc="-7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5</a:t>
            </a:r>
            <a:endParaRPr sz="3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475"/>
              </a:spcBef>
            </a:pPr>
            <a:r>
              <a:rPr sz="3200" dirty="0">
                <a:latin typeface="Times New Roman"/>
                <a:cs typeface="Times New Roman"/>
              </a:rPr>
              <a:t>»</a:t>
            </a:r>
            <a:r>
              <a:rPr sz="3200" spc="-15" dirty="0"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prog45</a:t>
            </a:r>
            <a:endParaRPr sz="3200">
              <a:latin typeface="Times New Roman"/>
              <a:cs typeface="Times New Roman"/>
            </a:endParaRPr>
          </a:p>
          <a:p>
            <a:pPr marL="12700" marR="804545">
              <a:lnSpc>
                <a:spcPts val="4610"/>
              </a:lnSpc>
              <a:spcBef>
                <a:spcPts val="265"/>
              </a:spcBef>
            </a:pPr>
            <a:r>
              <a:rPr sz="3200" spc="-5" dirty="0">
                <a:latin typeface="Times New Roman"/>
                <a:cs typeface="Times New Roman"/>
              </a:rPr>
              <a:t>Enter search key: 75  Value not</a:t>
            </a:r>
            <a:r>
              <a:rPr sz="3200" spc="-20" dirty="0"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found</a:t>
            </a:r>
            <a:endParaRPr sz="3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475"/>
              </a:spcBef>
            </a:pPr>
            <a:r>
              <a:rPr sz="3200" dirty="0">
                <a:latin typeface="Times New Roman"/>
                <a:cs typeface="Times New Roman"/>
              </a:rPr>
              <a:t>»</a:t>
            </a:r>
            <a:endParaRPr sz="320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096761963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379219" y="730250"/>
            <a:ext cx="7772400" cy="5770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 anchor="b">
            <a:spAutoFit/>
          </a:bodyPr>
          <a:lstStyle/>
          <a:p>
            <a:pPr marL="936625">
              <a:lnSpc>
                <a:spcPts val="4535"/>
              </a:lnSpc>
            </a:pPr>
            <a:r>
              <a:rPr sz="4000" spc="-5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Arrays – two dimensions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532636" y="1637779"/>
            <a:ext cx="4283075" cy="472186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 marR="1207135">
              <a:lnSpc>
                <a:spcPct val="100200"/>
              </a:lnSpc>
              <a:spcBef>
                <a:spcPts val="90"/>
              </a:spcBef>
            </a:pPr>
            <a:r>
              <a:rPr sz="2800" spc="-5" dirty="0">
                <a:latin typeface="Times New Roman"/>
                <a:cs typeface="Times New Roman"/>
              </a:rPr>
              <a:t>array = [1 2 3; 4 5 6];  disp('Array is: ');  array</a:t>
            </a:r>
            <a:endParaRPr sz="28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2800" spc="-5" dirty="0">
                <a:latin typeface="Times New Roman"/>
                <a:cs typeface="Times New Roman"/>
              </a:rPr>
              <a:t>disp('Array is:</a:t>
            </a:r>
            <a:r>
              <a:rPr sz="2800" spc="-1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');</a:t>
            </a:r>
            <a:endParaRPr sz="2800">
              <a:latin typeface="Times New Roman"/>
              <a:cs typeface="Times New Roman"/>
            </a:endParaRPr>
          </a:p>
          <a:p>
            <a:pPr marL="12700" marR="1397635">
              <a:lnSpc>
                <a:spcPct val="100000"/>
              </a:lnSpc>
            </a:pPr>
            <a:r>
              <a:rPr sz="2800" spc="-5" dirty="0">
                <a:latin typeface="Times New Roman"/>
                <a:cs typeface="Times New Roman"/>
              </a:rPr>
              <a:t>[n, </a:t>
            </a:r>
            <a:r>
              <a:rPr sz="2800" dirty="0">
                <a:latin typeface="Times New Roman"/>
                <a:cs typeface="Times New Roman"/>
              </a:rPr>
              <a:t>m] </a:t>
            </a:r>
            <a:r>
              <a:rPr sz="2800" spc="-5" dirty="0">
                <a:latin typeface="Times New Roman"/>
                <a:cs typeface="Times New Roman"/>
              </a:rPr>
              <a:t>=</a:t>
            </a:r>
            <a:r>
              <a:rPr sz="2800" spc="-5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size(array);  for</a:t>
            </a:r>
            <a:r>
              <a:rPr sz="2800" spc="-1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i=1:n</a:t>
            </a:r>
            <a:endParaRPr sz="2800">
              <a:latin typeface="Times New Roman"/>
              <a:cs typeface="Times New Roman"/>
            </a:endParaRPr>
          </a:p>
          <a:p>
            <a:pPr marL="365760">
              <a:lnSpc>
                <a:spcPct val="100000"/>
              </a:lnSpc>
              <a:spcBef>
                <a:spcPts val="10"/>
              </a:spcBef>
            </a:pPr>
            <a:r>
              <a:rPr sz="2800" dirty="0">
                <a:latin typeface="Times New Roman"/>
                <a:cs typeface="Times New Roman"/>
              </a:rPr>
              <a:t>for</a:t>
            </a:r>
            <a:r>
              <a:rPr sz="2800" spc="-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j=1:m</a:t>
            </a:r>
            <a:endParaRPr sz="2800">
              <a:latin typeface="Times New Roman"/>
              <a:cs typeface="Times New Roman"/>
            </a:endParaRPr>
          </a:p>
          <a:p>
            <a:pPr marL="365760" marR="5080" indent="356235">
              <a:lnSpc>
                <a:spcPct val="100000"/>
              </a:lnSpc>
            </a:pPr>
            <a:r>
              <a:rPr sz="2800" spc="-5" dirty="0">
                <a:latin typeface="Times New Roman"/>
                <a:cs typeface="Times New Roman"/>
              </a:rPr>
              <a:t>fprintf('%3d', array(i, j));  end</a:t>
            </a:r>
            <a:endParaRPr sz="2800">
              <a:latin typeface="Times New Roman"/>
              <a:cs typeface="Times New Roman"/>
            </a:endParaRPr>
          </a:p>
          <a:p>
            <a:pPr marL="12700" marR="2256790" indent="353060">
              <a:lnSpc>
                <a:spcPct val="100000"/>
              </a:lnSpc>
            </a:pPr>
            <a:r>
              <a:rPr sz="2800" dirty="0">
                <a:latin typeface="Times New Roman"/>
                <a:cs typeface="Times New Roman"/>
              </a:rPr>
              <a:t>fprintf(</a:t>
            </a:r>
            <a:r>
              <a:rPr sz="2800" spc="-20" dirty="0">
                <a:latin typeface="Times New Roman"/>
                <a:cs typeface="Times New Roman"/>
              </a:rPr>
              <a:t>'</a:t>
            </a:r>
            <a:r>
              <a:rPr sz="2800" dirty="0">
                <a:latin typeface="Times New Roman"/>
                <a:cs typeface="Times New Roman"/>
              </a:rPr>
              <a:t>\n</a:t>
            </a:r>
            <a:r>
              <a:rPr sz="2800" spc="-20" dirty="0">
                <a:latin typeface="Times New Roman"/>
                <a:cs typeface="Times New Roman"/>
              </a:rPr>
              <a:t>'</a:t>
            </a:r>
            <a:r>
              <a:rPr sz="2800" dirty="0">
                <a:latin typeface="Times New Roman"/>
                <a:cs typeface="Times New Roman"/>
              </a:rPr>
              <a:t>)</a:t>
            </a:r>
            <a:r>
              <a:rPr sz="2800" spc="-5" dirty="0">
                <a:latin typeface="Times New Roman"/>
                <a:cs typeface="Times New Roman"/>
              </a:rPr>
              <a:t>;  end</a:t>
            </a:r>
            <a:endParaRPr sz="280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685288771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453896" y="730250"/>
            <a:ext cx="7772400" cy="5770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 anchor="b">
            <a:spAutoFit/>
          </a:bodyPr>
          <a:lstStyle/>
          <a:p>
            <a:pPr marL="936625">
              <a:lnSpc>
                <a:spcPts val="4535"/>
              </a:lnSpc>
            </a:pPr>
            <a:r>
              <a:rPr sz="4000" spc="-5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OUTPUT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532636" y="1718551"/>
            <a:ext cx="1625600" cy="44069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12445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latin typeface="Times New Roman"/>
                <a:cs typeface="Times New Roman"/>
              </a:rPr>
              <a:t>»</a:t>
            </a:r>
            <a:r>
              <a:rPr sz="2400" spc="-10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prog46  Array</a:t>
            </a:r>
            <a:r>
              <a:rPr sz="2400" spc="-8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is: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24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2400" dirty="0">
                <a:latin typeface="Times New Roman"/>
                <a:cs typeface="Times New Roman"/>
              </a:rPr>
              <a:t>array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=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2450">
              <a:latin typeface="Times New Roman"/>
              <a:cs typeface="Times New Roman"/>
            </a:endParaRPr>
          </a:p>
          <a:p>
            <a:pPr marL="393700">
              <a:lnSpc>
                <a:spcPts val="2875"/>
              </a:lnSpc>
              <a:tabLst>
                <a:tab pos="926465" algn="l"/>
                <a:tab pos="1459865" algn="l"/>
              </a:tabLst>
            </a:pPr>
            <a:r>
              <a:rPr sz="2400" dirty="0">
                <a:latin typeface="Times New Roman"/>
                <a:cs typeface="Times New Roman"/>
              </a:rPr>
              <a:t>1	2	3</a:t>
            </a:r>
            <a:endParaRPr sz="2400">
              <a:latin typeface="Times New Roman"/>
              <a:cs typeface="Times New Roman"/>
            </a:endParaRPr>
          </a:p>
          <a:p>
            <a:pPr marL="393700">
              <a:lnSpc>
                <a:spcPts val="2875"/>
              </a:lnSpc>
              <a:tabLst>
                <a:tab pos="926465" algn="l"/>
                <a:tab pos="1459865" algn="l"/>
              </a:tabLst>
            </a:pPr>
            <a:r>
              <a:rPr sz="2400" dirty="0">
                <a:latin typeface="Times New Roman"/>
                <a:cs typeface="Times New Roman"/>
              </a:rPr>
              <a:t>4	5	6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2550">
              <a:latin typeface="Times New Roman"/>
              <a:cs typeface="Times New Roman"/>
            </a:endParaRPr>
          </a:p>
          <a:p>
            <a:pPr marL="165100" marR="528955" indent="-152400">
              <a:lnSpc>
                <a:spcPts val="2870"/>
              </a:lnSpc>
              <a:tabLst>
                <a:tab pos="469265" algn="l"/>
                <a:tab pos="774065" algn="l"/>
              </a:tabLst>
            </a:pPr>
            <a:r>
              <a:rPr sz="2400" spc="-5" dirty="0">
                <a:latin typeface="Times New Roman"/>
                <a:cs typeface="Times New Roman"/>
              </a:rPr>
              <a:t>Array</a:t>
            </a:r>
            <a:r>
              <a:rPr sz="2400" spc="-7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is:  </a:t>
            </a:r>
            <a:r>
              <a:rPr sz="2400" dirty="0">
                <a:latin typeface="Times New Roman"/>
                <a:cs typeface="Times New Roman"/>
              </a:rPr>
              <a:t>1	2	3</a:t>
            </a:r>
            <a:endParaRPr sz="2400">
              <a:latin typeface="Times New Roman"/>
              <a:cs typeface="Times New Roman"/>
            </a:endParaRPr>
          </a:p>
          <a:p>
            <a:pPr marR="525780" algn="ctr">
              <a:lnSpc>
                <a:spcPts val="2780"/>
              </a:lnSpc>
              <a:tabLst>
                <a:tab pos="304165" algn="l"/>
                <a:tab pos="608965" algn="l"/>
              </a:tabLst>
            </a:pPr>
            <a:r>
              <a:rPr sz="2400" dirty="0">
                <a:latin typeface="Times New Roman"/>
                <a:cs typeface="Times New Roman"/>
              </a:rPr>
              <a:t>4	5	6</a:t>
            </a:r>
            <a:endParaRPr sz="2400">
              <a:latin typeface="Times New Roman"/>
              <a:cs typeface="Times New Roman"/>
            </a:endParaRPr>
          </a:p>
          <a:p>
            <a:pPr marL="12700">
              <a:lnSpc>
                <a:spcPts val="2875"/>
              </a:lnSpc>
            </a:pPr>
            <a:r>
              <a:rPr sz="2400" dirty="0">
                <a:latin typeface="Times New Roman"/>
                <a:cs typeface="Times New Roman"/>
              </a:rPr>
              <a:t>»</a:t>
            </a:r>
            <a:endParaRPr sz="240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618045912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453896" y="730250"/>
            <a:ext cx="7772400" cy="5770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 anchor="b">
            <a:spAutoFit/>
          </a:bodyPr>
          <a:lstStyle/>
          <a:p>
            <a:pPr marL="936625">
              <a:lnSpc>
                <a:spcPts val="4535"/>
              </a:lnSpc>
            </a:pPr>
            <a:r>
              <a:rPr sz="4000" spc="-5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Arrays – two dimensions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171447" y="1693543"/>
            <a:ext cx="8152130" cy="4126865"/>
          </a:xfrm>
          <a:prstGeom prst="rect">
            <a:avLst/>
          </a:prstGeom>
        </p:spPr>
        <p:txBody>
          <a:bodyPr vert="horz" wrap="square" lIns="0" tIns="9779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770"/>
              </a:spcBef>
            </a:pPr>
            <a:r>
              <a:rPr sz="2800" spc="-5" dirty="0">
                <a:latin typeface="Times New Roman"/>
                <a:cs typeface="Times New Roman"/>
              </a:rPr>
              <a:t>studentGrades = [77 68 86 73; 96 87 89 78; 70 90 86</a:t>
            </a:r>
            <a:r>
              <a:rPr sz="2800" spc="7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81]</a:t>
            </a:r>
            <a:endParaRPr sz="2800">
              <a:latin typeface="Times New Roman"/>
              <a:cs typeface="Times New Roman"/>
            </a:endParaRPr>
          </a:p>
          <a:p>
            <a:pPr marL="367665" marR="17780" indent="-355600">
              <a:lnSpc>
                <a:spcPct val="120000"/>
              </a:lnSpc>
            </a:pPr>
            <a:r>
              <a:rPr sz="2800" spc="-5" dirty="0">
                <a:latin typeface="Times New Roman"/>
                <a:cs typeface="Times New Roman"/>
              </a:rPr>
              <a:t>fprintf('\nLowest </a:t>
            </a:r>
            <a:r>
              <a:rPr sz="2800" dirty="0">
                <a:latin typeface="Times New Roman"/>
                <a:cs typeface="Times New Roman"/>
              </a:rPr>
              <a:t>grade: </a:t>
            </a:r>
            <a:r>
              <a:rPr sz="2800" spc="-5" dirty="0">
                <a:latin typeface="Times New Roman"/>
                <a:cs typeface="Times New Roman"/>
              </a:rPr>
              <a:t>%d\nHighest grade: %d\n',...  minimum(studentGrades),</a:t>
            </a:r>
            <a:r>
              <a:rPr sz="2800" spc="-3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maximum(studentGrades));</a:t>
            </a:r>
            <a:endParaRPr sz="2800">
              <a:latin typeface="Times New Roman"/>
              <a:cs typeface="Times New Roman"/>
            </a:endParaRPr>
          </a:p>
          <a:p>
            <a:pPr marL="12700" marR="2529840">
              <a:lnSpc>
                <a:spcPct val="120000"/>
              </a:lnSpc>
              <a:spcBef>
                <a:spcPts val="15"/>
              </a:spcBef>
            </a:pPr>
            <a:r>
              <a:rPr sz="2800" spc="-10" dirty="0">
                <a:latin typeface="Times New Roman"/>
                <a:cs typeface="Times New Roman"/>
              </a:rPr>
              <a:t>[students, exams]=size(studentGrades);  </a:t>
            </a:r>
            <a:r>
              <a:rPr sz="2800" spc="-5" dirty="0">
                <a:latin typeface="Times New Roman"/>
                <a:cs typeface="Times New Roman"/>
              </a:rPr>
              <a:t>for student =</a:t>
            </a:r>
            <a:r>
              <a:rPr sz="2800" spc="-2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1:students</a:t>
            </a:r>
            <a:endParaRPr sz="2800">
              <a:latin typeface="Times New Roman"/>
              <a:cs typeface="Times New Roman"/>
            </a:endParaRPr>
          </a:p>
          <a:p>
            <a:pPr marL="1077595" marR="5080" indent="-800100">
              <a:lnSpc>
                <a:spcPct val="120000"/>
              </a:lnSpc>
              <a:spcBef>
                <a:spcPts val="10"/>
              </a:spcBef>
            </a:pPr>
            <a:r>
              <a:rPr sz="2800" spc="-5" dirty="0">
                <a:latin typeface="Times New Roman"/>
                <a:cs typeface="Times New Roman"/>
              </a:rPr>
              <a:t>fprintf('The average grade for student %d is %5.2f\n',...  student, average(studentGrades, student));</a:t>
            </a:r>
            <a:endParaRPr sz="28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685"/>
              </a:spcBef>
            </a:pPr>
            <a:r>
              <a:rPr sz="2800" spc="-5" dirty="0">
                <a:latin typeface="Times New Roman"/>
                <a:cs typeface="Times New Roman"/>
              </a:rPr>
              <a:t>end</a:t>
            </a:r>
            <a:endParaRPr sz="280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339456474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453896" y="730250"/>
            <a:ext cx="7772400" cy="5770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 anchor="b">
            <a:spAutoFit/>
          </a:bodyPr>
          <a:lstStyle/>
          <a:p>
            <a:pPr marL="936625">
              <a:lnSpc>
                <a:spcPts val="4535"/>
              </a:lnSpc>
            </a:pPr>
            <a:r>
              <a:rPr sz="4000" spc="-5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minimum.m contains...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532636" y="1781035"/>
            <a:ext cx="5683250" cy="42951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5"/>
              </a:spcBef>
            </a:pPr>
            <a:r>
              <a:rPr sz="2800" spc="-5" dirty="0">
                <a:latin typeface="Times New Roman"/>
                <a:cs typeface="Times New Roman"/>
              </a:rPr>
              <a:t>function [lowGrade]=minimum(grades)  lowGrade =</a:t>
            </a:r>
            <a:r>
              <a:rPr sz="280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100;</a:t>
            </a:r>
            <a:endParaRPr sz="2800">
              <a:latin typeface="Times New Roman"/>
              <a:cs typeface="Times New Roman"/>
            </a:endParaRPr>
          </a:p>
          <a:p>
            <a:pPr marL="12700" marR="1260475">
              <a:lnSpc>
                <a:spcPct val="100000"/>
              </a:lnSpc>
              <a:spcBef>
                <a:spcPts val="10"/>
              </a:spcBef>
            </a:pPr>
            <a:r>
              <a:rPr sz="2800" spc="-5" dirty="0">
                <a:latin typeface="Times New Roman"/>
                <a:cs typeface="Times New Roman"/>
              </a:rPr>
              <a:t>[students, tests] = size(grades);  for</a:t>
            </a:r>
            <a:r>
              <a:rPr sz="2800" spc="-1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i=1:students</a:t>
            </a:r>
            <a:endParaRPr sz="2800">
              <a:latin typeface="Times New Roman"/>
              <a:cs typeface="Times New Roman"/>
            </a:endParaRPr>
          </a:p>
          <a:p>
            <a:pPr marL="365760">
              <a:lnSpc>
                <a:spcPct val="100000"/>
              </a:lnSpc>
            </a:pPr>
            <a:r>
              <a:rPr sz="2800" spc="-5" dirty="0">
                <a:latin typeface="Times New Roman"/>
                <a:cs typeface="Times New Roman"/>
              </a:rPr>
              <a:t>for</a:t>
            </a:r>
            <a:r>
              <a:rPr sz="2800" spc="-1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j=1:tests</a:t>
            </a:r>
            <a:endParaRPr sz="2800">
              <a:latin typeface="Times New Roman"/>
              <a:cs typeface="Times New Roman"/>
            </a:endParaRPr>
          </a:p>
          <a:p>
            <a:pPr marL="1077595" marR="1180465" indent="-355600">
              <a:lnSpc>
                <a:spcPct val="100000"/>
              </a:lnSpc>
            </a:pPr>
            <a:r>
              <a:rPr sz="2800" spc="-5" dirty="0">
                <a:latin typeface="Times New Roman"/>
                <a:cs typeface="Times New Roman"/>
              </a:rPr>
              <a:t>if grades(i, j) &lt; lowGrade  lowGrade = grades(i,</a:t>
            </a:r>
            <a:r>
              <a:rPr sz="2800" spc="-2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j);</a:t>
            </a:r>
            <a:endParaRPr sz="2800">
              <a:latin typeface="Times New Roman"/>
              <a:cs typeface="Times New Roman"/>
            </a:endParaRPr>
          </a:p>
          <a:p>
            <a:pPr marL="455930" marR="4439285" indent="266700">
              <a:lnSpc>
                <a:spcPct val="100000"/>
              </a:lnSpc>
              <a:spcBef>
                <a:spcPts val="15"/>
              </a:spcBef>
            </a:pPr>
            <a:r>
              <a:rPr sz="2800" spc="-5" dirty="0">
                <a:latin typeface="Times New Roman"/>
                <a:cs typeface="Times New Roman"/>
              </a:rPr>
              <a:t>end  end</a:t>
            </a:r>
            <a:endParaRPr sz="28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2800" spc="-5" dirty="0">
                <a:latin typeface="Times New Roman"/>
                <a:cs typeface="Times New Roman"/>
              </a:rPr>
              <a:t>end</a:t>
            </a:r>
            <a:endParaRPr sz="280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9075541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453896" y="730250"/>
            <a:ext cx="7772400" cy="5770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 anchor="b">
            <a:spAutoFit/>
          </a:bodyPr>
          <a:lstStyle/>
          <a:p>
            <a:pPr marL="936625">
              <a:lnSpc>
                <a:spcPts val="4535"/>
              </a:lnSpc>
            </a:pPr>
            <a:r>
              <a:rPr sz="4000" spc="-5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OUTPUT</a:t>
            </a:r>
          </a:p>
        </p:txBody>
      </p:sp>
      <p:sp>
        <p:nvSpPr>
          <p:cNvPr id="3" name="object 3"/>
          <p:cNvSpPr/>
          <p:nvPr/>
        </p:nvSpPr>
        <p:spPr>
          <a:xfrm>
            <a:off x="5340096" y="2331712"/>
            <a:ext cx="2048255" cy="396087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1531111" y="2354059"/>
            <a:ext cx="3121660" cy="22174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1899285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latin typeface="Times New Roman"/>
                <a:cs typeface="Times New Roman"/>
              </a:rPr>
              <a:t>» prog28  Enter </a:t>
            </a:r>
            <a:r>
              <a:rPr sz="2400" spc="-5" dirty="0">
                <a:latin typeface="Times New Roman"/>
                <a:cs typeface="Times New Roman"/>
              </a:rPr>
              <a:t>x:</a:t>
            </a:r>
            <a:r>
              <a:rPr sz="2400" spc="-10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3</a:t>
            </a:r>
            <a:endParaRPr sz="2400">
              <a:latin typeface="Times New Roman"/>
              <a:cs typeface="Times New Roman"/>
            </a:endParaRPr>
          </a:p>
          <a:p>
            <a:pPr marL="12700">
              <a:lnSpc>
                <a:spcPts val="2870"/>
              </a:lnSpc>
            </a:pPr>
            <a:r>
              <a:rPr sz="2400" dirty="0">
                <a:latin typeface="Times New Roman"/>
                <a:cs typeface="Times New Roman"/>
              </a:rPr>
              <a:t>Enter </a:t>
            </a:r>
            <a:r>
              <a:rPr sz="2400" spc="-5" dirty="0">
                <a:latin typeface="Times New Roman"/>
                <a:cs typeface="Times New Roman"/>
              </a:rPr>
              <a:t>y:</a:t>
            </a:r>
            <a:r>
              <a:rPr sz="2400" spc="-10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2</a:t>
            </a:r>
            <a:endParaRPr sz="2400">
              <a:latin typeface="Times New Roman"/>
              <a:cs typeface="Times New Roman"/>
            </a:endParaRPr>
          </a:p>
          <a:p>
            <a:pPr marL="12700">
              <a:lnSpc>
                <a:spcPts val="2875"/>
              </a:lnSpc>
            </a:pPr>
            <a:r>
              <a:rPr sz="2400" dirty="0">
                <a:latin typeface="Times New Roman"/>
                <a:cs typeface="Times New Roman"/>
              </a:rPr>
              <a:t>Enter z:</a:t>
            </a:r>
            <a:r>
              <a:rPr sz="2400" spc="-10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1</a:t>
            </a:r>
            <a:endParaRPr sz="2400">
              <a:latin typeface="Times New Roman"/>
              <a:cs typeface="Times New Roman"/>
            </a:endParaRPr>
          </a:p>
          <a:p>
            <a:pPr marL="12700">
              <a:lnSpc>
                <a:spcPts val="2875"/>
              </a:lnSpc>
            </a:pPr>
            <a:r>
              <a:rPr sz="2400" dirty="0">
                <a:latin typeface="Times New Roman"/>
                <a:cs typeface="Times New Roman"/>
              </a:rPr>
              <a:t>The value of function:</a:t>
            </a:r>
            <a:r>
              <a:rPr sz="2400" spc="-1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14</a:t>
            </a:r>
            <a:endParaRPr sz="24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2400" dirty="0">
                <a:latin typeface="Times New Roman"/>
                <a:cs typeface="Times New Roman"/>
              </a:rPr>
              <a:t>»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4551283" y="6637632"/>
            <a:ext cx="1575435" cy="20518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630"/>
              </a:lnSpc>
            </a:pPr>
            <a:r>
              <a:rPr lang="tr-TR" sz="1400" dirty="0" smtClean="0">
                <a:latin typeface="Times New Roman"/>
                <a:cs typeface="Times New Roman"/>
              </a:rPr>
              <a:t> </a:t>
            </a:r>
            <a:endParaRPr sz="1400" dirty="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8751819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453896" y="730250"/>
            <a:ext cx="7772400" cy="5770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 anchor="b">
            <a:spAutoFit/>
          </a:bodyPr>
          <a:lstStyle/>
          <a:p>
            <a:pPr marL="936625">
              <a:lnSpc>
                <a:spcPts val="4535"/>
              </a:lnSpc>
            </a:pPr>
            <a:r>
              <a:rPr sz="4000" spc="-5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maximum.m contains...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602739" y="1925815"/>
            <a:ext cx="5841365" cy="42951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5"/>
              </a:spcBef>
            </a:pPr>
            <a:r>
              <a:rPr sz="2800" spc="-5" dirty="0">
                <a:latin typeface="Times New Roman"/>
                <a:cs typeface="Times New Roman"/>
              </a:rPr>
              <a:t>function [highGrade]=maximum(grades)  highGrade =</a:t>
            </a:r>
            <a:r>
              <a:rPr sz="2800" spc="-3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0;</a:t>
            </a:r>
            <a:endParaRPr sz="2800">
              <a:latin typeface="Times New Roman"/>
              <a:cs typeface="Times New Roman"/>
            </a:endParaRPr>
          </a:p>
          <a:p>
            <a:pPr marL="12700" marR="1417320">
              <a:lnSpc>
                <a:spcPts val="3370"/>
              </a:lnSpc>
              <a:spcBef>
                <a:spcPts val="105"/>
              </a:spcBef>
            </a:pPr>
            <a:r>
              <a:rPr sz="2800" spc="-5" dirty="0">
                <a:latin typeface="Times New Roman"/>
                <a:cs typeface="Times New Roman"/>
              </a:rPr>
              <a:t>[students, tests] = size(grades);  for</a:t>
            </a:r>
            <a:r>
              <a:rPr sz="2800" spc="-1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i=1:students</a:t>
            </a:r>
            <a:endParaRPr sz="2800">
              <a:latin typeface="Times New Roman"/>
              <a:cs typeface="Times New Roman"/>
            </a:endParaRPr>
          </a:p>
          <a:p>
            <a:pPr marL="455930">
              <a:lnSpc>
                <a:spcPts val="3250"/>
              </a:lnSpc>
            </a:pPr>
            <a:r>
              <a:rPr sz="2800" spc="-5" dirty="0">
                <a:latin typeface="Times New Roman"/>
                <a:cs typeface="Times New Roman"/>
              </a:rPr>
              <a:t>for</a:t>
            </a:r>
            <a:r>
              <a:rPr sz="2800" spc="-1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j=1:tests</a:t>
            </a:r>
            <a:endParaRPr sz="2800">
              <a:latin typeface="Times New Roman"/>
              <a:cs typeface="Times New Roman"/>
            </a:endParaRPr>
          </a:p>
          <a:p>
            <a:pPr marL="1165860" marR="1146175" indent="-355600">
              <a:lnSpc>
                <a:spcPct val="100000"/>
              </a:lnSpc>
            </a:pPr>
            <a:r>
              <a:rPr sz="2800" spc="-5" dirty="0">
                <a:latin typeface="Times New Roman"/>
                <a:cs typeface="Times New Roman"/>
              </a:rPr>
              <a:t>if grades(i, j) &gt; highGrade  highGrade = grades(i,</a:t>
            </a:r>
            <a:r>
              <a:rPr sz="2800" spc="-4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j);</a:t>
            </a:r>
            <a:endParaRPr sz="2800">
              <a:latin typeface="Times New Roman"/>
              <a:cs typeface="Times New Roman"/>
            </a:endParaRPr>
          </a:p>
          <a:p>
            <a:pPr marL="455930" marR="4508500" indent="354965">
              <a:lnSpc>
                <a:spcPts val="3370"/>
              </a:lnSpc>
              <a:spcBef>
                <a:spcPts val="100"/>
              </a:spcBef>
            </a:pPr>
            <a:r>
              <a:rPr sz="2800" spc="-5" dirty="0">
                <a:latin typeface="Times New Roman"/>
                <a:cs typeface="Times New Roman"/>
              </a:rPr>
              <a:t>end  end</a:t>
            </a:r>
            <a:endParaRPr sz="2800">
              <a:latin typeface="Times New Roman"/>
              <a:cs typeface="Times New Roman"/>
            </a:endParaRPr>
          </a:p>
          <a:p>
            <a:pPr marL="12700">
              <a:lnSpc>
                <a:spcPts val="3250"/>
              </a:lnSpc>
            </a:pPr>
            <a:r>
              <a:rPr sz="2800" spc="-5" dirty="0">
                <a:latin typeface="Times New Roman"/>
                <a:cs typeface="Times New Roman"/>
              </a:rPr>
              <a:t>end</a:t>
            </a:r>
            <a:endParaRPr sz="280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613367298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453896" y="730250"/>
            <a:ext cx="7772400" cy="5770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 anchor="b">
            <a:spAutoFit/>
          </a:bodyPr>
          <a:lstStyle/>
          <a:p>
            <a:pPr marL="936625">
              <a:lnSpc>
                <a:spcPts val="4535"/>
              </a:lnSpc>
            </a:pPr>
            <a:r>
              <a:rPr sz="4000" spc="-5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average.m contains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532636" y="1894403"/>
            <a:ext cx="6541770" cy="4114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521334" marR="5080" indent="-509270">
              <a:lnSpc>
                <a:spcPct val="119700"/>
              </a:lnSpc>
              <a:spcBef>
                <a:spcPts val="95"/>
              </a:spcBef>
            </a:pPr>
            <a:r>
              <a:rPr sz="3200" spc="-5" dirty="0">
                <a:latin typeface="Times New Roman"/>
                <a:cs typeface="Times New Roman"/>
              </a:rPr>
              <a:t>function [avg]=average(grades, student)  </a:t>
            </a:r>
            <a:r>
              <a:rPr sz="3200" dirty="0">
                <a:latin typeface="Times New Roman"/>
                <a:cs typeface="Times New Roman"/>
              </a:rPr>
              <a:t>total =</a:t>
            </a:r>
            <a:r>
              <a:rPr sz="3200" spc="-2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0;</a:t>
            </a:r>
            <a:endParaRPr sz="3200">
              <a:latin typeface="Times New Roman"/>
              <a:cs typeface="Times New Roman"/>
            </a:endParaRPr>
          </a:p>
          <a:p>
            <a:pPr marL="521334" marR="974090">
              <a:lnSpc>
                <a:spcPts val="4610"/>
              </a:lnSpc>
              <a:spcBef>
                <a:spcPts val="270"/>
              </a:spcBef>
            </a:pPr>
            <a:r>
              <a:rPr sz="3200" spc="-5" dirty="0">
                <a:latin typeface="Times New Roman"/>
                <a:cs typeface="Times New Roman"/>
              </a:rPr>
              <a:t>[students, tests] </a:t>
            </a:r>
            <a:r>
              <a:rPr sz="3200" dirty="0">
                <a:latin typeface="Times New Roman"/>
                <a:cs typeface="Times New Roman"/>
              </a:rPr>
              <a:t>= </a:t>
            </a:r>
            <a:r>
              <a:rPr sz="3200" spc="-5" dirty="0">
                <a:latin typeface="Times New Roman"/>
                <a:cs typeface="Times New Roman"/>
              </a:rPr>
              <a:t>size(grades);  for</a:t>
            </a:r>
            <a:r>
              <a:rPr sz="3200" spc="-10" dirty="0">
                <a:latin typeface="Times New Roman"/>
                <a:cs typeface="Times New Roman"/>
              </a:rPr>
              <a:t> i=1:tests</a:t>
            </a:r>
            <a:endParaRPr sz="3200">
              <a:latin typeface="Times New Roman"/>
              <a:cs typeface="Times New Roman"/>
            </a:endParaRPr>
          </a:p>
          <a:p>
            <a:pPr marL="928369">
              <a:lnSpc>
                <a:spcPct val="100000"/>
              </a:lnSpc>
              <a:spcBef>
                <a:spcPts val="475"/>
              </a:spcBef>
            </a:pPr>
            <a:r>
              <a:rPr sz="3200" spc="-5" dirty="0">
                <a:latin typeface="Times New Roman"/>
                <a:cs typeface="Times New Roman"/>
              </a:rPr>
              <a:t>total </a:t>
            </a:r>
            <a:r>
              <a:rPr sz="3200" dirty="0">
                <a:latin typeface="Times New Roman"/>
                <a:cs typeface="Times New Roman"/>
              </a:rPr>
              <a:t>= </a:t>
            </a:r>
            <a:r>
              <a:rPr sz="3200" spc="-5" dirty="0">
                <a:latin typeface="Times New Roman"/>
                <a:cs typeface="Times New Roman"/>
              </a:rPr>
              <a:t>total </a:t>
            </a:r>
            <a:r>
              <a:rPr sz="3200" dirty="0">
                <a:latin typeface="Times New Roman"/>
                <a:cs typeface="Times New Roman"/>
              </a:rPr>
              <a:t>+ </a:t>
            </a:r>
            <a:r>
              <a:rPr sz="3200" spc="-5" dirty="0">
                <a:latin typeface="Times New Roman"/>
                <a:cs typeface="Times New Roman"/>
              </a:rPr>
              <a:t>grades(student,</a:t>
            </a:r>
            <a:r>
              <a:rPr sz="3200" spc="-35" dirty="0"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i);</a:t>
            </a:r>
            <a:endParaRPr sz="3200">
              <a:latin typeface="Times New Roman"/>
              <a:cs typeface="Times New Roman"/>
            </a:endParaRPr>
          </a:p>
          <a:p>
            <a:pPr marL="521334">
              <a:lnSpc>
                <a:spcPct val="100000"/>
              </a:lnSpc>
              <a:spcBef>
                <a:spcPts val="755"/>
              </a:spcBef>
            </a:pPr>
            <a:r>
              <a:rPr sz="3200" dirty="0">
                <a:latin typeface="Times New Roman"/>
                <a:cs typeface="Times New Roman"/>
              </a:rPr>
              <a:t>end</a:t>
            </a:r>
            <a:endParaRPr sz="3200">
              <a:latin typeface="Times New Roman"/>
              <a:cs typeface="Times New Roman"/>
            </a:endParaRPr>
          </a:p>
          <a:p>
            <a:pPr marL="521334">
              <a:lnSpc>
                <a:spcPct val="100000"/>
              </a:lnSpc>
              <a:spcBef>
                <a:spcPts val="765"/>
              </a:spcBef>
            </a:pPr>
            <a:r>
              <a:rPr sz="3200" spc="-5" dirty="0">
                <a:latin typeface="Times New Roman"/>
                <a:cs typeface="Times New Roman"/>
              </a:rPr>
              <a:t>avg </a:t>
            </a:r>
            <a:r>
              <a:rPr sz="3200" dirty="0">
                <a:latin typeface="Times New Roman"/>
                <a:cs typeface="Times New Roman"/>
              </a:rPr>
              <a:t>= </a:t>
            </a:r>
            <a:r>
              <a:rPr sz="3200" spc="-5" dirty="0">
                <a:latin typeface="Times New Roman"/>
                <a:cs typeface="Times New Roman"/>
              </a:rPr>
              <a:t>total </a:t>
            </a:r>
            <a:r>
              <a:rPr sz="3200" dirty="0">
                <a:latin typeface="Times New Roman"/>
                <a:cs typeface="Times New Roman"/>
              </a:rPr>
              <a:t>/</a:t>
            </a:r>
            <a:r>
              <a:rPr sz="3200" spc="-20" dirty="0"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tests;</a:t>
            </a:r>
            <a:endParaRPr sz="320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710018760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453896" y="730250"/>
            <a:ext cx="7772400" cy="5770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 anchor="b">
            <a:spAutoFit/>
          </a:bodyPr>
          <a:lstStyle/>
          <a:p>
            <a:pPr marL="936625">
              <a:lnSpc>
                <a:spcPts val="4535"/>
              </a:lnSpc>
            </a:pPr>
            <a:r>
              <a:rPr sz="4000" spc="-5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OUTPUT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532636" y="1659115"/>
            <a:ext cx="4112895" cy="45980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algn="just">
              <a:lnSpc>
                <a:spcPct val="100000"/>
              </a:lnSpc>
              <a:spcBef>
                <a:spcPts val="105"/>
              </a:spcBef>
            </a:pPr>
            <a:r>
              <a:rPr sz="2000" dirty="0">
                <a:latin typeface="Times New Roman"/>
                <a:cs typeface="Times New Roman"/>
              </a:rPr>
              <a:t>»</a:t>
            </a:r>
            <a:r>
              <a:rPr sz="2000" spc="-1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prog47</a:t>
            </a:r>
            <a:endParaRPr sz="2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2050">
              <a:latin typeface="Times New Roman"/>
              <a:cs typeface="Times New Roman"/>
            </a:endParaRPr>
          </a:p>
          <a:p>
            <a:pPr marL="12700" algn="just">
              <a:lnSpc>
                <a:spcPct val="100000"/>
              </a:lnSpc>
            </a:pPr>
            <a:r>
              <a:rPr sz="2000" spc="-5" dirty="0">
                <a:latin typeface="Times New Roman"/>
                <a:cs typeface="Times New Roman"/>
              </a:rPr>
              <a:t>studentGrades</a:t>
            </a:r>
            <a:r>
              <a:rPr sz="2000" spc="-1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=</a:t>
            </a:r>
            <a:endParaRPr sz="2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2050">
              <a:latin typeface="Times New Roman"/>
              <a:cs typeface="Times New Roman"/>
            </a:endParaRPr>
          </a:p>
          <a:p>
            <a:pPr marL="266700">
              <a:lnSpc>
                <a:spcPct val="100000"/>
              </a:lnSpc>
              <a:spcBef>
                <a:spcPts val="5"/>
              </a:spcBef>
              <a:tabLst>
                <a:tab pos="774065" algn="l"/>
                <a:tab pos="1283335" algn="l"/>
                <a:tab pos="1791970" algn="l"/>
              </a:tabLst>
            </a:pPr>
            <a:r>
              <a:rPr sz="2000" spc="-5" dirty="0">
                <a:latin typeface="Times New Roman"/>
                <a:cs typeface="Times New Roman"/>
              </a:rPr>
              <a:t>77	68	86	73</a:t>
            </a:r>
            <a:endParaRPr sz="2000">
              <a:latin typeface="Times New Roman"/>
              <a:cs typeface="Times New Roman"/>
            </a:endParaRPr>
          </a:p>
          <a:p>
            <a:pPr marL="266700">
              <a:lnSpc>
                <a:spcPct val="100000"/>
              </a:lnSpc>
              <a:tabLst>
                <a:tab pos="774065" algn="l"/>
                <a:tab pos="1283335" algn="l"/>
                <a:tab pos="1791970" algn="l"/>
              </a:tabLst>
            </a:pPr>
            <a:r>
              <a:rPr sz="2000" spc="-5" dirty="0">
                <a:latin typeface="Times New Roman"/>
                <a:cs typeface="Times New Roman"/>
              </a:rPr>
              <a:t>96	87	89	78</a:t>
            </a:r>
            <a:endParaRPr sz="2000">
              <a:latin typeface="Times New Roman"/>
              <a:cs typeface="Times New Roman"/>
            </a:endParaRPr>
          </a:p>
          <a:p>
            <a:pPr marL="266700">
              <a:lnSpc>
                <a:spcPct val="100000"/>
              </a:lnSpc>
              <a:tabLst>
                <a:tab pos="774065" algn="l"/>
                <a:tab pos="1283335" algn="l"/>
                <a:tab pos="1791970" algn="l"/>
              </a:tabLst>
            </a:pPr>
            <a:r>
              <a:rPr sz="2000" spc="-5" dirty="0">
                <a:latin typeface="Times New Roman"/>
                <a:cs typeface="Times New Roman"/>
              </a:rPr>
              <a:t>70	90	86	81</a:t>
            </a:r>
            <a:endParaRPr sz="2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2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1950">
              <a:latin typeface="Times New Roman"/>
              <a:cs typeface="Times New Roman"/>
            </a:endParaRPr>
          </a:p>
          <a:p>
            <a:pPr marL="12700" algn="just">
              <a:lnSpc>
                <a:spcPct val="100000"/>
              </a:lnSpc>
            </a:pPr>
            <a:r>
              <a:rPr sz="2000" dirty="0">
                <a:latin typeface="Times New Roman"/>
                <a:cs typeface="Times New Roman"/>
              </a:rPr>
              <a:t>Lowest grade:</a:t>
            </a:r>
            <a:r>
              <a:rPr sz="2000" spc="-3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68</a:t>
            </a:r>
            <a:endParaRPr sz="2000">
              <a:latin typeface="Times New Roman"/>
              <a:cs typeface="Times New Roman"/>
            </a:endParaRPr>
          </a:p>
          <a:p>
            <a:pPr marL="12700" algn="just">
              <a:lnSpc>
                <a:spcPct val="100000"/>
              </a:lnSpc>
            </a:pPr>
            <a:r>
              <a:rPr sz="2000" spc="-5" dirty="0">
                <a:latin typeface="Times New Roman"/>
                <a:cs typeface="Times New Roman"/>
              </a:rPr>
              <a:t>Highest grade:</a:t>
            </a:r>
            <a:r>
              <a:rPr sz="2000" spc="-3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96</a:t>
            </a:r>
            <a:endParaRPr sz="2000">
              <a:latin typeface="Times New Roman"/>
              <a:cs typeface="Times New Roman"/>
            </a:endParaRPr>
          </a:p>
          <a:p>
            <a:pPr marL="12700" marR="5080" algn="just">
              <a:lnSpc>
                <a:spcPct val="100000"/>
              </a:lnSpc>
            </a:pPr>
            <a:r>
              <a:rPr sz="2000" spc="-5" dirty="0">
                <a:latin typeface="Times New Roman"/>
                <a:cs typeface="Times New Roman"/>
              </a:rPr>
              <a:t>The average grade for student </a:t>
            </a:r>
            <a:r>
              <a:rPr sz="2000" dirty="0">
                <a:latin typeface="Times New Roman"/>
                <a:cs typeface="Times New Roman"/>
              </a:rPr>
              <a:t>1 </a:t>
            </a:r>
            <a:r>
              <a:rPr sz="2000" spc="-5" dirty="0">
                <a:latin typeface="Times New Roman"/>
                <a:cs typeface="Times New Roman"/>
              </a:rPr>
              <a:t>is 76.00  The average grade for student </a:t>
            </a:r>
            <a:r>
              <a:rPr sz="2000" dirty="0">
                <a:latin typeface="Times New Roman"/>
                <a:cs typeface="Times New Roman"/>
              </a:rPr>
              <a:t>2 </a:t>
            </a:r>
            <a:r>
              <a:rPr sz="2000" spc="-5" dirty="0">
                <a:latin typeface="Times New Roman"/>
                <a:cs typeface="Times New Roman"/>
              </a:rPr>
              <a:t>is 87.50  The average grade for student </a:t>
            </a:r>
            <a:r>
              <a:rPr sz="2000" dirty="0">
                <a:latin typeface="Times New Roman"/>
                <a:cs typeface="Times New Roman"/>
              </a:rPr>
              <a:t>3 </a:t>
            </a:r>
            <a:r>
              <a:rPr sz="2000" spc="-5" dirty="0">
                <a:latin typeface="Times New Roman"/>
                <a:cs typeface="Times New Roman"/>
              </a:rPr>
              <a:t>is</a:t>
            </a:r>
            <a:r>
              <a:rPr sz="2000" spc="-6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81.75</a:t>
            </a:r>
            <a:endParaRPr sz="2000">
              <a:latin typeface="Times New Roman"/>
              <a:cs typeface="Times New Roman"/>
            </a:endParaRPr>
          </a:p>
          <a:p>
            <a:pPr marL="12700" algn="just">
              <a:lnSpc>
                <a:spcPct val="100000"/>
              </a:lnSpc>
            </a:pPr>
            <a:r>
              <a:rPr sz="2000" dirty="0">
                <a:latin typeface="Times New Roman"/>
                <a:cs typeface="Times New Roman"/>
              </a:rPr>
              <a:t>»</a:t>
            </a:r>
            <a:endParaRPr sz="200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7129186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 txBox="1"/>
          <p:nvPr/>
        </p:nvSpPr>
        <p:spPr>
          <a:xfrm>
            <a:off x="4551283" y="6637632"/>
            <a:ext cx="1575435" cy="20518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630"/>
              </a:lnSpc>
            </a:pPr>
            <a:r>
              <a:rPr lang="tr-TR" sz="1400" dirty="0" smtClean="0">
                <a:latin typeface="Times New Roman"/>
                <a:cs typeface="Times New Roman"/>
              </a:rPr>
              <a:t> </a:t>
            </a:r>
            <a:endParaRPr sz="1400" dirty="0">
              <a:latin typeface="Times New Roman"/>
              <a:cs typeface="Times New Roman"/>
            </a:endParaRP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453896" y="730250"/>
            <a:ext cx="7772400" cy="5770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 anchor="b">
            <a:spAutoFit/>
          </a:bodyPr>
          <a:lstStyle/>
          <a:p>
            <a:pPr marL="936625">
              <a:lnSpc>
                <a:spcPts val="4535"/>
              </a:lnSpc>
            </a:pPr>
            <a:r>
              <a:rPr sz="4000" spc="-5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switch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532636" y="1339985"/>
            <a:ext cx="4304665" cy="519366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10000"/>
              </a:lnSpc>
              <a:spcBef>
                <a:spcPts val="100"/>
              </a:spcBef>
            </a:pPr>
            <a:r>
              <a:rPr sz="2800" spc="-5" dirty="0">
                <a:latin typeface="Times New Roman"/>
                <a:cs typeface="Times New Roman"/>
              </a:rPr>
              <a:t>val = input('Enter grade: </a:t>
            </a:r>
            <a:r>
              <a:rPr sz="2800" spc="-10" dirty="0">
                <a:latin typeface="Times New Roman"/>
                <a:cs typeface="Times New Roman"/>
              </a:rPr>
              <a:t>', 's');  </a:t>
            </a:r>
            <a:r>
              <a:rPr sz="2800" spc="-5" dirty="0">
                <a:latin typeface="Times New Roman"/>
                <a:cs typeface="Times New Roman"/>
              </a:rPr>
              <a:t>switch</a:t>
            </a:r>
            <a:r>
              <a:rPr sz="2800" spc="-1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val</a:t>
            </a:r>
            <a:endParaRPr sz="2800">
              <a:latin typeface="Times New Roman"/>
              <a:cs typeface="Times New Roman"/>
            </a:endParaRPr>
          </a:p>
          <a:p>
            <a:pPr marL="455930" marR="1271905" indent="-443865">
              <a:lnSpc>
                <a:spcPct val="110000"/>
              </a:lnSpc>
              <a:spcBef>
                <a:spcPts val="10"/>
              </a:spcBef>
            </a:pPr>
            <a:r>
              <a:rPr sz="2800" spc="-10" dirty="0">
                <a:latin typeface="Times New Roman"/>
                <a:cs typeface="Times New Roman"/>
              </a:rPr>
              <a:t>case {'A', 'a'}  </a:t>
            </a:r>
            <a:r>
              <a:rPr sz="2800" spc="-5" dirty="0">
                <a:latin typeface="Times New Roman"/>
                <a:cs typeface="Times New Roman"/>
              </a:rPr>
              <a:t>disp('Very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good');</a:t>
            </a:r>
            <a:endParaRPr sz="28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335"/>
              </a:spcBef>
            </a:pPr>
            <a:r>
              <a:rPr sz="2800" spc="-10" dirty="0">
                <a:latin typeface="Times New Roman"/>
                <a:cs typeface="Times New Roman"/>
              </a:rPr>
              <a:t>case {'B',</a:t>
            </a:r>
            <a:r>
              <a:rPr sz="2800" spc="-5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Times New Roman"/>
                <a:cs typeface="Times New Roman"/>
              </a:rPr>
              <a:t>'b'}</a:t>
            </a:r>
            <a:endParaRPr sz="2800">
              <a:latin typeface="Times New Roman"/>
              <a:cs typeface="Times New Roman"/>
            </a:endParaRPr>
          </a:p>
          <a:p>
            <a:pPr marL="455930">
              <a:lnSpc>
                <a:spcPct val="100000"/>
              </a:lnSpc>
              <a:spcBef>
                <a:spcPts val="350"/>
              </a:spcBef>
            </a:pPr>
            <a:r>
              <a:rPr sz="2800" dirty="0">
                <a:latin typeface="Times New Roman"/>
                <a:cs typeface="Times New Roman"/>
              </a:rPr>
              <a:t>disp('Good');</a:t>
            </a:r>
            <a:endParaRPr sz="28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335"/>
              </a:spcBef>
            </a:pPr>
            <a:r>
              <a:rPr sz="2800" spc="-10" dirty="0">
                <a:latin typeface="Times New Roman"/>
                <a:cs typeface="Times New Roman"/>
              </a:rPr>
              <a:t>case {'C',</a:t>
            </a:r>
            <a:r>
              <a:rPr sz="2800" spc="-5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Times New Roman"/>
                <a:cs typeface="Times New Roman"/>
              </a:rPr>
              <a:t>'c'}</a:t>
            </a:r>
            <a:endParaRPr sz="2800">
              <a:latin typeface="Times New Roman"/>
              <a:cs typeface="Times New Roman"/>
            </a:endParaRPr>
          </a:p>
          <a:p>
            <a:pPr marL="455930">
              <a:lnSpc>
                <a:spcPct val="100000"/>
              </a:lnSpc>
              <a:spcBef>
                <a:spcPts val="340"/>
              </a:spcBef>
            </a:pPr>
            <a:r>
              <a:rPr sz="2800" spc="-5" dirty="0">
                <a:latin typeface="Times New Roman"/>
                <a:cs typeface="Times New Roman"/>
              </a:rPr>
              <a:t>disp('Fair');</a:t>
            </a:r>
            <a:endParaRPr sz="28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345"/>
              </a:spcBef>
            </a:pPr>
            <a:r>
              <a:rPr sz="2800" spc="-10" dirty="0">
                <a:latin typeface="Times New Roman"/>
                <a:cs typeface="Times New Roman"/>
              </a:rPr>
              <a:t>case {'D', 'd'}</a:t>
            </a:r>
            <a:endParaRPr sz="2800">
              <a:latin typeface="Times New Roman"/>
              <a:cs typeface="Times New Roman"/>
            </a:endParaRPr>
          </a:p>
          <a:p>
            <a:pPr marL="12700" marR="2213610" indent="443230">
              <a:lnSpc>
                <a:spcPct val="110000"/>
              </a:lnSpc>
            </a:pPr>
            <a:r>
              <a:rPr sz="2800" spc="-5" dirty="0">
                <a:latin typeface="Times New Roman"/>
                <a:cs typeface="Times New Roman"/>
              </a:rPr>
              <a:t>disp('Bad');  end</a:t>
            </a:r>
            <a:endParaRPr sz="280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40544280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 txBox="1"/>
          <p:nvPr/>
        </p:nvSpPr>
        <p:spPr>
          <a:xfrm>
            <a:off x="4551283" y="6637632"/>
            <a:ext cx="1575435" cy="20518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630"/>
              </a:lnSpc>
            </a:pPr>
            <a:r>
              <a:rPr lang="tr-TR" sz="1400" dirty="0" smtClean="0">
                <a:latin typeface="Times New Roman"/>
                <a:cs typeface="Times New Roman"/>
              </a:rPr>
              <a:t> </a:t>
            </a:r>
            <a:endParaRPr sz="1400" dirty="0">
              <a:latin typeface="Times New Roman"/>
              <a:cs typeface="Times New Roman"/>
            </a:endParaRP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453896" y="730250"/>
            <a:ext cx="7772400" cy="5770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 anchor="b">
            <a:spAutoFit/>
          </a:bodyPr>
          <a:lstStyle/>
          <a:p>
            <a:pPr marL="936625">
              <a:lnSpc>
                <a:spcPts val="4535"/>
              </a:lnSpc>
            </a:pPr>
            <a:r>
              <a:rPr sz="4000" spc="-5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OUTPUT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532636" y="2246447"/>
            <a:ext cx="2397760" cy="23622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19800"/>
              </a:lnSpc>
              <a:spcBef>
                <a:spcPts val="95"/>
              </a:spcBef>
            </a:pPr>
            <a:r>
              <a:rPr sz="3200" dirty="0">
                <a:latin typeface="Times New Roman"/>
                <a:cs typeface="Times New Roman"/>
              </a:rPr>
              <a:t>» </a:t>
            </a:r>
            <a:r>
              <a:rPr sz="3200" spc="-5" dirty="0">
                <a:latin typeface="Times New Roman"/>
                <a:cs typeface="Times New Roman"/>
              </a:rPr>
              <a:t>prog29  </a:t>
            </a:r>
            <a:r>
              <a:rPr sz="3200" dirty="0">
                <a:latin typeface="Times New Roman"/>
                <a:cs typeface="Times New Roman"/>
              </a:rPr>
              <a:t>Enter grade:</a:t>
            </a:r>
            <a:r>
              <a:rPr sz="3200" spc="-9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B  Good</a:t>
            </a:r>
            <a:endParaRPr sz="3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755"/>
              </a:spcBef>
            </a:pPr>
            <a:r>
              <a:rPr sz="3200" dirty="0">
                <a:latin typeface="Times New Roman"/>
                <a:cs typeface="Times New Roman"/>
              </a:rPr>
              <a:t>»</a:t>
            </a:r>
            <a:endParaRPr sz="320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5956523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 txBox="1"/>
          <p:nvPr/>
        </p:nvSpPr>
        <p:spPr>
          <a:xfrm>
            <a:off x="4551283" y="6637632"/>
            <a:ext cx="1575435" cy="20518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630"/>
              </a:lnSpc>
            </a:pPr>
            <a:r>
              <a:rPr lang="tr-TR" sz="1400" dirty="0" smtClean="0">
                <a:latin typeface="Times New Roman"/>
                <a:cs typeface="Times New Roman"/>
              </a:rPr>
              <a:t> </a:t>
            </a:r>
            <a:endParaRPr sz="1400" dirty="0">
              <a:latin typeface="Times New Roman"/>
              <a:cs typeface="Times New Roman"/>
            </a:endParaRP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453896" y="730250"/>
            <a:ext cx="7772400" cy="5770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 anchor="b">
            <a:spAutoFit/>
          </a:bodyPr>
          <a:lstStyle/>
          <a:p>
            <a:pPr marL="936625">
              <a:lnSpc>
                <a:spcPts val="4535"/>
              </a:lnSpc>
            </a:pPr>
            <a:r>
              <a:rPr sz="4000" spc="-5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switch</a:t>
            </a:r>
            <a:endParaRPr sz="4000" spc="-5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674367" y="1494523"/>
            <a:ext cx="3862704" cy="47218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5"/>
              </a:spcBef>
            </a:pPr>
            <a:r>
              <a:rPr sz="2800" spc="-5" dirty="0">
                <a:latin typeface="Times New Roman"/>
                <a:cs typeface="Times New Roman"/>
              </a:rPr>
              <a:t>val = input('Enter grade:</a:t>
            </a:r>
            <a:r>
              <a:rPr sz="2800" spc="-5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');  switch</a:t>
            </a:r>
            <a:r>
              <a:rPr sz="2800" spc="-1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val</a:t>
            </a:r>
            <a:endParaRPr sz="2800">
              <a:latin typeface="Times New Roman"/>
              <a:cs typeface="Times New Roman"/>
            </a:endParaRPr>
          </a:p>
          <a:p>
            <a:pPr marL="455930" marR="829310" indent="-443865">
              <a:lnSpc>
                <a:spcPct val="100000"/>
              </a:lnSpc>
            </a:pPr>
            <a:r>
              <a:rPr sz="2800" spc="-10" dirty="0">
                <a:latin typeface="Times New Roman"/>
                <a:cs typeface="Times New Roman"/>
              </a:rPr>
              <a:t>case {'A', 'a'}  </a:t>
            </a:r>
            <a:r>
              <a:rPr sz="2800" spc="-5" dirty="0">
                <a:latin typeface="Times New Roman"/>
                <a:cs typeface="Times New Roman"/>
              </a:rPr>
              <a:t>disp('Very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good');</a:t>
            </a:r>
            <a:endParaRPr sz="28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2800" spc="-10" dirty="0">
                <a:latin typeface="Times New Roman"/>
                <a:cs typeface="Times New Roman"/>
              </a:rPr>
              <a:t>case {'B',</a:t>
            </a:r>
            <a:r>
              <a:rPr sz="2800" spc="-5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Times New Roman"/>
                <a:cs typeface="Times New Roman"/>
              </a:rPr>
              <a:t>'b'}</a:t>
            </a:r>
            <a:endParaRPr sz="2800">
              <a:latin typeface="Times New Roman"/>
              <a:cs typeface="Times New Roman"/>
            </a:endParaRPr>
          </a:p>
          <a:p>
            <a:pPr marL="455930">
              <a:lnSpc>
                <a:spcPct val="100000"/>
              </a:lnSpc>
              <a:spcBef>
                <a:spcPts val="10"/>
              </a:spcBef>
            </a:pPr>
            <a:r>
              <a:rPr sz="2800" dirty="0">
                <a:latin typeface="Times New Roman"/>
                <a:cs typeface="Times New Roman"/>
              </a:rPr>
              <a:t>disp('Good');</a:t>
            </a:r>
            <a:endParaRPr sz="28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2800" spc="-10" dirty="0">
                <a:latin typeface="Times New Roman"/>
                <a:cs typeface="Times New Roman"/>
              </a:rPr>
              <a:t>case {'C',</a:t>
            </a:r>
            <a:r>
              <a:rPr sz="2800" spc="-5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Times New Roman"/>
                <a:cs typeface="Times New Roman"/>
              </a:rPr>
              <a:t>'c'}</a:t>
            </a:r>
            <a:endParaRPr sz="2800">
              <a:latin typeface="Times New Roman"/>
              <a:cs typeface="Times New Roman"/>
            </a:endParaRPr>
          </a:p>
          <a:p>
            <a:pPr marL="455930">
              <a:lnSpc>
                <a:spcPct val="100000"/>
              </a:lnSpc>
            </a:pPr>
            <a:r>
              <a:rPr sz="2800" spc="-5" dirty="0">
                <a:latin typeface="Times New Roman"/>
                <a:cs typeface="Times New Roman"/>
              </a:rPr>
              <a:t>disp('Fair');</a:t>
            </a:r>
            <a:endParaRPr sz="28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2800" spc="-10" dirty="0">
                <a:latin typeface="Times New Roman"/>
                <a:cs typeface="Times New Roman"/>
              </a:rPr>
              <a:t>case {'D', 'd'}</a:t>
            </a:r>
            <a:endParaRPr sz="2800">
              <a:latin typeface="Times New Roman"/>
              <a:cs typeface="Times New Roman"/>
            </a:endParaRPr>
          </a:p>
          <a:p>
            <a:pPr marL="12700" marR="1771014" indent="443230">
              <a:lnSpc>
                <a:spcPts val="3370"/>
              </a:lnSpc>
              <a:spcBef>
                <a:spcPts val="105"/>
              </a:spcBef>
            </a:pPr>
            <a:r>
              <a:rPr sz="2800" spc="-5" dirty="0">
                <a:latin typeface="Times New Roman"/>
                <a:cs typeface="Times New Roman"/>
              </a:rPr>
              <a:t>disp('Bad');  end</a:t>
            </a:r>
            <a:endParaRPr sz="280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57695623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 txBox="1"/>
          <p:nvPr/>
        </p:nvSpPr>
        <p:spPr>
          <a:xfrm>
            <a:off x="4551283" y="6637632"/>
            <a:ext cx="1575435" cy="20518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630"/>
              </a:lnSpc>
            </a:pPr>
            <a:r>
              <a:rPr lang="tr-TR" sz="1400" dirty="0" smtClean="0">
                <a:latin typeface="Times New Roman"/>
                <a:cs typeface="Times New Roman"/>
              </a:rPr>
              <a:t> </a:t>
            </a:r>
            <a:endParaRPr sz="1400" dirty="0">
              <a:latin typeface="Times New Roman"/>
              <a:cs typeface="Times New Roman"/>
            </a:endParaRP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453896" y="730250"/>
            <a:ext cx="7772400" cy="5770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 anchor="b">
            <a:spAutoFit/>
          </a:bodyPr>
          <a:lstStyle/>
          <a:p>
            <a:pPr marL="936625">
              <a:lnSpc>
                <a:spcPts val="4535"/>
              </a:lnSpc>
            </a:pPr>
            <a:r>
              <a:rPr sz="4000" spc="-5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OUTPUT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532636" y="2246447"/>
            <a:ext cx="6224270" cy="4114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3924935">
              <a:lnSpc>
                <a:spcPct val="119700"/>
              </a:lnSpc>
              <a:spcBef>
                <a:spcPts val="95"/>
              </a:spcBef>
            </a:pPr>
            <a:r>
              <a:rPr sz="3200" dirty="0">
                <a:latin typeface="Times New Roman"/>
                <a:cs typeface="Times New Roman"/>
              </a:rPr>
              <a:t>» </a:t>
            </a:r>
            <a:r>
              <a:rPr sz="3200" spc="-5" dirty="0">
                <a:latin typeface="Times New Roman"/>
                <a:cs typeface="Times New Roman"/>
              </a:rPr>
              <a:t>prog29b  Enter grade:</a:t>
            </a:r>
            <a:r>
              <a:rPr sz="3200" spc="-8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c</a:t>
            </a:r>
            <a:endParaRPr sz="3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770"/>
              </a:spcBef>
            </a:pPr>
            <a:r>
              <a:rPr sz="3200" dirty="0">
                <a:latin typeface="Times New Roman"/>
                <a:cs typeface="Times New Roman"/>
              </a:rPr>
              <a:t>??? Undefined function or variable</a:t>
            </a:r>
            <a:r>
              <a:rPr sz="3200" spc="-65" dirty="0">
                <a:latin typeface="Times New Roman"/>
                <a:cs typeface="Times New Roman"/>
              </a:rPr>
              <a:t> </a:t>
            </a:r>
            <a:r>
              <a:rPr sz="3200" spc="-10" dirty="0">
                <a:latin typeface="Times New Roman"/>
                <a:cs typeface="Times New Roman"/>
              </a:rPr>
              <a:t>'c'.</a:t>
            </a:r>
            <a:endParaRPr sz="3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3950">
              <a:latin typeface="Times New Roman"/>
              <a:cs typeface="Times New Roman"/>
            </a:endParaRPr>
          </a:p>
          <a:p>
            <a:pPr marL="12700" marR="3776345">
              <a:lnSpc>
                <a:spcPct val="120000"/>
              </a:lnSpc>
            </a:pPr>
            <a:r>
              <a:rPr sz="3200" spc="-5" dirty="0">
                <a:latin typeface="Times New Roman"/>
                <a:cs typeface="Times New Roman"/>
              </a:rPr>
              <a:t>Enter grade:</a:t>
            </a:r>
            <a:r>
              <a:rPr sz="3200" spc="-75" dirty="0"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'c'  Fair</a:t>
            </a:r>
            <a:endParaRPr sz="3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760"/>
              </a:spcBef>
            </a:pPr>
            <a:r>
              <a:rPr sz="3200" dirty="0">
                <a:latin typeface="Times New Roman"/>
                <a:cs typeface="Times New Roman"/>
              </a:rPr>
              <a:t>»</a:t>
            </a:r>
            <a:endParaRPr sz="320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76492256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ema1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Tema1" id="{E76676FE-48E9-41F8-BA89-82D44B62B21D}" vid="{2E1D27D4-D1DE-4CE0-B196-A61C21B665A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74</TotalTime>
  <Words>1978</Words>
  <Application>Microsoft Office PowerPoint</Application>
  <PresentationFormat>Custom</PresentationFormat>
  <Paragraphs>504</Paragraphs>
  <Slides>52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52</vt:i4>
      </vt:variant>
    </vt:vector>
  </HeadingPairs>
  <TitlesOfParts>
    <vt:vector size="53" baseType="lpstr">
      <vt:lpstr>Tema1</vt:lpstr>
      <vt:lpstr>ENE102-10</vt:lpstr>
      <vt:lpstr>switch example</vt:lpstr>
      <vt:lpstr>OUTPUT</vt:lpstr>
      <vt:lpstr>loop, switch, menu</vt:lpstr>
      <vt:lpstr>OUTPUT</vt:lpstr>
      <vt:lpstr>switch</vt:lpstr>
      <vt:lpstr>OUTPUT</vt:lpstr>
      <vt:lpstr>switch</vt:lpstr>
      <vt:lpstr>OUTPUT</vt:lpstr>
      <vt:lpstr>loop, switch</vt:lpstr>
      <vt:lpstr>OUTPUT</vt:lpstr>
      <vt:lpstr>function</vt:lpstr>
      <vt:lpstr>OUTPUT</vt:lpstr>
      <vt:lpstr>NOTE</vt:lpstr>
      <vt:lpstr>function</vt:lpstr>
      <vt:lpstr>OUTPUT</vt:lpstr>
      <vt:lpstr>Built-in function rand</vt:lpstr>
      <vt:lpstr>OUTPUT</vt:lpstr>
      <vt:lpstr>An example game program</vt:lpstr>
      <vt:lpstr>Game program continued...</vt:lpstr>
      <vt:lpstr>Game program – rollDice function</vt:lpstr>
      <vt:lpstr>OUTPUT</vt:lpstr>
      <vt:lpstr>recursive function - factorial</vt:lpstr>
      <vt:lpstr>OUTPUT</vt:lpstr>
      <vt:lpstr>Recursive function - fibonacci</vt:lpstr>
      <vt:lpstr>OUTPUT</vt:lpstr>
      <vt:lpstr>array example</vt:lpstr>
      <vt:lpstr>OUTPUT</vt:lpstr>
      <vt:lpstr>array example</vt:lpstr>
      <vt:lpstr>OUTPUT</vt:lpstr>
      <vt:lpstr>array example</vt:lpstr>
      <vt:lpstr>OUTPUT</vt:lpstr>
      <vt:lpstr>array example</vt:lpstr>
      <vt:lpstr>OUTPUT</vt:lpstr>
      <vt:lpstr>string example</vt:lpstr>
      <vt:lpstr>OUTPUT</vt:lpstr>
      <vt:lpstr>‘Call-by-value’ in functions</vt:lpstr>
      <vt:lpstr>OUTPUT</vt:lpstr>
      <vt:lpstr>‘Call-by-value’ in functions</vt:lpstr>
      <vt:lpstr>OUTPUT</vt:lpstr>
      <vt:lpstr>array sorting</vt:lpstr>
      <vt:lpstr>OUTPUT</vt:lpstr>
      <vt:lpstr>Linear Search</vt:lpstr>
      <vt:lpstr>linearSearch function</vt:lpstr>
      <vt:lpstr>OUTPUT</vt:lpstr>
      <vt:lpstr>Arrays – two dimensions</vt:lpstr>
      <vt:lpstr>OUTPUT</vt:lpstr>
      <vt:lpstr>Arrays – two dimensions</vt:lpstr>
      <vt:lpstr>minimum.m contains...</vt:lpstr>
      <vt:lpstr>maximum.m contains...</vt:lpstr>
      <vt:lpstr>average.m contains</vt:lpstr>
      <vt:lpstr>OUTPUT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CHE138-5</dc:title>
  <dc:creator>Furkan Ar</dc:creator>
  <cp:lastModifiedBy>AR</cp:lastModifiedBy>
  <cp:revision>24</cp:revision>
  <dcterms:created xsi:type="dcterms:W3CDTF">2019-12-02T20:17:31Z</dcterms:created>
  <dcterms:modified xsi:type="dcterms:W3CDTF">2019-12-04T09:04:22Z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2008-04-21T00:00:00Z</vt:filetime>
  </property>
  <property fmtid="{D5CDD505-2E9C-101B-9397-08002B2CF9AE}" pid="3" name="LastSaved">
    <vt:filetime>2019-12-02T00:00:00Z</vt:filetime>
  </property>
</Properties>
</file>