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444" r:id="rId2"/>
    <p:sldId id="349" r:id="rId3"/>
    <p:sldId id="350" r:id="rId4"/>
    <p:sldId id="437" r:id="rId5"/>
    <p:sldId id="351" r:id="rId6"/>
    <p:sldId id="406" r:id="rId7"/>
    <p:sldId id="436" r:id="rId8"/>
    <p:sldId id="408" r:id="rId9"/>
    <p:sldId id="409" r:id="rId10"/>
    <p:sldId id="410" r:id="rId11"/>
    <p:sldId id="413" r:id="rId12"/>
    <p:sldId id="414" r:id="rId13"/>
    <p:sldId id="415" r:id="rId14"/>
    <p:sldId id="416" r:id="rId15"/>
    <p:sldId id="418" r:id="rId16"/>
    <p:sldId id="417" r:id="rId17"/>
    <p:sldId id="419" r:id="rId18"/>
    <p:sldId id="420" r:id="rId19"/>
    <p:sldId id="423" r:id="rId20"/>
    <p:sldId id="442" r:id="rId21"/>
    <p:sldId id="421" r:id="rId22"/>
    <p:sldId id="424" r:id="rId23"/>
    <p:sldId id="438" r:id="rId24"/>
    <p:sldId id="439" r:id="rId25"/>
    <p:sldId id="440" r:id="rId26"/>
    <p:sldId id="426" r:id="rId27"/>
    <p:sldId id="428" r:id="rId28"/>
    <p:sldId id="429" r:id="rId29"/>
    <p:sldId id="441" r:id="rId30"/>
    <p:sldId id="395" r:id="rId31"/>
    <p:sldId id="430" r:id="rId32"/>
    <p:sldId id="399" r:id="rId33"/>
    <p:sldId id="400" r:id="rId34"/>
    <p:sldId id="43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pos="288" userDrawn="1">
          <p15:clr>
            <a:srgbClr val="A4A3A4"/>
          </p15:clr>
        </p15:guide>
        <p15:guide id="4" orient="horz" pos="384" userDrawn="1">
          <p15:clr>
            <a:srgbClr val="A4A3A4"/>
          </p15:clr>
        </p15:guide>
        <p15:guide id="5" orient="horz" pos="672" userDrawn="1">
          <p15:clr>
            <a:srgbClr val="A4A3A4"/>
          </p15:clr>
        </p15:guide>
        <p15:guide id="6" orient="horz" pos="1968" userDrawn="1">
          <p15:clr>
            <a:srgbClr val="A4A3A4"/>
          </p15:clr>
        </p15:guide>
        <p15:guide id="7" pos="54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310B7A-F559-41C5-A3F8-8C197280479B}" v="5" dt="2020-05-28T07:22:32.34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88" autoAdjust="0"/>
    <p:restoredTop sz="58468" autoAdjust="0"/>
  </p:normalViewPr>
  <p:slideViewPr>
    <p:cSldViewPr>
      <p:cViewPr varScale="1">
        <p:scale>
          <a:sx n="39" d="100"/>
          <a:sy n="39" d="100"/>
        </p:scale>
        <p:origin x="1684" y="32"/>
      </p:cViewPr>
      <p:guideLst>
        <p:guide pos="2880"/>
        <p:guide pos="288"/>
        <p:guide orient="horz" pos="384"/>
        <p:guide orient="horz" pos="672"/>
        <p:guide orient="horz" pos="1968"/>
        <p:guide pos="5472"/>
      </p:guideLst>
    </p:cSldViewPr>
  </p:slideViewPr>
  <p:outlineViewPr>
    <p:cViewPr>
      <p:scale>
        <a:sx n="33" d="100"/>
        <a:sy n="33" d="100"/>
      </p:scale>
      <p:origin x="0" y="-12978"/>
    </p:cViewPr>
  </p:outlineViewPr>
  <p:notesTextViewPr>
    <p:cViewPr>
      <p:scale>
        <a:sx n="1" d="1"/>
        <a:sy n="1" d="1"/>
      </p:scale>
      <p:origin x="0" y="-436"/>
    </p:cViewPr>
  </p:notesTextViewPr>
  <p:sorterViewPr>
    <p:cViewPr>
      <p:scale>
        <a:sx n="66" d="100"/>
        <a:sy n="66"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nerjee, Paromita" userId="6558f55b-756d-4690-8326-27773e1c9114" providerId="ADAL" clId="{D2310B7A-F559-41C5-A3F8-8C197280479B}"/>
    <pc:docChg chg="modSld">
      <pc:chgData name="Banerjee, Paromita" userId="6558f55b-756d-4690-8326-27773e1c9114" providerId="ADAL" clId="{D2310B7A-F559-41C5-A3F8-8C197280479B}" dt="2020-05-28T07:22:32.040" v="69" actId="20577"/>
      <pc:docMkLst>
        <pc:docMk/>
      </pc:docMkLst>
      <pc:sldChg chg="modNotesTx">
        <pc:chgData name="Banerjee, Paromita" userId="6558f55b-756d-4690-8326-27773e1c9114" providerId="ADAL" clId="{D2310B7A-F559-41C5-A3F8-8C197280479B}" dt="2020-05-28T07:22:32.040" v="69" actId="20577"/>
        <pc:sldMkLst>
          <pc:docMk/>
          <pc:sldMk cId="1439508629" sldId="4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5/28/2020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5/28/2020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a:p>
          <a:p>
            <a:endParaRPr lang="en-IN"/>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413441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we’ve seen so far, diversity is a big issue, and an important issue, in today’s workplaces. What types of dissimilarities—that is, diversity—do we find in those workplaces? Exhibit 5-4 shows several types of workplace diversity. Let’s work our way through the different types. </a:t>
            </a:r>
            <a:endParaRPr lang="en-US"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Each type is linked to the next and the last is linked to the first, making it a circle. The several types 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Gender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Race and Ethnicity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Disability or Abilities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Religion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LGBT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Other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1850730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aging population is a major critical shift taking place in the workforce. With many of the nearly 85 million baby boomers still employed and active in the workforce, managers must ensure that those employees are not discriminated against because of age. Both Title VII of the Civil Rights Act of 1964 and the Age Discrimination in Employment Act of 1967 prohibit age discrimination. </a:t>
            </a:r>
          </a:p>
          <a:p>
            <a:pPr eaLnBrk="1" hangingPunct="1"/>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issue with older workers is the perception that people have of those workers. Perceptions such as they’re sick more often and they can’t work as hard or as fast as younger employees—perceptions that are inaccurate. Employers have mixed feelings about older workers. On the positive side, they believe that older workers bring a number of good qualities to the job, including experience, judgment, a strong work ethic, and a commitment to doing quality work. But there remain many employers who also view older workers as not being flexible or adaptable and being more resistant to new technology. The challenge for managers is overcoming those misperceptions of older workers and the widespread belief that work performance and work quality decline with age.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cs typeface="Arial" charset="0"/>
              </a:rPr>
              <a:t>Women (47%) and men (53%) now each make up almost half of the workforce. Yet, gender diversity issues are still quite prevalent in organizations. The</a:t>
            </a:r>
            <a:r>
              <a:rPr lang="en-US" sz="1200" kern="1200" dirty="0">
                <a:solidFill>
                  <a:schemeClr val="tx1"/>
                </a:solidFill>
                <a:effectLst/>
                <a:latin typeface="+mn-lt"/>
                <a:ea typeface="+mn-ea"/>
                <a:cs typeface="+mn-cs"/>
              </a:rPr>
              <a:t> latest information shows that women’s median earnings were 83 percent of male full-time wage and salary workers. And</a:t>
            </a:r>
            <a:r>
              <a:rPr lang="en-US" sz="1200" kern="1200" baseline="0" dirty="0">
                <a:solidFill>
                  <a:schemeClr val="tx1"/>
                </a:solidFill>
                <a:effectLst/>
                <a:latin typeface="+mn-lt"/>
                <a:ea typeface="+mn-ea"/>
                <a:cs typeface="+mn-cs"/>
              </a:rPr>
              <a:t> r</a:t>
            </a:r>
            <a:r>
              <a:rPr lang="en-US" sz="1200" kern="1200" dirty="0">
                <a:solidFill>
                  <a:schemeClr val="tx1"/>
                </a:solidFill>
                <a:effectLst/>
                <a:latin typeface="+mn-lt"/>
                <a:ea typeface="+mn-ea"/>
                <a:cs typeface="+mn-cs"/>
              </a:rPr>
              <a:t>esearch by Catalyst found that men start their careers at higher levels than women. And after starting out behind, women don’t ever catch up. Men move up the career ladder further and faster as well.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Few, if any, important differences between men and women affect job performance.</a:t>
            </a:r>
            <a:r>
              <a:rPr lang="en-US" sz="1200" kern="1200" baseline="0" dirty="0">
                <a:solidFill>
                  <a:schemeClr val="tx1"/>
                </a:solidFill>
                <a:effectLst/>
                <a:latin typeface="+mn-lt"/>
                <a:ea typeface="+mn-ea"/>
                <a:cs typeface="+mn-cs"/>
              </a:rPr>
              <a:t> But t</a:t>
            </a:r>
            <a:r>
              <a:rPr lang="en-US" sz="1200" kern="1200" dirty="0">
                <a:solidFill>
                  <a:schemeClr val="tx1"/>
                </a:solidFill>
                <a:effectLst/>
                <a:latin typeface="+mn-lt"/>
                <a:ea typeface="+mn-ea"/>
                <a:cs typeface="+mn-cs"/>
              </a:rPr>
              <a:t>o accommodate their family responsibilities, working mothers are more likely to prefer part-time work, flexible work schedules, and telecommuting. They also prefer jobs that encourage work-life balance.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888855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Race and ethnicity are important types of diversity in organizations. We define </a:t>
            </a:r>
            <a:r>
              <a:rPr lang="en-US" b="1" dirty="0">
                <a:cs typeface="Arial" charset="0"/>
              </a:rPr>
              <a:t>race </a:t>
            </a:r>
            <a:r>
              <a:rPr lang="en-US" dirty="0">
                <a:cs typeface="Arial" charset="0"/>
              </a:rPr>
              <a:t>as the biological heritage (including physical characteristics such as one’s skin color and associated traits) that people use to identify themselves. Most people identify themselves as part of a racial group. Such racial classifications are an integral part of a country’s cultural, social, and legal environments.</a:t>
            </a:r>
          </a:p>
          <a:p>
            <a:pPr eaLnBrk="1" hangingPunct="1"/>
            <a:endParaRPr lang="en-US" dirty="0">
              <a:cs typeface="Arial" charset="0"/>
            </a:endParaRPr>
          </a:p>
          <a:p>
            <a:pPr eaLnBrk="1" hangingPunct="1"/>
            <a:r>
              <a:rPr lang="en-US" b="1" dirty="0">
                <a:cs typeface="Arial" charset="0"/>
              </a:rPr>
              <a:t>Ethnicity </a:t>
            </a:r>
            <a:r>
              <a:rPr lang="en-US" dirty="0">
                <a:cs typeface="Arial" charset="0"/>
              </a:rPr>
              <a:t>is related to race, but it refers to social traits—such as one’s cultural background or allegiance—that are shared by a human population.</a:t>
            </a:r>
          </a:p>
          <a:p>
            <a:pPr eaLnBrk="1" hangingPunct="1"/>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of the research on race and ethnicity as they relate to the workplace has looked at hiring decisions, performance evaluations, pay, and workplace discrimination. However, much of that research has focused on the differences in attitudes and outcomes between whites and African Americans.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finding is that individuals in workplaces tend to favor colleagues of their own race in performance evaluations, promotion decisions, and pay raises. Although such effects are small, they are consistent. Next, research shows substantial racial differences in attitudes toward affirmative action, with African Americans favoring such programs to a greater degree than whites. Other research shows that in employment interviews, African Americans receive lower ratings. In the job setting, they receive lower job performance ratings, are paid less, and are promoted less frequently. However, no statistically significant differences between the two races are observed in absenteeism rates, applied social skills at work, or accident rates.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endParaRPr lang="en-US" dirty="0">
              <a:cs typeface="Arial" charset="0"/>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639826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People with disabilities are the largest minority in the United States. Estimates vary, but it’s believed that there are some 19.8 million working-age Americans with disabilities. And that number continues to increase as military troops return from Iraq and Afghanistan. </a:t>
            </a:r>
          </a:p>
          <a:p>
            <a:pPr eaLnBrk="1" hangingPunct="1"/>
            <a:endParaRPr lang="en-US" dirty="0">
              <a:cs typeface="Arial" charset="0"/>
            </a:endParaRPr>
          </a:p>
          <a:p>
            <a:pPr eaLnBrk="1" hangingPunct="1"/>
            <a:r>
              <a:rPr lang="en-US" dirty="0">
                <a:cs typeface="Arial" charset="0"/>
              </a:rPr>
              <a:t>1990 was a watershed year for persons with disabilities. That was the year the </a:t>
            </a:r>
            <a:r>
              <a:rPr lang="en-US" i="0" dirty="0">
                <a:cs typeface="Arial" charset="0"/>
              </a:rPr>
              <a:t>Americans with Disabilities Act </a:t>
            </a:r>
            <a:r>
              <a:rPr lang="en-US" dirty="0">
                <a:cs typeface="Arial" charset="0"/>
              </a:rPr>
              <a:t>(ADA) became law. ADA prohibits discrimination against an individual who is “regarded as” having a disability and requires employers to make reasonable accommodations so their workplaces are accessible to people with physical or mental disabilities and enable them to effectively perform their jobs.</a:t>
            </a:r>
          </a:p>
          <a:p>
            <a:pPr eaLnBrk="1" hangingPunct="1"/>
            <a:endParaRPr lang="en-US" dirty="0">
              <a:cs typeface="Arial" charset="0"/>
            </a:endParaRPr>
          </a:p>
          <a:p>
            <a:pPr eaLnBrk="1" hangingPunct="1"/>
            <a:r>
              <a:rPr lang="en-US" dirty="0">
                <a:cs typeface="Arial" charset="0"/>
              </a:rPr>
              <a:t>Title VII of the Civil Rights Act prohibits discrimination on the basis of religion (as well as race/ethnicity, country of origin, and sex). Today, it seems that the greatest religious diversity issue in the United States revolves around Islam, especially after 9/11. Islam is one of the world’s most popular religions, and some 2 million Muslims live in the United States. For the most part, U.S. Muslims have attitudes similar to those of other U.S. citizens. However, there are real and perceived differences.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778686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after 20-plus years of the ADA, organizations and managers still have fears about employing disabled workers. A survey by the U.S. Department of Labor looked at these unfounded fears. Exhibit 5-5 describes some of those fears as well as the reality; that is, what it’s really like. </a:t>
            </a:r>
            <a:endParaRPr lang="en-US" dirty="0"/>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Sources: </a:t>
            </a:r>
            <a:r>
              <a:rPr lang="en-US" sz="1200" kern="1200" dirty="0">
                <a:solidFill>
                  <a:schemeClr val="tx1"/>
                </a:solidFill>
                <a:effectLst/>
                <a:latin typeface="+mn-lt"/>
                <a:ea typeface="+mn-ea"/>
                <a:cs typeface="+mn-cs"/>
              </a:rPr>
              <a:t>Based on R. </a:t>
            </a:r>
            <a:r>
              <a:rPr lang="en-US" sz="1200" kern="1200" dirty="0" err="1">
                <a:solidFill>
                  <a:schemeClr val="tx1"/>
                </a:solidFill>
                <a:effectLst/>
                <a:latin typeface="+mn-lt"/>
                <a:ea typeface="+mn-ea"/>
                <a:cs typeface="+mn-cs"/>
              </a:rPr>
              <a:t>Braum</a:t>
            </a:r>
            <a:r>
              <a:rPr lang="en-US" sz="1200" kern="1200" dirty="0">
                <a:solidFill>
                  <a:schemeClr val="tx1"/>
                </a:solidFill>
                <a:effectLst/>
                <a:latin typeface="+mn-lt"/>
                <a:ea typeface="+mn-ea"/>
                <a:cs typeface="+mn-cs"/>
              </a:rPr>
              <a:t>, “Disabled Workers: Employer Fears Are Groundless,” </a:t>
            </a:r>
            <a:r>
              <a:rPr lang="en-US" sz="1200" i="1" kern="1200" dirty="0">
                <a:solidFill>
                  <a:schemeClr val="tx1"/>
                </a:solidFill>
                <a:effectLst/>
                <a:latin typeface="+mn-lt"/>
                <a:ea typeface="+mn-ea"/>
                <a:cs typeface="+mn-cs"/>
              </a:rPr>
              <a:t>Bloomberg BusinessWeek, </a:t>
            </a:r>
            <a:r>
              <a:rPr lang="en-US" sz="1200" kern="1200" dirty="0">
                <a:solidFill>
                  <a:schemeClr val="tx1"/>
                </a:solidFill>
                <a:effectLst/>
                <a:latin typeface="+mn-lt"/>
                <a:ea typeface="+mn-ea"/>
                <a:cs typeface="+mn-cs"/>
              </a:rPr>
              <a:t>October 2, 2009; and “Survey of Employer Perspectives on the Employment of People with Disabilities,” U.S. Department of Labor/Office of Disability Employment Policy, November 2008.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fears and corresponding realities are summarized below.</a:t>
            </a:r>
          </a:p>
          <a:p>
            <a:r>
              <a:rPr lang="en-US" sz="1200" kern="1200" dirty="0">
                <a:solidFill>
                  <a:schemeClr val="tx1"/>
                </a:solidFill>
                <a:effectLst/>
                <a:latin typeface="+mn-lt"/>
                <a:ea typeface="+mn-ea"/>
                <a:cs typeface="+mn-cs"/>
              </a:rPr>
              <a:t>Fear: Hiring people with disabilities leads to higher employment costs and lower profit margins</a:t>
            </a:r>
          </a:p>
          <a:p>
            <a:r>
              <a:rPr lang="en-US" sz="1200" kern="1200" dirty="0">
                <a:solidFill>
                  <a:schemeClr val="tx1"/>
                </a:solidFill>
                <a:effectLst/>
                <a:latin typeface="+mn-lt"/>
                <a:ea typeface="+mn-ea"/>
                <a:cs typeface="+mn-cs"/>
              </a:rPr>
              <a:t>Reality: Absentee rates for sick time are virtually equal between employees with and without disabilities; workers’ disabilities are not a factor in formulas calculating insurance costs for workers’ compensation</a:t>
            </a:r>
          </a:p>
          <a:p>
            <a:r>
              <a:rPr lang="en-US" sz="1200" kern="1200" dirty="0">
                <a:solidFill>
                  <a:schemeClr val="tx1"/>
                </a:solidFill>
                <a:effectLst/>
                <a:latin typeface="+mn-lt"/>
                <a:ea typeface="+mn-ea"/>
                <a:cs typeface="+mn-cs"/>
              </a:rPr>
              <a:t>Fear: Workers with disabilities lack job skills and experience necessary to perform as well as their able counterparts</a:t>
            </a:r>
          </a:p>
          <a:p>
            <a:r>
              <a:rPr lang="en-US" sz="1200" kern="1200" dirty="0">
                <a:solidFill>
                  <a:schemeClr val="tx1"/>
                </a:solidFill>
                <a:effectLst/>
                <a:latin typeface="+mn-lt"/>
                <a:ea typeface="+mn-ea"/>
                <a:cs typeface="+mn-cs"/>
              </a:rPr>
              <a:t>Reality: Commonplace technologies such as the Internet and voice-recognition software have eliminated many of the obstacles for workers with disabilities; many individuals with disabilities have great problem-solving skills from finding creative ways to perform tasks that others may take for granted</a:t>
            </a:r>
          </a:p>
          <a:p>
            <a:r>
              <a:rPr lang="en-US" sz="1200" kern="1200" dirty="0">
                <a:solidFill>
                  <a:schemeClr val="tx1"/>
                </a:solidFill>
                <a:effectLst/>
                <a:latin typeface="+mn-lt"/>
                <a:ea typeface="+mn-ea"/>
                <a:cs typeface="+mn-cs"/>
              </a:rPr>
              <a:t>Fear: Uncertainty over how to take potential disciplinary action with a worker with disabilities</a:t>
            </a:r>
          </a:p>
          <a:p>
            <a:r>
              <a:rPr lang="en-US" sz="1200" kern="1200" dirty="0">
                <a:solidFill>
                  <a:schemeClr val="tx1"/>
                </a:solidFill>
                <a:effectLst/>
                <a:latin typeface="+mn-lt"/>
                <a:ea typeface="+mn-ea"/>
                <a:cs typeface="+mn-cs"/>
              </a:rPr>
              <a:t>Reality: A person with a disability for whom workplace accommodations have been provided has the same obligations and rights as far as job performance</a:t>
            </a:r>
          </a:p>
          <a:p>
            <a:r>
              <a:rPr lang="en-US" sz="1200" kern="1200" dirty="0">
                <a:solidFill>
                  <a:schemeClr val="tx1"/>
                </a:solidFill>
                <a:effectLst/>
                <a:latin typeface="+mn-lt"/>
                <a:ea typeface="+mn-ea"/>
                <a:cs typeface="+mn-cs"/>
              </a:rPr>
              <a:t>Fear: High costs associated with accommodating disabled employees</a:t>
            </a:r>
          </a:p>
          <a:p>
            <a:r>
              <a:rPr lang="en-US" sz="1200" kern="1200" dirty="0">
                <a:solidFill>
                  <a:schemeClr val="tx1"/>
                </a:solidFill>
                <a:effectLst/>
                <a:latin typeface="+mn-lt"/>
                <a:ea typeface="+mn-ea"/>
                <a:cs typeface="+mn-cs"/>
              </a:rPr>
              <a:t>Reality: Most workers with disabilities require no accommodation but for those who do, more than half of the workplace modifications cost $500 or less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480964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The acronym LGBT—which refers to lesbian, gay, bisexual, and transgender people—relates to the diversity of sexual orientation and gender identity. </a:t>
            </a:r>
            <a:r>
              <a:rPr lang="en-MY" sz="1200" kern="1200" dirty="0">
                <a:solidFill>
                  <a:schemeClr val="tx1"/>
                </a:solidFill>
                <a:effectLst/>
                <a:latin typeface="+mn-lt"/>
                <a:ea typeface="+mn-ea"/>
                <a:cs typeface="+mn-cs"/>
              </a:rPr>
              <a:t>While it is difficult to estimate how many adults identify themselves as LGBT, some governments are trying to find out by including questions about sexual identity on national census forms. Some estimates are becoming available. For instance, the Office for National Statistics reports that 1.7 percent of the UK population identifies as lesbian, gay, or bisexual, most falling in the 16 to 24 age category.</a:t>
            </a:r>
            <a:endParaRPr lang="en-US" sz="1200" dirty="0"/>
          </a:p>
          <a:p>
            <a:pPr eaLnBrk="1" hangingPunct="1"/>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Employers take differing approaches to employing LGBT people. Some companies push for change as a group. In Japan, 30 businesses, including Panasonic, Sony, and </a:t>
            </a:r>
            <a:r>
              <a:rPr lang="en-MY" sz="1200" kern="1200" dirty="0" err="1">
                <a:solidFill>
                  <a:schemeClr val="tx1"/>
                </a:solidFill>
                <a:effectLst/>
                <a:latin typeface="+mn-lt"/>
                <a:ea typeface="+mn-ea"/>
                <a:cs typeface="+mn-cs"/>
              </a:rPr>
              <a:t>Dai-ichi</a:t>
            </a:r>
            <a:r>
              <a:rPr lang="en-MY" sz="1200" kern="1200" dirty="0">
                <a:solidFill>
                  <a:schemeClr val="tx1"/>
                </a:solidFill>
                <a:effectLst/>
                <a:latin typeface="+mn-lt"/>
                <a:ea typeface="+mn-ea"/>
                <a:cs typeface="+mn-cs"/>
              </a:rPr>
              <a:t> Life Insurance, jointly developed standards that individual firms can copy or adapt as policies for making LGBT employees more welcome in Japanese workplaces. Others set goals to increase the number of LGBT employees in the workplace. BBC has pledged to meet a target of having LGBT employees comprise 8% of its workforce within a few years. Ericsson has a global diversity council and local diversity councils with representatives from each geographic region. </a:t>
            </a:r>
            <a:r>
              <a:rPr lang="en-MY" sz="1200" kern="1200">
                <a:solidFill>
                  <a:schemeClr val="tx1"/>
                </a:solidFill>
                <a:effectLst/>
                <a:latin typeface="+mn-lt"/>
                <a:ea typeface="+mn-ea"/>
                <a:cs typeface="+mn-cs"/>
              </a:rPr>
              <a:t>These councils include LGBT employees in programs to improve inclusion and understanding, and reduce unconscious biases within the workforce.</a:t>
            </a:r>
            <a:endParaRPr lang="en-MY"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cs typeface="Arial" charset="0"/>
            </a:endParaRPr>
          </a:p>
          <a:p>
            <a:pPr eaLnBrk="1" hangingPunct="1"/>
            <a:r>
              <a:rPr lang="en-US" dirty="0">
                <a:cs typeface="Arial" charset="0"/>
              </a:rPr>
              <a:t>Diversity refers to </a:t>
            </a:r>
            <a:r>
              <a:rPr lang="en-US" i="1" dirty="0">
                <a:cs typeface="Arial" charset="0"/>
              </a:rPr>
              <a:t>any </a:t>
            </a:r>
            <a:r>
              <a:rPr lang="en-US" dirty="0">
                <a:cs typeface="Arial" charset="0"/>
              </a:rPr>
              <a:t>dissimilarities or differences that might be present in a workplace. Other types of workplace diversity that managers might confront and have to deal with include socioeconomic background (social class and income-related factors), team members from different functional areas or organizational units, physical attractiveness, obesity/thinness, job seniority, or intellectual abilities.</a:t>
            </a:r>
          </a:p>
          <a:p>
            <a:pPr eaLnBrk="1" hangingPunct="1"/>
            <a:endParaRPr lang="en-US" dirty="0">
              <a:cs typeface="Arial" charset="0"/>
            </a:endParaRPr>
          </a:p>
          <a:p>
            <a:pPr eaLnBrk="1" hangingPunct="1"/>
            <a:r>
              <a:rPr lang="en-US" dirty="0">
                <a:cs typeface="Arial" charset="0"/>
              </a:rPr>
              <a:t>NOTES: </a:t>
            </a:r>
            <a:r>
              <a:rPr lang="en-US" i="1" dirty="0">
                <a:cs typeface="Arial" charset="0"/>
              </a:rPr>
              <a:t>U.S. Equal Employment Opportunity Commission, “Supreme Court Rules in Favor of EEOC in Abercrombie Religious Discrimination Case,” press release, www.eeoc.gov, June 1, 2015.</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270760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Despite the benefits that we know workforce diversity brings to organizations, managers still face challenges in creating accommodating and safe work environments for diverse employees. </a:t>
            </a:r>
          </a:p>
          <a:p>
            <a:pPr eaLnBrk="1" hangingPunct="1"/>
            <a:endParaRPr lang="en-US" dirty="0">
              <a:cs typeface="Arial" charset="0"/>
            </a:endParaRPr>
          </a:p>
          <a:p>
            <a:pPr eaLnBrk="1" hangingPunct="1"/>
            <a:r>
              <a:rPr lang="en-US" b="1" dirty="0">
                <a:cs typeface="Arial" charset="0"/>
              </a:rPr>
              <a:t>Bias </a:t>
            </a:r>
            <a:r>
              <a:rPr lang="en-US" dirty="0">
                <a:cs typeface="Arial" charset="0"/>
              </a:rPr>
              <a:t>is a term that describes a tendency or preference toward a particular perspective or ideology. It’s generally seen as a “one-sided” perspective. Our personal biases cause us to have preconceived opinions about people or things. Such preconceived opinions can create all kinds of inaccurate judgments and attitudes. One outcome of our personal biases can be </a:t>
            </a:r>
            <a:r>
              <a:rPr lang="en-US" b="1" dirty="0">
                <a:cs typeface="Arial" charset="0"/>
              </a:rPr>
              <a:t>prejudice</a:t>
            </a:r>
            <a:r>
              <a:rPr lang="en-US" dirty="0">
                <a:cs typeface="Arial" charset="0"/>
              </a:rPr>
              <a:t>, a preconceived belief, opinion, or judgment toward a person or a group of people. Our prejudice can be based on all the types of diversity we discussed: race, gender, ethnicity, age, disability, religion, sexual orientation, or even other personal characteristics.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427187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 major factor in prejudice is </a:t>
            </a:r>
            <a:r>
              <a:rPr lang="en-US" b="1" dirty="0">
                <a:cs typeface="Arial" charset="0"/>
              </a:rPr>
              <a:t>stereotyping</a:t>
            </a:r>
            <a:r>
              <a:rPr lang="en-US" dirty="0">
                <a:cs typeface="Arial" charset="0"/>
              </a:rPr>
              <a:t>, which is judging a person on the basis of one’s perception of a group to which he or she belongs. For instance, “Married persons are more stable employees than single persons” is an example of stereotyping. Keep in mind, though, that not all stereotypes are inaccurate. However, many stereotypes aren’t factual and distort our judgment.</a:t>
            </a:r>
          </a:p>
          <a:p>
            <a:pPr eaLnBrk="1" hangingPunct="1"/>
            <a:endParaRPr lang="en-US" dirty="0">
              <a:cs typeface="Arial" charset="0"/>
            </a:endParaRPr>
          </a:p>
          <a:p>
            <a:pPr eaLnBrk="1" hangingPunct="1"/>
            <a:r>
              <a:rPr lang="en-US" dirty="0">
                <a:cs typeface="Arial" charset="0"/>
              </a:rPr>
              <a:t>Both prejudice and stereotyping can lead to someone treating others who are members of a particular group unequally. That’s </a:t>
            </a:r>
            <a:r>
              <a:rPr lang="en-US" b="1" dirty="0">
                <a:cs typeface="Arial" charset="0"/>
              </a:rPr>
              <a:t>discrimination</a:t>
            </a:r>
            <a:r>
              <a:rPr lang="en-US" dirty="0">
                <a:cs typeface="Arial" charset="0"/>
              </a:rPr>
              <a:t>, which is when someone acts out their prejudicial attitudes toward people who are the targets of their prejudice.</a:t>
            </a:r>
          </a:p>
          <a:p>
            <a:pPr eaLnBrk="1" hangingPunct="1"/>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You’ll find in Exhibit 5-6 definitions and examples of different types of discrimination. Many of these actions are prohibited by law, so you won’t find them discussed in employee handbooks or organizational policy statements. However, you can still see these actions in workplaces. As discrimination has increasingly come under both legal scrutiny and social disapproval, most overt forms have faded, which may have resulted in an increase in more covert forms </a:t>
            </a:r>
            <a:r>
              <a:rPr lang="en-US" sz="1200" kern="1200" dirty="0">
                <a:solidFill>
                  <a:schemeClr val="tx1"/>
                </a:solidFill>
                <a:latin typeface="+mn-lt"/>
                <a:ea typeface="+mn-ea"/>
                <a:cs typeface="+mn-cs"/>
              </a:rPr>
              <a:t>such as</a:t>
            </a:r>
            <a:r>
              <a:rPr lang="en-US" sz="1200" kern="1200" dirty="0">
                <a:solidFill>
                  <a:schemeClr val="tx1"/>
                </a:solidFill>
                <a:effectLst/>
                <a:latin typeface="+mn-lt"/>
                <a:ea typeface="+mn-ea"/>
                <a:cs typeface="+mn-cs"/>
              </a:rPr>
              <a:t> incivility or exclusion. </a:t>
            </a:r>
          </a:p>
          <a:p>
            <a:pPr eaLnBrk="1" hangingPunct="1"/>
            <a:endParaRPr lang="en-US"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773977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Source</a:t>
            </a:r>
            <a:r>
              <a:rPr lang="en-US" sz="1200" kern="1200" dirty="0">
                <a:solidFill>
                  <a:schemeClr val="tx1"/>
                </a:solidFill>
                <a:effectLst/>
                <a:latin typeface="+mn-lt"/>
                <a:ea typeface="+mn-ea"/>
                <a:cs typeface="+mn-cs"/>
              </a:rPr>
              <a:t>: S. Robbins and T. Judge, </a:t>
            </a:r>
            <a:r>
              <a:rPr lang="en-US" sz="1200" i="1" kern="1200" dirty="0">
                <a:solidFill>
                  <a:schemeClr val="tx1"/>
                </a:solidFill>
                <a:effectLst/>
                <a:latin typeface="+mn-lt"/>
                <a:ea typeface="+mn-ea"/>
                <a:cs typeface="+mn-cs"/>
              </a:rPr>
              <a:t>Organizational Behavior</a:t>
            </a:r>
            <a:r>
              <a:rPr lang="en-US" sz="1200" kern="1200" dirty="0">
                <a:solidFill>
                  <a:schemeClr val="tx1"/>
                </a:solidFill>
                <a:effectLst/>
                <a:latin typeface="+mn-lt"/>
                <a:ea typeface="+mn-ea"/>
                <a:cs typeface="+mn-cs"/>
              </a:rPr>
              <a:t>, 18th ed, </a:t>
            </a:r>
            <a:r>
              <a:rPr lang="en-US" sz="1200" b="0" i="0" u="none" strike="noStrike" kern="1200" baseline="0" dirty="0">
                <a:solidFill>
                  <a:schemeClr val="tx1"/>
                </a:solidFill>
                <a:latin typeface="+mn-lt"/>
                <a:ea typeface="+mn-ea"/>
                <a:cs typeface="+mn-cs"/>
              </a:rPr>
              <a:t>(New York: Pearson, 2019), p. 49.</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12516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Source</a:t>
            </a:r>
            <a:r>
              <a:rPr lang="en-US" sz="1200" kern="1200" dirty="0">
                <a:solidFill>
                  <a:schemeClr val="tx1"/>
                </a:solidFill>
                <a:effectLst/>
                <a:latin typeface="+mn-lt"/>
                <a:ea typeface="+mn-ea"/>
                <a:cs typeface="+mn-cs"/>
              </a:rPr>
              <a:t>: S. Robbins and T. Judge, </a:t>
            </a:r>
            <a:r>
              <a:rPr lang="en-US" sz="1200" i="1" kern="1200" dirty="0">
                <a:solidFill>
                  <a:schemeClr val="tx1"/>
                </a:solidFill>
                <a:effectLst/>
                <a:latin typeface="+mn-lt"/>
                <a:ea typeface="+mn-ea"/>
                <a:cs typeface="+mn-cs"/>
              </a:rPr>
              <a:t>Organizational Behavior</a:t>
            </a:r>
            <a:r>
              <a:rPr lang="en-US" sz="1200" kern="1200" dirty="0">
                <a:solidFill>
                  <a:schemeClr val="tx1"/>
                </a:solidFill>
                <a:effectLst/>
                <a:latin typeface="+mn-lt"/>
                <a:ea typeface="+mn-ea"/>
                <a:cs typeface="+mn-cs"/>
              </a:rPr>
              <a:t>, 18th ed, </a:t>
            </a:r>
            <a:r>
              <a:rPr lang="en-US" sz="1200" b="0" i="0" u="none" strike="noStrike" kern="1200" baseline="0" dirty="0">
                <a:solidFill>
                  <a:schemeClr val="tx1"/>
                </a:solidFill>
                <a:latin typeface="+mn-lt"/>
                <a:ea typeface="+mn-ea"/>
                <a:cs typeface="+mn-cs"/>
              </a:rPr>
              <a:t>(New York: Pearson, 2019), p. 49.</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209045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549718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In the 1980s, the term </a:t>
            </a:r>
            <a:r>
              <a:rPr lang="en-US" b="1" dirty="0">
                <a:cs typeface="Arial" charset="0"/>
              </a:rPr>
              <a:t>glass ceiling</a:t>
            </a:r>
            <a:r>
              <a:rPr lang="en-US" dirty="0">
                <a:cs typeface="Arial" charset="0"/>
              </a:rPr>
              <a:t>, first used in a </a:t>
            </a:r>
            <a:r>
              <a:rPr lang="en-US" i="1" dirty="0">
                <a:cs typeface="Arial" charset="0"/>
              </a:rPr>
              <a:t>Wall Street Journal </a:t>
            </a:r>
            <a:r>
              <a:rPr lang="en-US" dirty="0">
                <a:cs typeface="Arial" charset="0"/>
              </a:rPr>
              <a:t>article, refers to the invisible barrier that separates women and minorities from top management</a:t>
            </a:r>
            <a:r>
              <a:rPr lang="en-US" baseline="0" dirty="0">
                <a:cs typeface="Arial" charset="0"/>
              </a:rPr>
              <a:t> </a:t>
            </a:r>
            <a:r>
              <a:rPr lang="en-US" dirty="0">
                <a:cs typeface="Arial" charset="0"/>
              </a:rPr>
              <a:t>positions. The idea of a “ceiling” means something is blocking upward movement and the idea of “glass” is that whatever’s blocking the way isn’t immediately apparent.</a:t>
            </a:r>
          </a:p>
          <a:p>
            <a:pPr eaLnBrk="1" hangingPunct="1"/>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on the glass ceiling has looked at identifying the organizational practices and interpersonal biases that have blocked women’s advancement. Findings from those studies have ranged from lack of mentoring to sex stereotyping, views that associate masculine traits with leader effectiveness, and bosses’ perceptions of family–work conflict. </a:t>
            </a:r>
            <a:endParaRPr lang="en-US" dirty="0"/>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317506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fact is that federal laws have</a:t>
            </a:r>
            <a:r>
              <a:rPr lang="en-US" i="1" dirty="0">
                <a:cs typeface="Arial" charset="0"/>
              </a:rPr>
              <a:t> </a:t>
            </a:r>
            <a:r>
              <a:rPr lang="en-US" dirty="0">
                <a:cs typeface="Arial" charset="0"/>
              </a:rPr>
              <a:t>contributed to some of the social change we’ve seen over the last 50-plus years. Failure to comply with federal laws can be costly and damaging to an organization’s bottom line and reputation. It’s important that managers know what they can and cannot do legally and ensure that all employees understand as well.</a:t>
            </a:r>
          </a:p>
          <a:p>
            <a:pPr eaLnBrk="1" hangingPunct="1"/>
            <a:endParaRPr lang="en-US" dirty="0">
              <a:cs typeface="Arial" charset="0"/>
            </a:endParaRPr>
          </a:p>
          <a:p>
            <a:pPr eaLnBrk="1" hangingPunct="1"/>
            <a:r>
              <a:rPr lang="en-US" dirty="0">
                <a:cs typeface="Arial" charset="0"/>
              </a:rPr>
              <a:t>However, effectively managing workplace diversity needs to be more than understanding and complying with federal laws. Organizations that are successful at managing diversity use additional diversity initiatives and programs.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668322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attempts to explain the gap in a similar manner as the glass ceiling. However, even when taking potential real reasons for differences into account, women still earn 3% to 5% less than men.</a:t>
            </a:r>
          </a:p>
        </p:txBody>
      </p:sp>
      <p:sp>
        <p:nvSpPr>
          <p:cNvPr id="4" name="Slide Number Placeholder 3"/>
          <p:cNvSpPr>
            <a:spLocks noGrp="1"/>
          </p:cNvSpPr>
          <p:nvPr>
            <p:ph type="sldNum" sz="quarter" idx="5"/>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4156569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Firms can be active or passive in their approach to diversity. Given that diversity has numerous benefits for the organization, it makes more sense to actively increase the diversity of the workplace.</a:t>
            </a:r>
          </a:p>
        </p:txBody>
      </p:sp>
      <p:sp>
        <p:nvSpPr>
          <p:cNvPr id="4" name="Slide Number Placeholder 3"/>
          <p:cNvSpPr>
            <a:spLocks noGrp="1"/>
          </p:cNvSpPr>
          <p:nvPr>
            <p:ph type="sldNum" sz="quarter" idx="5"/>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2822625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top management is not actively engaged and “all in,” then the diversity initiatives might just be “lip service.” However, when top management makes diversity a priority, then the workforce will begin to reflect that commitment.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3375862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 sustainable diversity and inclusion strategy must play a central role in decision making at the highest leadership level and filter down to every level of the company.</a:t>
            </a:r>
          </a:p>
          <a:p>
            <a:pPr eaLnBrk="1" hangingPunct="1"/>
            <a:endParaRPr lang="en-US" dirty="0">
              <a:cs typeface="Arial" charset="0"/>
            </a:endParaRPr>
          </a:p>
          <a:p>
            <a:pPr eaLnBrk="1" hangingPunct="1"/>
            <a:r>
              <a:rPr lang="en-US" b="1" dirty="0">
                <a:cs typeface="Arial" charset="0"/>
              </a:rPr>
              <a:t>Mentoring </a:t>
            </a:r>
            <a:r>
              <a:rPr lang="en-US" dirty="0">
                <a:cs typeface="Arial" charset="0"/>
              </a:rPr>
              <a:t>is a process whereby an experienced organizational member (a mentor) provides advice and guidance to a less-experienced member (a protégé). Mentors usually provide two unique forms of mentoring functions: career development and social support.</a:t>
            </a:r>
          </a:p>
          <a:p>
            <a:pPr eaLnBrk="1" hangingPunct="1"/>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good mentoring program would be aimed at all employees with high potential to move up the organization’s career ladder. </a:t>
            </a:r>
            <a:endParaRPr lang="en-US"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865835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human nature is to not accept or approach anyone who is different from us. But it doesn’t make discrimination of any type or form acceptable. And we live and work in a multicultural context. So the challenge for organizations is to find ways for employees to be effective in dealing with others who aren’t like them. That’s where diversity skills training, </a:t>
            </a:r>
            <a:r>
              <a:rPr lang="en-US" dirty="0">
                <a:cs typeface="Arial" charset="0"/>
              </a:rPr>
              <a:t>specialized training to educate employees about the importance of diversity and teach them skills for working in a diverse workplace, comes 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diversity skills training programs start with </a:t>
            </a:r>
            <a:r>
              <a:rPr lang="en-US" sz="1200" i="1" kern="1200" dirty="0">
                <a:solidFill>
                  <a:schemeClr val="tx1"/>
                </a:solidFill>
                <a:effectLst/>
                <a:latin typeface="+mn-lt"/>
                <a:ea typeface="+mn-ea"/>
                <a:cs typeface="+mn-cs"/>
              </a:rPr>
              <a:t>diversity awareness training. </a:t>
            </a:r>
            <a:r>
              <a:rPr lang="en-US" sz="1200" kern="1200" dirty="0">
                <a:solidFill>
                  <a:schemeClr val="tx1"/>
                </a:solidFill>
                <a:effectLst/>
                <a:latin typeface="+mn-lt"/>
                <a:ea typeface="+mn-ea"/>
                <a:cs typeface="+mn-cs"/>
              </a:rPr>
              <a:t>During this type of training, employees are made aware of the assumptions and biases they may have. Once we recognize that, we can look at increasing our sensitivity and openness to those who are different from us.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918250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cs typeface="Arial" charset="0"/>
              </a:rPr>
              <a:t>Employee resource groups</a:t>
            </a:r>
            <a:r>
              <a:rPr lang="en-US" dirty="0">
                <a:cs typeface="Arial" charset="0"/>
              </a:rPr>
              <a:t> are made up of employees connected by some common dimension of diversity. Such groups typically are formed by the employees themselves, not the organizations. However, it’s important for organizations to recognize and support these groups.</a:t>
            </a:r>
          </a:p>
          <a:p>
            <a:pPr eaLnBrk="1" hangingPunct="1"/>
            <a:endParaRPr lang="en-US" dirty="0">
              <a:cs typeface="Arial" charset="0"/>
            </a:endParaRPr>
          </a:p>
          <a:p>
            <a:r>
              <a:rPr lang="en-US" sz="1200" kern="1200" dirty="0">
                <a:solidFill>
                  <a:schemeClr val="tx1"/>
                </a:solidFill>
                <a:effectLst/>
                <a:latin typeface="+mn-lt"/>
                <a:ea typeface="+mn-ea"/>
                <a:cs typeface="+mn-cs"/>
              </a:rPr>
              <a:t>Why are they so prevalent? The main reason is that diverse groups have the opportunity to see that their existence is acknowledged and that they have the support of people within and outside the group. Individuals in a minority often feel invisible and not important in the overall organizational scheme of things. Employee resource groups provide an opportunity for those individuals to have a voice. </a:t>
            </a:r>
            <a:endParaRPr lang="en-US" dirty="0"/>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249918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good question to debate in class.</a:t>
            </a:r>
          </a:p>
        </p:txBody>
      </p:sp>
      <p:sp>
        <p:nvSpPr>
          <p:cNvPr id="4" name="Slide Number Placeholder 3"/>
          <p:cNvSpPr>
            <a:spLocks noGrp="1"/>
          </p:cNvSpPr>
          <p:nvPr>
            <p:ph type="sldNum" sz="quarter" idx="5"/>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1646579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Workplace diversity is the ways in which people in an organization are different from and similar to one another. Managing workforce diversity is important for three reasons: </a:t>
            </a:r>
          </a:p>
          <a:p>
            <a:pPr eaLnBrk="1" hangingPunct="1"/>
            <a:endParaRPr lang="en-US" dirty="0">
              <a:cs typeface="Arial" charset="0"/>
            </a:endParaRPr>
          </a:p>
          <a:p>
            <a:pPr eaLnBrk="1" hangingPunct="1"/>
            <a:r>
              <a:rPr lang="en-US" dirty="0">
                <a:cs typeface="Arial" charset="0"/>
              </a:rPr>
              <a:t>(1) People management benefits—better use of employee talent, increased quality of team problem-solving efforts, and ability to attract and</a:t>
            </a:r>
            <a:r>
              <a:rPr lang="en-US" baseline="0" dirty="0">
                <a:cs typeface="Arial" charset="0"/>
              </a:rPr>
              <a:t> </a:t>
            </a:r>
            <a:r>
              <a:rPr lang="en-US" dirty="0">
                <a:cs typeface="Arial" charset="0"/>
              </a:rPr>
              <a:t>retain diverse employees.</a:t>
            </a:r>
          </a:p>
          <a:p>
            <a:pPr eaLnBrk="1" hangingPunct="1"/>
            <a:r>
              <a:rPr lang="en-US" dirty="0">
                <a:cs typeface="Arial" charset="0"/>
              </a:rPr>
              <a:t>(2) Organizational performance benefits—reduced costs, enhanced problem-solving ability, and improved system flexibility.</a:t>
            </a:r>
          </a:p>
          <a:p>
            <a:pPr eaLnBrk="1" hangingPunct="1"/>
            <a:r>
              <a:rPr lang="en-US" dirty="0">
                <a:cs typeface="Arial" charset="0"/>
              </a:rPr>
              <a:t>(3) Strategic benefits—increased understanding of diverse marketplace, potential to improve sales and market share, competitive advantage because of improved innovation efforts, and viewed as moral and ethical.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1722588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Diversity has been “one of the most popular business topics over the last two decades.” It ranks with modern business disciplines such as quality, leadership, and ethics. Despite this popularity, it’s also one of the most controversial and least understood topics. With its basis in civil rights legislation and social justice, the word </a:t>
            </a:r>
            <a:r>
              <a:rPr lang="en-US" i="1" dirty="0">
                <a:cs typeface="Arial" charset="0"/>
              </a:rPr>
              <a:t>diversity </a:t>
            </a:r>
            <a:r>
              <a:rPr lang="en-US" dirty="0">
                <a:cs typeface="Arial" charset="0"/>
              </a:rPr>
              <a:t>often invokes a variety of attitudes and emotional responses in people. </a:t>
            </a:r>
          </a:p>
          <a:p>
            <a:pPr eaLnBrk="1" hangingPunct="1"/>
            <a:endParaRPr lang="en-US" dirty="0">
              <a:cs typeface="Arial" charset="0"/>
            </a:endParaRPr>
          </a:p>
          <a:p>
            <a:pPr eaLnBrk="1" hangingPunct="1"/>
            <a:r>
              <a:rPr lang="en-US" dirty="0">
                <a:cs typeface="Arial" charset="0"/>
              </a:rPr>
              <a:t>So, what’s our definition of </a:t>
            </a:r>
            <a:r>
              <a:rPr lang="en-US" b="1" dirty="0">
                <a:cs typeface="Arial" charset="0"/>
              </a:rPr>
              <a:t>workplace diversity</a:t>
            </a:r>
            <a:r>
              <a:rPr lang="en-US" dirty="0">
                <a:cs typeface="Arial" charset="0"/>
              </a:rPr>
              <a:t>? We’re defining it as the ways in which people in an organization are different from and similar to one another. Notice that our definition not only focuses on the differences, but the similarities, of employees. This reinforces our belief that managers and organizations should view employees as having qualities in common as well as differences that separate them.</a:t>
            </a:r>
          </a:p>
          <a:p>
            <a:pPr eaLnBrk="1" hangingPunct="1"/>
            <a:endParaRPr lang="en-US" dirty="0">
              <a:cs typeface="Arial" charset="0"/>
            </a:endParaRPr>
          </a:p>
          <a:p>
            <a:pPr eaLnBrk="1" hangingPunct="1"/>
            <a:endParaRPr lang="en-US" dirty="0">
              <a:cs typeface="Arial" charset="0"/>
            </a:endParaRPr>
          </a:p>
          <a:p>
            <a:pPr eaLnBrk="1" hangingPunct="1"/>
            <a:endParaRPr lang="en-US" dirty="0">
              <a:cs typeface="Arial" charset="0"/>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1656337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main changes in the workplace in the United States include the total increase in the population; the changing components of the population, especially in relation to racial/ethnic groups; and an aging population. The most important changes in the global population include the total world population and the aging of that population.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1641445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The different types of diversity found in workplaces include age (older workers and younger workers), gender (male and female), race and ethnicity (racial and ethnic classifications), disability/abilities (people with a disability that limits major life activities), religion (religious beliefs and religious practices), sexual orientation and gender identity (gay, lesbian, bisexual, and transgender), and</a:t>
            </a:r>
            <a:r>
              <a:rPr lang="en-US" baseline="0" dirty="0">
                <a:cs typeface="Arial" charset="0"/>
              </a:rPr>
              <a:t> </a:t>
            </a:r>
            <a:r>
              <a:rPr lang="en-US" dirty="0">
                <a:cs typeface="Arial" charset="0"/>
              </a:rPr>
              <a:t>other (for instance, socioeconomic background, team members from different functional areas, physical attractiveness, obesity, job seniority, and so forth).</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1401690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two main challenges managers face are personal bias and the glass ceiling. Bias is a tendency or preference toward a particular perspective or ideology. Our biases can lead to prejudice, which is a preconceived belief, opinion, or judgment toward a person or a group of people; stereotyping, which is judging a person on the basis of one’s perception of a group to which he or she belongs; and discrimination, which is when someone acts out their prejudicial attitudes toward people who are the targets of their prejudice. </a:t>
            </a:r>
          </a:p>
          <a:p>
            <a:pPr eaLnBrk="1" hangingPunct="1"/>
            <a:endParaRPr lang="en-US" dirty="0">
              <a:cs typeface="Arial" charset="0"/>
            </a:endParaRPr>
          </a:p>
          <a:p>
            <a:pPr eaLnBrk="1" hangingPunct="1"/>
            <a:r>
              <a:rPr lang="en-US" dirty="0">
                <a:cs typeface="Arial" charset="0"/>
              </a:rPr>
              <a:t>The glass ceiling refers to the invisible barrier that separates women and minorities from top management positions.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2027923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It’s important to understand the role of federal laws in diversity. Some of these laws include Title VII of the Civil Rights Act, the Americans with Disabilities Act, and Age Discrimination in Employment Act. Workplace diversity management initiatives include top management commitment to diversity; mentoring, which is a process whereby an experienced organizational member provides advice and guidance to a less experienced member; diversity skills training; and employee resource groups, which are groups made up of employees connected by some common</a:t>
            </a:r>
            <a:r>
              <a:rPr lang="en-US" baseline="0" dirty="0">
                <a:cs typeface="Arial" charset="0"/>
              </a:rPr>
              <a:t> </a:t>
            </a:r>
            <a:r>
              <a:rPr lang="en-US" dirty="0">
                <a:cs typeface="Arial" charset="0"/>
              </a:rPr>
              <a:t>dimension of diversity.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1446248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Diversity has traditionally been considered a term used by human resources departments, associated with fair hiring practices, discrimination, and inequality. But diversity today is considered to be so much more. Exhibit 5.1 illustrates a historical overview of how the concept and meaning of workforce diversity has evolved.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Based on “The New Global Mindset: Driving Innovation Through Diversity” by Ernst &amp;Young, January 27, 2010.</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82630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cs typeface="Arial" charset="0"/>
              </a:rPr>
              <a:t>The demographic characteristics that we tend to think of when we think of diversity—age, race, gender, ethnicity, and so on—are just the tip of the iceberg. These demographic differences reflect </a:t>
            </a:r>
            <a:r>
              <a:rPr lang="en-US" sz="1200" b="1" dirty="0">
                <a:cs typeface="Arial" charset="0"/>
              </a:rPr>
              <a:t>surface-level diversity</a:t>
            </a:r>
            <a:r>
              <a:rPr lang="en-US" sz="1200" dirty="0">
                <a:cs typeface="Arial" charset="0"/>
              </a:rPr>
              <a:t>, which are easily perceived differences that may trigger certain stereotypes but that do not necessarily reflect the ways people think or feel. Such surface-level differences in characteristics can affect the way people perceive others, especially when it comes to assumptions or stereotyping.</a:t>
            </a:r>
          </a:p>
          <a:p>
            <a:pPr eaLnBrk="1" hangingPunct="1"/>
            <a:endParaRPr lang="en-US" sz="1200" dirty="0">
              <a:cs typeface="Arial" charset="0"/>
            </a:endParaRPr>
          </a:p>
          <a:p>
            <a:pPr eaLnBrk="1" hangingPunct="1"/>
            <a:r>
              <a:rPr lang="en-US" sz="1200" dirty="0">
                <a:cs typeface="Arial" charset="0"/>
              </a:rPr>
              <a:t>As people get to know one another, these surface-level differences become less important and </a:t>
            </a:r>
            <a:r>
              <a:rPr lang="en-US" sz="1200" b="1" dirty="0">
                <a:cs typeface="Arial" charset="0"/>
              </a:rPr>
              <a:t>deep-level diversity</a:t>
            </a:r>
            <a:r>
              <a:rPr lang="en-US" sz="1200" dirty="0">
                <a:cs typeface="Arial" charset="0"/>
              </a:rPr>
              <a:t>—differences in values, personality, and work preferences—becomes more important. These deep-level differences can affect the way people view organizational work rewards, communicate, react to leaders, negotiate, and generally behave at work.</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110098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Diversity </a:t>
            </a:r>
            <a:r>
              <a:rPr lang="en-US" i="1" dirty="0">
                <a:cs typeface="Arial" charset="0"/>
              </a:rPr>
              <a:t>is</a:t>
            </a:r>
            <a:r>
              <a:rPr lang="en-US" dirty="0">
                <a:cs typeface="Arial" charset="0"/>
              </a:rPr>
              <a:t>, after all, about people, both inside and outside the organization. The people management benefits that organizations get because of their workforce diversity efforts revolve around attracting and retaining a talented workforce.</a:t>
            </a:r>
          </a:p>
          <a:p>
            <a:pPr eaLnBrk="1" hangingPunct="1"/>
            <a:endParaRPr lang="en-US" dirty="0">
              <a:cs typeface="Arial" charset="0"/>
            </a:endParaRPr>
          </a:p>
          <a:p>
            <a:pPr eaLnBrk="1" hangingPunct="1"/>
            <a:r>
              <a:rPr lang="en-US" dirty="0">
                <a:cs typeface="Arial" charset="0"/>
              </a:rPr>
              <a:t>Performance benefits that organizations get from workforce diversity include cost savings and improvements in organizational functioning. The cost savings can be significant when organizations that cultivate a diverse workforce reduce employee turnover, absenteeism, and the chance of lawsuits.</a:t>
            </a:r>
          </a:p>
          <a:p>
            <a:pPr eaLnBrk="1" hangingPunct="1"/>
            <a:endParaRPr lang="en-US" dirty="0">
              <a:cs typeface="Arial" charset="0"/>
            </a:endParaRPr>
          </a:p>
          <a:p>
            <a:pPr eaLnBrk="1" hangingPunct="1"/>
            <a:r>
              <a:rPr lang="en-US" dirty="0">
                <a:cs typeface="Arial" charset="0"/>
              </a:rPr>
              <a:t>Organizations also benefit strategically from a diverse workforce. You have to look at managing workforce diversity as the key to extracting the best talent, performance, market share, and suppliers from a diverse country and world. One important strategic benefit is that with a diverse workforce, organizations can better anticipate and respond to changing consumer needs. Diverse employees bring a variety of points of view and approaches to opportunities, which can improve how the organization markets to diverse consumers.</a:t>
            </a: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07863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Arial" pitchFamily="34" charset="0"/>
              </a:rPr>
              <a:t>The total population is projected to increase to 438 million by the year 2050, up from 327 million in 2018; 82 percent of that increase will be due to immigrants and their U.S.-born descendants. Nearly one in five Americans will be an immigrant in 2050, compared with one in eight in 2018. By 2050, one in every five persons w</a:t>
            </a:r>
            <a:r>
              <a:rPr lang="en-US" dirty="0">
                <a:cs typeface="Arial" charset="0"/>
              </a:rPr>
              <a:t>ill be aged 65 or over.</a:t>
            </a:r>
          </a:p>
          <a:p>
            <a:pPr eaLnBrk="1" hangingPunct="1"/>
            <a:endParaRPr lang="en-US" dirty="0">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Arial" pitchFamily="34" charset="0"/>
              </a:rPr>
              <a:t>In addition to total population changes, the components of that population are projected to change as well. Exhibit 5-3 provides the projected population breakdown. All of these trends will affect the workforce.</a:t>
            </a:r>
            <a:endParaRPr lang="en-US" dirty="0"/>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198441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projections show, the main changes will be in the percentages of the Hispanic and white population. But the data also indicate that the Asian population will more than double. </a:t>
            </a:r>
            <a:endParaRPr lang="en-US" dirty="0"/>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Sources: </a:t>
            </a:r>
            <a:r>
              <a:rPr lang="en-US" sz="1200" kern="1200" dirty="0">
                <a:solidFill>
                  <a:schemeClr val="tx1"/>
                </a:solidFill>
                <a:effectLst/>
                <a:latin typeface="+mn-lt"/>
                <a:ea typeface="+mn-ea"/>
                <a:cs typeface="+mn-cs"/>
              </a:rPr>
              <a:t>Based on “Population Density by County,” U.S. Census Bureau, www. census.gov; H. El Nasser, “U.S. Hispanic Population to Triple by 2050,” </a:t>
            </a:r>
            <a:r>
              <a:rPr lang="en-US" sz="1200" i="1" kern="1200" dirty="0">
                <a:solidFill>
                  <a:schemeClr val="tx1"/>
                </a:solidFill>
                <a:effectLst/>
                <a:latin typeface="+mn-lt"/>
                <a:ea typeface="+mn-ea"/>
                <a:cs typeface="+mn-cs"/>
              </a:rPr>
              <a:t>USA Today</a:t>
            </a:r>
            <a:r>
              <a:rPr lang="en-US" sz="1200" kern="1200" dirty="0">
                <a:solidFill>
                  <a:schemeClr val="tx1"/>
                </a:solidFill>
                <a:effectLst/>
                <a:latin typeface="+mn-lt"/>
                <a:ea typeface="+mn-ea"/>
                <a:cs typeface="+mn-cs"/>
              </a:rPr>
              <a:t>, February 12, 2008; and J. Passel and D. Cohn, “U.S. Population Projections: 2005–2050,” Pew Research Center, February 11, 2008.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270282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total world population in 2018 is estimated at over 7.6 billion individuals. However, that number is forecasted to hit 9.8 billion by 2050, at which point the United Nations predicts the total population will either stabilize or peak after growing for centuries at an ever-accelerating rate. The main reason for this major shift is the decline in birthrates as nations advance economically. However, in developing countries in Africa, Asia, Latin America, the Caribbean, and Oceania, birthrates remain high.</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say the world’s population is aging, some of the realities of this trend are hard to even fathom. For instance, people age 65 and older will soon outnumber children under age 5 for the </a:t>
            </a:r>
            <a:r>
              <a:rPr lang="en-US" sz="1200" i="1" kern="1200" dirty="0">
                <a:solidFill>
                  <a:schemeClr val="tx1"/>
                </a:solidFill>
                <a:effectLst/>
                <a:latin typeface="+mn-lt"/>
                <a:ea typeface="+mn-ea"/>
                <a:cs typeface="+mn-cs"/>
              </a:rPr>
              <a:t>first </a:t>
            </a:r>
            <a:r>
              <a:rPr lang="en-US" sz="1200" kern="1200" dirty="0">
                <a:solidFill>
                  <a:schemeClr val="tx1"/>
                </a:solidFill>
                <a:effectLst/>
                <a:latin typeface="+mn-lt"/>
                <a:ea typeface="+mn-ea"/>
                <a:cs typeface="+mn-cs"/>
              </a:rPr>
              <a:t>time in history. Also, the world’s population age 80 and over is projected to increase 233 percent by 2040. The implications of these trends for societies and businesses are profound.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1558375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BDF791E7-750C-8341-AAFB-569D9EBD860C}" type="datetime1">
              <a:rPr lang="en-US" smtClean="0"/>
              <a:pPr/>
              <a:t>5/28/2020</a:t>
            </a:fld>
            <a:endParaRPr lang="en-US" dirty="0"/>
          </a:p>
        </p:txBody>
      </p:sp>
      <p:pic>
        <p:nvPicPr>
          <p:cNvPr id="8" name="Picture 7"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2" name="Date Placeholder 1"/>
          <p:cNvSpPr>
            <a:spLocks noGrp="1"/>
          </p:cNvSpPr>
          <p:nvPr>
            <p:ph type="dt" sz="half" idx="10"/>
          </p:nvPr>
        </p:nvSpPr>
        <p:spPr/>
        <p:txBody>
          <a:bodyPr/>
          <a:lstStyle>
            <a:lvl1pPr>
              <a:defRPr>
                <a:solidFill>
                  <a:schemeClr val="tx1"/>
                </a:solidFill>
              </a:defRPr>
            </a:lvl1pPr>
          </a:lstStyle>
          <a:p>
            <a:fld id="{E1C2AD04-9B57-CD4E-ACCE-94DAA54D9932}" type="datetime1">
              <a:rPr lang="en-US" smtClean="0"/>
              <a:pPr/>
              <a:t>5/28/2020</a:t>
            </a:fld>
            <a:endParaRPr lang="en-US" dirty="0"/>
          </a:p>
        </p:txBody>
      </p:sp>
      <p:sp>
        <p:nvSpPr>
          <p:cNvPr id="10" name="TextBox 9"/>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5/28/2020</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9"/>
          </p:nvPr>
        </p:nvSpPr>
        <p:spPr>
          <a:xfrm>
            <a:off x="838200" y="2209800"/>
            <a:ext cx="4419600" cy="2743200"/>
          </a:xfrm>
        </p:spPr>
        <p:txBody>
          <a:bodyPr/>
          <a:lstStyle/>
          <a:p>
            <a:endParaRPr lang="en-IN"/>
          </a:p>
        </p:txBody>
      </p:sp>
    </p:spTree>
    <p:extLst>
      <p:ext uri="{BB962C8B-B14F-4D97-AF65-F5344CB8AC3E}">
        <p14:creationId xmlns:p14="http://schemas.microsoft.com/office/powerpoint/2010/main" val="189089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42FB9264-E59D-4043-9483-B863A08BF7FA}" type="datetime1">
              <a:rPr lang="en-US" smtClean="0"/>
              <a:pPr/>
              <a:t>5/28/2020</a:t>
            </a:fld>
            <a:endParaRPr lang="en-US" dirty="0"/>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2C3A0B96-8BDC-3940-87A4-7335ADF41F82}" type="datetime1">
              <a:rPr lang="en-US" smtClean="0"/>
              <a:pPr/>
              <a:t>5/28/2020</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5/28/2020</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5943600"/>
            <a:ext cx="8595360" cy="801328"/>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309878BC-7C7D-8B4D-8C72-5012D25A75FF}" type="datetime1">
              <a:rPr lang="en-US" smtClean="0"/>
              <a:pPr/>
              <a:t>5/28/2020</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a:xfrm>
            <a:off x="6335713" y="137160"/>
            <a:ext cx="2133600" cy="182880"/>
          </a:xfrm>
        </p:spPr>
        <p:txBody>
          <a:bodyPr/>
          <a:lstStyle>
            <a:lvl1pPr>
              <a:defRPr>
                <a:solidFill>
                  <a:schemeClr val="tx1"/>
                </a:solidFill>
              </a:defRPr>
            </a:lvl1p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F71CB5E4-2482-7B44-B2CD-545334C269B9}" type="datetime1">
              <a:rPr lang="en-US" smtClean="0"/>
              <a:pPr/>
              <a:t>5/28/2020</a:t>
            </a:fld>
            <a:endParaRPr lang="en-US" dirty="0"/>
          </a:p>
        </p:txBody>
      </p:sp>
      <p:sp>
        <p:nvSpPr>
          <p:cNvPr id="5" name="Picture Placeholder 4">
            <a:extLst>
              <a:ext uri="{FF2B5EF4-FFF2-40B4-BE49-F238E27FC236}">
                <a16:creationId xmlns:a16="http://schemas.microsoft.com/office/drawing/2014/main" id="{95C7B223-2622-457E-8A9B-BF3BDDE6EC59}"/>
              </a:ext>
            </a:extLst>
          </p:cNvPr>
          <p:cNvSpPr>
            <a:spLocks noGrp="1"/>
          </p:cNvSpPr>
          <p:nvPr>
            <p:ph type="pic" sz="quarter" idx="14"/>
          </p:nvPr>
        </p:nvSpPr>
        <p:spPr>
          <a:xfrm>
            <a:off x="1066800" y="2895600"/>
            <a:ext cx="5029200" cy="914400"/>
          </a:xfrm>
        </p:spPr>
        <p:txBody>
          <a:bodyPr/>
          <a:lstStyle/>
          <a:p>
            <a:endParaRPr lang="en-US"/>
          </a:p>
        </p:txBody>
      </p:sp>
      <p:sp>
        <p:nvSpPr>
          <p:cNvPr id="9" name="Content Placeholder 8">
            <a:extLst>
              <a:ext uri="{FF2B5EF4-FFF2-40B4-BE49-F238E27FC236}">
                <a16:creationId xmlns:a16="http://schemas.microsoft.com/office/drawing/2014/main" id="{F6D936CA-308D-4245-BBEA-AC60B9937B82}"/>
              </a:ext>
            </a:extLst>
          </p:cNvPr>
          <p:cNvSpPr>
            <a:spLocks noGrp="1"/>
          </p:cNvSpPr>
          <p:nvPr>
            <p:ph sz="quarter" idx="15"/>
          </p:nvPr>
        </p:nvSpPr>
        <p:spPr>
          <a:xfrm>
            <a:off x="685800" y="4648200"/>
            <a:ext cx="7086600" cy="1143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6"/>
          </p:nvPr>
        </p:nvSpPr>
        <p:spPr>
          <a:xfrm>
            <a:off x="457200" y="4495800"/>
            <a:ext cx="82296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2233C098-7E69-2F4E-8219-6B630AF7AB62}" type="datetime1">
              <a:rPr lang="en-US" smtClean="0"/>
              <a:pPr/>
              <a:t>5/28/2020</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3" name="Date Placeholder 2"/>
          <p:cNvSpPr>
            <a:spLocks noGrp="1"/>
          </p:cNvSpPr>
          <p:nvPr>
            <p:ph type="dt" sz="half" idx="10"/>
          </p:nvPr>
        </p:nvSpPr>
        <p:spPr/>
        <p:txBody>
          <a:bodyPr/>
          <a:lstStyle/>
          <a:p>
            <a:fld id="{FAA56894-5F48-BC43-8C04-BBB42A2EF5DA}" type="datetime1">
              <a:rPr lang="en-US" smtClean="0"/>
              <a:pPr/>
              <a:t>5/28/2020</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a:t>Copyright © 2018 Pearson Education, Inc.</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D4DCA001-C90D-F048-B3C0-108AEB1AC539}" type="datetime1">
              <a:rPr lang="en-US" smtClean="0"/>
              <a:pPr/>
              <a:t>5/28/2020</a:t>
            </a:fld>
            <a:endParaRPr lang="en-US" dirty="0"/>
          </a:p>
        </p:txBody>
      </p:sp>
      <p:pic>
        <p:nvPicPr>
          <p:cNvPr id="7" name="Picture 6" descr="Pearson Logo"/>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3" r:id="rId11"/>
  </p:sldLayoutIdLst>
  <p:hf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a:t>
            </a:r>
          </a:p>
        </p:txBody>
      </p:sp>
      <p:sp>
        <p:nvSpPr>
          <p:cNvPr id="2" name="Text Placeholder 1"/>
          <p:cNvSpPr>
            <a:spLocks noGrp="1"/>
          </p:cNvSpPr>
          <p:nvPr>
            <p:ph type="body" sz="quarter" idx="13"/>
          </p:nvPr>
        </p:nvSpPr>
        <p:spPr>
          <a:xfrm>
            <a:off x="457200" y="896841"/>
            <a:ext cx="8229600" cy="322359"/>
          </a:xfrm>
        </p:spPr>
        <p:txBody>
          <a:bodyPr/>
          <a:lstStyle/>
          <a:p>
            <a:r>
              <a:rPr lang="en-US" dirty="0"/>
              <a:t>Fifteenth Edition, Global Edition</a:t>
            </a:r>
          </a:p>
        </p:txBody>
      </p:sp>
      <p:sp>
        <p:nvSpPr>
          <p:cNvPr id="3" name="Text Placeholder 2"/>
          <p:cNvSpPr>
            <a:spLocks noGrp="1"/>
          </p:cNvSpPr>
          <p:nvPr>
            <p:ph type="body" sz="quarter" idx="14"/>
          </p:nvPr>
        </p:nvSpPr>
        <p:spPr>
          <a:xfrm>
            <a:off x="4572000" y="2667000"/>
            <a:ext cx="4114800" cy="533400"/>
          </a:xfrm>
        </p:spPr>
        <p:txBody>
          <a:bodyPr anchor="ctr"/>
          <a:lstStyle/>
          <a:p>
            <a:r>
              <a:rPr lang="en-US" dirty="0"/>
              <a:t>Chapter 5</a:t>
            </a:r>
          </a:p>
        </p:txBody>
      </p:sp>
      <p:sp>
        <p:nvSpPr>
          <p:cNvPr id="4" name="Text Placeholder 3"/>
          <p:cNvSpPr>
            <a:spLocks noGrp="1"/>
          </p:cNvSpPr>
          <p:nvPr>
            <p:ph type="body" sz="quarter" idx="15"/>
          </p:nvPr>
        </p:nvSpPr>
        <p:spPr>
          <a:xfrm>
            <a:off x="4572000" y="3429001"/>
            <a:ext cx="4114800" cy="457200"/>
          </a:xfrm>
        </p:spPr>
        <p:txBody>
          <a:bodyPr anchor="ctr"/>
          <a:lstStyle/>
          <a:p>
            <a:r>
              <a:rPr lang="en-US" dirty="0"/>
              <a:t>Managing Diversity</a:t>
            </a:r>
          </a:p>
        </p:txBody>
      </p:sp>
      <p:sp>
        <p:nvSpPr>
          <p:cNvPr id="6" name="Text Placeholder 5"/>
          <p:cNvSpPr>
            <a:spLocks noGrp="1"/>
          </p:cNvSpPr>
          <p:nvPr>
            <p:ph type="body" sz="quarter" idx="4294967295"/>
          </p:nvPr>
        </p:nvSpPr>
        <p:spPr>
          <a:xfrm>
            <a:off x="2880702" y="6427788"/>
            <a:ext cx="5870575" cy="274637"/>
          </a:xfrm>
          <a:solidFill>
            <a:schemeClr val="bg1"/>
          </a:solidFill>
        </p:spPr>
        <p:txBody>
          <a:bodyPr/>
          <a:lstStyle/>
          <a:p>
            <a:pPr marL="0" indent="0" algn="r">
              <a:buNone/>
              <a:defRPr/>
            </a:pPr>
            <a:r>
              <a:rPr lang="en-US" altLang="en-US" sz="1200" dirty="0">
                <a:latin typeface="Verdana" pitchFamily="34" charset="0"/>
                <a:ea typeface="Verdana" pitchFamily="34" charset="0"/>
                <a:cs typeface="Verdana" pitchFamily="34" charset="0"/>
              </a:rPr>
              <a:t>Copyright © 2021 Pearson Education Ltd.</a:t>
            </a:r>
          </a:p>
        </p:txBody>
      </p:sp>
      <p:pic>
        <p:nvPicPr>
          <p:cNvPr id="10" name="Picture 9" descr="A close up of a logo&#10;&#10;Description automatically generated">
            <a:extLst>
              <a:ext uri="{FF2B5EF4-FFF2-40B4-BE49-F238E27FC236}">
                <a16:creationId xmlns:a16="http://schemas.microsoft.com/office/drawing/2014/main" id="{45352E9B-AB00-4BBC-9EB3-4E384814C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16846"/>
            <a:ext cx="3810000" cy="4903020"/>
          </a:xfrm>
          <a:prstGeom prst="rect">
            <a:avLst/>
          </a:prstGeom>
        </p:spPr>
      </p:pic>
    </p:spTree>
    <p:extLst>
      <p:ext uri="{BB962C8B-B14F-4D97-AF65-F5344CB8AC3E}">
        <p14:creationId xmlns:p14="http://schemas.microsoft.com/office/powerpoint/2010/main" val="395203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85"/>
            <a:ext cx="8229600" cy="580815"/>
          </a:xfrm>
        </p:spPr>
        <p:txBody>
          <a:bodyPr/>
          <a:lstStyle/>
          <a:p>
            <a:r>
              <a:rPr lang="en-US" dirty="0">
                <a:latin typeface="Times New Roman" charset="0"/>
                <a:ea typeface="Times New Roman" charset="0"/>
                <a:cs typeface="Times New Roman" charset="0"/>
              </a:rPr>
              <a:t>What About Global Workforce Changes?</a:t>
            </a:r>
          </a:p>
        </p:txBody>
      </p:sp>
      <p:sp>
        <p:nvSpPr>
          <p:cNvPr id="3" name="Content Placeholder 2"/>
          <p:cNvSpPr>
            <a:spLocks noGrp="1"/>
          </p:cNvSpPr>
          <p:nvPr>
            <p:ph idx="1"/>
          </p:nvPr>
        </p:nvSpPr>
        <p:spPr>
          <a:xfrm>
            <a:off x="457200" y="1089992"/>
            <a:ext cx="8229600" cy="1066800"/>
          </a:xfrm>
        </p:spPr>
        <p:txBody>
          <a:bodyPr/>
          <a:lstStyle/>
          <a:p>
            <a:r>
              <a:rPr lang="en-US" sz="2400" dirty="0"/>
              <a:t>Total world population</a:t>
            </a:r>
          </a:p>
          <a:p>
            <a:r>
              <a:rPr lang="en-US" sz="2400" dirty="0"/>
              <a:t>Aging population</a:t>
            </a:r>
          </a:p>
        </p:txBody>
      </p:sp>
    </p:spTree>
    <p:extLst>
      <p:ext uri="{BB962C8B-B14F-4D97-AF65-F5344CB8AC3E}">
        <p14:creationId xmlns:p14="http://schemas.microsoft.com/office/powerpoint/2010/main" val="1584352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figure shows three categories of benefits. The first is People Managment.  The second is Organizational Performance.The third is Strategic. Each category includes some specific benefits and a relevant icon."/>
          <p:cNvSpPr>
            <a:spLocks noGrp="1"/>
          </p:cNvSpPr>
          <p:nvPr>
            <p:ph type="title"/>
          </p:nvPr>
        </p:nvSpPr>
        <p:spPr>
          <a:xfrm>
            <a:off x="457200" y="152400"/>
            <a:ext cx="8229600" cy="522315"/>
          </a:xfrm>
        </p:spPr>
        <p:txBody>
          <a:bodyPr/>
          <a:lstStyle/>
          <a:p>
            <a:r>
              <a:rPr lang="en-US" sz="2800" dirty="0"/>
              <a:t>Exhibit 5.4 Types of Diversity Found in Workplaces</a:t>
            </a:r>
          </a:p>
        </p:txBody>
      </p:sp>
      <p:pic>
        <p:nvPicPr>
          <p:cNvPr id="8" name="Picture Placeholder 7" descr="A circular chart shows several types of workplace diversity.&#10;Long description is available in notes,&#10;press F6">
            <a:extLst>
              <a:ext uri="{FF2B5EF4-FFF2-40B4-BE49-F238E27FC236}">
                <a16:creationId xmlns:a16="http://schemas.microsoft.com/office/drawing/2014/main" id="{1B8E105A-1DC6-4ABB-9226-AC78CB9A3989}"/>
              </a:ext>
            </a:extLst>
          </p:cNvPr>
          <p:cNvPicPr>
            <a:picLocks noGrp="1" noChangeAspect="1"/>
          </p:cNvPicPr>
          <p:nvPr>
            <p:ph type="pic" sz="quarter" idx="14"/>
          </p:nvPr>
        </p:nvPicPr>
        <p:blipFill>
          <a:blip r:embed="rId3" cstate="print"/>
          <a:stretch>
            <a:fillRect/>
          </a:stretch>
        </p:blipFill>
        <p:spPr>
          <a:xfrm>
            <a:off x="2169500" y="982006"/>
            <a:ext cx="4817984" cy="4351994"/>
          </a:xfrm>
          <a:prstGeom prst="rect">
            <a:avLst/>
          </a:prstGeom>
        </p:spPr>
      </p:pic>
      <p:sp>
        <p:nvSpPr>
          <p:cNvPr id="7" name="Content Placeholder 6">
            <a:extLst>
              <a:ext uri="{FF2B5EF4-FFF2-40B4-BE49-F238E27FC236}">
                <a16:creationId xmlns:a16="http://schemas.microsoft.com/office/drawing/2014/main" id="{D98DC651-E353-4264-ACA7-824C4A529F55}"/>
              </a:ext>
            </a:extLst>
          </p:cNvPr>
          <p:cNvSpPr>
            <a:spLocks noGrp="1"/>
          </p:cNvSpPr>
          <p:nvPr>
            <p:ph sz="quarter" idx="15"/>
          </p:nvPr>
        </p:nvSpPr>
        <p:spPr>
          <a:xfrm>
            <a:off x="496956" y="5830956"/>
            <a:ext cx="8153400" cy="381000"/>
          </a:xfrm>
        </p:spPr>
        <p:txBody>
          <a:bodyPr/>
          <a:lstStyle/>
          <a:p>
            <a:pPr marL="0" indent="0">
              <a:buNone/>
            </a:pPr>
            <a:r>
              <a:rPr lang="en-US" dirty="0"/>
              <a:t>Exhibit 5.4 shows several types of workplace diversity.</a:t>
            </a:r>
          </a:p>
        </p:txBody>
      </p:sp>
    </p:spTree>
    <p:extLst>
      <p:ext uri="{BB962C8B-B14F-4D97-AF65-F5344CB8AC3E}">
        <p14:creationId xmlns:p14="http://schemas.microsoft.com/office/powerpoint/2010/main" val="14347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852"/>
            <a:ext cx="8229600" cy="474452"/>
          </a:xfrm>
        </p:spPr>
        <p:txBody>
          <a:bodyPr/>
          <a:lstStyle/>
          <a:p>
            <a:r>
              <a:rPr lang="en-US" dirty="0">
                <a:latin typeface="Times New Roman" charset="0"/>
                <a:ea typeface="Times New Roman" charset="0"/>
                <a:cs typeface="Times New Roman" charset="0"/>
              </a:rPr>
              <a:t>Workforce Diversity: Age and Gender</a:t>
            </a:r>
          </a:p>
        </p:txBody>
      </p:sp>
      <p:sp>
        <p:nvSpPr>
          <p:cNvPr id="3" name="Content Placeholder 2"/>
          <p:cNvSpPr>
            <a:spLocks noGrp="1"/>
          </p:cNvSpPr>
          <p:nvPr>
            <p:ph idx="1"/>
          </p:nvPr>
        </p:nvSpPr>
        <p:spPr>
          <a:xfrm>
            <a:off x="457200" y="1066800"/>
            <a:ext cx="8229600" cy="2209800"/>
          </a:xfrm>
        </p:spPr>
        <p:txBody>
          <a:bodyPr/>
          <a:lstStyle/>
          <a:p>
            <a:r>
              <a:rPr lang="en-US" sz="2400" b="1" dirty="0"/>
              <a:t>Age</a:t>
            </a:r>
            <a:r>
              <a:rPr lang="en-US" sz="2400" dirty="0"/>
              <a:t>: </a:t>
            </a:r>
            <a:r>
              <a:rPr lang="en-US" sz="2400" dirty="0">
                <a:cs typeface="Arial"/>
              </a:rPr>
              <a:t>Both Title </a:t>
            </a:r>
            <a:r>
              <a:rPr lang="en-US" sz="2400" dirty="0">
                <a:latin typeface="Times New Roman" panose="02020603050405020304" pitchFamily="18" charset="0"/>
                <a:cs typeface="Times New Roman" panose="02020603050405020304" pitchFamily="18" charset="0"/>
              </a:rPr>
              <a:t>VII</a:t>
            </a:r>
            <a:r>
              <a:rPr lang="en-US" sz="2400" dirty="0">
                <a:cs typeface="Arial"/>
              </a:rPr>
              <a:t> of the </a:t>
            </a:r>
            <a:r>
              <a:rPr lang="en-US" sz="2400" i="1" dirty="0">
                <a:cs typeface="Arial"/>
              </a:rPr>
              <a:t>Civil Rights Act of 1964</a:t>
            </a:r>
            <a:r>
              <a:rPr lang="en-US" sz="2400" dirty="0">
                <a:cs typeface="Arial"/>
              </a:rPr>
              <a:t> and the </a:t>
            </a:r>
            <a:r>
              <a:rPr lang="en-US" sz="2400" i="1" dirty="0">
                <a:cs typeface="Arial"/>
              </a:rPr>
              <a:t>Age Discrimination in Employment Act of 1967</a:t>
            </a:r>
            <a:r>
              <a:rPr lang="en-US" sz="2400" dirty="0">
                <a:cs typeface="Arial"/>
              </a:rPr>
              <a:t> prohibit age discrimination</a:t>
            </a:r>
            <a:endParaRPr lang="en-US" sz="2400" dirty="0"/>
          </a:p>
          <a:p>
            <a:r>
              <a:rPr lang="en-US" sz="2400" b="1" dirty="0"/>
              <a:t>Gender</a:t>
            </a:r>
            <a:r>
              <a:rPr lang="en-US" sz="2400" dirty="0"/>
              <a:t>: </a:t>
            </a:r>
            <a:r>
              <a:rPr lang="en-US" sz="2400" dirty="0">
                <a:cs typeface="Arial"/>
              </a:rPr>
              <a:t>Women (47%) and men (53%) now each make up almost half of the workforce</a:t>
            </a:r>
            <a:endParaRPr lang="en-US" sz="2400" dirty="0"/>
          </a:p>
        </p:txBody>
      </p:sp>
    </p:spTree>
    <p:extLst>
      <p:ext uri="{BB962C8B-B14F-4D97-AF65-F5344CB8AC3E}">
        <p14:creationId xmlns:p14="http://schemas.microsoft.com/office/powerpoint/2010/main" val="63457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014"/>
            <a:ext cx="8229600" cy="580815"/>
          </a:xfrm>
        </p:spPr>
        <p:txBody>
          <a:bodyPr/>
          <a:lstStyle/>
          <a:p>
            <a:r>
              <a:rPr lang="en-US" dirty="0">
                <a:latin typeface="Times New Roman" charset="0"/>
                <a:ea typeface="Times New Roman" charset="0"/>
                <a:cs typeface="Times New Roman" charset="0"/>
              </a:rPr>
              <a:t>Workforce Diversity: Race and Ethnicity</a:t>
            </a:r>
          </a:p>
        </p:txBody>
      </p:sp>
      <p:sp>
        <p:nvSpPr>
          <p:cNvPr id="3" name="Content Placeholder 2"/>
          <p:cNvSpPr>
            <a:spLocks noGrp="1"/>
          </p:cNvSpPr>
          <p:nvPr>
            <p:ph idx="1"/>
          </p:nvPr>
        </p:nvSpPr>
        <p:spPr>
          <a:xfrm>
            <a:off x="457200" y="1066800"/>
            <a:ext cx="8229600" cy="1828800"/>
          </a:xfrm>
        </p:spPr>
        <p:txBody>
          <a:bodyPr/>
          <a:lstStyle/>
          <a:p>
            <a:r>
              <a:rPr lang="en-US" sz="2400" b="1" dirty="0"/>
              <a:t>Race</a:t>
            </a:r>
            <a:r>
              <a:rPr lang="en-US" sz="2400" dirty="0"/>
              <a:t>: </a:t>
            </a:r>
            <a:r>
              <a:rPr lang="en-US" sz="2400" dirty="0">
                <a:cs typeface="Arial"/>
              </a:rPr>
              <a:t>the biological heritage (including skin color and associated traits) that people use to identify themselves</a:t>
            </a:r>
          </a:p>
          <a:p>
            <a:r>
              <a:rPr lang="en-US" sz="2400" b="1" dirty="0"/>
              <a:t>Ethnicity</a:t>
            </a:r>
            <a:r>
              <a:rPr lang="en-US" sz="2400" dirty="0"/>
              <a:t>: </a:t>
            </a:r>
            <a:r>
              <a:rPr lang="en-US" sz="2400" dirty="0">
                <a:cs typeface="Arial"/>
              </a:rPr>
              <a:t>social traits (such as cultural background or allegiance) that are shared by a human population</a:t>
            </a:r>
            <a:endParaRPr lang="en-US" sz="2400" dirty="0"/>
          </a:p>
        </p:txBody>
      </p:sp>
    </p:spTree>
    <p:extLst>
      <p:ext uri="{BB962C8B-B14F-4D97-AF65-F5344CB8AC3E}">
        <p14:creationId xmlns:p14="http://schemas.microsoft.com/office/powerpoint/2010/main" val="189913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208"/>
            <a:ext cx="8229600" cy="1097280"/>
          </a:xfrm>
        </p:spPr>
        <p:txBody>
          <a:bodyPr/>
          <a:lstStyle/>
          <a:p>
            <a:r>
              <a:rPr lang="en-US" dirty="0">
                <a:latin typeface="Times New Roman" charset="0"/>
                <a:ea typeface="Times New Roman" charset="0"/>
                <a:cs typeface="Times New Roman" charset="0"/>
              </a:rPr>
              <a:t>Workforce Diversity: Disability/Abilities and Religion</a:t>
            </a:r>
          </a:p>
        </p:txBody>
      </p:sp>
      <p:sp>
        <p:nvSpPr>
          <p:cNvPr id="3" name="Content Placeholder 2"/>
          <p:cNvSpPr>
            <a:spLocks noGrp="1"/>
          </p:cNvSpPr>
          <p:nvPr>
            <p:ph idx="1"/>
          </p:nvPr>
        </p:nvSpPr>
        <p:spPr>
          <a:xfrm>
            <a:off x="457200" y="1600201"/>
            <a:ext cx="8229600" cy="2209800"/>
          </a:xfrm>
        </p:spPr>
        <p:txBody>
          <a:bodyPr/>
          <a:lstStyle/>
          <a:p>
            <a:r>
              <a:rPr lang="en-US" sz="2400" b="1" dirty="0"/>
              <a:t>Disability/abilities: </a:t>
            </a:r>
            <a:r>
              <a:rPr lang="en-US" sz="2400" dirty="0">
                <a:cs typeface="Arial"/>
              </a:rPr>
              <a:t>the </a:t>
            </a:r>
            <a:r>
              <a:rPr lang="en-US" sz="2400" i="1" dirty="0">
                <a:cs typeface="Arial"/>
              </a:rPr>
              <a:t>Americans With Disabilities Act of 1990</a:t>
            </a:r>
            <a:r>
              <a:rPr lang="en-US" sz="2400" dirty="0">
                <a:cs typeface="Arial"/>
              </a:rPr>
              <a:t> prohibits discrimination against persons with disabilities.</a:t>
            </a:r>
          </a:p>
          <a:p>
            <a:r>
              <a:rPr lang="en-US" sz="2400" b="1" dirty="0"/>
              <a:t>Religion</a:t>
            </a:r>
            <a:r>
              <a:rPr lang="en-US" sz="2400" dirty="0"/>
              <a:t>: </a:t>
            </a:r>
            <a:r>
              <a:rPr lang="en-US" sz="2400" dirty="0">
                <a:cs typeface="Arial"/>
              </a:rPr>
              <a:t>Title </a:t>
            </a:r>
            <a:r>
              <a:rPr lang="en-US" sz="2400" dirty="0">
                <a:latin typeface="Times New Roman" panose="02020603050405020304" pitchFamily="18" charset="0"/>
                <a:cs typeface="Times New Roman" panose="02020603050405020304" pitchFamily="18" charset="0"/>
              </a:rPr>
              <a:t>VII</a:t>
            </a:r>
            <a:r>
              <a:rPr lang="en-US" sz="2400" dirty="0">
                <a:cs typeface="Arial"/>
              </a:rPr>
              <a:t> of the </a:t>
            </a:r>
            <a:r>
              <a:rPr lang="en-US" sz="2400" i="1" dirty="0">
                <a:cs typeface="Arial"/>
              </a:rPr>
              <a:t>Civil Rights Act</a:t>
            </a:r>
            <a:r>
              <a:rPr lang="en-US" sz="2400" dirty="0">
                <a:cs typeface="Arial"/>
              </a:rPr>
              <a:t> prohibits discrimination on the basis of religion</a:t>
            </a:r>
            <a:endParaRPr lang="en-US" sz="2400" dirty="0"/>
          </a:p>
        </p:txBody>
      </p:sp>
    </p:spTree>
    <p:extLst>
      <p:ext uri="{BB962C8B-B14F-4D97-AF65-F5344CB8AC3E}">
        <p14:creationId xmlns:p14="http://schemas.microsoft.com/office/powerpoint/2010/main" val="114418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figure shows three categories of benefits. The first is People Managment.  The second is Organizational Performance.The third is Strategic. Each category includes some specific benefits and a relevant icon."/>
          <p:cNvSpPr>
            <a:spLocks noGrp="1"/>
          </p:cNvSpPr>
          <p:nvPr>
            <p:ph type="title"/>
          </p:nvPr>
        </p:nvSpPr>
        <p:spPr>
          <a:xfrm>
            <a:off x="470452" y="139148"/>
            <a:ext cx="8229600" cy="1097280"/>
          </a:xfrm>
        </p:spPr>
        <p:txBody>
          <a:bodyPr/>
          <a:lstStyle/>
          <a:p>
            <a:r>
              <a:rPr lang="en-US" dirty="0"/>
              <a:t>Exhibit 5.5 Employers’ Fears About Disabled Workers</a:t>
            </a:r>
          </a:p>
        </p:txBody>
      </p:sp>
      <p:pic>
        <p:nvPicPr>
          <p:cNvPr id="14" name="Picture Placeholder 13" descr="A chart lists four fears and the corresponding reality."/>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674254" y="1503726"/>
            <a:ext cx="5808850" cy="4095361"/>
          </a:xfrm>
          <a:prstGeom prst="rect">
            <a:avLst/>
          </a:prstGeom>
        </p:spPr>
      </p:pic>
      <p:sp>
        <p:nvSpPr>
          <p:cNvPr id="7" name="Content Placeholder 6">
            <a:extLst>
              <a:ext uri="{FF2B5EF4-FFF2-40B4-BE49-F238E27FC236}">
                <a16:creationId xmlns:a16="http://schemas.microsoft.com/office/drawing/2014/main" id="{2092D8FA-3D92-4543-9A78-B6DC41223A5E}"/>
              </a:ext>
            </a:extLst>
          </p:cNvPr>
          <p:cNvSpPr>
            <a:spLocks noGrp="1"/>
          </p:cNvSpPr>
          <p:nvPr>
            <p:ph idx="1"/>
          </p:nvPr>
        </p:nvSpPr>
        <p:spPr>
          <a:xfrm>
            <a:off x="477078" y="5897216"/>
            <a:ext cx="8229600" cy="381000"/>
          </a:xfrm>
        </p:spPr>
        <p:txBody>
          <a:bodyPr/>
          <a:lstStyle/>
          <a:p>
            <a:pPr marL="0" indent="0">
              <a:buNone/>
            </a:pPr>
            <a:r>
              <a:rPr lang="en-US" dirty="0"/>
              <a:t>Exhibit 5.5 describes some of employers’ unfounded fears about hiring disabled workers.</a:t>
            </a:r>
          </a:p>
        </p:txBody>
      </p:sp>
    </p:spTree>
    <p:extLst>
      <p:ext uri="{BB962C8B-B14F-4D97-AF65-F5344CB8AC3E}">
        <p14:creationId xmlns:p14="http://schemas.microsoft.com/office/powerpoint/2010/main" val="1455492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dirty="0">
                <a:latin typeface="Times New Roman" charset="0"/>
                <a:ea typeface="Times New Roman" charset="0"/>
                <a:cs typeface="Times New Roman" charset="0"/>
              </a:rPr>
              <a:t>Workforce Diversity: </a:t>
            </a:r>
            <a:r>
              <a:rPr lang="en-US" spc="-400" dirty="0">
                <a:latin typeface="Times New Roman" charset="0"/>
                <a:ea typeface="Times New Roman" charset="0"/>
                <a:cs typeface="Times New Roman" charset="0"/>
              </a:rPr>
              <a:t>L G B </a:t>
            </a:r>
            <a:r>
              <a:rPr lang="en-US" dirty="0">
                <a:latin typeface="Times New Roman" charset="0"/>
                <a:ea typeface="Times New Roman" charset="0"/>
                <a:cs typeface="Times New Roman" charset="0"/>
              </a:rPr>
              <a:t>T and Other Types of Diversity</a:t>
            </a:r>
          </a:p>
        </p:txBody>
      </p:sp>
      <p:sp>
        <p:nvSpPr>
          <p:cNvPr id="3" name="Content Placeholder 2"/>
          <p:cNvSpPr>
            <a:spLocks noGrp="1"/>
          </p:cNvSpPr>
          <p:nvPr>
            <p:ph idx="1"/>
          </p:nvPr>
        </p:nvSpPr>
        <p:spPr>
          <a:xfrm>
            <a:off x="457200" y="1600200"/>
            <a:ext cx="8229600" cy="3200399"/>
          </a:xfrm>
        </p:spPr>
        <p:txBody>
          <a:bodyPr/>
          <a:lstStyle/>
          <a:p>
            <a:r>
              <a:rPr lang="en-US" sz="2400" b="1" spc="-300" dirty="0"/>
              <a:t>L G B </a:t>
            </a:r>
            <a:r>
              <a:rPr lang="en-US" sz="2400" b="1" dirty="0"/>
              <a:t>T</a:t>
            </a:r>
            <a:r>
              <a:rPr lang="en-US" sz="2400" dirty="0"/>
              <a:t>: in two separate U.S. Supreme Court cases, the justices held that transgendered (gender identity) and lesbian, bisexual, and gay (sexual orientation) individuals were protected under Title </a:t>
            </a:r>
            <a:r>
              <a:rPr lang="en-US" sz="2400" dirty="0">
                <a:latin typeface="Times New Roman" panose="02020603050405020304" pitchFamily="18" charset="0"/>
                <a:cs typeface="Times New Roman" panose="02020603050405020304" pitchFamily="18" charset="0"/>
              </a:rPr>
              <a:t>VII</a:t>
            </a:r>
            <a:r>
              <a:rPr lang="en-US" sz="2400" dirty="0"/>
              <a:t>’s prohibition against sexual discrimination</a:t>
            </a:r>
            <a:endParaRPr lang="en-US" sz="2400" dirty="0">
              <a:cs typeface="Arial"/>
            </a:endParaRPr>
          </a:p>
          <a:p>
            <a:r>
              <a:rPr lang="en-US" sz="2400" b="1" dirty="0"/>
              <a:t>Other types of diversity</a:t>
            </a:r>
            <a:r>
              <a:rPr lang="en-US" sz="2400" dirty="0"/>
              <a:t>: </a:t>
            </a:r>
            <a:r>
              <a:rPr lang="en-US" sz="2400" dirty="0">
                <a:cs typeface="Arial"/>
              </a:rPr>
              <a:t>diversity refers to </a:t>
            </a:r>
            <a:r>
              <a:rPr lang="en-US" sz="2400" i="1" dirty="0">
                <a:cs typeface="Arial"/>
              </a:rPr>
              <a:t>any </a:t>
            </a:r>
            <a:r>
              <a:rPr lang="en-US" sz="2400" dirty="0">
                <a:cs typeface="Arial"/>
              </a:rPr>
              <a:t>dissimilarities or differences that might be present in a workplace</a:t>
            </a:r>
            <a:endParaRPr lang="en-US" sz="2400" dirty="0"/>
          </a:p>
        </p:txBody>
      </p:sp>
    </p:spTree>
    <p:extLst>
      <p:ext uri="{BB962C8B-B14F-4D97-AF65-F5344CB8AC3E}">
        <p14:creationId xmlns:p14="http://schemas.microsoft.com/office/powerpoint/2010/main" val="143950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7843"/>
          </a:xfrm>
        </p:spPr>
        <p:txBody>
          <a:bodyPr/>
          <a:lstStyle/>
          <a:p>
            <a:r>
              <a:rPr lang="en-US" sz="2800" dirty="0">
                <a:latin typeface="Times New Roman" charset="0"/>
                <a:ea typeface="Times New Roman" charset="0"/>
                <a:cs typeface="Times New Roman" charset="0"/>
              </a:rPr>
              <a:t>Challenges in Managing Diversity: Personal Bias</a:t>
            </a:r>
          </a:p>
        </p:txBody>
      </p:sp>
      <p:sp>
        <p:nvSpPr>
          <p:cNvPr id="3" name="Content Placeholder 2"/>
          <p:cNvSpPr>
            <a:spLocks noGrp="1"/>
          </p:cNvSpPr>
          <p:nvPr>
            <p:ph idx="1"/>
          </p:nvPr>
        </p:nvSpPr>
        <p:spPr>
          <a:xfrm>
            <a:off x="457200" y="1066800"/>
            <a:ext cx="8229599" cy="1905000"/>
          </a:xfrm>
        </p:spPr>
        <p:txBody>
          <a:bodyPr/>
          <a:lstStyle/>
          <a:p>
            <a:r>
              <a:rPr lang="en-US" sz="2400" b="1" dirty="0"/>
              <a:t>Bias</a:t>
            </a:r>
            <a:r>
              <a:rPr lang="en-US" sz="2400" dirty="0"/>
              <a:t>: a tendency or preference toward a particular perspective or ideology</a:t>
            </a:r>
            <a:endParaRPr lang="en-US" sz="2400" dirty="0">
              <a:cs typeface="Arial"/>
            </a:endParaRPr>
          </a:p>
          <a:p>
            <a:r>
              <a:rPr lang="en-US" sz="2400" b="1" dirty="0"/>
              <a:t>Prejudice</a:t>
            </a:r>
            <a:r>
              <a:rPr lang="en-US" sz="2400" dirty="0"/>
              <a:t>: </a:t>
            </a:r>
            <a:r>
              <a:rPr lang="en-US" sz="2400" dirty="0">
                <a:cs typeface="Arial"/>
              </a:rPr>
              <a:t>a </a:t>
            </a:r>
            <a:r>
              <a:rPr lang="en-US" sz="2400" dirty="0"/>
              <a:t>preconceived belief, opinion, or judgment toward a person or a group of people</a:t>
            </a:r>
          </a:p>
        </p:txBody>
      </p:sp>
    </p:spTree>
    <p:extLst>
      <p:ext uri="{BB962C8B-B14F-4D97-AF65-F5344CB8AC3E}">
        <p14:creationId xmlns:p14="http://schemas.microsoft.com/office/powerpoint/2010/main" val="1577129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07852"/>
          </a:xfrm>
        </p:spPr>
        <p:txBody>
          <a:bodyPr/>
          <a:lstStyle/>
          <a:p>
            <a:r>
              <a:rPr lang="en-US" dirty="0">
                <a:latin typeface="Times New Roman" charset="0"/>
                <a:ea typeface="Times New Roman" charset="0"/>
                <a:cs typeface="Times New Roman" charset="0"/>
              </a:rPr>
              <a:t>Challenges in Managing Diversity: Stereotyping and Discrimination</a:t>
            </a:r>
          </a:p>
        </p:txBody>
      </p:sp>
      <p:sp>
        <p:nvSpPr>
          <p:cNvPr id="3" name="Content Placeholder 2"/>
          <p:cNvSpPr>
            <a:spLocks noGrp="1"/>
          </p:cNvSpPr>
          <p:nvPr>
            <p:ph idx="1"/>
          </p:nvPr>
        </p:nvSpPr>
        <p:spPr>
          <a:xfrm>
            <a:off x="471055" y="1447800"/>
            <a:ext cx="8229600" cy="2133600"/>
          </a:xfrm>
        </p:spPr>
        <p:txBody>
          <a:bodyPr/>
          <a:lstStyle/>
          <a:p>
            <a:r>
              <a:rPr lang="en-US" sz="2400" b="1" dirty="0"/>
              <a:t>Stereotyping</a:t>
            </a:r>
            <a:r>
              <a:rPr lang="en-US" sz="2400" dirty="0"/>
              <a:t>: judging a person based on a perception of a group to which that person belongs</a:t>
            </a:r>
          </a:p>
          <a:p>
            <a:r>
              <a:rPr lang="en-US" sz="2400" b="1" dirty="0"/>
              <a:t>Discrimination</a:t>
            </a:r>
            <a:r>
              <a:rPr lang="en-US" sz="2400" dirty="0"/>
              <a:t>: when someone acts out their prejudicial attitudes toward people who are the targets of their prejudice</a:t>
            </a:r>
          </a:p>
        </p:txBody>
      </p:sp>
    </p:spTree>
    <p:extLst>
      <p:ext uri="{BB962C8B-B14F-4D97-AF65-F5344CB8AC3E}">
        <p14:creationId xmlns:p14="http://schemas.microsoft.com/office/powerpoint/2010/main" val="1720511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figure shows three categories of benefits. The first is People Managment.  The second is Organizational Performance.The third is Strategic. Each category includes some specific benefits and a relevant icon."/>
          <p:cNvSpPr>
            <a:spLocks noGrp="1"/>
          </p:cNvSpPr>
          <p:nvPr>
            <p:ph type="title"/>
          </p:nvPr>
        </p:nvSpPr>
        <p:spPr>
          <a:xfrm>
            <a:off x="457200" y="177230"/>
            <a:ext cx="8229600" cy="609600"/>
          </a:xfrm>
        </p:spPr>
        <p:txBody>
          <a:bodyPr/>
          <a:lstStyle/>
          <a:p>
            <a:r>
              <a:rPr lang="en-US" dirty="0"/>
              <a:t>Exhibit 5.6 Forms of Discrimination </a:t>
            </a:r>
            <a:r>
              <a:rPr lang="en-US" sz="2400" dirty="0"/>
              <a:t>(1 of 2)</a:t>
            </a:r>
            <a:endParaRPr lang="en-US" dirty="0"/>
          </a:p>
        </p:txBody>
      </p:sp>
      <p:graphicFrame>
        <p:nvGraphicFramePr>
          <p:cNvPr id="5" name="Table 4" descr="Headers: Types of Discrimination, Definition, Examples from Organizations"/>
          <p:cNvGraphicFramePr>
            <a:graphicFrameLocks noGrp="1"/>
          </p:cNvGraphicFramePr>
          <p:nvPr>
            <p:extLst>
              <p:ext uri="{D42A27DB-BD31-4B8C-83A1-F6EECF244321}">
                <p14:modId xmlns:p14="http://schemas.microsoft.com/office/powerpoint/2010/main" val="3071828195"/>
              </p:ext>
            </p:extLst>
          </p:nvPr>
        </p:nvGraphicFramePr>
        <p:xfrm>
          <a:off x="457200" y="1066800"/>
          <a:ext cx="8229600" cy="4267200"/>
        </p:xfrm>
        <a:graphic>
          <a:graphicData uri="http://schemas.openxmlformats.org/drawingml/2006/table">
            <a:tbl>
              <a:tblPr firstRow="1" bandRow="1">
                <a:tableStyleId>{3B4B98B0-60AC-42C2-AFA5-B58CD77FA1E5}</a:tableStyleId>
              </a:tblPr>
              <a:tblGrid>
                <a:gridCol w="1752665">
                  <a:extLst>
                    <a:ext uri="{9D8B030D-6E8A-4147-A177-3AD203B41FA5}">
                      <a16:colId xmlns:a16="http://schemas.microsoft.com/office/drawing/2014/main" val="20000"/>
                    </a:ext>
                  </a:extLst>
                </a:gridCol>
                <a:gridCol w="3224900">
                  <a:extLst>
                    <a:ext uri="{9D8B030D-6E8A-4147-A177-3AD203B41FA5}">
                      <a16:colId xmlns:a16="http://schemas.microsoft.com/office/drawing/2014/main" val="20001"/>
                    </a:ext>
                  </a:extLst>
                </a:gridCol>
                <a:gridCol w="3252035">
                  <a:extLst>
                    <a:ext uri="{9D8B030D-6E8A-4147-A177-3AD203B41FA5}">
                      <a16:colId xmlns:a16="http://schemas.microsoft.com/office/drawing/2014/main" val="20002"/>
                    </a:ext>
                  </a:extLst>
                </a:gridCol>
              </a:tblGrid>
              <a:tr h="329021">
                <a:tc>
                  <a:txBody>
                    <a:bodyPr/>
                    <a:lstStyle/>
                    <a:p>
                      <a:r>
                        <a:rPr lang="en-US" sz="1600" b="1" dirty="0">
                          <a:solidFill>
                            <a:schemeClr val="bg1"/>
                          </a:solidFill>
                        </a:rPr>
                        <a:t>Types of Discrimination</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600" b="1" dirty="0">
                          <a:solidFill>
                            <a:schemeClr val="bg1"/>
                          </a:solidFill>
                        </a:rPr>
                        <a:t>Definition</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600" b="1" dirty="0">
                          <a:solidFill>
                            <a:schemeClr val="bg1"/>
                          </a:solidFill>
                        </a:rPr>
                        <a:t>Examples from Organizations</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99979">
                <a:tc>
                  <a:txBody>
                    <a:bodyPr/>
                    <a:lstStyle/>
                    <a:p>
                      <a:r>
                        <a:rPr lang="en-US" sz="1600" dirty="0"/>
                        <a:t>Discriminatory policies or practices</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Actions taken by representatives of the organization that deny equal opportunity to perform or unequal rewards for performance</a:t>
                      </a:r>
                      <a:endParaRPr lang="en-US" sz="16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Older workers may be targeted for layoffs because they are highly paid and have lucrative benefits. </a:t>
                      </a:r>
                      <a:endParaRPr lang="en-US" sz="16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735458">
                <a:tc>
                  <a:txBody>
                    <a:bodyPr/>
                    <a:lstStyle/>
                    <a:p>
                      <a:r>
                        <a:rPr lang="en-US" sz="1600" dirty="0"/>
                        <a:t>Sexual harassment</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Unwanted sexual advances and other verbal or physical conduct of a sexual nature that create a hostile or offensive work environment</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Salespeople at one company went on company-paid visits to strip clubs, brought strippers into the office to celebrate promotions, and fostered pervasive sexual rumors. </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464500">
                <a:tc>
                  <a:txBody>
                    <a:bodyPr/>
                    <a:lstStyle/>
                    <a:p>
                      <a:r>
                        <a:rPr lang="en-US" sz="1600" dirty="0"/>
                        <a:t>Intimidation</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Overt threats or bullying directed at members of specific groups of employees</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African American employees at some companies have found nooses hanging over their workstations. </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2191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85"/>
            <a:ext cx="8229600" cy="580815"/>
          </a:xfrm>
        </p:spPr>
        <p:txBody>
          <a:bodyPr/>
          <a:lstStyle/>
          <a:p>
            <a:r>
              <a:rPr lang="en-US" dirty="0"/>
              <a:t>Learning Objectives</a:t>
            </a:r>
          </a:p>
        </p:txBody>
      </p:sp>
      <p:sp>
        <p:nvSpPr>
          <p:cNvPr id="3" name="Content Placeholder 2"/>
          <p:cNvSpPr>
            <a:spLocks noGrp="1"/>
          </p:cNvSpPr>
          <p:nvPr>
            <p:ph idx="1"/>
          </p:nvPr>
        </p:nvSpPr>
        <p:spPr>
          <a:xfrm>
            <a:off x="457200" y="1080052"/>
            <a:ext cx="8229600" cy="4253948"/>
          </a:xfrm>
        </p:spPr>
        <p:txBody>
          <a:bodyPr/>
          <a:lstStyle/>
          <a:p>
            <a:pPr marL="420624" indent="-512064">
              <a:buNone/>
              <a:tabLst>
                <a:tab pos="517525" algn="l"/>
              </a:tabLst>
            </a:pPr>
            <a:r>
              <a:rPr lang="en-US" sz="2400" b="1" dirty="0">
                <a:solidFill>
                  <a:srgbClr val="007FA3"/>
                </a:solidFill>
              </a:rPr>
              <a:t>5.1 </a:t>
            </a:r>
            <a:r>
              <a:rPr lang="en-US" sz="2400" b="1" dirty="0">
                <a:latin typeface="Arial" pitchFamily="34" charset="0"/>
                <a:cs typeface="Arial" pitchFamily="34" charset="0"/>
              </a:rPr>
              <a:t>D</a:t>
            </a:r>
            <a:r>
              <a:rPr lang="en-US" sz="2400" b="1" dirty="0">
                <a:cs typeface="Arial"/>
              </a:rPr>
              <a:t>efine </a:t>
            </a:r>
            <a:r>
              <a:rPr lang="en-US" sz="2400" dirty="0">
                <a:cs typeface="Arial"/>
              </a:rPr>
              <a:t>workplace</a:t>
            </a:r>
            <a:r>
              <a:rPr lang="en-US" sz="2400" b="1" dirty="0">
                <a:cs typeface="Arial"/>
              </a:rPr>
              <a:t> </a:t>
            </a:r>
            <a:r>
              <a:rPr lang="en-US" sz="2400" dirty="0">
                <a:cs typeface="Arial"/>
              </a:rPr>
              <a:t>diversity and explain why managing it  	is so important</a:t>
            </a:r>
            <a:r>
              <a:rPr lang="en-US" sz="2400" dirty="0"/>
              <a:t>.</a:t>
            </a:r>
          </a:p>
          <a:p>
            <a:pPr marL="528638" indent="-620713">
              <a:buNone/>
            </a:pPr>
            <a:r>
              <a:rPr lang="en-US" sz="2400" b="1" dirty="0">
                <a:solidFill>
                  <a:srgbClr val="007FA3"/>
                </a:solidFill>
              </a:rPr>
              <a:t>5.2 </a:t>
            </a:r>
            <a:r>
              <a:rPr lang="en-US" sz="2400" b="1" dirty="0">
                <a:cs typeface="Arial"/>
              </a:rPr>
              <a:t>Describe </a:t>
            </a:r>
            <a:r>
              <a:rPr lang="en-US" sz="2400" dirty="0">
                <a:cs typeface="Arial"/>
              </a:rPr>
              <a:t>the</a:t>
            </a:r>
            <a:r>
              <a:rPr lang="en-US" sz="2400" b="1" dirty="0">
                <a:cs typeface="Arial"/>
              </a:rPr>
              <a:t> </a:t>
            </a:r>
            <a:r>
              <a:rPr lang="en-US" sz="2400" dirty="0">
                <a:cs typeface="Arial"/>
              </a:rPr>
              <a:t>changing makeup of workplaces in the United States and around the world</a:t>
            </a:r>
            <a:r>
              <a:rPr lang="en-US" sz="2400" dirty="0"/>
              <a:t>.</a:t>
            </a:r>
          </a:p>
          <a:p>
            <a:pPr marL="542925" indent="-542925">
              <a:buNone/>
            </a:pPr>
            <a:r>
              <a:rPr lang="en-US" sz="2400" b="1" dirty="0">
                <a:solidFill>
                  <a:srgbClr val="007FA3"/>
                </a:solidFill>
              </a:rPr>
              <a:t>5.3 </a:t>
            </a:r>
            <a:r>
              <a:rPr lang="en-US" sz="2400" b="1" dirty="0">
                <a:cs typeface="Arial"/>
              </a:rPr>
              <a:t>Explain </a:t>
            </a:r>
            <a:r>
              <a:rPr lang="en-US" sz="2400" dirty="0">
                <a:cs typeface="Arial"/>
              </a:rPr>
              <a:t>the</a:t>
            </a:r>
            <a:r>
              <a:rPr lang="en-US" sz="2400" b="1" dirty="0">
                <a:cs typeface="Arial"/>
              </a:rPr>
              <a:t> </a:t>
            </a:r>
            <a:r>
              <a:rPr lang="en-US" sz="2400" dirty="0">
                <a:cs typeface="Arial"/>
              </a:rPr>
              <a:t>different types of diversity found in workplaces.</a:t>
            </a:r>
          </a:p>
          <a:p>
            <a:pPr marL="517525" indent="-517525">
              <a:buNone/>
            </a:pPr>
            <a:r>
              <a:rPr lang="en-US" sz="2400" b="1" dirty="0">
                <a:solidFill>
                  <a:srgbClr val="007FA3"/>
                </a:solidFill>
              </a:rPr>
              <a:t>5.4 </a:t>
            </a:r>
            <a:r>
              <a:rPr lang="en-US" sz="2400" b="1" dirty="0">
                <a:cs typeface="Arial"/>
              </a:rPr>
              <a:t>Discuss </a:t>
            </a:r>
            <a:r>
              <a:rPr lang="en-US" sz="2400" dirty="0">
                <a:cs typeface="Arial"/>
              </a:rPr>
              <a:t>the</a:t>
            </a:r>
            <a:r>
              <a:rPr lang="en-US" sz="2400" b="1" dirty="0">
                <a:cs typeface="Arial"/>
              </a:rPr>
              <a:t> </a:t>
            </a:r>
            <a:r>
              <a:rPr lang="en-US" sz="2400" dirty="0">
                <a:cs typeface="Arial"/>
              </a:rPr>
              <a:t>challenges managers face in managing diversity</a:t>
            </a:r>
            <a:r>
              <a:rPr lang="en-US" sz="2400" dirty="0"/>
              <a:t>.</a:t>
            </a:r>
          </a:p>
          <a:p>
            <a:pPr marL="0" indent="0">
              <a:buNone/>
            </a:pPr>
            <a:r>
              <a:rPr lang="en-US" sz="2400" b="1" dirty="0">
                <a:solidFill>
                  <a:srgbClr val="007FA3"/>
                </a:solidFill>
              </a:rPr>
              <a:t>5.5 </a:t>
            </a:r>
            <a:r>
              <a:rPr lang="en-US" sz="2400" b="1" dirty="0"/>
              <a:t>Describe </a:t>
            </a:r>
            <a:r>
              <a:rPr lang="en-US" sz="2400" dirty="0"/>
              <a:t>various workplace diversity initiatives.</a:t>
            </a:r>
          </a:p>
        </p:txBody>
      </p:sp>
    </p:spTree>
    <p:extLst>
      <p:ext uri="{BB962C8B-B14F-4D97-AF65-F5344CB8AC3E}">
        <p14:creationId xmlns:p14="http://schemas.microsoft.com/office/powerpoint/2010/main" val="615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figure shows three categories of benefits. The first is People Managment.  The second is Organizational Performance.The third is Strategic. Each category includes some specific benefits and a relevant icon."/>
          <p:cNvSpPr>
            <a:spLocks noGrp="1"/>
          </p:cNvSpPr>
          <p:nvPr>
            <p:ph type="title"/>
          </p:nvPr>
        </p:nvSpPr>
        <p:spPr>
          <a:xfrm>
            <a:off x="457200" y="187504"/>
            <a:ext cx="8229600" cy="574496"/>
          </a:xfrm>
        </p:spPr>
        <p:txBody>
          <a:bodyPr/>
          <a:lstStyle/>
          <a:p>
            <a:r>
              <a:rPr lang="en-US" dirty="0"/>
              <a:t>Exhibit 5.6 Forms of Discrimination </a:t>
            </a:r>
            <a:r>
              <a:rPr lang="en-US" sz="2400" dirty="0"/>
              <a:t>(2 of 2)</a:t>
            </a:r>
            <a:endParaRPr lang="en-US" dirty="0"/>
          </a:p>
        </p:txBody>
      </p:sp>
      <p:graphicFrame>
        <p:nvGraphicFramePr>
          <p:cNvPr id="5" name="Table 4" descr="Headers: Types of Discrimination, Definition, Examples from Organizations"/>
          <p:cNvGraphicFramePr>
            <a:graphicFrameLocks noGrp="1"/>
          </p:cNvGraphicFramePr>
          <p:nvPr>
            <p:extLst>
              <p:ext uri="{D42A27DB-BD31-4B8C-83A1-F6EECF244321}">
                <p14:modId xmlns:p14="http://schemas.microsoft.com/office/powerpoint/2010/main" val="1699949604"/>
              </p:ext>
            </p:extLst>
          </p:nvPr>
        </p:nvGraphicFramePr>
        <p:xfrm>
          <a:off x="457201" y="1080052"/>
          <a:ext cx="8229600" cy="4023360"/>
        </p:xfrm>
        <a:graphic>
          <a:graphicData uri="http://schemas.openxmlformats.org/drawingml/2006/table">
            <a:tbl>
              <a:tblPr firstRow="1" bandRow="1">
                <a:tableStyleId>{3B4B98B0-60AC-42C2-AFA5-B58CD77FA1E5}</a:tableStyleId>
              </a:tblPr>
              <a:tblGrid>
                <a:gridCol w="1752665">
                  <a:extLst>
                    <a:ext uri="{9D8B030D-6E8A-4147-A177-3AD203B41FA5}">
                      <a16:colId xmlns:a16="http://schemas.microsoft.com/office/drawing/2014/main" val="20000"/>
                    </a:ext>
                  </a:extLst>
                </a:gridCol>
                <a:gridCol w="3224900">
                  <a:extLst>
                    <a:ext uri="{9D8B030D-6E8A-4147-A177-3AD203B41FA5}">
                      <a16:colId xmlns:a16="http://schemas.microsoft.com/office/drawing/2014/main" val="20001"/>
                    </a:ext>
                  </a:extLst>
                </a:gridCol>
                <a:gridCol w="3252035">
                  <a:extLst>
                    <a:ext uri="{9D8B030D-6E8A-4147-A177-3AD203B41FA5}">
                      <a16:colId xmlns:a16="http://schemas.microsoft.com/office/drawing/2014/main" val="20002"/>
                    </a:ext>
                  </a:extLst>
                </a:gridCol>
              </a:tblGrid>
              <a:tr h="329021">
                <a:tc>
                  <a:txBody>
                    <a:bodyPr/>
                    <a:lstStyle/>
                    <a:p>
                      <a:r>
                        <a:rPr lang="en-US" sz="1600" dirty="0">
                          <a:solidFill>
                            <a:schemeClr val="bg1"/>
                          </a:solidFill>
                        </a:rPr>
                        <a:t>Types of Discrimination</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600" dirty="0">
                          <a:solidFill>
                            <a:schemeClr val="bg1"/>
                          </a:solidFill>
                        </a:rPr>
                        <a:t>Definition</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600" dirty="0">
                          <a:solidFill>
                            <a:schemeClr val="bg1"/>
                          </a:solidFill>
                        </a:rPr>
                        <a:t>Examples from Organizations</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99979">
                <a:tc>
                  <a:txBody>
                    <a:bodyPr/>
                    <a:lstStyle/>
                    <a:p>
                      <a:r>
                        <a:rPr lang="en-US" sz="1600" dirty="0"/>
                        <a:t>Mockery and insults</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Jokes or negative stereotypes; sometimes the result of jokes taken too far</a:t>
                      </a:r>
                      <a:endParaRPr lang="en-US" sz="16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Arab Americans have been asked at work whether they were carrying bombs or were members of terrorist organizations. </a:t>
                      </a:r>
                      <a:endParaRPr lang="en-US" sz="1600" baseline="300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735458">
                <a:tc>
                  <a:txBody>
                    <a:bodyPr/>
                    <a:lstStyle/>
                    <a:p>
                      <a:r>
                        <a:rPr lang="en-US" sz="1600" dirty="0"/>
                        <a:t>Exclusion</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Exclusion of certain people from job opportunities, social events, discussions, or informal mentoring; can occur unintentionally</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Many women in finance claim they are assigned to marginal job roles or are given light workloads that don’t lead to promotion. </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464500">
                <a:tc>
                  <a:txBody>
                    <a:bodyPr/>
                    <a:lstStyle/>
                    <a:p>
                      <a:r>
                        <a:rPr lang="en-US" sz="1600" dirty="0"/>
                        <a:t>Incivility</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Disrespectful treatment, including behaving in an aggressive manner, interrupting the person, or ignoring his or her opinions</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Female team members are frequently cut off in meetings. </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67061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85"/>
            <a:ext cx="8229600" cy="580815"/>
          </a:xfrm>
        </p:spPr>
        <p:txBody>
          <a:bodyPr/>
          <a:lstStyle/>
          <a:p>
            <a:r>
              <a:rPr lang="en-US" dirty="0">
                <a:latin typeface="Times New Roman" charset="0"/>
                <a:ea typeface="Times New Roman" charset="0"/>
                <a:cs typeface="Times New Roman" charset="0"/>
              </a:rPr>
              <a:t>Glass Ceiling</a:t>
            </a:r>
          </a:p>
        </p:txBody>
      </p:sp>
      <p:sp>
        <p:nvSpPr>
          <p:cNvPr id="3" name="Content Placeholder 2"/>
          <p:cNvSpPr>
            <a:spLocks noGrp="1"/>
          </p:cNvSpPr>
          <p:nvPr>
            <p:ph idx="1"/>
          </p:nvPr>
        </p:nvSpPr>
        <p:spPr>
          <a:xfrm>
            <a:off x="477982" y="1066801"/>
            <a:ext cx="8229600" cy="1828799"/>
          </a:xfrm>
        </p:spPr>
        <p:txBody>
          <a:bodyPr/>
          <a:lstStyle/>
          <a:p>
            <a:r>
              <a:rPr lang="en-US" sz="2400" b="1" dirty="0"/>
              <a:t>Glass ceiling</a:t>
            </a:r>
            <a:r>
              <a:rPr lang="en-US" sz="2400" dirty="0"/>
              <a:t>: the invisible barrier that separates women and minorities from top management positions</a:t>
            </a:r>
          </a:p>
          <a:p>
            <a:r>
              <a:rPr lang="en-US" sz="2400" dirty="0"/>
              <a:t>Decision makers in organizations need to actively take steps to eliminate this </a:t>
            </a:r>
          </a:p>
        </p:txBody>
      </p:sp>
    </p:spTree>
    <p:extLst>
      <p:ext uri="{BB962C8B-B14F-4D97-AF65-F5344CB8AC3E}">
        <p14:creationId xmlns:p14="http://schemas.microsoft.com/office/powerpoint/2010/main" val="2034423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85"/>
            <a:ext cx="8229600" cy="580815"/>
          </a:xfrm>
        </p:spPr>
        <p:txBody>
          <a:bodyPr/>
          <a:lstStyle/>
          <a:p>
            <a:r>
              <a:rPr lang="en-US" dirty="0">
                <a:latin typeface="Times New Roman" charset="0"/>
                <a:ea typeface="Times New Roman" charset="0"/>
                <a:cs typeface="Times New Roman" charset="0"/>
              </a:rPr>
              <a:t>The Legal Aspect of Workplace Diversity</a:t>
            </a:r>
          </a:p>
        </p:txBody>
      </p:sp>
      <p:sp>
        <p:nvSpPr>
          <p:cNvPr id="3" name="Content Placeholder 2"/>
          <p:cNvSpPr>
            <a:spLocks noGrp="1"/>
          </p:cNvSpPr>
          <p:nvPr>
            <p:ph idx="1"/>
          </p:nvPr>
        </p:nvSpPr>
        <p:spPr>
          <a:xfrm>
            <a:off x="457200" y="1089992"/>
            <a:ext cx="8229600" cy="967408"/>
          </a:xfrm>
        </p:spPr>
        <p:txBody>
          <a:bodyPr/>
          <a:lstStyle/>
          <a:p>
            <a:r>
              <a:rPr lang="en-US" sz="2400" dirty="0">
                <a:cs typeface="Arial"/>
              </a:rPr>
              <a:t>Workplace diversity needs to be more than understanding and complying with federal laws</a:t>
            </a:r>
            <a:endParaRPr lang="en-US" sz="2400" dirty="0"/>
          </a:p>
        </p:txBody>
      </p:sp>
    </p:spTree>
    <p:extLst>
      <p:ext uri="{BB962C8B-B14F-4D97-AF65-F5344CB8AC3E}">
        <p14:creationId xmlns:p14="http://schemas.microsoft.com/office/powerpoint/2010/main" val="1321725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A6CC-9B97-4230-9648-F045A3247745}"/>
              </a:ext>
            </a:extLst>
          </p:cNvPr>
          <p:cNvSpPr>
            <a:spLocks noGrp="1"/>
          </p:cNvSpPr>
          <p:nvPr>
            <p:ph type="title"/>
          </p:nvPr>
        </p:nvSpPr>
        <p:spPr>
          <a:xfrm>
            <a:off x="457200" y="228600"/>
            <a:ext cx="8229600" cy="474452"/>
          </a:xfrm>
        </p:spPr>
        <p:txBody>
          <a:bodyPr/>
          <a:lstStyle/>
          <a:p>
            <a:r>
              <a:rPr lang="en-US" dirty="0"/>
              <a:t>Pay Inequities</a:t>
            </a:r>
          </a:p>
        </p:txBody>
      </p:sp>
      <p:sp>
        <p:nvSpPr>
          <p:cNvPr id="3" name="Content Placeholder 2">
            <a:extLst>
              <a:ext uri="{FF2B5EF4-FFF2-40B4-BE49-F238E27FC236}">
                <a16:creationId xmlns:a16="http://schemas.microsoft.com/office/drawing/2014/main" id="{80243059-244D-45C5-9E23-20CE604E34D0}"/>
              </a:ext>
            </a:extLst>
          </p:cNvPr>
          <p:cNvSpPr>
            <a:spLocks noGrp="1"/>
          </p:cNvSpPr>
          <p:nvPr>
            <p:ph idx="1"/>
          </p:nvPr>
        </p:nvSpPr>
        <p:spPr>
          <a:xfrm>
            <a:off x="457200" y="1066800"/>
            <a:ext cx="8229600" cy="2743200"/>
          </a:xfrm>
        </p:spPr>
        <p:txBody>
          <a:bodyPr/>
          <a:lstStyle/>
          <a:p>
            <a:r>
              <a:rPr lang="en-US" sz="2400" dirty="0"/>
              <a:t>The Equal Pay Act of 1963 made it illegal to pay different amounts to men and women doing the same work</a:t>
            </a:r>
          </a:p>
          <a:p>
            <a:r>
              <a:rPr lang="en-US" sz="2400" dirty="0"/>
              <a:t>However, as of 2017 women make only 82% of what a man makes in a comparable job</a:t>
            </a:r>
          </a:p>
          <a:p>
            <a:r>
              <a:rPr lang="en-US" sz="2400" dirty="0"/>
              <a:t>For younger women the gap is smaller but younger women still make less than their male counterparts</a:t>
            </a:r>
          </a:p>
        </p:txBody>
      </p:sp>
    </p:spTree>
    <p:extLst>
      <p:ext uri="{BB962C8B-B14F-4D97-AF65-F5344CB8AC3E}">
        <p14:creationId xmlns:p14="http://schemas.microsoft.com/office/powerpoint/2010/main" val="309923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96FD-31D1-4C71-BAEB-C39BEE24DF02}"/>
              </a:ext>
            </a:extLst>
          </p:cNvPr>
          <p:cNvSpPr>
            <a:spLocks noGrp="1"/>
          </p:cNvSpPr>
          <p:nvPr>
            <p:ph type="title"/>
          </p:nvPr>
        </p:nvSpPr>
        <p:spPr>
          <a:xfrm>
            <a:off x="457200" y="111304"/>
            <a:ext cx="8229600" cy="580815"/>
          </a:xfrm>
        </p:spPr>
        <p:txBody>
          <a:bodyPr/>
          <a:lstStyle/>
          <a:p>
            <a:r>
              <a:rPr lang="en-US" dirty="0"/>
              <a:t>Workplace Diversity Initiatives</a:t>
            </a:r>
          </a:p>
        </p:txBody>
      </p:sp>
      <p:sp>
        <p:nvSpPr>
          <p:cNvPr id="3" name="Content Placeholder 2">
            <a:extLst>
              <a:ext uri="{FF2B5EF4-FFF2-40B4-BE49-F238E27FC236}">
                <a16:creationId xmlns:a16="http://schemas.microsoft.com/office/drawing/2014/main" id="{247E8C2E-6563-45AD-8E30-08FFEC9C814E}"/>
              </a:ext>
            </a:extLst>
          </p:cNvPr>
          <p:cNvSpPr>
            <a:spLocks noGrp="1"/>
          </p:cNvSpPr>
          <p:nvPr>
            <p:ph idx="1"/>
          </p:nvPr>
        </p:nvSpPr>
        <p:spPr>
          <a:xfrm>
            <a:off x="457200" y="1066801"/>
            <a:ext cx="8229600" cy="4191000"/>
          </a:xfrm>
        </p:spPr>
        <p:txBody>
          <a:bodyPr/>
          <a:lstStyle/>
          <a:p>
            <a:r>
              <a:rPr lang="en-US" sz="2400" dirty="0"/>
              <a:t>Some businesses do effectively manage diversity </a:t>
            </a:r>
          </a:p>
          <a:p>
            <a:r>
              <a:rPr lang="en-US" sz="2400" dirty="0"/>
              <a:t>Some organizations mandate diversity training every month </a:t>
            </a:r>
          </a:p>
          <a:p>
            <a:r>
              <a:rPr lang="en-US" sz="2400" dirty="0"/>
              <a:t>There are numerous diversity initiatives that firms can use to increase the diversity of their workforce including:</a:t>
            </a:r>
          </a:p>
          <a:p>
            <a:pPr lvl="1"/>
            <a:r>
              <a:rPr lang="en-US" sz="2400" dirty="0"/>
              <a:t>Top management commitment to diversity</a:t>
            </a:r>
          </a:p>
          <a:p>
            <a:pPr lvl="1"/>
            <a:r>
              <a:rPr lang="en-US" sz="2400" dirty="0"/>
              <a:t>Mentoring</a:t>
            </a:r>
          </a:p>
          <a:p>
            <a:pPr lvl="1"/>
            <a:r>
              <a:rPr lang="en-US" sz="2400" dirty="0"/>
              <a:t>Diversity training</a:t>
            </a:r>
          </a:p>
          <a:p>
            <a:pPr lvl="1"/>
            <a:r>
              <a:rPr lang="en-US" sz="2400" dirty="0"/>
              <a:t>Employee resource groups (</a:t>
            </a:r>
            <a:r>
              <a:rPr lang="en-US" sz="2400" spc="-300" dirty="0"/>
              <a:t>E R </a:t>
            </a:r>
            <a:r>
              <a:rPr lang="en-US" sz="2400" dirty="0"/>
              <a:t>G)</a:t>
            </a:r>
          </a:p>
        </p:txBody>
      </p:sp>
    </p:spTree>
    <p:extLst>
      <p:ext uri="{BB962C8B-B14F-4D97-AF65-F5344CB8AC3E}">
        <p14:creationId xmlns:p14="http://schemas.microsoft.com/office/powerpoint/2010/main" val="3605924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6C04-C86C-47D0-B685-9C19C01305E1}"/>
              </a:ext>
            </a:extLst>
          </p:cNvPr>
          <p:cNvSpPr>
            <a:spLocks noGrp="1"/>
          </p:cNvSpPr>
          <p:nvPr>
            <p:ph type="title"/>
          </p:nvPr>
        </p:nvSpPr>
        <p:spPr>
          <a:xfrm>
            <a:off x="457200" y="228600"/>
            <a:ext cx="8229600" cy="474452"/>
          </a:xfrm>
        </p:spPr>
        <p:txBody>
          <a:bodyPr/>
          <a:lstStyle/>
          <a:p>
            <a:r>
              <a:rPr lang="en-US" dirty="0"/>
              <a:t>Top Management Commitment to Diversity</a:t>
            </a:r>
          </a:p>
        </p:txBody>
      </p:sp>
      <p:sp>
        <p:nvSpPr>
          <p:cNvPr id="3" name="Content Placeholder 2">
            <a:extLst>
              <a:ext uri="{FF2B5EF4-FFF2-40B4-BE49-F238E27FC236}">
                <a16:creationId xmlns:a16="http://schemas.microsoft.com/office/drawing/2014/main" id="{36F9CB9D-A13F-4518-8286-A823336F0BD1}"/>
              </a:ext>
            </a:extLst>
          </p:cNvPr>
          <p:cNvSpPr>
            <a:spLocks noGrp="1"/>
          </p:cNvSpPr>
          <p:nvPr>
            <p:ph idx="1"/>
          </p:nvPr>
        </p:nvSpPr>
        <p:spPr>
          <a:xfrm>
            <a:off x="457200" y="1066800"/>
            <a:ext cx="8229600" cy="3200400"/>
          </a:xfrm>
        </p:spPr>
        <p:txBody>
          <a:bodyPr/>
          <a:lstStyle/>
          <a:p>
            <a:r>
              <a:rPr lang="en-US" sz="2400" dirty="0"/>
              <a:t>Top management commitment is probably the most important factor in achieving a diverse workforce</a:t>
            </a:r>
          </a:p>
          <a:p>
            <a:r>
              <a:rPr lang="en-US" sz="2400" dirty="0"/>
              <a:t>Management needs to integrate diversity into all aspects of the firm’s business, including all stakeholders and the supply chain</a:t>
            </a:r>
          </a:p>
          <a:p>
            <a:r>
              <a:rPr lang="en-US" sz="2400" dirty="0"/>
              <a:t>Policies and procedures should be in place to address issues immediately</a:t>
            </a:r>
          </a:p>
        </p:txBody>
      </p:sp>
    </p:spTree>
    <p:extLst>
      <p:ext uri="{BB962C8B-B14F-4D97-AF65-F5344CB8AC3E}">
        <p14:creationId xmlns:p14="http://schemas.microsoft.com/office/powerpoint/2010/main" val="1093786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85"/>
            <a:ext cx="8229600" cy="580815"/>
          </a:xfrm>
        </p:spPr>
        <p:txBody>
          <a:bodyPr/>
          <a:lstStyle/>
          <a:p>
            <a:r>
              <a:rPr lang="en-US" dirty="0">
                <a:latin typeface="Times New Roman" charset="0"/>
                <a:ea typeface="Times New Roman" charset="0"/>
                <a:cs typeface="Times New Roman" charset="0"/>
              </a:rPr>
              <a:t>Mentoring</a:t>
            </a:r>
          </a:p>
        </p:txBody>
      </p:sp>
      <p:sp>
        <p:nvSpPr>
          <p:cNvPr id="3" name="Content Placeholder 2"/>
          <p:cNvSpPr>
            <a:spLocks noGrp="1"/>
          </p:cNvSpPr>
          <p:nvPr>
            <p:ph idx="1"/>
          </p:nvPr>
        </p:nvSpPr>
        <p:spPr>
          <a:xfrm>
            <a:off x="457200" y="1093304"/>
            <a:ext cx="8229600" cy="1345096"/>
          </a:xfrm>
        </p:spPr>
        <p:txBody>
          <a:bodyPr/>
          <a:lstStyle/>
          <a:p>
            <a:r>
              <a:rPr lang="en-US" sz="2400" b="1" dirty="0">
                <a:cs typeface="Arial"/>
              </a:rPr>
              <a:t>Mentoring</a:t>
            </a:r>
            <a:r>
              <a:rPr lang="en-US" sz="2400" dirty="0">
                <a:cs typeface="Arial"/>
              </a:rPr>
              <a:t>: </a:t>
            </a:r>
            <a:r>
              <a:rPr lang="en-US" sz="2400" dirty="0"/>
              <a:t>a process whereby an experienced organizational member (a mentor) provides advice and guidance to a less experienced member (a protégé)</a:t>
            </a:r>
          </a:p>
        </p:txBody>
      </p:sp>
    </p:spTree>
    <p:extLst>
      <p:ext uri="{BB962C8B-B14F-4D97-AF65-F5344CB8AC3E}">
        <p14:creationId xmlns:p14="http://schemas.microsoft.com/office/powerpoint/2010/main" val="419275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85"/>
            <a:ext cx="8229600" cy="580815"/>
          </a:xfrm>
        </p:spPr>
        <p:txBody>
          <a:bodyPr/>
          <a:lstStyle/>
          <a:p>
            <a:r>
              <a:rPr lang="en-US" dirty="0">
                <a:latin typeface="Times New Roman" charset="0"/>
                <a:ea typeface="Times New Roman" charset="0"/>
                <a:cs typeface="Times New Roman" charset="0"/>
              </a:rPr>
              <a:t>Diversity Skills Training</a:t>
            </a:r>
          </a:p>
        </p:txBody>
      </p:sp>
      <p:sp>
        <p:nvSpPr>
          <p:cNvPr id="3" name="Content Placeholder 2"/>
          <p:cNvSpPr>
            <a:spLocks noGrp="1"/>
          </p:cNvSpPr>
          <p:nvPr>
            <p:ph idx="1"/>
          </p:nvPr>
        </p:nvSpPr>
        <p:spPr>
          <a:xfrm>
            <a:off x="457200" y="1066800"/>
            <a:ext cx="8229600" cy="1905000"/>
          </a:xfrm>
        </p:spPr>
        <p:txBody>
          <a:bodyPr/>
          <a:lstStyle/>
          <a:p>
            <a:r>
              <a:rPr lang="en-US" sz="2800" b="1" dirty="0">
                <a:cs typeface="Arial"/>
              </a:rPr>
              <a:t>Diversity skills training</a:t>
            </a:r>
            <a:r>
              <a:rPr lang="en-US" sz="2800" dirty="0">
                <a:cs typeface="Arial"/>
              </a:rPr>
              <a:t>: specialized training to educate employees about the importance of diversity and to teach them skills for working in a diverse workplace</a:t>
            </a:r>
            <a:endParaRPr lang="en-US" sz="2800" dirty="0"/>
          </a:p>
        </p:txBody>
      </p:sp>
    </p:spTree>
    <p:extLst>
      <p:ext uri="{BB962C8B-B14F-4D97-AF65-F5344CB8AC3E}">
        <p14:creationId xmlns:p14="http://schemas.microsoft.com/office/powerpoint/2010/main" val="2117256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85"/>
            <a:ext cx="8229600" cy="580815"/>
          </a:xfrm>
        </p:spPr>
        <p:txBody>
          <a:bodyPr/>
          <a:lstStyle/>
          <a:p>
            <a:r>
              <a:rPr lang="en-US" dirty="0">
                <a:latin typeface="Times New Roman" charset="0"/>
                <a:ea typeface="Times New Roman" charset="0"/>
                <a:cs typeface="Times New Roman" charset="0"/>
              </a:rPr>
              <a:t>Employee Resource Groups</a:t>
            </a:r>
          </a:p>
        </p:txBody>
      </p:sp>
      <p:sp>
        <p:nvSpPr>
          <p:cNvPr id="3" name="Content Placeholder 2"/>
          <p:cNvSpPr>
            <a:spLocks noGrp="1"/>
          </p:cNvSpPr>
          <p:nvPr>
            <p:ph idx="1"/>
          </p:nvPr>
        </p:nvSpPr>
        <p:spPr>
          <a:xfrm>
            <a:off x="457200" y="1080053"/>
            <a:ext cx="8229600" cy="1205948"/>
          </a:xfrm>
        </p:spPr>
        <p:txBody>
          <a:bodyPr/>
          <a:lstStyle/>
          <a:p>
            <a:r>
              <a:rPr lang="en-US" sz="2400" b="1" dirty="0">
                <a:cs typeface="Arial"/>
              </a:rPr>
              <a:t>Employee resource groups</a:t>
            </a:r>
            <a:r>
              <a:rPr lang="en-US" sz="2400" dirty="0">
                <a:cs typeface="Arial"/>
              </a:rPr>
              <a:t>: </a:t>
            </a:r>
            <a:r>
              <a:rPr lang="en-US" sz="2400" dirty="0"/>
              <a:t>groups made up of employees connected by some common dimension of diversity</a:t>
            </a:r>
          </a:p>
        </p:txBody>
      </p:sp>
    </p:spTree>
    <p:extLst>
      <p:ext uri="{BB962C8B-B14F-4D97-AF65-F5344CB8AC3E}">
        <p14:creationId xmlns:p14="http://schemas.microsoft.com/office/powerpoint/2010/main" val="1485761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4EBC-083E-48CE-B69E-9E6C6B722696}"/>
              </a:ext>
            </a:extLst>
          </p:cNvPr>
          <p:cNvSpPr>
            <a:spLocks noGrp="1"/>
          </p:cNvSpPr>
          <p:nvPr>
            <p:ph type="title"/>
          </p:nvPr>
        </p:nvSpPr>
        <p:spPr>
          <a:xfrm>
            <a:off x="457200" y="228600"/>
            <a:ext cx="8229600" cy="474452"/>
          </a:xfrm>
        </p:spPr>
        <p:txBody>
          <a:bodyPr/>
          <a:lstStyle/>
          <a:p>
            <a:r>
              <a:rPr lang="en-US" dirty="0"/>
              <a:t>Some Final Thoughts on Diversity</a:t>
            </a:r>
          </a:p>
        </p:txBody>
      </p:sp>
      <p:sp>
        <p:nvSpPr>
          <p:cNvPr id="3" name="Content Placeholder 2">
            <a:extLst>
              <a:ext uri="{FF2B5EF4-FFF2-40B4-BE49-F238E27FC236}">
                <a16:creationId xmlns:a16="http://schemas.microsoft.com/office/drawing/2014/main" id="{B368A744-3698-4BD7-A44D-12914E16A807}"/>
              </a:ext>
            </a:extLst>
          </p:cNvPr>
          <p:cNvSpPr>
            <a:spLocks noGrp="1"/>
          </p:cNvSpPr>
          <p:nvPr>
            <p:ph idx="1"/>
          </p:nvPr>
        </p:nvSpPr>
        <p:spPr>
          <a:xfrm>
            <a:off x="457200" y="1066800"/>
            <a:ext cx="8229600" cy="4525963"/>
          </a:xfrm>
        </p:spPr>
        <p:txBody>
          <a:bodyPr/>
          <a:lstStyle/>
          <a:p>
            <a:r>
              <a:rPr lang="en-US" sz="2400" dirty="0"/>
              <a:t>Has identity politics led to an obsession with celebrating differences?</a:t>
            </a:r>
          </a:p>
          <a:p>
            <a:pPr lvl="1"/>
            <a:r>
              <a:rPr lang="en-US" sz="2400" dirty="0"/>
              <a:t>Does this hinder unifying employees around a common goal?</a:t>
            </a:r>
          </a:p>
          <a:p>
            <a:r>
              <a:rPr lang="en-US" sz="2400" dirty="0"/>
              <a:t>Do long established practices undermine diversity?</a:t>
            </a:r>
          </a:p>
          <a:p>
            <a:pPr lvl="1"/>
            <a:r>
              <a:rPr lang="en-US" sz="2400" dirty="0"/>
              <a:t>Do employee referrals and team building reduce diversity?</a:t>
            </a:r>
          </a:p>
          <a:p>
            <a:r>
              <a:rPr lang="en-US" sz="2400" dirty="0"/>
              <a:t>Does supporting diversity conflict with rewarding merit?</a:t>
            </a:r>
          </a:p>
          <a:p>
            <a:pPr lvl="1"/>
            <a:r>
              <a:rPr lang="en-US" sz="2400" dirty="0"/>
              <a:t>If you promote a diversity platform, what happens to promoting based solely on merit?</a:t>
            </a:r>
          </a:p>
        </p:txBody>
      </p:sp>
    </p:spTree>
    <p:extLst>
      <p:ext uri="{BB962C8B-B14F-4D97-AF65-F5344CB8AC3E}">
        <p14:creationId xmlns:p14="http://schemas.microsoft.com/office/powerpoint/2010/main" val="259596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304"/>
            <a:ext cx="8229600" cy="580815"/>
          </a:xfrm>
        </p:spPr>
        <p:txBody>
          <a:bodyPr/>
          <a:lstStyle/>
          <a:p>
            <a:r>
              <a:rPr lang="en-US" dirty="0"/>
              <a:t>What is Workplace Diversity?</a:t>
            </a:r>
          </a:p>
        </p:txBody>
      </p:sp>
      <p:sp>
        <p:nvSpPr>
          <p:cNvPr id="3" name="Content Placeholder 2"/>
          <p:cNvSpPr>
            <a:spLocks noGrp="1"/>
          </p:cNvSpPr>
          <p:nvPr>
            <p:ph idx="1"/>
          </p:nvPr>
        </p:nvSpPr>
        <p:spPr>
          <a:xfrm>
            <a:off x="457200" y="1093304"/>
            <a:ext cx="8229600" cy="887896"/>
          </a:xfrm>
        </p:spPr>
        <p:txBody>
          <a:bodyPr/>
          <a:lstStyle/>
          <a:p>
            <a:pPr marL="0" indent="0">
              <a:spcBef>
                <a:spcPts val="0"/>
              </a:spcBef>
              <a:buClrTx/>
              <a:buSzTx/>
              <a:buNone/>
            </a:pPr>
            <a:r>
              <a:rPr lang="en-US" sz="2400" b="1" dirty="0"/>
              <a:t>Workforce diversity</a:t>
            </a:r>
            <a:r>
              <a:rPr lang="en-US" sz="2400" dirty="0"/>
              <a:t>: the ways in which people in an organization are different from and similar to one another</a:t>
            </a:r>
          </a:p>
        </p:txBody>
      </p:sp>
    </p:spTree>
    <p:extLst>
      <p:ext uri="{BB962C8B-B14F-4D97-AF65-F5344CB8AC3E}">
        <p14:creationId xmlns:p14="http://schemas.microsoft.com/office/powerpoint/2010/main" val="965711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85"/>
            <a:ext cx="8229600" cy="580815"/>
          </a:xfrm>
        </p:spPr>
        <p:txBody>
          <a:bodyPr/>
          <a:lstStyle/>
          <a:p>
            <a:r>
              <a:rPr lang="en-US" dirty="0"/>
              <a:t>Review Learning Objective 5.1</a:t>
            </a:r>
          </a:p>
        </p:txBody>
      </p:sp>
      <p:sp>
        <p:nvSpPr>
          <p:cNvPr id="3" name="Content Placeholder 2"/>
          <p:cNvSpPr>
            <a:spLocks noGrp="1"/>
          </p:cNvSpPr>
          <p:nvPr>
            <p:ph idx="1"/>
          </p:nvPr>
        </p:nvSpPr>
        <p:spPr>
          <a:xfrm>
            <a:off x="457200" y="1066801"/>
            <a:ext cx="8229600" cy="3886200"/>
          </a:xfrm>
        </p:spPr>
        <p:txBody>
          <a:bodyPr/>
          <a:lstStyle/>
          <a:p>
            <a:r>
              <a:rPr lang="en-US" sz="2400" b="1" dirty="0">
                <a:cs typeface="Arial"/>
              </a:rPr>
              <a:t>Define workplace diversity and explain why managing it is so important</a:t>
            </a:r>
            <a:r>
              <a:rPr lang="en-US" sz="2400" b="1" dirty="0"/>
              <a:t>.</a:t>
            </a:r>
          </a:p>
          <a:p>
            <a:pPr lvl="1"/>
            <a:r>
              <a:rPr lang="en-US" sz="2400" dirty="0">
                <a:cs typeface="Arial"/>
              </a:rPr>
              <a:t>Workplace diversity is the ways in which people in an organization are different from and similar to one another</a:t>
            </a:r>
          </a:p>
          <a:p>
            <a:pPr lvl="1"/>
            <a:r>
              <a:rPr lang="en-US" sz="2400" dirty="0"/>
              <a:t>Why it’s important:</a:t>
            </a:r>
          </a:p>
          <a:p>
            <a:pPr lvl="2"/>
            <a:r>
              <a:rPr lang="en-US" sz="2400" dirty="0">
                <a:solidFill>
                  <a:schemeClr val="tx2"/>
                </a:solidFill>
                <a:cs typeface="Arial"/>
              </a:rPr>
              <a:t>People management benefits</a:t>
            </a:r>
          </a:p>
          <a:p>
            <a:pPr lvl="2"/>
            <a:r>
              <a:rPr lang="en-US" sz="2400" dirty="0">
                <a:solidFill>
                  <a:schemeClr val="tx2"/>
                </a:solidFill>
                <a:cs typeface="Arial"/>
              </a:rPr>
              <a:t>Organizational performance benefits</a:t>
            </a:r>
          </a:p>
          <a:p>
            <a:pPr lvl="2"/>
            <a:r>
              <a:rPr lang="en-US" sz="2400" dirty="0">
                <a:solidFill>
                  <a:schemeClr val="tx2"/>
                </a:solidFill>
                <a:cs typeface="Arial"/>
              </a:rPr>
              <a:t>Strategic benefits</a:t>
            </a:r>
          </a:p>
        </p:txBody>
      </p:sp>
    </p:spTree>
    <p:extLst>
      <p:ext uri="{BB962C8B-B14F-4D97-AF65-F5344CB8AC3E}">
        <p14:creationId xmlns:p14="http://schemas.microsoft.com/office/powerpoint/2010/main" val="184606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74452"/>
          </a:xfrm>
        </p:spPr>
        <p:txBody>
          <a:bodyPr/>
          <a:lstStyle/>
          <a:p>
            <a:r>
              <a:rPr lang="en-US" dirty="0"/>
              <a:t>Review Learning Objective 5.2</a:t>
            </a:r>
          </a:p>
        </p:txBody>
      </p:sp>
      <p:sp>
        <p:nvSpPr>
          <p:cNvPr id="3" name="Content Placeholder 2"/>
          <p:cNvSpPr>
            <a:spLocks noGrp="1"/>
          </p:cNvSpPr>
          <p:nvPr>
            <p:ph idx="1"/>
          </p:nvPr>
        </p:nvSpPr>
        <p:spPr>
          <a:xfrm>
            <a:off x="457200" y="1066801"/>
            <a:ext cx="8229600" cy="4114800"/>
          </a:xfrm>
        </p:spPr>
        <p:txBody>
          <a:bodyPr/>
          <a:lstStyle/>
          <a:p>
            <a:r>
              <a:rPr lang="en-US" sz="2400" b="1" dirty="0">
                <a:latin typeface="Arial" pitchFamily="34" charset="0"/>
                <a:cs typeface="Arial" pitchFamily="34" charset="0"/>
              </a:rPr>
              <a:t>Describe the changing makeup of workplaces in the United States and around the world</a:t>
            </a:r>
            <a:r>
              <a:rPr lang="en-US" sz="2400" b="1" dirty="0"/>
              <a:t>.</a:t>
            </a:r>
          </a:p>
          <a:p>
            <a:pPr lvl="1"/>
            <a:r>
              <a:rPr lang="en-US" sz="2400" dirty="0">
                <a:cs typeface="Arial"/>
              </a:rPr>
              <a:t>United States</a:t>
            </a:r>
          </a:p>
          <a:p>
            <a:pPr lvl="2"/>
            <a:r>
              <a:rPr lang="en-US" sz="2400" dirty="0">
                <a:cs typeface="Arial"/>
              </a:rPr>
              <a:t>Total increase in population</a:t>
            </a:r>
          </a:p>
          <a:p>
            <a:pPr lvl="2"/>
            <a:r>
              <a:rPr lang="en-US" sz="2400" dirty="0">
                <a:cs typeface="Arial"/>
              </a:rPr>
              <a:t>Changing components of racial/ethnic groups</a:t>
            </a:r>
          </a:p>
          <a:p>
            <a:pPr lvl="2"/>
            <a:r>
              <a:rPr lang="en-US" sz="2400" dirty="0">
                <a:cs typeface="Arial"/>
              </a:rPr>
              <a:t>An aging population</a:t>
            </a:r>
          </a:p>
          <a:p>
            <a:pPr lvl="1"/>
            <a:r>
              <a:rPr lang="en-US" sz="2400" dirty="0"/>
              <a:t>The world:</a:t>
            </a:r>
          </a:p>
          <a:p>
            <a:pPr lvl="2"/>
            <a:r>
              <a:rPr lang="en-US" sz="2400" dirty="0">
                <a:solidFill>
                  <a:schemeClr val="tx2"/>
                </a:solidFill>
                <a:cs typeface="Arial"/>
              </a:rPr>
              <a:t>Total world population</a:t>
            </a:r>
          </a:p>
          <a:p>
            <a:pPr lvl="2"/>
            <a:r>
              <a:rPr lang="en-US" sz="2400" dirty="0">
                <a:solidFill>
                  <a:schemeClr val="tx2"/>
                </a:solidFill>
                <a:cs typeface="Arial"/>
              </a:rPr>
              <a:t>Aging of that population</a:t>
            </a:r>
          </a:p>
        </p:txBody>
      </p:sp>
    </p:spTree>
    <p:extLst>
      <p:ext uri="{BB962C8B-B14F-4D97-AF65-F5344CB8AC3E}">
        <p14:creationId xmlns:p14="http://schemas.microsoft.com/office/powerpoint/2010/main" val="478352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85"/>
            <a:ext cx="8229600" cy="580815"/>
          </a:xfrm>
        </p:spPr>
        <p:txBody>
          <a:bodyPr/>
          <a:lstStyle/>
          <a:p>
            <a:r>
              <a:rPr lang="en-US" dirty="0"/>
              <a:t>Review Learning Objective 5.3</a:t>
            </a:r>
          </a:p>
        </p:txBody>
      </p:sp>
      <p:sp>
        <p:nvSpPr>
          <p:cNvPr id="3" name="Content Placeholder 2"/>
          <p:cNvSpPr>
            <a:spLocks noGrp="1"/>
          </p:cNvSpPr>
          <p:nvPr>
            <p:ph idx="1"/>
          </p:nvPr>
        </p:nvSpPr>
        <p:spPr>
          <a:xfrm>
            <a:off x="457200" y="1066800"/>
            <a:ext cx="8229600" cy="4800600"/>
          </a:xfrm>
        </p:spPr>
        <p:txBody>
          <a:bodyPr/>
          <a:lstStyle/>
          <a:p>
            <a:r>
              <a:rPr lang="en-US" sz="2400" b="1" dirty="0">
                <a:cs typeface="Arial"/>
              </a:rPr>
              <a:t>Explain the different types of diversity found in workplaces</a:t>
            </a:r>
            <a:r>
              <a:rPr lang="en-US" sz="2400" b="1" dirty="0"/>
              <a:t>.</a:t>
            </a:r>
          </a:p>
          <a:p>
            <a:pPr lvl="1">
              <a:spcBef>
                <a:spcPts val="200"/>
              </a:spcBef>
            </a:pPr>
            <a:r>
              <a:rPr lang="en-US" sz="2400" dirty="0">
                <a:cs typeface="Arial"/>
              </a:rPr>
              <a:t>Age (older workers and younger workers)</a:t>
            </a:r>
          </a:p>
          <a:p>
            <a:pPr lvl="1">
              <a:spcBef>
                <a:spcPts val="200"/>
              </a:spcBef>
            </a:pPr>
            <a:r>
              <a:rPr lang="en-US" sz="2400" dirty="0">
                <a:cs typeface="Arial"/>
              </a:rPr>
              <a:t>Gender (male and female)</a:t>
            </a:r>
          </a:p>
          <a:p>
            <a:pPr lvl="1">
              <a:spcBef>
                <a:spcPts val="200"/>
              </a:spcBef>
            </a:pPr>
            <a:r>
              <a:rPr lang="en-US" sz="2400" dirty="0">
                <a:cs typeface="Arial"/>
              </a:rPr>
              <a:t>Race and ethnicity (racial and ethnic classifications)</a:t>
            </a:r>
            <a:endParaRPr lang="en-US" sz="2400" dirty="0"/>
          </a:p>
          <a:p>
            <a:pPr lvl="1">
              <a:spcBef>
                <a:spcPts val="200"/>
              </a:spcBef>
            </a:pPr>
            <a:r>
              <a:rPr lang="en-US" sz="2400" dirty="0">
                <a:cs typeface="Arial"/>
              </a:rPr>
              <a:t>Disability/abilities (people with a disability that limits major life activities)</a:t>
            </a:r>
          </a:p>
          <a:p>
            <a:pPr lvl="1">
              <a:spcBef>
                <a:spcPts val="200"/>
              </a:spcBef>
            </a:pPr>
            <a:r>
              <a:rPr lang="en-US" sz="2400" dirty="0">
                <a:cs typeface="Arial" pitchFamily="34" charset="0"/>
              </a:rPr>
              <a:t>Religion </a:t>
            </a:r>
            <a:r>
              <a:rPr lang="en-US" sz="2400" dirty="0"/>
              <a:t>(religious beliefs and religious practices)</a:t>
            </a:r>
          </a:p>
          <a:p>
            <a:pPr lvl="1">
              <a:spcBef>
                <a:spcPts val="200"/>
              </a:spcBef>
            </a:pPr>
            <a:r>
              <a:rPr lang="en-US" sz="2400" dirty="0"/>
              <a:t>Sexual orientation and gender identity (gay, lesbian, bisexual, and transgender)</a:t>
            </a:r>
          </a:p>
          <a:p>
            <a:pPr lvl="1">
              <a:spcBef>
                <a:spcPts val="200"/>
              </a:spcBef>
            </a:pPr>
            <a:r>
              <a:rPr lang="en-US" sz="2400" dirty="0">
                <a:cs typeface="Arial"/>
              </a:rPr>
              <a:t>Other (e.g., </a:t>
            </a:r>
            <a:r>
              <a:rPr lang="en-US" sz="2400" dirty="0"/>
              <a:t>socioeconomic background, physical attractiveness, obesity, job seniority, etc.)</a:t>
            </a:r>
          </a:p>
        </p:txBody>
      </p:sp>
    </p:spTree>
    <p:extLst>
      <p:ext uri="{BB962C8B-B14F-4D97-AF65-F5344CB8AC3E}">
        <p14:creationId xmlns:p14="http://schemas.microsoft.com/office/powerpoint/2010/main" val="469394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74452"/>
          </a:xfrm>
        </p:spPr>
        <p:txBody>
          <a:bodyPr/>
          <a:lstStyle/>
          <a:p>
            <a:r>
              <a:rPr lang="en-US" dirty="0"/>
              <a:t>Review Learning Objective 5.4</a:t>
            </a:r>
          </a:p>
        </p:txBody>
      </p:sp>
      <p:sp>
        <p:nvSpPr>
          <p:cNvPr id="3" name="Content Placeholder 2"/>
          <p:cNvSpPr>
            <a:spLocks noGrp="1"/>
          </p:cNvSpPr>
          <p:nvPr>
            <p:ph idx="1"/>
          </p:nvPr>
        </p:nvSpPr>
        <p:spPr>
          <a:xfrm>
            <a:off x="457200" y="1066800"/>
            <a:ext cx="8229600" cy="3657600"/>
          </a:xfrm>
        </p:spPr>
        <p:txBody>
          <a:bodyPr/>
          <a:lstStyle/>
          <a:p>
            <a:r>
              <a:rPr lang="en-US" sz="2400" b="1" dirty="0">
                <a:cs typeface="Arial"/>
              </a:rPr>
              <a:t>Discuss the challenges managers face in managing diversity</a:t>
            </a:r>
            <a:r>
              <a:rPr lang="en-US" sz="2400" b="1" dirty="0"/>
              <a:t>.</a:t>
            </a:r>
          </a:p>
          <a:p>
            <a:pPr lvl="1">
              <a:spcBef>
                <a:spcPts val="200"/>
              </a:spcBef>
              <a:defRPr/>
            </a:pPr>
            <a:r>
              <a:rPr lang="en-US" sz="2400" dirty="0">
                <a:cs typeface="Arial"/>
              </a:rPr>
              <a:t>Bias is a tendency or preference toward a particular perspective or ideology</a:t>
            </a:r>
          </a:p>
          <a:p>
            <a:pPr lvl="1">
              <a:spcBef>
                <a:spcPts val="200"/>
              </a:spcBef>
              <a:defRPr/>
            </a:pPr>
            <a:r>
              <a:rPr lang="en-US" sz="2400" dirty="0">
                <a:cs typeface="Arial"/>
              </a:rPr>
              <a:t>Prejudice, which is a preconceived belief, opinion, or judgment toward a person or a group of people</a:t>
            </a:r>
          </a:p>
          <a:p>
            <a:pPr lvl="1">
              <a:spcBef>
                <a:spcPts val="200"/>
              </a:spcBef>
              <a:defRPr/>
            </a:pPr>
            <a:r>
              <a:rPr lang="en-US" sz="2400" dirty="0">
                <a:cs typeface="Arial"/>
              </a:rPr>
              <a:t>Glass ceiling refers to the invisible barrier that separates women and minorities from top management positions</a:t>
            </a:r>
          </a:p>
        </p:txBody>
      </p:sp>
    </p:spTree>
    <p:extLst>
      <p:ext uri="{BB962C8B-B14F-4D97-AF65-F5344CB8AC3E}">
        <p14:creationId xmlns:p14="http://schemas.microsoft.com/office/powerpoint/2010/main" val="1751251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74452"/>
          </a:xfrm>
        </p:spPr>
        <p:txBody>
          <a:bodyPr/>
          <a:lstStyle/>
          <a:p>
            <a:r>
              <a:rPr lang="en-US" dirty="0"/>
              <a:t>Review Learning Objective 5.5</a:t>
            </a:r>
          </a:p>
        </p:txBody>
      </p:sp>
      <p:sp>
        <p:nvSpPr>
          <p:cNvPr id="3" name="Content Placeholder 2"/>
          <p:cNvSpPr>
            <a:spLocks noGrp="1"/>
          </p:cNvSpPr>
          <p:nvPr>
            <p:ph idx="1"/>
          </p:nvPr>
        </p:nvSpPr>
        <p:spPr>
          <a:xfrm>
            <a:off x="457200" y="1066801"/>
            <a:ext cx="8229600" cy="3428999"/>
          </a:xfrm>
        </p:spPr>
        <p:txBody>
          <a:bodyPr/>
          <a:lstStyle/>
          <a:p>
            <a:r>
              <a:rPr lang="en-US" sz="2400" b="1" dirty="0">
                <a:cs typeface="Arial"/>
              </a:rPr>
              <a:t>Describe various workplace diversity initiatives</a:t>
            </a:r>
            <a:r>
              <a:rPr lang="en-US" sz="2400" b="1" dirty="0"/>
              <a:t>.</a:t>
            </a:r>
          </a:p>
          <a:p>
            <a:pPr lvl="1">
              <a:spcBef>
                <a:spcPts val="200"/>
              </a:spcBef>
            </a:pPr>
            <a:r>
              <a:rPr lang="en-US" sz="2400" dirty="0"/>
              <a:t>Some of the federal laws on diversity include:</a:t>
            </a:r>
            <a:endParaRPr lang="en-US" sz="2400" dirty="0">
              <a:cs typeface="Arial"/>
            </a:endParaRPr>
          </a:p>
          <a:p>
            <a:pPr lvl="2"/>
            <a:r>
              <a:rPr lang="en-US" sz="2400" dirty="0">
                <a:cs typeface="Arial"/>
              </a:rPr>
              <a:t>Title </a:t>
            </a:r>
            <a:r>
              <a:rPr lang="en-US" sz="2400" dirty="0">
                <a:latin typeface="Times New Roman" panose="02020603050405020304" pitchFamily="18" charset="0"/>
                <a:cs typeface="Times New Roman" panose="02020603050405020304" pitchFamily="18" charset="0"/>
              </a:rPr>
              <a:t>VII</a:t>
            </a:r>
            <a:r>
              <a:rPr lang="en-US" sz="2400" dirty="0">
                <a:cs typeface="Arial"/>
              </a:rPr>
              <a:t> of the Civil Rights Act</a:t>
            </a:r>
          </a:p>
          <a:p>
            <a:pPr lvl="2"/>
            <a:r>
              <a:rPr lang="en-US" sz="2400" dirty="0">
                <a:cs typeface="Arial"/>
              </a:rPr>
              <a:t>The Americans with Disabilities Act</a:t>
            </a:r>
          </a:p>
          <a:p>
            <a:pPr lvl="2"/>
            <a:r>
              <a:rPr lang="en-US" sz="2400" dirty="0">
                <a:cs typeface="Arial"/>
              </a:rPr>
              <a:t>Age Discrimination in Employment Act</a:t>
            </a:r>
          </a:p>
          <a:p>
            <a:pPr lvl="1">
              <a:spcBef>
                <a:spcPts val="200"/>
              </a:spcBef>
            </a:pPr>
            <a:r>
              <a:rPr lang="en-US" sz="2400" dirty="0"/>
              <a:t>Workplace diversity initiatives to diversity include top management commitment, mentoring, diversity skills training, and employee resource groups</a:t>
            </a:r>
            <a:endParaRPr lang="en-US" sz="2400" dirty="0">
              <a:cs typeface="Arial"/>
            </a:endParaRPr>
          </a:p>
        </p:txBody>
      </p:sp>
    </p:spTree>
    <p:extLst>
      <p:ext uri="{BB962C8B-B14F-4D97-AF65-F5344CB8AC3E}">
        <p14:creationId xmlns:p14="http://schemas.microsoft.com/office/powerpoint/2010/main" val="563949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931652"/>
          </a:xfrm>
        </p:spPr>
        <p:txBody>
          <a:bodyPr/>
          <a:lstStyle/>
          <a:p>
            <a:r>
              <a:rPr lang="en-US" sz="3000" dirty="0"/>
              <a:t>Exhibit 5.1 Timeline of the Evolution of Workforce Diversity</a:t>
            </a:r>
          </a:p>
        </p:txBody>
      </p:sp>
      <p:graphicFrame>
        <p:nvGraphicFramePr>
          <p:cNvPr id="6" name="Table 5"/>
          <p:cNvGraphicFramePr>
            <a:graphicFrameLocks noGrp="1"/>
          </p:cNvGraphicFramePr>
          <p:nvPr>
            <p:extLst>
              <p:ext uri="{D42A27DB-BD31-4B8C-83A1-F6EECF244321}">
                <p14:modId xmlns:p14="http://schemas.microsoft.com/office/powerpoint/2010/main" val="1469447437"/>
              </p:ext>
            </p:extLst>
          </p:nvPr>
        </p:nvGraphicFramePr>
        <p:xfrm>
          <a:off x="457200" y="1295400"/>
          <a:ext cx="8229600" cy="4267200"/>
        </p:xfrm>
        <a:graphic>
          <a:graphicData uri="http://schemas.openxmlformats.org/drawingml/2006/table">
            <a:tbl>
              <a:tblPr firstRow="1" bandRow="1">
                <a:tableStyleId>{3B4B98B0-60AC-42C2-AFA5-B58CD77FA1E5}</a:tableStyleId>
              </a:tblPr>
              <a:tblGrid>
                <a:gridCol w="2230755">
                  <a:extLst>
                    <a:ext uri="{9D8B030D-6E8A-4147-A177-3AD203B41FA5}">
                      <a16:colId xmlns:a16="http://schemas.microsoft.com/office/drawing/2014/main" val="20000"/>
                    </a:ext>
                  </a:extLst>
                </a:gridCol>
                <a:gridCol w="5998845">
                  <a:extLst>
                    <a:ext uri="{9D8B030D-6E8A-4147-A177-3AD203B41FA5}">
                      <a16:colId xmlns:a16="http://schemas.microsoft.com/office/drawing/2014/main" val="20001"/>
                    </a:ext>
                  </a:extLst>
                </a:gridCol>
              </a:tblGrid>
              <a:tr h="396240">
                <a:tc>
                  <a:txBody>
                    <a:bodyPr/>
                    <a:lstStyle/>
                    <a:p>
                      <a:r>
                        <a:rPr lang="en-US" sz="1400" dirty="0">
                          <a:solidFill>
                            <a:schemeClr val="bg1"/>
                          </a:solidFill>
                        </a:rPr>
                        <a:t>Timeframe</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400" dirty="0">
                          <a:solidFill>
                            <a:schemeClr val="bg1"/>
                          </a:solidFill>
                        </a:rPr>
                        <a:t>Events</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70840">
                <a:tc>
                  <a:txBody>
                    <a:bodyPr/>
                    <a:lstStyle/>
                    <a:p>
                      <a:r>
                        <a:rPr lang="en-US" sz="1400" dirty="0"/>
                        <a:t>1960s to 1970s</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400" b="1" kern="1200" dirty="0">
                          <a:solidFill>
                            <a:schemeClr val="tx1"/>
                          </a:solidFill>
                          <a:effectLst/>
                          <a:latin typeface="+mn-lt"/>
                          <a:ea typeface="+mn-ea"/>
                          <a:cs typeface="+mn-cs"/>
                        </a:rPr>
                        <a:t>Focus on complying with laws and regulations: </a:t>
                      </a:r>
                      <a:r>
                        <a:rPr lang="en-US" sz="1400" kern="1200" dirty="0">
                          <a:solidFill>
                            <a:schemeClr val="tx1"/>
                          </a:solidFill>
                          <a:effectLst/>
                          <a:latin typeface="+mn-lt"/>
                          <a:ea typeface="+mn-ea"/>
                          <a:cs typeface="+mn-cs"/>
                        </a:rPr>
                        <a:t>Title VII of Civil Rights Act; Equal Employment Opportunity Commission; affirmative action policies and programs</a:t>
                      </a:r>
                      <a:endParaRPr lang="en-US" sz="14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370840">
                <a:tc>
                  <a:txBody>
                    <a:bodyPr/>
                    <a:lstStyle/>
                    <a:p>
                      <a:r>
                        <a:rPr lang="en-US" sz="1400" dirty="0"/>
                        <a:t>Early 1980s</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Focus on assimilating minorities and women into corporate setting: </a:t>
                      </a:r>
                      <a:r>
                        <a:rPr lang="en-US" sz="1400" kern="1200" dirty="0">
                          <a:solidFill>
                            <a:schemeClr val="tx1"/>
                          </a:solidFill>
                          <a:effectLst/>
                          <a:latin typeface="+mn-lt"/>
                          <a:ea typeface="+mn-ea"/>
                          <a:cs typeface="+mn-cs"/>
                        </a:rPr>
                        <a:t>Corporate programs developed to help improve self-confidence and qualifications of diverse individuals so they can “fit in”</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370840">
                <a:tc>
                  <a:txBody>
                    <a:bodyPr/>
                    <a:lstStyle/>
                    <a:p>
                      <a:r>
                        <a:rPr lang="en-US" sz="1400" dirty="0"/>
                        <a:t>Late 1980s</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Concept of workforce diversity expanded from compliance to an issue of business survival: </a:t>
                      </a:r>
                      <a:r>
                        <a:rPr lang="en-US" sz="1400" kern="1200" dirty="0">
                          <a:solidFill>
                            <a:schemeClr val="tx1"/>
                          </a:solidFill>
                          <a:effectLst/>
                          <a:latin typeface="+mn-lt"/>
                          <a:ea typeface="+mn-ea"/>
                          <a:cs typeface="+mn-cs"/>
                        </a:rPr>
                        <a:t>Publication of </a:t>
                      </a:r>
                      <a:r>
                        <a:rPr lang="en-US" sz="1400" i="1" kern="1200" dirty="0">
                          <a:solidFill>
                            <a:schemeClr val="tx1"/>
                          </a:solidFill>
                          <a:effectLst/>
                          <a:latin typeface="+mn-lt"/>
                          <a:ea typeface="+mn-ea"/>
                          <a:cs typeface="+mn-cs"/>
                        </a:rPr>
                        <a:t>Workforce 2000 </a:t>
                      </a:r>
                      <a:r>
                        <a:rPr lang="en-US" sz="1400" kern="1200" dirty="0">
                          <a:solidFill>
                            <a:schemeClr val="tx1"/>
                          </a:solidFill>
                          <a:effectLst/>
                          <a:latin typeface="+mn-lt"/>
                          <a:ea typeface="+mn-ea"/>
                          <a:cs typeface="+mn-cs"/>
                        </a:rPr>
                        <a:t>opened business leaders’ eyes about the future composition of workforce—that is, more diverse; first use of term </a:t>
                      </a:r>
                      <a:r>
                        <a:rPr lang="en-US" sz="1400" i="0" kern="1200" dirty="0">
                          <a:solidFill>
                            <a:schemeClr val="tx1"/>
                          </a:solidFill>
                          <a:effectLst/>
                          <a:latin typeface="+mn-lt"/>
                          <a:ea typeface="+mn-ea"/>
                          <a:cs typeface="+mn-cs"/>
                        </a:rPr>
                        <a:t>workforce diversity</a:t>
                      </a:r>
                      <a:endParaRPr lang="en-US" sz="1400" i="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370840">
                <a:tc>
                  <a:txBody>
                    <a:bodyPr/>
                    <a:lstStyle/>
                    <a:p>
                      <a:r>
                        <a:rPr lang="en-US" sz="1400" dirty="0"/>
                        <a:t>Late 1980s to Late 1990s</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400" b="1" kern="1200" dirty="0">
                          <a:solidFill>
                            <a:schemeClr val="tx1"/>
                          </a:solidFill>
                          <a:effectLst/>
                          <a:latin typeface="+mn-lt"/>
                          <a:ea typeface="+mn-ea"/>
                          <a:cs typeface="+mn-cs"/>
                        </a:rPr>
                        <a:t>Focus on fostering sensitivity:</a:t>
                      </a:r>
                      <a:r>
                        <a:rPr lang="en-US" sz="1400" b="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Shift from compliance and focusing only on women and minorities to include everyone; making employees more aware and sensitive to the needs and differences of others</a:t>
                      </a:r>
                      <a:endParaRPr lang="en-US" sz="14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370840">
                <a:tc>
                  <a:txBody>
                    <a:bodyPr/>
                    <a:lstStyle/>
                    <a:p>
                      <a:r>
                        <a:rPr lang="en-US" sz="1400" dirty="0"/>
                        <a:t>New Millennium</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Focus on diversity and inclusion for business success: </a:t>
                      </a:r>
                      <a:r>
                        <a:rPr lang="en-US" sz="1400" kern="1200" dirty="0">
                          <a:solidFill>
                            <a:schemeClr val="tx1"/>
                          </a:solidFill>
                          <a:effectLst/>
                          <a:latin typeface="+mn-lt"/>
                          <a:ea typeface="+mn-ea"/>
                          <a:cs typeface="+mn-cs"/>
                        </a:rPr>
                        <a:t>Workforce diversity seen as core business issue; important to achieve business success, profitability, and growth</a:t>
                      </a:r>
                      <a:endParaRPr lang="en-US" sz="14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bl>
          </a:graphicData>
        </a:graphic>
      </p:graphicFrame>
      <p:sp>
        <p:nvSpPr>
          <p:cNvPr id="5" name="Content Placeholder 4"/>
          <p:cNvSpPr>
            <a:spLocks noGrp="1"/>
          </p:cNvSpPr>
          <p:nvPr>
            <p:ph idx="1"/>
          </p:nvPr>
        </p:nvSpPr>
        <p:spPr>
          <a:xfrm>
            <a:off x="457200" y="5800724"/>
            <a:ext cx="8229600" cy="523875"/>
          </a:xfrm>
        </p:spPr>
        <p:txBody>
          <a:bodyPr/>
          <a:lstStyle/>
          <a:p>
            <a:pPr marL="0" indent="0">
              <a:buNone/>
            </a:pPr>
            <a:r>
              <a:rPr lang="en-US" dirty="0"/>
              <a:t>Exhibit 5.1 illustrates a historical overview of how the concept and meaning of workforce diversity has evolved.</a:t>
            </a:r>
          </a:p>
        </p:txBody>
      </p:sp>
    </p:spTree>
    <p:extLst>
      <p:ext uri="{BB962C8B-B14F-4D97-AF65-F5344CB8AC3E}">
        <p14:creationId xmlns:p14="http://schemas.microsoft.com/office/powerpoint/2010/main" val="837694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85"/>
            <a:ext cx="8229600" cy="580815"/>
          </a:xfrm>
        </p:spPr>
        <p:txBody>
          <a:bodyPr/>
          <a:lstStyle/>
          <a:p>
            <a:r>
              <a:rPr lang="en-US" dirty="0"/>
              <a:t>Types of Diversity</a:t>
            </a:r>
          </a:p>
        </p:txBody>
      </p:sp>
      <p:sp>
        <p:nvSpPr>
          <p:cNvPr id="3" name="Content Placeholder 2"/>
          <p:cNvSpPr>
            <a:spLocks noGrp="1"/>
          </p:cNvSpPr>
          <p:nvPr>
            <p:ph idx="1"/>
          </p:nvPr>
        </p:nvSpPr>
        <p:spPr>
          <a:xfrm>
            <a:off x="457200" y="1066800"/>
            <a:ext cx="8229600" cy="2362200"/>
          </a:xfrm>
        </p:spPr>
        <p:txBody>
          <a:bodyPr/>
          <a:lstStyle/>
          <a:p>
            <a:r>
              <a:rPr lang="en-US" sz="2400" b="1" dirty="0"/>
              <a:t>Surface-level diversity</a:t>
            </a:r>
            <a:r>
              <a:rPr lang="en-US" sz="2400" dirty="0"/>
              <a:t>: Easily perceived differences that may trigger certain stereotypes, but that do not necessarily reflect the ways people think or feel</a:t>
            </a:r>
          </a:p>
          <a:p>
            <a:r>
              <a:rPr lang="en-US" sz="2400" b="1" dirty="0"/>
              <a:t>Deep-level diversity: </a:t>
            </a:r>
            <a:r>
              <a:rPr lang="en-US" sz="2400" dirty="0"/>
              <a:t>Differences in values, personality, and work preferences</a:t>
            </a:r>
          </a:p>
        </p:txBody>
      </p:sp>
    </p:spTree>
    <p:extLst>
      <p:ext uri="{BB962C8B-B14F-4D97-AF65-F5344CB8AC3E}">
        <p14:creationId xmlns:p14="http://schemas.microsoft.com/office/powerpoint/2010/main" val="81144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98252"/>
          </a:xfrm>
        </p:spPr>
        <p:txBody>
          <a:bodyPr/>
          <a:lstStyle/>
          <a:p>
            <a:r>
              <a:rPr lang="en-US" sz="2800" dirty="0"/>
              <a:t>Why is Managing Workplace Diversity So Important?</a:t>
            </a:r>
          </a:p>
        </p:txBody>
      </p:sp>
      <p:sp>
        <p:nvSpPr>
          <p:cNvPr id="3" name="Content Placeholder 2"/>
          <p:cNvSpPr>
            <a:spLocks noGrp="1"/>
          </p:cNvSpPr>
          <p:nvPr>
            <p:ph idx="1"/>
          </p:nvPr>
        </p:nvSpPr>
        <p:spPr>
          <a:xfrm>
            <a:off x="457200" y="1093304"/>
            <a:ext cx="8229600" cy="1649896"/>
          </a:xfrm>
        </p:spPr>
        <p:txBody>
          <a:bodyPr/>
          <a:lstStyle/>
          <a:p>
            <a:r>
              <a:rPr lang="en-US" sz="2400" dirty="0"/>
              <a:t>People management</a:t>
            </a:r>
          </a:p>
          <a:p>
            <a:r>
              <a:rPr lang="en-US" sz="2400" dirty="0"/>
              <a:t>Organizational performance</a:t>
            </a:r>
          </a:p>
          <a:p>
            <a:r>
              <a:rPr lang="en-US" sz="2400" dirty="0"/>
              <a:t>Strategic</a:t>
            </a:r>
          </a:p>
        </p:txBody>
      </p:sp>
    </p:spTree>
    <p:extLst>
      <p:ext uri="{BB962C8B-B14F-4D97-AF65-F5344CB8AC3E}">
        <p14:creationId xmlns:p14="http://schemas.microsoft.com/office/powerpoint/2010/main" val="1264072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222"/>
            <a:ext cx="8229600" cy="504615"/>
          </a:xfrm>
        </p:spPr>
        <p:txBody>
          <a:bodyPr/>
          <a:lstStyle/>
          <a:p>
            <a:r>
              <a:rPr lang="en-US" sz="3000" dirty="0"/>
              <a:t>Exhibit 5.2 Benefits of Workforce Diversity</a:t>
            </a:r>
          </a:p>
        </p:txBody>
      </p:sp>
      <p:sp>
        <p:nvSpPr>
          <p:cNvPr id="9" name="Content Placeholder 8">
            <a:extLst>
              <a:ext uri="{FF2B5EF4-FFF2-40B4-BE49-F238E27FC236}">
                <a16:creationId xmlns:a16="http://schemas.microsoft.com/office/drawing/2014/main" id="{9B987C3D-E445-41A0-9843-B7D7944DEBBE}"/>
              </a:ext>
            </a:extLst>
          </p:cNvPr>
          <p:cNvSpPr>
            <a:spLocks noGrp="1"/>
          </p:cNvSpPr>
          <p:nvPr>
            <p:ph idx="1"/>
          </p:nvPr>
        </p:nvSpPr>
        <p:spPr>
          <a:xfrm>
            <a:off x="469900" y="853896"/>
            <a:ext cx="8229600" cy="555823"/>
          </a:xfrm>
        </p:spPr>
        <p:txBody>
          <a:bodyPr/>
          <a:lstStyle/>
          <a:p>
            <a:pPr marL="0" indent="0">
              <a:buNone/>
            </a:pPr>
            <a:r>
              <a:rPr lang="en-US" dirty="0"/>
              <a:t>Exhibit 5.2 shows the three main categories of workforce diversity benefits: people management, organizational performance, and strategic.</a:t>
            </a:r>
          </a:p>
        </p:txBody>
      </p:sp>
      <p:sp>
        <p:nvSpPr>
          <p:cNvPr id="3" name="Content Placeholder 2"/>
          <p:cNvSpPr>
            <a:spLocks noGrp="1"/>
          </p:cNvSpPr>
          <p:nvPr>
            <p:ph idx="13"/>
          </p:nvPr>
        </p:nvSpPr>
        <p:spPr>
          <a:xfrm>
            <a:off x="482886" y="1447800"/>
            <a:ext cx="5841714" cy="1322369"/>
          </a:xfrm>
          <a:solidFill>
            <a:srgbClr val="D4EAE4"/>
          </a:solidFill>
        </p:spPr>
        <p:txBody>
          <a:bodyPr/>
          <a:lstStyle/>
          <a:p>
            <a:pPr marL="0" indent="0">
              <a:spcBef>
                <a:spcPts val="600"/>
              </a:spcBef>
              <a:buNone/>
            </a:pPr>
            <a:r>
              <a:rPr lang="en-IN" b="1" dirty="0"/>
              <a:t>People Management</a:t>
            </a:r>
          </a:p>
          <a:p>
            <a:pPr>
              <a:spcBef>
                <a:spcPts val="600"/>
              </a:spcBef>
              <a:buClrTx/>
            </a:pPr>
            <a:r>
              <a:rPr lang="en-IN" dirty="0"/>
              <a:t>Better use of employee talent</a:t>
            </a:r>
          </a:p>
          <a:p>
            <a:pPr>
              <a:spcBef>
                <a:spcPts val="600"/>
              </a:spcBef>
              <a:buClrTx/>
            </a:pPr>
            <a:r>
              <a:rPr lang="en-IN" dirty="0"/>
              <a:t>Increased creativity in team problem-solving</a:t>
            </a:r>
          </a:p>
          <a:p>
            <a:pPr>
              <a:spcBef>
                <a:spcPts val="600"/>
              </a:spcBef>
              <a:buClrTx/>
            </a:pPr>
            <a:r>
              <a:rPr lang="en-IN" dirty="0"/>
              <a:t>Ability to attract and retain employees of diverse backgrounds</a:t>
            </a:r>
          </a:p>
        </p:txBody>
      </p:sp>
      <p:pic>
        <p:nvPicPr>
          <p:cNvPr id="11" name="Picture Placeholder 9" descr="An illustration shows three icons of persons that represent employees positioned in a triangular fashion. The two employees at the base are connected to the employee at the apex.">
            <a:extLst>
              <a:ext uri="{FF2B5EF4-FFF2-40B4-BE49-F238E27FC236}">
                <a16:creationId xmlns:a16="http://schemas.microsoft.com/office/drawing/2014/main" id="{D76A90C1-6254-4EC2-BFBE-56AF8FEDAA2E}"/>
              </a:ext>
            </a:extLst>
          </p:cNvPr>
          <p:cNvPicPr>
            <a:picLocks/>
          </p:cNvPicPr>
          <p:nvPr/>
        </p:nvPicPr>
        <p:blipFill rotWithShape="1">
          <a:blip r:embed="rId2" cstate="print"/>
          <a:srcRect l="78705" b="68955"/>
          <a:stretch/>
        </p:blipFill>
        <p:spPr bwMode="auto">
          <a:xfrm>
            <a:off x="6834850" y="1509540"/>
            <a:ext cx="1560206" cy="1188728"/>
          </a:xfrm>
          <a:prstGeom prst="rect">
            <a:avLst/>
          </a:prstGeom>
        </p:spPr>
      </p:pic>
      <p:sp>
        <p:nvSpPr>
          <p:cNvPr id="4" name="Content Placeholder 3"/>
          <p:cNvSpPr>
            <a:spLocks noGrp="1"/>
          </p:cNvSpPr>
          <p:nvPr>
            <p:ph sz="quarter" idx="15"/>
          </p:nvPr>
        </p:nvSpPr>
        <p:spPr>
          <a:xfrm>
            <a:off x="472612" y="2819400"/>
            <a:ext cx="5851988" cy="1303105"/>
          </a:xfrm>
          <a:solidFill>
            <a:srgbClr val="D4EAE4"/>
          </a:solidFill>
        </p:spPr>
        <p:txBody>
          <a:bodyPr/>
          <a:lstStyle/>
          <a:p>
            <a:pPr marL="0" indent="0">
              <a:spcBef>
                <a:spcPts val="600"/>
              </a:spcBef>
              <a:buNone/>
            </a:pPr>
            <a:r>
              <a:rPr lang="en-IN" b="1" dirty="0"/>
              <a:t>Organizational Performance</a:t>
            </a:r>
          </a:p>
          <a:p>
            <a:pPr>
              <a:spcBef>
                <a:spcPts val="600"/>
              </a:spcBef>
              <a:buClrTx/>
            </a:pPr>
            <a:r>
              <a:rPr lang="en-IN" dirty="0"/>
              <a:t>Reduced costs associated with high turnover,</a:t>
            </a:r>
          </a:p>
          <a:p>
            <a:pPr>
              <a:spcBef>
                <a:spcPts val="600"/>
              </a:spcBef>
              <a:buClrTx/>
            </a:pPr>
            <a:r>
              <a:rPr lang="en-IN" dirty="0"/>
              <a:t>absenteeism, and lawsuits</a:t>
            </a:r>
          </a:p>
          <a:p>
            <a:pPr>
              <a:spcBef>
                <a:spcPts val="600"/>
              </a:spcBef>
              <a:buClrTx/>
            </a:pPr>
            <a:r>
              <a:rPr lang="en-IN" dirty="0"/>
              <a:t>Enhanced problem-solving ability Improved system flexibility</a:t>
            </a:r>
          </a:p>
        </p:txBody>
      </p:sp>
      <p:pic>
        <p:nvPicPr>
          <p:cNvPr id="10" name="Picture Placeholder 9" descr="An illustration shows 3 person icons standing close to each other.">
            <a:extLst>
              <a:ext uri="{FF2B5EF4-FFF2-40B4-BE49-F238E27FC236}">
                <a16:creationId xmlns:a16="http://schemas.microsoft.com/office/drawing/2014/main" id="{D76A90C1-6254-4EC2-BFBE-56AF8FEDAA2E}"/>
              </a:ext>
            </a:extLst>
          </p:cNvPr>
          <p:cNvPicPr>
            <a:picLocks noGrp="1"/>
          </p:cNvPicPr>
          <p:nvPr>
            <p:ph type="pic" sz="quarter" idx="14"/>
          </p:nvPr>
        </p:nvPicPr>
        <p:blipFill rotWithShape="1">
          <a:blip r:embed="rId2" cstate="print"/>
          <a:srcRect l="78705" t="31044" b="42687"/>
          <a:stretch/>
        </p:blipFill>
        <p:spPr bwMode="auto">
          <a:xfrm>
            <a:off x="6834850" y="3124200"/>
            <a:ext cx="1560206" cy="1005853"/>
          </a:xfrm>
          <a:prstGeom prst="rect">
            <a:avLst/>
          </a:prstGeom>
        </p:spPr>
      </p:pic>
      <p:sp>
        <p:nvSpPr>
          <p:cNvPr id="6" name="Content Placeholder 5"/>
          <p:cNvSpPr>
            <a:spLocks noGrp="1"/>
          </p:cNvSpPr>
          <p:nvPr>
            <p:ph sz="quarter" idx="16"/>
          </p:nvPr>
        </p:nvSpPr>
        <p:spPr>
          <a:xfrm>
            <a:off x="472613" y="4191000"/>
            <a:ext cx="5851987" cy="2127608"/>
          </a:xfrm>
          <a:solidFill>
            <a:srgbClr val="D4EAE4"/>
          </a:solidFill>
        </p:spPr>
        <p:txBody>
          <a:bodyPr/>
          <a:lstStyle/>
          <a:p>
            <a:pPr marL="0" indent="0">
              <a:spcBef>
                <a:spcPts val="600"/>
              </a:spcBef>
              <a:buNone/>
            </a:pPr>
            <a:r>
              <a:rPr lang="en-IN" b="1" dirty="0"/>
              <a:t>Strategic</a:t>
            </a:r>
          </a:p>
          <a:p>
            <a:pPr>
              <a:spcBef>
                <a:spcPts val="600"/>
              </a:spcBef>
              <a:buClrTx/>
            </a:pPr>
            <a:r>
              <a:rPr lang="en-IN" dirty="0"/>
              <a:t>Increased understanding of the marketplace, which improves ability to better market to diverse consumers</a:t>
            </a:r>
          </a:p>
          <a:p>
            <a:pPr>
              <a:spcBef>
                <a:spcPts val="600"/>
              </a:spcBef>
              <a:buClrTx/>
            </a:pPr>
            <a:r>
              <a:rPr lang="en-IN" dirty="0"/>
              <a:t>Potential to improve sales growth and increase market share</a:t>
            </a:r>
          </a:p>
          <a:p>
            <a:pPr>
              <a:spcBef>
                <a:spcPts val="600"/>
              </a:spcBef>
              <a:buClrTx/>
            </a:pPr>
            <a:r>
              <a:rPr lang="en-IN" dirty="0"/>
              <a:t>Potential source of competitive advantage because of improved innovation efforts</a:t>
            </a:r>
          </a:p>
          <a:p>
            <a:pPr>
              <a:spcBef>
                <a:spcPts val="600"/>
              </a:spcBef>
              <a:buClrTx/>
            </a:pPr>
            <a:r>
              <a:rPr lang="en-IN" dirty="0"/>
              <a:t>Viewed as moral and ethical; the “right” thing to do</a:t>
            </a:r>
          </a:p>
        </p:txBody>
      </p:sp>
      <p:pic>
        <p:nvPicPr>
          <p:cNvPr id="12" name="Picture Placeholder 9" descr="An illustration shows four pieces of a jigsaw puzzle.">
            <a:extLst>
              <a:ext uri="{FF2B5EF4-FFF2-40B4-BE49-F238E27FC236}">
                <a16:creationId xmlns:a16="http://schemas.microsoft.com/office/drawing/2014/main" id="{D76A90C1-6254-4EC2-BFBE-56AF8FEDAA2E}"/>
              </a:ext>
            </a:extLst>
          </p:cNvPr>
          <p:cNvPicPr>
            <a:picLocks/>
          </p:cNvPicPr>
          <p:nvPr/>
        </p:nvPicPr>
        <p:blipFill rotWithShape="1">
          <a:blip r:embed="rId2" cstate="print"/>
          <a:srcRect l="78705" t="57463"/>
          <a:stretch/>
        </p:blipFill>
        <p:spPr bwMode="auto">
          <a:xfrm>
            <a:off x="6834850" y="4695838"/>
            <a:ext cx="1560206" cy="1628762"/>
          </a:xfrm>
          <a:prstGeom prst="rect">
            <a:avLst/>
          </a:prstGeom>
        </p:spPr>
      </p:pic>
    </p:spTree>
    <p:extLst>
      <p:ext uri="{BB962C8B-B14F-4D97-AF65-F5344CB8AC3E}">
        <p14:creationId xmlns:p14="http://schemas.microsoft.com/office/powerpoint/2010/main" val="250121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84052"/>
          </a:xfrm>
        </p:spPr>
        <p:txBody>
          <a:bodyPr/>
          <a:lstStyle/>
          <a:p>
            <a:r>
              <a:rPr lang="en-US" dirty="0">
                <a:latin typeface="Times New Roman" charset="0"/>
                <a:ea typeface="Times New Roman" charset="0"/>
                <a:cs typeface="Times New Roman" charset="0"/>
              </a:rPr>
              <a:t>The Changing Workplace: Characteristics of the U.S. Population</a:t>
            </a:r>
          </a:p>
        </p:txBody>
      </p:sp>
      <p:sp>
        <p:nvSpPr>
          <p:cNvPr id="3" name="Content Placeholder 2"/>
          <p:cNvSpPr>
            <a:spLocks noGrp="1"/>
          </p:cNvSpPr>
          <p:nvPr>
            <p:ph idx="1"/>
          </p:nvPr>
        </p:nvSpPr>
        <p:spPr>
          <a:xfrm>
            <a:off x="457200" y="1524000"/>
            <a:ext cx="8229600" cy="1600200"/>
          </a:xfrm>
        </p:spPr>
        <p:txBody>
          <a:bodyPr/>
          <a:lstStyle/>
          <a:p>
            <a:r>
              <a:rPr lang="en-US" sz="2400" dirty="0"/>
              <a:t>Total population of the United States</a:t>
            </a:r>
          </a:p>
          <a:p>
            <a:r>
              <a:rPr lang="en-US" sz="2400" dirty="0"/>
              <a:t>Racial/ethnic groups</a:t>
            </a:r>
          </a:p>
          <a:p>
            <a:r>
              <a:rPr lang="en-US" sz="2400" dirty="0"/>
              <a:t>Aging population</a:t>
            </a:r>
          </a:p>
        </p:txBody>
      </p:sp>
    </p:spTree>
    <p:extLst>
      <p:ext uri="{BB962C8B-B14F-4D97-AF65-F5344CB8AC3E}">
        <p14:creationId xmlns:p14="http://schemas.microsoft.com/office/powerpoint/2010/main" val="26047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figure shows three categories of benefits. The first is People Managment.  The second is Organizational Performance.The third is Strategic. Each category includes some specific benefits and a relevant icon."/>
          <p:cNvSpPr>
            <a:spLocks noGrp="1"/>
          </p:cNvSpPr>
          <p:nvPr>
            <p:ph type="title"/>
          </p:nvPr>
        </p:nvSpPr>
        <p:spPr>
          <a:xfrm>
            <a:off x="457200" y="228600"/>
            <a:ext cx="8229600" cy="963509"/>
          </a:xfrm>
        </p:spPr>
        <p:txBody>
          <a:bodyPr/>
          <a:lstStyle/>
          <a:p>
            <a:r>
              <a:rPr lang="en-US" sz="3000" dirty="0"/>
              <a:t>Exhibit 5.3 Changing Population Makeup of the United States</a:t>
            </a:r>
          </a:p>
        </p:txBody>
      </p:sp>
      <p:graphicFrame>
        <p:nvGraphicFramePr>
          <p:cNvPr id="3" name="Table 2"/>
          <p:cNvGraphicFramePr>
            <a:graphicFrameLocks noGrp="1"/>
          </p:cNvGraphicFramePr>
          <p:nvPr>
            <p:extLst>
              <p:ext uri="{D42A27DB-BD31-4B8C-83A1-F6EECF244321}">
                <p14:modId xmlns:p14="http://schemas.microsoft.com/office/powerpoint/2010/main" val="2833060496"/>
              </p:ext>
            </p:extLst>
          </p:nvPr>
        </p:nvGraphicFramePr>
        <p:xfrm>
          <a:off x="457200" y="1524000"/>
          <a:ext cx="8229600" cy="3693160"/>
        </p:xfrm>
        <a:graphic>
          <a:graphicData uri="http://schemas.openxmlformats.org/drawingml/2006/table">
            <a:tbl>
              <a:tblPr firstRow="1" bandRow="1">
                <a:tableStyleId>{3B4B98B0-60AC-42C2-AFA5-B58CD77FA1E5}</a:tableStyleId>
              </a:tblPr>
              <a:tblGrid>
                <a:gridCol w="2743200">
                  <a:extLst>
                    <a:ext uri="{9D8B030D-6E8A-4147-A177-3AD203B41FA5}">
                      <a16:colId xmlns:a16="http://schemas.microsoft.com/office/drawing/2014/main" val="1088021864"/>
                    </a:ext>
                  </a:extLst>
                </a:gridCol>
                <a:gridCol w="2743200">
                  <a:extLst>
                    <a:ext uri="{9D8B030D-6E8A-4147-A177-3AD203B41FA5}">
                      <a16:colId xmlns:a16="http://schemas.microsoft.com/office/drawing/2014/main" val="3107106672"/>
                    </a:ext>
                  </a:extLst>
                </a:gridCol>
                <a:gridCol w="2743200">
                  <a:extLst>
                    <a:ext uri="{9D8B030D-6E8A-4147-A177-3AD203B41FA5}">
                      <a16:colId xmlns:a16="http://schemas.microsoft.com/office/drawing/2014/main" val="708218160"/>
                    </a:ext>
                  </a:extLst>
                </a:gridCol>
              </a:tblGrid>
              <a:tr h="457200">
                <a:tc>
                  <a:txBody>
                    <a:bodyPr/>
                    <a:lstStyle/>
                    <a:p>
                      <a:r>
                        <a:rPr lang="en-US" dirty="0">
                          <a:solidFill>
                            <a:schemeClr val="bg1"/>
                          </a:solidFill>
                        </a:rPr>
                        <a:t>Group</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l" defTabSz="914400" rtl="0" eaLnBrk="1" latinLnBrk="0" hangingPunct="1"/>
                      <a:r>
                        <a:rPr lang="en-US" sz="1800" b="1" kern="1200" dirty="0">
                          <a:solidFill>
                            <a:schemeClr val="bg1"/>
                          </a:solidFill>
                          <a:latin typeface="+mn-lt"/>
                          <a:ea typeface="+mn-ea"/>
                          <a:cs typeface="+mn-cs"/>
                        </a:rPr>
                        <a:t>2018</a:t>
                      </a:r>
                      <a:endParaRPr lang="en-IN" sz="1800" b="1" kern="1200" dirty="0">
                        <a:solidFill>
                          <a:schemeClr val="bg1"/>
                        </a:solidFill>
                        <a:latin typeface="+mn-lt"/>
                        <a:ea typeface="+mn-ea"/>
                        <a:cs typeface="+mn-cs"/>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dirty="0">
                          <a:solidFill>
                            <a:schemeClr val="bg1"/>
                          </a:solidFill>
                        </a:rPr>
                        <a:t>2050</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91030773"/>
                  </a:ext>
                </a:extLst>
              </a:tr>
              <a:tr h="370840">
                <a:tc>
                  <a:txBody>
                    <a:bodyPr/>
                    <a:lstStyle/>
                    <a:p>
                      <a:r>
                        <a:rPr lang="en-US" dirty="0"/>
                        <a:t>Foreign-born</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dirty="0"/>
                        <a:t>14%</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dirty="0"/>
                        <a:t>19%</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4698726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Racial/</a:t>
                      </a:r>
                      <a:r>
                        <a:rPr lang="en-US" sz="1800" kern="1200" dirty="0">
                          <a:solidFill>
                            <a:schemeClr val="tx1"/>
                          </a:solidFill>
                          <a:latin typeface="+mn-lt"/>
                          <a:ea typeface="+mn-ea"/>
                          <a:cs typeface="+mn-cs"/>
                        </a:rPr>
                        <a:t>ethnic groups</a:t>
                      </a:r>
                      <a:endParaRPr lang="en-US"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solidFill>
                            <a:srgbClr val="D4EAE4"/>
                          </a:solidFill>
                        </a:rPr>
                        <a:t>blank</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solidFill>
                            <a:srgbClr val="D4EAE4"/>
                          </a:solidFill>
                        </a:rPr>
                        <a:t>blank</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155529002"/>
                  </a:ext>
                </a:extLst>
              </a:tr>
              <a:tr h="370840">
                <a:tc>
                  <a:txBody>
                    <a:bodyPr/>
                    <a:lstStyle/>
                    <a:p>
                      <a:r>
                        <a:rPr lang="en-US" dirty="0"/>
                        <a:t>White*</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72%</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47%</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430964247"/>
                  </a:ext>
                </a:extLst>
              </a:tr>
              <a:tr h="370840">
                <a:tc>
                  <a:txBody>
                    <a:bodyPr/>
                    <a:lstStyle/>
                    <a:p>
                      <a:r>
                        <a:rPr lang="en-US" dirty="0"/>
                        <a:t>Hispanic</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12%</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29%</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759623811"/>
                  </a:ext>
                </a:extLst>
              </a:tr>
              <a:tr h="370840">
                <a:tc>
                  <a:txBody>
                    <a:bodyPr/>
                    <a:lstStyle/>
                    <a:p>
                      <a:r>
                        <a:rPr lang="en-US" dirty="0"/>
                        <a:t>Black*</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12%</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13%</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936634990"/>
                  </a:ext>
                </a:extLst>
              </a:tr>
              <a:tr h="370840">
                <a:tc>
                  <a:txBody>
                    <a:bodyPr/>
                    <a:lstStyle/>
                    <a:p>
                      <a:r>
                        <a:rPr lang="en-US" dirty="0"/>
                        <a:t>Asian*</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4%</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t>9%</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491853923"/>
                  </a:ext>
                </a:extLst>
              </a:tr>
              <a:tr h="370840">
                <a:tc>
                  <a:txBody>
                    <a:bodyPr/>
                    <a:lstStyle/>
                    <a:p>
                      <a:r>
                        <a:rPr lang="en-US" dirty="0"/>
                        <a:t>* = Non-Hispanic</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solidFill>
                            <a:srgbClr val="D4EAE4"/>
                          </a:solidFill>
                        </a:rPr>
                        <a:t>blank</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dirty="0">
                          <a:solidFill>
                            <a:srgbClr val="D4EAE4"/>
                          </a:solidFill>
                        </a:rPr>
                        <a:t>blank</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739418720"/>
                  </a:ext>
                </a:extLst>
              </a:tr>
              <a:tr h="370840">
                <a:tc>
                  <a:txBody>
                    <a:bodyPr/>
                    <a:lstStyle/>
                    <a:p>
                      <a:r>
                        <a:rPr lang="en-US" dirty="0"/>
                        <a:t>American Indian/Alaska Native not included.</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dirty="0">
                          <a:solidFill>
                            <a:srgbClr val="D4EAE4"/>
                          </a:solidFill>
                        </a:rPr>
                        <a:t>blank</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dirty="0">
                          <a:solidFill>
                            <a:srgbClr val="D4EAE4"/>
                          </a:solidFill>
                        </a:rPr>
                        <a:t>blank</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639251282"/>
                  </a:ext>
                </a:extLst>
              </a:tr>
            </a:tbl>
          </a:graphicData>
        </a:graphic>
      </p:graphicFrame>
    </p:spTree>
    <p:extLst>
      <p:ext uri="{BB962C8B-B14F-4D97-AF65-F5344CB8AC3E}">
        <p14:creationId xmlns:p14="http://schemas.microsoft.com/office/powerpoint/2010/main" val="922666133"/>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184</TotalTime>
  <Words>5881</Words>
  <Application>Microsoft Office PowerPoint</Application>
  <PresentationFormat>On-screen Show (4:3)</PresentationFormat>
  <Paragraphs>359</Paragraphs>
  <Slides>34</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Times New Roman</vt:lpstr>
      <vt:lpstr>Verdana</vt:lpstr>
      <vt:lpstr>Wingdings</vt:lpstr>
      <vt:lpstr>508 Lecture</vt:lpstr>
      <vt:lpstr>Management</vt:lpstr>
      <vt:lpstr>Learning Objectives</vt:lpstr>
      <vt:lpstr>What is Workplace Diversity?</vt:lpstr>
      <vt:lpstr>Exhibit 5.1 Timeline of the Evolution of Workforce Diversity</vt:lpstr>
      <vt:lpstr>Types of Diversity</vt:lpstr>
      <vt:lpstr>Why is Managing Workplace Diversity So Important?</vt:lpstr>
      <vt:lpstr>Exhibit 5.2 Benefits of Workforce Diversity</vt:lpstr>
      <vt:lpstr>The Changing Workplace: Characteristics of the U.S. Population</vt:lpstr>
      <vt:lpstr>Exhibit 5.3 Changing Population Makeup of the United States</vt:lpstr>
      <vt:lpstr>What About Global Workforce Changes?</vt:lpstr>
      <vt:lpstr>Exhibit 5.4 Types of Diversity Found in Workplaces</vt:lpstr>
      <vt:lpstr>Workforce Diversity: Age and Gender</vt:lpstr>
      <vt:lpstr>Workforce Diversity: Race and Ethnicity</vt:lpstr>
      <vt:lpstr>Workforce Diversity: Disability/Abilities and Religion</vt:lpstr>
      <vt:lpstr>Exhibit 5.5 Employers’ Fears About Disabled Workers</vt:lpstr>
      <vt:lpstr>Workforce Diversity: L G B T and Other Types of Diversity</vt:lpstr>
      <vt:lpstr>Challenges in Managing Diversity: Personal Bias</vt:lpstr>
      <vt:lpstr>Challenges in Managing Diversity: Stereotyping and Discrimination</vt:lpstr>
      <vt:lpstr>Exhibit 5.6 Forms of Discrimination (1 of 2)</vt:lpstr>
      <vt:lpstr>Exhibit 5.6 Forms of Discrimination (2 of 2)</vt:lpstr>
      <vt:lpstr>Glass Ceiling</vt:lpstr>
      <vt:lpstr>The Legal Aspect of Workplace Diversity</vt:lpstr>
      <vt:lpstr>Pay Inequities</vt:lpstr>
      <vt:lpstr>Workplace Diversity Initiatives</vt:lpstr>
      <vt:lpstr>Top Management Commitment to Diversity</vt:lpstr>
      <vt:lpstr>Mentoring</vt:lpstr>
      <vt:lpstr>Diversity Skills Training</vt:lpstr>
      <vt:lpstr>Employee Resource Groups</vt:lpstr>
      <vt:lpstr>Some Final Thoughts on Diversity</vt:lpstr>
      <vt:lpstr>Review Learning Objective 5.1</vt:lpstr>
      <vt:lpstr>Review Learning Objective 5.2</vt:lpstr>
      <vt:lpstr>Review Learning Objective 5.3</vt:lpstr>
      <vt:lpstr>Review Learning Objective 5.4</vt:lpstr>
      <vt:lpstr>Review Learning Objective 5.5</vt:lpstr>
    </vt:vector>
  </TitlesOfParts>
  <Company>Pearson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Fifteenth Edition ,Chapter 5, Managing Diversity</dc:title>
  <dc:subject/>
  <dc:creator>Stephen P. Robbins and Mary Coulter</dc:creator>
  <cp:keywords>Management</cp:keywords>
  <cp:lastModifiedBy>Banerjee, Paromita</cp:lastModifiedBy>
  <cp:revision>747</cp:revision>
  <dcterms:created xsi:type="dcterms:W3CDTF">2014-07-14T20:04:21Z</dcterms:created>
  <dcterms:modified xsi:type="dcterms:W3CDTF">2020-05-28T07:22:40Z</dcterms:modified>
</cp:coreProperties>
</file>