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omments/comment1.xml" ContentType="application/vnd.openxmlformats-officedocument.presentationml.comment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1"/>
  </p:notesMasterIdLst>
  <p:sldIdLst>
    <p:sldId id="256" r:id="rId2"/>
    <p:sldId id="257" r:id="rId3"/>
    <p:sldId id="259" r:id="rId4"/>
    <p:sldId id="260" r:id="rId5"/>
    <p:sldId id="267" r:id="rId6"/>
    <p:sldId id="261" r:id="rId7"/>
    <p:sldId id="266" r:id="rId8"/>
    <p:sldId id="262" r:id="rId9"/>
    <p:sldId id="263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icrosoft Office User" initials="Office" lastIdx="1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F80B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9216"/>
    <p:restoredTop sz="94631"/>
  </p:normalViewPr>
  <p:slideViewPr>
    <p:cSldViewPr snapToGrid="0" snapToObjects="1">
      <p:cViewPr varScale="1">
        <p:scale>
          <a:sx n="76" d="100"/>
          <a:sy n="76" d="100"/>
        </p:scale>
        <p:origin x="216" y="7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notesMaster" Target="notesMasters/notesMaster1.xml"/><Relationship Id="rId12" Type="http://schemas.openxmlformats.org/officeDocument/2006/relationships/commentAuthors" Target="commentAuthors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19-05-24T15:30:51.956" idx="1">
    <p:pos x="10" y="10"/>
    <p:text/>
    <p:extLst>
      <p:ext uri="{C676402C-5697-4E1C-873F-D02D1690AC5C}">
        <p15:threadingInfo xmlns:p15="http://schemas.microsoft.com/office/powerpoint/2012/main" timeZoneBias="-180"/>
      </p:ext>
    </p:extLst>
  </p:cm>
</p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0D940DD-1A38-A84A-A094-A3676ADA7FC2}" type="datetimeFigureOut">
              <a:rPr lang="en-US" smtClean="0"/>
              <a:t>5/26/19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C5D99D7-0E0D-4E4C-8768-6E75BB9F1D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34688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4C291B-0759-4648-AD3C-69497E408645}" type="datetimeFigureOut">
              <a:rPr lang="en-US" smtClean="0"/>
              <a:t>5/26/19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81743-4FBA-ED48-8969-A269AEC3A8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30354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4C291B-0759-4648-AD3C-69497E408645}" type="datetimeFigureOut">
              <a:rPr lang="en-US" smtClean="0"/>
              <a:t>5/26/19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81743-4FBA-ED48-8969-A269AEC3A8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7909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4C291B-0759-4648-AD3C-69497E408645}" type="datetimeFigureOut">
              <a:rPr lang="en-US" smtClean="0"/>
              <a:t>5/26/19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81743-4FBA-ED48-8969-A269AEC3A8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17327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4C291B-0759-4648-AD3C-69497E408645}" type="datetimeFigureOut">
              <a:rPr lang="en-US" smtClean="0"/>
              <a:t>5/26/19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81743-4FBA-ED48-8969-A269AEC3A8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25879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4C291B-0759-4648-AD3C-69497E408645}" type="datetimeFigureOut">
              <a:rPr lang="en-US" smtClean="0"/>
              <a:t>5/26/19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81743-4FBA-ED48-8969-A269AEC3A8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1784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4C291B-0759-4648-AD3C-69497E408645}" type="datetimeFigureOut">
              <a:rPr lang="en-US" smtClean="0"/>
              <a:t>5/26/19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81743-4FBA-ED48-8969-A269AEC3A8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15779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4C291B-0759-4648-AD3C-69497E408645}" type="datetimeFigureOut">
              <a:rPr lang="en-US" smtClean="0"/>
              <a:t>5/26/19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81743-4FBA-ED48-8969-A269AEC3A8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82698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4C291B-0759-4648-AD3C-69497E408645}" type="datetimeFigureOut">
              <a:rPr lang="en-US" smtClean="0"/>
              <a:t>5/26/19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81743-4FBA-ED48-8969-A269AEC3A8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68397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4C291B-0759-4648-AD3C-69497E408645}" type="datetimeFigureOut">
              <a:rPr lang="en-US" smtClean="0"/>
              <a:t>5/26/19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81743-4FBA-ED48-8969-A269AEC3A8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92757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4C291B-0759-4648-AD3C-69497E408645}" type="datetimeFigureOut">
              <a:rPr lang="en-US" smtClean="0"/>
              <a:t>5/26/19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81743-4FBA-ED48-8969-A269AEC3A8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50598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4C291B-0759-4648-AD3C-69497E408645}" type="datetimeFigureOut">
              <a:rPr lang="en-US" smtClean="0"/>
              <a:t>5/26/19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81743-4FBA-ED48-8969-A269AEC3A8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99300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4C291B-0759-4648-AD3C-69497E408645}" type="datetimeFigureOut">
              <a:rPr lang="en-US" smtClean="0"/>
              <a:t>5/26/19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181743-4FBA-ED48-8969-A269AEC3A8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72833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comments" Target="../comments/commen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0">
          <a:fgClr>
            <a:srgbClr val="9F80B8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noFill/>
        </p:spPr>
        <p:txBody>
          <a:bodyPr>
            <a:normAutofit/>
          </a:bodyPr>
          <a:lstStyle/>
          <a:p>
            <a:r>
              <a:rPr lang="en-US" b="1" dirty="0" err="1" smtClean="0">
                <a:latin typeface="+mn-lt"/>
              </a:rPr>
              <a:t>Cinsiyet</a:t>
            </a:r>
            <a:r>
              <a:rPr lang="en-US" b="1" dirty="0" smtClean="0">
                <a:latin typeface="+mn-lt"/>
              </a:rPr>
              <a:t> </a:t>
            </a:r>
            <a:r>
              <a:rPr lang="en-US" b="1" dirty="0" err="1" smtClean="0">
                <a:latin typeface="+mn-lt"/>
              </a:rPr>
              <a:t>ve</a:t>
            </a:r>
            <a:r>
              <a:rPr lang="en-US" b="1" dirty="0" smtClean="0">
                <a:latin typeface="+mn-lt"/>
              </a:rPr>
              <a:t> </a:t>
            </a:r>
            <a:r>
              <a:rPr lang="en-US" b="1" dirty="0" err="1" smtClean="0">
                <a:latin typeface="+mn-lt"/>
              </a:rPr>
              <a:t>Siyaset</a:t>
            </a:r>
            <a:r>
              <a:rPr lang="en-US" b="1" dirty="0" smtClean="0">
                <a:latin typeface="+mn-lt"/>
              </a:rPr>
              <a:t/>
            </a:r>
            <a:br>
              <a:rPr lang="en-US" b="1" dirty="0" smtClean="0">
                <a:latin typeface="+mn-lt"/>
              </a:rPr>
            </a:br>
            <a:r>
              <a:rPr lang="en-US" b="1" dirty="0" smtClean="0">
                <a:latin typeface="+mn-lt"/>
              </a:rPr>
              <a:t>5. </a:t>
            </a:r>
            <a:r>
              <a:rPr lang="en-US" b="1" dirty="0" err="1" smtClean="0">
                <a:latin typeface="+mn-lt"/>
              </a:rPr>
              <a:t>Hafta</a:t>
            </a:r>
            <a:endParaRPr lang="en-US" b="1" dirty="0">
              <a:latin typeface="+mn-lt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marL="742950" indent="-742950">
              <a:lnSpc>
                <a:spcPct val="100000"/>
              </a:lnSpc>
              <a:spcBef>
                <a:spcPts val="0"/>
              </a:spcBef>
            </a:pPr>
            <a:r>
              <a:rPr lang="en-US" sz="4000" b="1" dirty="0" err="1" smtClean="0"/>
              <a:t>Sınıf</a:t>
            </a:r>
            <a:r>
              <a:rPr lang="en-US" sz="4000" b="1" dirty="0" smtClean="0"/>
              <a:t> </a:t>
            </a:r>
            <a:r>
              <a:rPr lang="en-US" sz="4000" b="1" dirty="0" err="1" smtClean="0"/>
              <a:t>ve</a:t>
            </a:r>
            <a:r>
              <a:rPr lang="en-US" sz="4000" b="1" dirty="0" smtClean="0"/>
              <a:t> </a:t>
            </a:r>
            <a:r>
              <a:rPr lang="en-US" sz="4000" b="1" dirty="0" err="1" smtClean="0"/>
              <a:t>Toplumsal</a:t>
            </a:r>
            <a:r>
              <a:rPr lang="en-US" sz="4000" b="1" dirty="0" smtClean="0"/>
              <a:t> </a:t>
            </a:r>
            <a:r>
              <a:rPr lang="en-US" sz="4000" b="1" dirty="0" err="1" smtClean="0"/>
              <a:t>Cinsiyet</a:t>
            </a:r>
            <a:r>
              <a:rPr lang="en-US" sz="4000" b="1" dirty="0" smtClean="0"/>
              <a:t> (2)</a:t>
            </a:r>
            <a:endParaRPr lang="en-US" sz="4000" b="1" dirty="0"/>
          </a:p>
        </p:txBody>
      </p:sp>
    </p:spTree>
    <p:extLst>
      <p:ext uri="{BB962C8B-B14F-4D97-AF65-F5344CB8AC3E}">
        <p14:creationId xmlns:p14="http://schemas.microsoft.com/office/powerpoint/2010/main" val="14543517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0">
          <a:fgClr>
            <a:srgbClr val="9F80B8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 err="1" smtClean="0">
                <a:latin typeface="+mn-lt"/>
              </a:rPr>
              <a:t>Ev</a:t>
            </a:r>
            <a:r>
              <a:rPr lang="en-US" b="1" dirty="0" smtClean="0">
                <a:latin typeface="+mn-lt"/>
              </a:rPr>
              <a:t> </a:t>
            </a:r>
            <a:r>
              <a:rPr lang="en-US" b="1" dirty="0" err="1" smtClean="0">
                <a:latin typeface="+mn-lt"/>
              </a:rPr>
              <a:t>İçi</a:t>
            </a:r>
            <a:r>
              <a:rPr lang="en-US" b="1" dirty="0" smtClean="0">
                <a:latin typeface="+mn-lt"/>
              </a:rPr>
              <a:t> </a:t>
            </a:r>
            <a:r>
              <a:rPr lang="en-US" b="1" dirty="0" err="1" smtClean="0">
                <a:latin typeface="+mn-lt"/>
              </a:rPr>
              <a:t>Emek</a:t>
            </a:r>
            <a:endParaRPr lang="en-US" b="1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4000" dirty="0" err="1" smtClean="0"/>
              <a:t>Evrenselleştirilmiş</a:t>
            </a:r>
            <a:r>
              <a:rPr lang="en-US" sz="4000" dirty="0" smtClean="0"/>
              <a:t> </a:t>
            </a:r>
            <a:r>
              <a:rPr lang="en-US" sz="4000" dirty="0" err="1"/>
              <a:t>evlilik</a:t>
            </a:r>
            <a:r>
              <a:rPr lang="en-US" sz="4000" dirty="0"/>
              <a:t> </a:t>
            </a:r>
            <a:r>
              <a:rPr lang="en-US" sz="4000" dirty="0" err="1" smtClean="0"/>
              <a:t>düşüncesinin</a:t>
            </a:r>
            <a:r>
              <a:rPr lang="en-US" sz="4000" dirty="0" smtClean="0"/>
              <a:t> </a:t>
            </a:r>
            <a:r>
              <a:rPr lang="en-US" sz="4000" dirty="0" err="1" smtClean="0"/>
              <a:t>eleştirisi</a:t>
            </a:r>
            <a:endParaRPr lang="en-US" sz="4000" dirty="0" smtClean="0"/>
          </a:p>
          <a:p>
            <a:r>
              <a:rPr lang="en-US" sz="4000" dirty="0" err="1"/>
              <a:t>B</a:t>
            </a:r>
            <a:r>
              <a:rPr lang="en-US" sz="4000" dirty="0" err="1" smtClean="0"/>
              <a:t>urjuva</a:t>
            </a:r>
            <a:r>
              <a:rPr lang="en-US" sz="4000" dirty="0" smtClean="0"/>
              <a:t> </a:t>
            </a:r>
            <a:r>
              <a:rPr lang="en-US" sz="4000" dirty="0" err="1" smtClean="0"/>
              <a:t>kadın</a:t>
            </a:r>
            <a:r>
              <a:rPr lang="en-US" sz="4000" dirty="0" smtClean="0"/>
              <a:t> </a:t>
            </a:r>
            <a:r>
              <a:rPr lang="en-US" sz="4000" dirty="0" err="1" smtClean="0"/>
              <a:t>ve</a:t>
            </a:r>
            <a:r>
              <a:rPr lang="en-US" sz="4000" dirty="0" smtClean="0"/>
              <a:t> </a:t>
            </a:r>
            <a:r>
              <a:rPr lang="en-US" sz="4000" dirty="0" err="1" smtClean="0"/>
              <a:t>proleter</a:t>
            </a:r>
            <a:r>
              <a:rPr lang="en-US" sz="4000" dirty="0" smtClean="0"/>
              <a:t> </a:t>
            </a:r>
            <a:r>
              <a:rPr lang="en-US" sz="4000" dirty="0" err="1" smtClean="0"/>
              <a:t>kadın</a:t>
            </a:r>
            <a:r>
              <a:rPr lang="en-US" sz="4000" dirty="0" smtClean="0"/>
              <a:t> </a:t>
            </a:r>
            <a:r>
              <a:rPr lang="en-US" sz="4000" dirty="0" err="1" smtClean="0"/>
              <a:t>arasındaki</a:t>
            </a:r>
            <a:r>
              <a:rPr lang="en-US" sz="4000" dirty="0" smtClean="0"/>
              <a:t> </a:t>
            </a:r>
            <a:r>
              <a:rPr lang="en-US" sz="4000" dirty="0" err="1" smtClean="0"/>
              <a:t>farklar</a:t>
            </a:r>
            <a:r>
              <a:rPr lang="en-US" sz="4000" dirty="0" smtClean="0"/>
              <a:t>: </a:t>
            </a:r>
            <a:r>
              <a:rPr lang="en-US" sz="4000" dirty="0" err="1" smtClean="0"/>
              <a:t>Prestij</a:t>
            </a:r>
            <a:r>
              <a:rPr lang="en-US" sz="4000" dirty="0" smtClean="0"/>
              <a:t>, </a:t>
            </a:r>
            <a:r>
              <a:rPr lang="en-US" sz="4000" dirty="0" err="1" smtClean="0"/>
              <a:t>sosyal</a:t>
            </a:r>
            <a:r>
              <a:rPr lang="en-US" sz="4000" dirty="0" smtClean="0"/>
              <a:t> </a:t>
            </a:r>
            <a:r>
              <a:rPr lang="en-US" sz="4000" dirty="0" err="1" smtClean="0"/>
              <a:t>sermaye</a:t>
            </a:r>
            <a:r>
              <a:rPr lang="en-US" sz="4000" dirty="0" smtClean="0"/>
              <a:t>, </a:t>
            </a:r>
            <a:r>
              <a:rPr lang="en-US" sz="4000" dirty="0" err="1" smtClean="0"/>
              <a:t>simgesel</a:t>
            </a:r>
            <a:r>
              <a:rPr lang="en-US" sz="4000" dirty="0" smtClean="0"/>
              <a:t> </a:t>
            </a:r>
            <a:r>
              <a:rPr lang="en-US" sz="4000" dirty="0" err="1" smtClean="0"/>
              <a:t>sermaye</a:t>
            </a:r>
            <a:endParaRPr lang="en-US" sz="4000" dirty="0" smtClean="0"/>
          </a:p>
          <a:p>
            <a:r>
              <a:rPr lang="en-US" sz="4000" dirty="0" err="1" smtClean="0"/>
              <a:t>Ev</a:t>
            </a:r>
            <a:r>
              <a:rPr lang="en-US" sz="4000" dirty="0" smtClean="0"/>
              <a:t> </a:t>
            </a:r>
            <a:r>
              <a:rPr lang="en-US" sz="4000" dirty="0" err="1" smtClean="0"/>
              <a:t>işi</a:t>
            </a:r>
            <a:r>
              <a:rPr lang="en-US" sz="4000" dirty="0" smtClean="0"/>
              <a:t>, hakim </a:t>
            </a:r>
            <a:r>
              <a:rPr lang="en-US" sz="4000" dirty="0" err="1"/>
              <a:t>üretim</a:t>
            </a:r>
            <a:r>
              <a:rPr lang="en-US" sz="4000" dirty="0"/>
              <a:t> </a:t>
            </a:r>
            <a:r>
              <a:rPr lang="en-US" sz="4000" dirty="0" err="1"/>
              <a:t>ilişkilerinin</a:t>
            </a:r>
            <a:r>
              <a:rPr lang="en-US" sz="4000" dirty="0"/>
              <a:t> </a:t>
            </a:r>
            <a:r>
              <a:rPr lang="en-US" sz="4000" dirty="0" err="1"/>
              <a:t>ekonomik</a:t>
            </a:r>
            <a:r>
              <a:rPr lang="en-US" sz="4000" dirty="0"/>
              <a:t> </a:t>
            </a:r>
            <a:r>
              <a:rPr lang="en-US" sz="4000" dirty="0" err="1"/>
              <a:t>örgütlenişinden</a:t>
            </a:r>
            <a:r>
              <a:rPr lang="en-US" sz="4000" dirty="0"/>
              <a:t> </a:t>
            </a:r>
            <a:r>
              <a:rPr lang="en-US" sz="4000" dirty="0" err="1"/>
              <a:t>çeşitli</a:t>
            </a:r>
            <a:r>
              <a:rPr lang="en-US" sz="4000" dirty="0"/>
              <a:t> </a:t>
            </a:r>
            <a:r>
              <a:rPr lang="en-US" sz="4000" dirty="0" err="1"/>
              <a:t>biçimlerde</a:t>
            </a:r>
            <a:r>
              <a:rPr lang="en-US" sz="4000" dirty="0"/>
              <a:t> </a:t>
            </a:r>
            <a:r>
              <a:rPr lang="en-US" sz="4000" dirty="0" err="1" smtClean="0"/>
              <a:t>etkilenir</a:t>
            </a:r>
            <a:r>
              <a:rPr lang="en-US" sz="4000" dirty="0" smtClean="0"/>
              <a:t>. </a:t>
            </a:r>
            <a:endParaRPr lang="en-US" sz="4000" dirty="0"/>
          </a:p>
          <a:p>
            <a:r>
              <a:rPr lang="en-US" sz="4000" dirty="0" err="1" smtClean="0"/>
              <a:t>Ev</a:t>
            </a:r>
            <a:r>
              <a:rPr lang="en-US" sz="4000" dirty="0" smtClean="0"/>
              <a:t> </a:t>
            </a:r>
            <a:r>
              <a:rPr lang="en-US" sz="4000" dirty="0" err="1"/>
              <a:t>işi</a:t>
            </a:r>
            <a:r>
              <a:rPr lang="en-US" sz="4000" dirty="0"/>
              <a:t> </a:t>
            </a:r>
            <a:r>
              <a:rPr lang="en-US" sz="4000" dirty="0" err="1" smtClean="0"/>
              <a:t>kapitalist</a:t>
            </a:r>
            <a:r>
              <a:rPr lang="en-US" sz="4000" dirty="0" smtClean="0"/>
              <a:t> </a:t>
            </a:r>
            <a:r>
              <a:rPr lang="en-US" sz="4000" dirty="0" err="1"/>
              <a:t>değildir</a:t>
            </a:r>
            <a:r>
              <a:rPr lang="en-US" sz="4000" dirty="0"/>
              <a:t>, </a:t>
            </a:r>
            <a:r>
              <a:rPr lang="en-US" sz="4000" dirty="0" smtClean="0"/>
              <a:t>meta </a:t>
            </a:r>
            <a:r>
              <a:rPr lang="en-US" sz="4000" dirty="0" err="1"/>
              <a:t>üretiminin</a:t>
            </a:r>
            <a:r>
              <a:rPr lang="en-US" sz="4000" dirty="0"/>
              <a:t> </a:t>
            </a:r>
            <a:r>
              <a:rPr lang="en-US" sz="4000" dirty="0" err="1"/>
              <a:t>dışında</a:t>
            </a:r>
            <a:r>
              <a:rPr lang="en-US" sz="4000" dirty="0"/>
              <a:t> </a:t>
            </a:r>
            <a:r>
              <a:rPr lang="en-US" sz="4000" dirty="0" err="1"/>
              <a:t>kalır</a:t>
            </a:r>
            <a:r>
              <a:rPr lang="en-US" sz="4000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4781953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0">
          <a:fgClr>
            <a:srgbClr val="9F80B8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atin typeface="+mn-lt"/>
              </a:rPr>
              <a:t> </a:t>
            </a:r>
            <a:r>
              <a:rPr lang="en-US" b="1" dirty="0" err="1" smtClean="0">
                <a:latin typeface="+mn-lt"/>
              </a:rPr>
              <a:t>Ev</a:t>
            </a:r>
            <a:r>
              <a:rPr lang="en-US" b="1" dirty="0" smtClean="0">
                <a:latin typeface="+mn-lt"/>
              </a:rPr>
              <a:t> </a:t>
            </a:r>
            <a:r>
              <a:rPr lang="en-US" b="1" dirty="0" err="1" smtClean="0">
                <a:latin typeface="+mn-lt"/>
              </a:rPr>
              <a:t>İçi</a:t>
            </a:r>
            <a:r>
              <a:rPr lang="en-US" b="1" dirty="0" smtClean="0">
                <a:latin typeface="+mn-lt"/>
              </a:rPr>
              <a:t> </a:t>
            </a:r>
            <a:r>
              <a:rPr lang="en-US" b="1" dirty="0" err="1" smtClean="0">
                <a:latin typeface="+mn-lt"/>
              </a:rPr>
              <a:t>Emek</a:t>
            </a:r>
            <a:endParaRPr lang="en-US" b="1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4400" dirty="0" err="1" smtClean="0"/>
              <a:t>Ev</a:t>
            </a:r>
            <a:r>
              <a:rPr lang="en-US" sz="4400" dirty="0" smtClean="0"/>
              <a:t> </a:t>
            </a:r>
            <a:r>
              <a:rPr lang="en-US" sz="4400" dirty="0" err="1" smtClean="0"/>
              <a:t>içi</a:t>
            </a:r>
            <a:r>
              <a:rPr lang="en-US" sz="4400" dirty="0" smtClean="0"/>
              <a:t> </a:t>
            </a:r>
            <a:r>
              <a:rPr lang="en-US" sz="4400" dirty="0" err="1" smtClean="0"/>
              <a:t>emeğin</a:t>
            </a:r>
            <a:r>
              <a:rPr lang="en-US" sz="4400" dirty="0" smtClean="0"/>
              <a:t> </a:t>
            </a:r>
            <a:r>
              <a:rPr lang="en-US" sz="4400" dirty="0" err="1"/>
              <a:t>toplumsal</a:t>
            </a:r>
            <a:r>
              <a:rPr lang="en-US" sz="4400" dirty="0"/>
              <a:t> </a:t>
            </a:r>
            <a:r>
              <a:rPr lang="en-US" sz="4400" dirty="0" err="1"/>
              <a:t>bir</a:t>
            </a:r>
            <a:r>
              <a:rPr lang="en-US" sz="4400" dirty="0"/>
              <a:t> </a:t>
            </a:r>
            <a:r>
              <a:rPr lang="en-US" sz="4400" dirty="0" err="1"/>
              <a:t>önemi</a:t>
            </a:r>
            <a:r>
              <a:rPr lang="en-US" sz="4400" dirty="0"/>
              <a:t> </a:t>
            </a:r>
            <a:r>
              <a:rPr lang="en-US" sz="4400" dirty="0" err="1"/>
              <a:t>olduğunu</a:t>
            </a:r>
            <a:r>
              <a:rPr lang="en-US" sz="4400" dirty="0"/>
              <a:t> </a:t>
            </a:r>
            <a:r>
              <a:rPr lang="en-US" sz="4400" dirty="0" err="1"/>
              <a:t>kabul</a:t>
            </a:r>
            <a:r>
              <a:rPr lang="en-US" sz="4400" dirty="0"/>
              <a:t> </a:t>
            </a:r>
            <a:r>
              <a:rPr lang="en-US" sz="4400" dirty="0" err="1"/>
              <a:t>etmek</a:t>
            </a:r>
            <a:r>
              <a:rPr lang="en-US" sz="4400" dirty="0"/>
              <a:t>, </a:t>
            </a:r>
            <a:r>
              <a:rPr lang="en-US" sz="4400" dirty="0" err="1" smtClean="0"/>
              <a:t>onun</a:t>
            </a:r>
            <a:r>
              <a:rPr lang="en-US" sz="4400" dirty="0" smtClean="0"/>
              <a:t> </a:t>
            </a:r>
            <a:r>
              <a:rPr lang="en-US" sz="4400" dirty="0" err="1" smtClean="0"/>
              <a:t>üretimle</a:t>
            </a:r>
            <a:r>
              <a:rPr lang="en-US" sz="4400" dirty="0" smtClean="0"/>
              <a:t> </a:t>
            </a:r>
            <a:r>
              <a:rPr lang="en-US" sz="4400" dirty="0" err="1"/>
              <a:t>veya</a:t>
            </a:r>
            <a:r>
              <a:rPr lang="en-US" sz="4400" dirty="0"/>
              <a:t> </a:t>
            </a:r>
            <a:r>
              <a:rPr lang="en-US" sz="4400" dirty="0" err="1"/>
              <a:t>toplumsal</a:t>
            </a:r>
            <a:r>
              <a:rPr lang="en-US" sz="4400" dirty="0"/>
              <a:t> </a:t>
            </a:r>
            <a:r>
              <a:rPr lang="en-US" sz="4400" dirty="0" err="1"/>
              <a:t>üretimle</a:t>
            </a:r>
            <a:r>
              <a:rPr lang="en-US" sz="4400" dirty="0"/>
              <a:t> </a:t>
            </a:r>
            <a:r>
              <a:rPr lang="en-US" sz="4400" dirty="0" err="1"/>
              <a:t>aynı</a:t>
            </a:r>
            <a:r>
              <a:rPr lang="en-US" sz="4400" dirty="0"/>
              <a:t> </a:t>
            </a:r>
            <a:r>
              <a:rPr lang="en-US" sz="4400" dirty="0" err="1"/>
              <a:t>şeymiş</a:t>
            </a:r>
            <a:r>
              <a:rPr lang="en-US" sz="4400" dirty="0"/>
              <a:t> </a:t>
            </a:r>
            <a:r>
              <a:rPr lang="en-US" sz="4400" dirty="0" err="1"/>
              <a:t>gibi</a:t>
            </a:r>
            <a:r>
              <a:rPr lang="en-US" sz="4400" dirty="0"/>
              <a:t> </a:t>
            </a:r>
            <a:r>
              <a:rPr lang="en-US" sz="4400" dirty="0" err="1"/>
              <a:t>ele</a:t>
            </a:r>
            <a:r>
              <a:rPr lang="en-US" sz="4400" dirty="0"/>
              <a:t> </a:t>
            </a:r>
            <a:r>
              <a:rPr lang="en-US" sz="4400" dirty="0" err="1"/>
              <a:t>alınmasını</a:t>
            </a:r>
            <a:r>
              <a:rPr lang="en-US" sz="4400" dirty="0"/>
              <a:t> </a:t>
            </a:r>
            <a:r>
              <a:rPr lang="en-US" sz="4400" dirty="0" err="1"/>
              <a:t>gerektirmez</a:t>
            </a:r>
            <a:r>
              <a:rPr lang="en-US" sz="4400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5589548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0">
          <a:fgClr>
            <a:srgbClr val="9F80B8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489075"/>
          </a:xfrm>
        </p:spPr>
        <p:txBody>
          <a:bodyPr>
            <a:normAutofit/>
          </a:bodyPr>
          <a:lstStyle/>
          <a:p>
            <a:r>
              <a:rPr lang="en-US" b="1" dirty="0" smtClean="0">
                <a:latin typeface="+mn-lt"/>
              </a:rPr>
              <a:t>Maxine </a:t>
            </a:r>
            <a:r>
              <a:rPr lang="en-US" b="1" dirty="0" err="1" smtClean="0">
                <a:latin typeface="+mn-lt"/>
              </a:rPr>
              <a:t>Molyneux</a:t>
            </a:r>
            <a:endParaRPr lang="en-US" b="1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54200"/>
            <a:ext cx="10515600" cy="4322763"/>
          </a:xfrm>
        </p:spPr>
        <p:txBody>
          <a:bodyPr>
            <a:normAutofit lnSpcReduction="10000"/>
          </a:bodyPr>
          <a:lstStyle/>
          <a:p>
            <a:r>
              <a:rPr lang="en-US" sz="4400" dirty="0" err="1"/>
              <a:t>K</a:t>
            </a:r>
            <a:r>
              <a:rPr lang="en-US" sz="4400" dirty="0" err="1" smtClean="0"/>
              <a:t>adınların</a:t>
            </a:r>
            <a:r>
              <a:rPr lang="en-US" sz="4400" dirty="0" smtClean="0"/>
              <a:t> </a:t>
            </a:r>
            <a:r>
              <a:rPr lang="en-US" sz="4400" dirty="0" err="1"/>
              <a:t>ev</a:t>
            </a:r>
            <a:r>
              <a:rPr lang="en-US" sz="4400" dirty="0"/>
              <a:t> </a:t>
            </a:r>
            <a:r>
              <a:rPr lang="en-US" sz="4400" dirty="0" err="1"/>
              <a:t>içindeki</a:t>
            </a:r>
            <a:r>
              <a:rPr lang="en-US" sz="4400" dirty="0"/>
              <a:t> </a:t>
            </a:r>
            <a:r>
              <a:rPr lang="en-US" sz="4400" dirty="0" err="1"/>
              <a:t>konumlarını</a:t>
            </a:r>
            <a:r>
              <a:rPr lang="en-US" sz="4400" dirty="0"/>
              <a:t> </a:t>
            </a:r>
            <a:r>
              <a:rPr lang="en-US" sz="4400" dirty="0" err="1"/>
              <a:t>nasıl</a:t>
            </a:r>
            <a:r>
              <a:rPr lang="en-US" sz="4400" dirty="0"/>
              <a:t> </a:t>
            </a:r>
            <a:r>
              <a:rPr lang="en-US" sz="4400" dirty="0" err="1"/>
              <a:t>kavramsallaştırabiliriz</a:t>
            </a:r>
            <a:r>
              <a:rPr lang="en-US" sz="4400" dirty="0"/>
              <a:t>?</a:t>
            </a:r>
          </a:p>
          <a:p>
            <a:r>
              <a:rPr lang="en-US" sz="4400" dirty="0" err="1"/>
              <a:t>K</a:t>
            </a:r>
            <a:r>
              <a:rPr lang="en-US" sz="4400" dirty="0" err="1" smtClean="0"/>
              <a:t>adınların</a:t>
            </a:r>
            <a:r>
              <a:rPr lang="en-US" sz="4400" dirty="0" smtClean="0"/>
              <a:t> </a:t>
            </a:r>
            <a:r>
              <a:rPr lang="en-US" sz="4400" dirty="0" err="1"/>
              <a:t>ev</a:t>
            </a:r>
            <a:r>
              <a:rPr lang="en-US" sz="4400" dirty="0"/>
              <a:t> </a:t>
            </a:r>
            <a:r>
              <a:rPr lang="en-US" sz="4400" dirty="0" err="1"/>
              <a:t>içindeki</a:t>
            </a:r>
            <a:r>
              <a:rPr lang="en-US" sz="4400" dirty="0"/>
              <a:t> </a:t>
            </a:r>
            <a:r>
              <a:rPr lang="en-US" sz="4400" dirty="0" err="1"/>
              <a:t>konumlarıyla</a:t>
            </a:r>
            <a:r>
              <a:rPr lang="en-US" sz="4400" dirty="0"/>
              <a:t> </a:t>
            </a:r>
            <a:r>
              <a:rPr lang="en-US" sz="4400" dirty="0" err="1"/>
              <a:t>kapitalizm</a:t>
            </a:r>
            <a:r>
              <a:rPr lang="en-US" sz="4400" dirty="0"/>
              <a:t> </a:t>
            </a:r>
            <a:r>
              <a:rPr lang="en-US" sz="4400" dirty="0" err="1"/>
              <a:t>arasındaki</a:t>
            </a:r>
            <a:r>
              <a:rPr lang="en-US" sz="4400" dirty="0"/>
              <a:t> </a:t>
            </a:r>
            <a:r>
              <a:rPr lang="en-US" sz="4400" dirty="0" err="1"/>
              <a:t>ilişki</a:t>
            </a:r>
            <a:r>
              <a:rPr lang="en-US" sz="4400" dirty="0"/>
              <a:t> </a:t>
            </a:r>
            <a:r>
              <a:rPr lang="en-US" sz="4400" dirty="0" err="1"/>
              <a:t>nedir</a:t>
            </a:r>
            <a:r>
              <a:rPr lang="en-US" sz="4400" dirty="0" smtClean="0"/>
              <a:t>? </a:t>
            </a:r>
            <a:endParaRPr lang="en-US" sz="4400" dirty="0"/>
          </a:p>
          <a:p>
            <a:r>
              <a:rPr lang="en-US" sz="4400" dirty="0"/>
              <a:t>B</a:t>
            </a:r>
            <a:r>
              <a:rPr lang="en-US" sz="4400" dirty="0" smtClean="0"/>
              <a:t>u </a:t>
            </a:r>
            <a:r>
              <a:rPr lang="en-US" sz="4400" dirty="0" err="1"/>
              <a:t>tabiyet</a:t>
            </a:r>
            <a:r>
              <a:rPr lang="en-US" sz="4400" dirty="0"/>
              <a:t> </a:t>
            </a:r>
            <a:r>
              <a:rPr lang="en-US" sz="4400" dirty="0" err="1"/>
              <a:t>biçiminin</a:t>
            </a:r>
            <a:r>
              <a:rPr lang="en-US" sz="4400" dirty="0"/>
              <a:t> </a:t>
            </a:r>
            <a:r>
              <a:rPr lang="en-US" sz="4400" dirty="0" err="1"/>
              <a:t>sonlanması</a:t>
            </a:r>
            <a:r>
              <a:rPr lang="en-US" sz="4400" dirty="0"/>
              <a:t> </a:t>
            </a:r>
            <a:r>
              <a:rPr lang="en-US" sz="4400" dirty="0" err="1"/>
              <a:t>için</a:t>
            </a:r>
            <a:r>
              <a:rPr lang="en-US" sz="4400" dirty="0"/>
              <a:t> </a:t>
            </a:r>
            <a:r>
              <a:rPr lang="en-US" sz="4400" dirty="0" err="1"/>
              <a:t>nasıl</a:t>
            </a:r>
            <a:r>
              <a:rPr lang="en-US" sz="4400" dirty="0"/>
              <a:t> </a:t>
            </a:r>
            <a:r>
              <a:rPr lang="en-US" sz="4400" dirty="0" err="1"/>
              <a:t>önlemler</a:t>
            </a:r>
            <a:r>
              <a:rPr lang="en-US" sz="4400" dirty="0"/>
              <a:t> </a:t>
            </a:r>
            <a:r>
              <a:rPr lang="en-US" sz="4400" dirty="0" err="1"/>
              <a:t>alabiliriz</a:t>
            </a:r>
            <a:r>
              <a:rPr lang="en-US" sz="4400" dirty="0" smtClean="0"/>
              <a:t>?</a:t>
            </a:r>
          </a:p>
          <a:p>
            <a:r>
              <a:rPr lang="en-US" sz="4400" dirty="0" err="1" smtClean="0"/>
              <a:t>Çocuk</a:t>
            </a:r>
            <a:r>
              <a:rPr lang="en-US" sz="4400" dirty="0" smtClean="0"/>
              <a:t> </a:t>
            </a:r>
            <a:r>
              <a:rPr lang="en-US" sz="4400" dirty="0" err="1" smtClean="0"/>
              <a:t>bakımının</a:t>
            </a:r>
            <a:r>
              <a:rPr lang="en-US" sz="4400" dirty="0" smtClean="0"/>
              <a:t> </a:t>
            </a:r>
            <a:r>
              <a:rPr lang="en-US" sz="4400" dirty="0" err="1" smtClean="0"/>
              <a:t>önemi</a:t>
            </a:r>
            <a:endParaRPr lang="en-US" sz="4400" dirty="0"/>
          </a:p>
        </p:txBody>
      </p:sp>
    </p:spTree>
    <p:extLst>
      <p:ext uri="{BB962C8B-B14F-4D97-AF65-F5344CB8AC3E}">
        <p14:creationId xmlns:p14="http://schemas.microsoft.com/office/powerpoint/2010/main" val="94603371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0">
          <a:fgClr>
            <a:srgbClr val="9F80B8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latin typeface="+mn-lt"/>
              </a:rPr>
              <a:t>Heidi Hartman – </a:t>
            </a:r>
            <a:r>
              <a:rPr lang="en-US" b="1" dirty="0" err="1" smtClean="0">
                <a:latin typeface="+mn-lt"/>
              </a:rPr>
              <a:t>Marksizm’le</a:t>
            </a:r>
            <a:r>
              <a:rPr lang="en-US" b="1" dirty="0" smtClean="0">
                <a:latin typeface="+mn-lt"/>
              </a:rPr>
              <a:t> </a:t>
            </a:r>
            <a:r>
              <a:rPr lang="en-US" b="1" dirty="0" err="1" smtClean="0">
                <a:latin typeface="+mn-lt"/>
              </a:rPr>
              <a:t>Feminizm’in</a:t>
            </a:r>
            <a:r>
              <a:rPr lang="en-US" b="1" dirty="0" smtClean="0">
                <a:latin typeface="+mn-lt"/>
              </a:rPr>
              <a:t> </a:t>
            </a:r>
            <a:r>
              <a:rPr lang="en-US" b="1" dirty="0" err="1" smtClean="0">
                <a:latin typeface="+mn-lt"/>
              </a:rPr>
              <a:t>Mutsuz</a:t>
            </a:r>
            <a:r>
              <a:rPr lang="en-US" b="1" dirty="0" smtClean="0">
                <a:latin typeface="+mn-lt"/>
              </a:rPr>
              <a:t> </a:t>
            </a:r>
            <a:r>
              <a:rPr lang="en-US" b="1" dirty="0" err="1" smtClean="0">
                <a:latin typeface="+mn-lt"/>
              </a:rPr>
              <a:t>Evliliği</a:t>
            </a:r>
            <a:endParaRPr lang="en-US" b="1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4400" dirty="0" err="1" smtClean="0"/>
              <a:t>Diyalektik</a:t>
            </a:r>
            <a:r>
              <a:rPr lang="en-US" sz="4400" dirty="0" smtClean="0"/>
              <a:t> </a:t>
            </a:r>
            <a:r>
              <a:rPr lang="en-US" sz="4400" dirty="0" err="1" smtClean="0"/>
              <a:t>yöntemin</a:t>
            </a:r>
            <a:r>
              <a:rPr lang="en-US" sz="4400" dirty="0" smtClean="0"/>
              <a:t> </a:t>
            </a:r>
            <a:r>
              <a:rPr lang="en-US" sz="4400" dirty="0" err="1" smtClean="0"/>
              <a:t>feminizme</a:t>
            </a:r>
            <a:r>
              <a:rPr lang="en-US" sz="4400" dirty="0" smtClean="0"/>
              <a:t> </a:t>
            </a:r>
            <a:r>
              <a:rPr lang="en-US" sz="4400" dirty="0" err="1" smtClean="0"/>
              <a:t>uyarlanmasına</a:t>
            </a:r>
            <a:r>
              <a:rPr lang="en-US" sz="4400" dirty="0" smtClean="0"/>
              <a:t> </a:t>
            </a:r>
            <a:r>
              <a:rPr lang="en-US" sz="4400" dirty="0" err="1" smtClean="0"/>
              <a:t>ilişkin</a:t>
            </a:r>
            <a:r>
              <a:rPr lang="en-US" sz="4400" dirty="0" smtClean="0"/>
              <a:t> </a:t>
            </a:r>
            <a:r>
              <a:rPr lang="en-US" sz="4400" dirty="0" err="1" smtClean="0"/>
              <a:t>çabalar</a:t>
            </a:r>
            <a:r>
              <a:rPr lang="en-US" sz="4400" dirty="0" smtClean="0"/>
              <a:t> </a:t>
            </a:r>
          </a:p>
          <a:p>
            <a:pPr lvl="1"/>
            <a:r>
              <a:rPr lang="en-US" sz="4000" dirty="0" smtClean="0"/>
              <a:t>Maddi </a:t>
            </a:r>
            <a:r>
              <a:rPr lang="en-US" sz="4000" dirty="0" err="1" smtClean="0"/>
              <a:t>temelin</a:t>
            </a:r>
            <a:r>
              <a:rPr lang="en-US" sz="4000" dirty="0" smtClean="0"/>
              <a:t> </a:t>
            </a:r>
            <a:r>
              <a:rPr lang="en-US" sz="4000" dirty="0" err="1" smtClean="0"/>
              <a:t>cinsellikte</a:t>
            </a:r>
            <a:r>
              <a:rPr lang="en-US" sz="4000" dirty="0" smtClean="0"/>
              <a:t> </a:t>
            </a:r>
            <a:r>
              <a:rPr lang="en-US" sz="4000" dirty="0" err="1" smtClean="0"/>
              <a:t>aranması</a:t>
            </a:r>
            <a:r>
              <a:rPr lang="en-US" sz="4000" dirty="0" smtClean="0"/>
              <a:t>: Mitchell, Firestone, MacKinnon</a:t>
            </a:r>
            <a:endParaRPr lang="en-US" sz="4000" dirty="0"/>
          </a:p>
          <a:p>
            <a:r>
              <a:rPr lang="en-US" sz="4400" dirty="0" err="1" smtClean="0"/>
              <a:t>Erkekler</a:t>
            </a:r>
            <a:r>
              <a:rPr lang="en-US" sz="4400" dirty="0" smtClean="0"/>
              <a:t> </a:t>
            </a:r>
            <a:r>
              <a:rPr lang="en-US" sz="4400" dirty="0" err="1" smtClean="0"/>
              <a:t>kadınların</a:t>
            </a:r>
            <a:r>
              <a:rPr lang="en-US" sz="4400" dirty="0" smtClean="0"/>
              <a:t> </a:t>
            </a:r>
            <a:r>
              <a:rPr lang="en-US" sz="4400" dirty="0" err="1" smtClean="0"/>
              <a:t>kaynaklara</a:t>
            </a:r>
            <a:r>
              <a:rPr lang="en-US" sz="4400" dirty="0" smtClean="0"/>
              <a:t> </a:t>
            </a:r>
            <a:r>
              <a:rPr lang="en-US" sz="4400" dirty="0" err="1" smtClean="0"/>
              <a:t>erişimine</a:t>
            </a:r>
            <a:r>
              <a:rPr lang="en-US" sz="4400" dirty="0" smtClean="0"/>
              <a:t> </a:t>
            </a:r>
            <a:r>
              <a:rPr lang="en-US" sz="4400" dirty="0" err="1" smtClean="0"/>
              <a:t>ve</a:t>
            </a:r>
            <a:r>
              <a:rPr lang="en-US" sz="4400" dirty="0" smtClean="0"/>
              <a:t> </a:t>
            </a:r>
            <a:r>
              <a:rPr lang="en-US" sz="4400" dirty="0" err="1" smtClean="0"/>
              <a:t>cinselliklerine</a:t>
            </a:r>
            <a:r>
              <a:rPr lang="en-US" sz="4400" dirty="0" smtClean="0"/>
              <a:t> el </a:t>
            </a:r>
            <a:r>
              <a:rPr lang="en-US" sz="4400" dirty="0" err="1" smtClean="0"/>
              <a:t>koyar</a:t>
            </a:r>
            <a:r>
              <a:rPr lang="en-US" sz="4400" dirty="0" smtClean="0"/>
              <a:t>.</a:t>
            </a:r>
            <a:endParaRPr lang="en-US" sz="4400" dirty="0" smtClean="0"/>
          </a:p>
          <a:p>
            <a:endParaRPr lang="en-US" sz="4400" dirty="0" smtClean="0"/>
          </a:p>
        </p:txBody>
      </p:sp>
    </p:spTree>
    <p:extLst>
      <p:ext uri="{BB962C8B-B14F-4D97-AF65-F5344CB8AC3E}">
        <p14:creationId xmlns:p14="http://schemas.microsoft.com/office/powerpoint/2010/main" val="6930903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0">
          <a:fgClr>
            <a:srgbClr val="9F80B8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800" b="1" dirty="0" err="1" smtClean="0">
                <a:latin typeface="+mn-lt"/>
              </a:rPr>
              <a:t>İkili</a:t>
            </a:r>
            <a:r>
              <a:rPr lang="en-US" sz="4800" b="1" dirty="0" smtClean="0">
                <a:latin typeface="+mn-lt"/>
              </a:rPr>
              <a:t> </a:t>
            </a:r>
            <a:r>
              <a:rPr lang="en-US" sz="4800" b="1" dirty="0" err="1" smtClean="0">
                <a:latin typeface="+mn-lt"/>
              </a:rPr>
              <a:t>Sistem</a:t>
            </a:r>
            <a:endParaRPr lang="en-US" sz="4800" b="1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1" y="1825625"/>
            <a:ext cx="4468906" cy="4449669"/>
          </a:xfrm>
        </p:spPr>
        <p:txBody>
          <a:bodyPr>
            <a:normAutofit/>
          </a:bodyPr>
          <a:lstStyle/>
          <a:p>
            <a:r>
              <a:rPr lang="en-US" sz="3600" dirty="0" err="1"/>
              <a:t>Bir</a:t>
            </a:r>
            <a:r>
              <a:rPr lang="en-US" sz="3600" dirty="0"/>
              <a:t> </a:t>
            </a:r>
            <a:r>
              <a:rPr lang="en-US" sz="3600" dirty="0" err="1"/>
              <a:t>toplumun</a:t>
            </a:r>
            <a:r>
              <a:rPr lang="en-US" sz="3600" dirty="0"/>
              <a:t> </a:t>
            </a:r>
            <a:r>
              <a:rPr lang="en-US" sz="3600" dirty="0" err="1"/>
              <a:t>düzenlenişinde</a:t>
            </a:r>
            <a:r>
              <a:rPr lang="en-US" sz="3600" dirty="0"/>
              <a:t> </a:t>
            </a:r>
            <a:r>
              <a:rPr lang="en-US" sz="3600" dirty="0" err="1"/>
              <a:t>iki</a:t>
            </a:r>
            <a:r>
              <a:rPr lang="en-US" sz="3600" dirty="0"/>
              <a:t> </a:t>
            </a:r>
            <a:r>
              <a:rPr lang="en-US" sz="3600" dirty="0" err="1"/>
              <a:t>temel</a:t>
            </a:r>
            <a:r>
              <a:rPr lang="en-US" sz="3600" dirty="0"/>
              <a:t> </a:t>
            </a:r>
            <a:r>
              <a:rPr lang="en-US" sz="3600" dirty="0" err="1" smtClean="0"/>
              <a:t>alan</a:t>
            </a:r>
            <a:r>
              <a:rPr lang="en-US" sz="3600" dirty="0" smtClean="0"/>
              <a:t>:</a:t>
            </a:r>
          </a:p>
          <a:p>
            <a:pPr lvl="1"/>
            <a:r>
              <a:rPr lang="en-US" sz="3600" dirty="0" err="1" smtClean="0"/>
              <a:t>Üretim</a:t>
            </a:r>
            <a:r>
              <a:rPr lang="en-US" sz="3600" dirty="0" smtClean="0"/>
              <a:t>: </a:t>
            </a:r>
            <a:r>
              <a:rPr lang="en-US" sz="3600" dirty="0" err="1"/>
              <a:t>Marksist</a:t>
            </a:r>
            <a:r>
              <a:rPr lang="en-US" sz="3600" dirty="0"/>
              <a:t> </a:t>
            </a:r>
            <a:r>
              <a:rPr lang="en-US" sz="3600" dirty="0" err="1" smtClean="0"/>
              <a:t>çözümleme</a:t>
            </a:r>
            <a:r>
              <a:rPr lang="en-US" sz="3600" dirty="0" smtClean="0"/>
              <a:t> </a:t>
            </a:r>
          </a:p>
          <a:p>
            <a:pPr lvl="1"/>
            <a:r>
              <a:rPr lang="en-US" sz="3600" dirty="0" err="1" smtClean="0"/>
              <a:t>Yeniden</a:t>
            </a:r>
            <a:r>
              <a:rPr lang="en-US" sz="3600" dirty="0" smtClean="0"/>
              <a:t> </a:t>
            </a:r>
            <a:r>
              <a:rPr lang="en-US" sz="3600" dirty="0" err="1" smtClean="0"/>
              <a:t>üretim</a:t>
            </a:r>
            <a:r>
              <a:rPr lang="en-US" sz="3600" dirty="0" smtClean="0"/>
              <a:t>: Feminist </a:t>
            </a:r>
            <a:r>
              <a:rPr lang="en-US" sz="3600" dirty="0" err="1" smtClean="0"/>
              <a:t>çözümleme</a:t>
            </a:r>
            <a:endParaRPr lang="en-US" sz="3600" dirty="0" smtClean="0"/>
          </a:p>
          <a:p>
            <a:pPr lvl="1"/>
            <a:endParaRPr lang="en-US" dirty="0"/>
          </a:p>
        </p:txBody>
      </p:sp>
      <p:sp>
        <p:nvSpPr>
          <p:cNvPr id="20" name="Right Arrow 19"/>
          <p:cNvSpPr/>
          <p:nvPr/>
        </p:nvSpPr>
        <p:spPr>
          <a:xfrm>
            <a:off x="5952564" y="2678321"/>
            <a:ext cx="1075765" cy="889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TextBox 20"/>
          <p:cNvSpPr txBox="1"/>
          <p:nvPr/>
        </p:nvSpPr>
        <p:spPr>
          <a:xfrm>
            <a:off x="7458636" y="2026025"/>
            <a:ext cx="4159624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/>
              <a:t>Her </a:t>
            </a:r>
            <a:r>
              <a:rPr lang="en-US" sz="3600" dirty="0" err="1" smtClean="0"/>
              <a:t>ikisine</a:t>
            </a:r>
            <a:r>
              <a:rPr lang="en-US" sz="3600" dirty="0" smtClean="0"/>
              <a:t> de </a:t>
            </a:r>
            <a:r>
              <a:rPr lang="en-US" sz="3600" dirty="0" err="1" smtClean="0"/>
              <a:t>bakabileceğimiz</a:t>
            </a:r>
            <a:r>
              <a:rPr lang="en-US" sz="3600" dirty="0" smtClean="0"/>
              <a:t> </a:t>
            </a:r>
            <a:r>
              <a:rPr lang="en-US" sz="3600" dirty="0" err="1" smtClean="0"/>
              <a:t>bir</a:t>
            </a:r>
            <a:r>
              <a:rPr lang="en-US" sz="3600" dirty="0" smtClean="0"/>
              <a:t> </a:t>
            </a:r>
            <a:r>
              <a:rPr lang="en-US" sz="3600" dirty="0" err="1" smtClean="0"/>
              <a:t>çözümleme</a:t>
            </a:r>
            <a:r>
              <a:rPr lang="en-US" sz="3600" dirty="0" smtClean="0"/>
              <a:t>:</a:t>
            </a:r>
          </a:p>
          <a:p>
            <a:endParaRPr lang="en-US" sz="3600" dirty="0"/>
          </a:p>
          <a:p>
            <a:r>
              <a:rPr lang="en-US" sz="3600" dirty="0" err="1" smtClean="0"/>
              <a:t>Birbirleriyle</a:t>
            </a:r>
            <a:r>
              <a:rPr lang="en-US" sz="3600" dirty="0" smtClean="0"/>
              <a:t> </a:t>
            </a:r>
            <a:r>
              <a:rPr lang="en-US" sz="3600" dirty="0" err="1" smtClean="0"/>
              <a:t>ilişkili</a:t>
            </a:r>
            <a:r>
              <a:rPr lang="en-US" sz="3600" dirty="0" smtClean="0"/>
              <a:t> </a:t>
            </a:r>
            <a:r>
              <a:rPr lang="en-US" sz="3600" dirty="0" err="1" smtClean="0"/>
              <a:t>fakat</a:t>
            </a:r>
            <a:r>
              <a:rPr lang="en-US" sz="3600" dirty="0" smtClean="0"/>
              <a:t> </a:t>
            </a:r>
            <a:r>
              <a:rPr lang="en-US" sz="3600" dirty="0" err="1" smtClean="0"/>
              <a:t>bağımlı</a:t>
            </a:r>
            <a:r>
              <a:rPr lang="en-US" sz="3600" dirty="0" smtClean="0"/>
              <a:t> </a:t>
            </a:r>
            <a:r>
              <a:rPr lang="en-US" sz="3600" dirty="0" err="1" smtClean="0"/>
              <a:t>olmayan</a:t>
            </a:r>
            <a:r>
              <a:rPr lang="en-US" sz="3600" dirty="0" smtClean="0"/>
              <a:t> </a:t>
            </a:r>
            <a:r>
              <a:rPr lang="en-US" sz="3600" dirty="0" err="1" smtClean="0"/>
              <a:t>alanlar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124775682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0">
          <a:fgClr>
            <a:srgbClr val="9F80B8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0977" y="311337"/>
            <a:ext cx="10515600" cy="1325563"/>
          </a:xfrm>
        </p:spPr>
        <p:txBody>
          <a:bodyPr>
            <a:normAutofit/>
          </a:bodyPr>
          <a:lstStyle/>
          <a:p>
            <a:r>
              <a:rPr lang="en-US" sz="4800" b="1" dirty="0" err="1" smtClean="0">
                <a:latin typeface="+mn-lt"/>
              </a:rPr>
              <a:t>İkili</a:t>
            </a:r>
            <a:r>
              <a:rPr lang="en-US" sz="4800" b="1" dirty="0" smtClean="0">
                <a:latin typeface="+mn-lt"/>
              </a:rPr>
              <a:t> </a:t>
            </a:r>
            <a:r>
              <a:rPr lang="en-US" sz="4800" b="1" dirty="0" err="1" smtClean="0">
                <a:latin typeface="+mn-lt"/>
              </a:rPr>
              <a:t>Sistem</a:t>
            </a:r>
            <a:endParaRPr lang="en-US" sz="4800" b="1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4400" dirty="0" err="1" smtClean="0"/>
              <a:t>Patriyarka</a:t>
            </a:r>
            <a:r>
              <a:rPr lang="en-US" sz="4400" dirty="0" smtClean="0"/>
              <a:t> </a:t>
            </a:r>
            <a:r>
              <a:rPr lang="en-US" sz="4400" dirty="0" err="1" smtClean="0"/>
              <a:t>tarihsel</a:t>
            </a:r>
            <a:r>
              <a:rPr lang="en-US" sz="4400" dirty="0" smtClean="0"/>
              <a:t> </a:t>
            </a:r>
            <a:r>
              <a:rPr lang="en-US" sz="4400" dirty="0" err="1" smtClean="0"/>
              <a:t>olarak</a:t>
            </a:r>
            <a:r>
              <a:rPr lang="en-US" sz="4400" dirty="0" smtClean="0"/>
              <a:t> </a:t>
            </a:r>
            <a:r>
              <a:rPr lang="en-US" sz="4400" dirty="0" err="1" smtClean="0"/>
              <a:t>değişmez</a:t>
            </a:r>
            <a:r>
              <a:rPr lang="en-US" sz="4400" dirty="0" smtClean="0"/>
              <a:t> </a:t>
            </a:r>
            <a:r>
              <a:rPr lang="en-US" sz="4400" dirty="0" err="1" smtClean="0"/>
              <a:t>değildir</a:t>
            </a:r>
            <a:r>
              <a:rPr lang="en-US" sz="4400" dirty="0" smtClean="0"/>
              <a:t>.</a:t>
            </a:r>
            <a:endParaRPr lang="en-US" sz="4400" dirty="0" smtClean="0"/>
          </a:p>
          <a:p>
            <a:pPr lvl="1"/>
            <a:r>
              <a:rPr lang="en-US" sz="4000" dirty="0" smtClean="0"/>
              <a:t>Irk </a:t>
            </a:r>
            <a:r>
              <a:rPr lang="en-US" sz="4000" dirty="0" err="1" smtClean="0"/>
              <a:t>ve</a:t>
            </a:r>
            <a:r>
              <a:rPr lang="en-US" sz="4000" dirty="0" smtClean="0"/>
              <a:t> </a:t>
            </a:r>
            <a:r>
              <a:rPr lang="en-US" sz="4000" dirty="0" err="1" smtClean="0"/>
              <a:t>sınıf</a:t>
            </a:r>
            <a:r>
              <a:rPr lang="en-US" sz="4000" dirty="0" smtClean="0"/>
              <a:t> </a:t>
            </a:r>
            <a:r>
              <a:rPr lang="en-US" sz="4000" dirty="0" err="1" smtClean="0"/>
              <a:t>ilişkileri</a:t>
            </a:r>
            <a:endParaRPr lang="en-US" sz="4000" dirty="0"/>
          </a:p>
          <a:p>
            <a:r>
              <a:rPr lang="en-US" sz="4400" dirty="0" err="1"/>
              <a:t>A</a:t>
            </a:r>
            <a:r>
              <a:rPr lang="en-US" sz="4400" dirty="0" err="1" smtClean="0"/>
              <a:t>taerkinin</a:t>
            </a:r>
            <a:r>
              <a:rPr lang="en-US" sz="4400" dirty="0" smtClean="0"/>
              <a:t> </a:t>
            </a:r>
            <a:r>
              <a:rPr lang="en-US" sz="4400" dirty="0" err="1" smtClean="0"/>
              <a:t>ve</a:t>
            </a:r>
            <a:r>
              <a:rPr lang="en-US" sz="4400" dirty="0" smtClean="0"/>
              <a:t> </a:t>
            </a:r>
            <a:r>
              <a:rPr lang="en-US" sz="4400" dirty="0" err="1" smtClean="0"/>
              <a:t>kapitalizmin</a:t>
            </a:r>
            <a:r>
              <a:rPr lang="en-US" sz="4400" dirty="0" smtClean="0"/>
              <a:t> </a:t>
            </a:r>
            <a:r>
              <a:rPr lang="en-US" sz="4400" dirty="0" err="1" smtClean="0"/>
              <a:t>birbirlerine</a:t>
            </a:r>
            <a:r>
              <a:rPr lang="en-US" sz="4400" dirty="0" smtClean="0"/>
              <a:t> </a:t>
            </a:r>
            <a:r>
              <a:rPr lang="en-US" sz="4400" dirty="0" err="1" smtClean="0"/>
              <a:t>nasıl</a:t>
            </a:r>
            <a:r>
              <a:rPr lang="en-US" sz="4400" dirty="0" smtClean="0"/>
              <a:t> </a:t>
            </a:r>
            <a:r>
              <a:rPr lang="en-US" sz="4400" dirty="0" err="1" smtClean="0"/>
              <a:t>uyarlandıkları</a:t>
            </a:r>
            <a:r>
              <a:rPr lang="en-US" sz="4400" dirty="0" smtClean="0"/>
              <a:t> </a:t>
            </a:r>
            <a:r>
              <a:rPr lang="en-US" sz="4400" dirty="0" err="1" smtClean="0"/>
              <a:t>incelenmeli</a:t>
            </a:r>
            <a:r>
              <a:rPr lang="en-US" sz="4400" dirty="0" smtClean="0"/>
              <a:t>.</a:t>
            </a:r>
            <a:endParaRPr lang="en-US" sz="4400" dirty="0" smtClean="0"/>
          </a:p>
          <a:p>
            <a:pPr lvl="2"/>
            <a:r>
              <a:rPr lang="en-US" sz="3600" dirty="0" err="1" smtClean="0"/>
              <a:t>Örn</a:t>
            </a:r>
            <a:r>
              <a:rPr lang="en-US" sz="3600" dirty="0" smtClean="0"/>
              <a:t>: </a:t>
            </a:r>
            <a:r>
              <a:rPr lang="en-US" sz="3600" dirty="0" err="1" smtClean="0"/>
              <a:t>Aile</a:t>
            </a:r>
            <a:r>
              <a:rPr lang="en-US" sz="3600" dirty="0" smtClean="0"/>
              <a:t> </a:t>
            </a:r>
            <a:r>
              <a:rPr lang="en-US" sz="3600" dirty="0" err="1" smtClean="0"/>
              <a:t>ücreti</a:t>
            </a:r>
            <a:endParaRPr lang="en-US" sz="3600" dirty="0" smtClean="0"/>
          </a:p>
        </p:txBody>
      </p:sp>
    </p:spTree>
    <p:extLst>
      <p:ext uri="{BB962C8B-B14F-4D97-AF65-F5344CB8AC3E}">
        <p14:creationId xmlns:p14="http://schemas.microsoft.com/office/powerpoint/2010/main" val="92663054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0">
          <a:fgClr>
            <a:srgbClr val="9F80B8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 smtClean="0">
                <a:latin typeface="+mn-lt"/>
              </a:rPr>
              <a:t>Hizmet</a:t>
            </a:r>
            <a:r>
              <a:rPr lang="en-US" b="1" dirty="0" smtClean="0">
                <a:latin typeface="+mn-lt"/>
              </a:rPr>
              <a:t> </a:t>
            </a:r>
            <a:r>
              <a:rPr lang="en-US" b="1" dirty="0" err="1" smtClean="0">
                <a:latin typeface="+mn-lt"/>
              </a:rPr>
              <a:t>Sektörü</a:t>
            </a:r>
            <a:r>
              <a:rPr lang="en-US" b="1" dirty="0" smtClean="0">
                <a:latin typeface="+mn-lt"/>
              </a:rPr>
              <a:t> </a:t>
            </a:r>
            <a:r>
              <a:rPr lang="en-US" b="1" dirty="0" err="1" smtClean="0">
                <a:latin typeface="+mn-lt"/>
              </a:rPr>
              <a:t>ve</a:t>
            </a:r>
            <a:r>
              <a:rPr lang="en-US" b="1" dirty="0" smtClean="0">
                <a:latin typeface="+mn-lt"/>
              </a:rPr>
              <a:t> </a:t>
            </a:r>
            <a:r>
              <a:rPr lang="en-US" b="1" dirty="0" err="1" smtClean="0">
                <a:latin typeface="+mn-lt"/>
              </a:rPr>
              <a:t>Toplumsal</a:t>
            </a:r>
            <a:r>
              <a:rPr lang="en-US" b="1" dirty="0" smtClean="0">
                <a:latin typeface="+mn-lt"/>
              </a:rPr>
              <a:t> </a:t>
            </a:r>
            <a:r>
              <a:rPr lang="en-US" b="1" dirty="0" err="1" smtClean="0">
                <a:latin typeface="+mn-lt"/>
              </a:rPr>
              <a:t>Cinsiyet</a:t>
            </a:r>
            <a:endParaRPr lang="en-US" b="1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486275"/>
          </a:xfrm>
        </p:spPr>
        <p:txBody>
          <a:bodyPr>
            <a:normAutofit fontScale="92500" lnSpcReduction="20000"/>
          </a:bodyPr>
          <a:lstStyle/>
          <a:p>
            <a:pPr marL="0" indent="0" algn="just">
              <a:buNone/>
            </a:pPr>
            <a:r>
              <a:rPr lang="en-US" sz="4000" dirty="0" err="1" smtClean="0"/>
              <a:t>Hizmet</a:t>
            </a:r>
            <a:r>
              <a:rPr lang="en-US" sz="4000" dirty="0" smtClean="0"/>
              <a:t> </a:t>
            </a:r>
            <a:r>
              <a:rPr lang="en-US" sz="4000" dirty="0" err="1" smtClean="0"/>
              <a:t>sektörünün</a:t>
            </a:r>
            <a:r>
              <a:rPr lang="en-US" sz="4000" dirty="0" smtClean="0"/>
              <a:t>, </a:t>
            </a:r>
            <a:r>
              <a:rPr lang="en-US" sz="4000" dirty="0" err="1" smtClean="0"/>
              <a:t>cinsiyet</a:t>
            </a:r>
            <a:r>
              <a:rPr lang="en-US" sz="4000" dirty="0" smtClean="0"/>
              <a:t> </a:t>
            </a:r>
            <a:r>
              <a:rPr lang="en-US" sz="4000" dirty="0" err="1" smtClean="0"/>
              <a:t>ve</a:t>
            </a:r>
            <a:r>
              <a:rPr lang="en-US" sz="4000" dirty="0" smtClean="0"/>
              <a:t> </a:t>
            </a:r>
            <a:r>
              <a:rPr lang="en-US" sz="4000" dirty="0" err="1" smtClean="0"/>
              <a:t>emek</a:t>
            </a:r>
            <a:r>
              <a:rPr lang="en-US" sz="4000" dirty="0" smtClean="0"/>
              <a:t> </a:t>
            </a:r>
            <a:r>
              <a:rPr lang="en-US" sz="4000" dirty="0" err="1" smtClean="0"/>
              <a:t>ilişkilerini</a:t>
            </a:r>
            <a:r>
              <a:rPr lang="en-US" sz="4000" dirty="0" smtClean="0"/>
              <a:t> </a:t>
            </a:r>
            <a:r>
              <a:rPr lang="en-US" sz="4000" dirty="0" err="1" smtClean="0"/>
              <a:t>anlamadaki</a:t>
            </a:r>
            <a:r>
              <a:rPr lang="en-US" sz="4000" dirty="0" smtClean="0"/>
              <a:t> </a:t>
            </a:r>
            <a:r>
              <a:rPr lang="en-US" sz="4000" dirty="0" err="1" smtClean="0"/>
              <a:t>önemi</a:t>
            </a:r>
            <a:endParaRPr lang="en-US" sz="4000" dirty="0" smtClean="0"/>
          </a:p>
          <a:p>
            <a:pPr marL="0" indent="0" algn="just">
              <a:buNone/>
            </a:pPr>
            <a:endParaRPr lang="en-US" sz="4000" dirty="0" smtClean="0"/>
          </a:p>
          <a:p>
            <a:pPr marL="0" indent="0" algn="just">
              <a:buNone/>
            </a:pPr>
            <a:r>
              <a:rPr lang="en-US" sz="4000" dirty="0" err="1" smtClean="0"/>
              <a:t>Müşteri</a:t>
            </a:r>
            <a:r>
              <a:rPr lang="en-US" sz="4000" dirty="0" smtClean="0"/>
              <a:t> – </a:t>
            </a:r>
            <a:r>
              <a:rPr lang="en-US" sz="4000" dirty="0" err="1" smtClean="0"/>
              <a:t>çalışan</a:t>
            </a:r>
            <a:r>
              <a:rPr lang="en-US" sz="4000" dirty="0" smtClean="0"/>
              <a:t> </a:t>
            </a:r>
            <a:r>
              <a:rPr lang="en-US" sz="4000" dirty="0" err="1" smtClean="0"/>
              <a:t>ilişkisi</a:t>
            </a:r>
            <a:endParaRPr lang="en-US" sz="4000" dirty="0" smtClean="0"/>
          </a:p>
          <a:p>
            <a:pPr marL="0" indent="0" algn="just">
              <a:buNone/>
            </a:pPr>
            <a:endParaRPr lang="en-US" sz="4000" dirty="0" smtClean="0"/>
          </a:p>
          <a:p>
            <a:pPr lvl="1" algn="just"/>
            <a:r>
              <a:rPr lang="en-US" sz="3600" dirty="0" smtClean="0"/>
              <a:t>	</a:t>
            </a:r>
            <a:r>
              <a:rPr lang="en-US" sz="3600" dirty="0" err="1" smtClean="0"/>
              <a:t>Hochschild</a:t>
            </a:r>
            <a:r>
              <a:rPr lang="en-US" sz="3600" dirty="0" smtClean="0"/>
              <a:t>– </a:t>
            </a:r>
            <a:r>
              <a:rPr lang="en-US" sz="3600" dirty="0" err="1" smtClean="0"/>
              <a:t>Duygusal</a:t>
            </a:r>
            <a:r>
              <a:rPr lang="en-US" sz="3600" dirty="0" smtClean="0"/>
              <a:t> </a:t>
            </a:r>
            <a:r>
              <a:rPr lang="en-US" sz="3600" dirty="0" err="1" smtClean="0"/>
              <a:t>Emek</a:t>
            </a:r>
            <a:r>
              <a:rPr lang="en-US" sz="3600" dirty="0" smtClean="0"/>
              <a:t>: </a:t>
            </a:r>
            <a:r>
              <a:rPr lang="en-US" sz="3600" dirty="0" err="1" smtClean="0"/>
              <a:t>Duygu</a:t>
            </a:r>
            <a:r>
              <a:rPr lang="en-US" sz="3600" dirty="0" smtClean="0"/>
              <a:t> </a:t>
            </a:r>
            <a:r>
              <a:rPr lang="en-US" sz="3600" dirty="0" err="1" smtClean="0"/>
              <a:t>Yönetimi</a:t>
            </a:r>
            <a:r>
              <a:rPr lang="en-US" sz="3600" dirty="0" smtClean="0"/>
              <a:t> </a:t>
            </a:r>
          </a:p>
          <a:p>
            <a:pPr marL="0" indent="0" algn="just">
              <a:buNone/>
            </a:pPr>
            <a:r>
              <a:rPr lang="en-US" sz="4000" dirty="0"/>
              <a:t>	</a:t>
            </a:r>
            <a:endParaRPr lang="en-US" sz="4000" dirty="0" smtClean="0"/>
          </a:p>
          <a:p>
            <a:pPr lvl="1" algn="just"/>
            <a:r>
              <a:rPr lang="en-US" sz="3600" dirty="0" smtClean="0"/>
              <a:t>	</a:t>
            </a:r>
            <a:r>
              <a:rPr lang="en-US" sz="3600" dirty="0" err="1" smtClean="0"/>
              <a:t>Estetik</a:t>
            </a:r>
            <a:r>
              <a:rPr lang="en-US" sz="3600" dirty="0" smtClean="0"/>
              <a:t> </a:t>
            </a:r>
            <a:r>
              <a:rPr lang="en-US" sz="3600" dirty="0" err="1" smtClean="0"/>
              <a:t>Emek</a:t>
            </a:r>
            <a:endParaRPr lang="en-US" sz="3600" dirty="0" smtClean="0"/>
          </a:p>
          <a:p>
            <a:pPr marL="0" indent="0" algn="just">
              <a:buNone/>
            </a:pPr>
            <a:r>
              <a:rPr lang="en-US" sz="4000" dirty="0"/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80121371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0">
          <a:fgClr>
            <a:srgbClr val="9F80B8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5400" b="1" dirty="0" err="1" smtClean="0">
                <a:latin typeface="+mn-lt"/>
              </a:rPr>
              <a:t>Ailevileştirme</a:t>
            </a:r>
            <a:r>
              <a:rPr lang="en-US" sz="5400" b="1" dirty="0" smtClean="0">
                <a:latin typeface="+mn-lt"/>
              </a:rPr>
              <a:t> </a:t>
            </a:r>
            <a:r>
              <a:rPr lang="en-US" sz="5400" b="1" dirty="0" err="1" smtClean="0">
                <a:latin typeface="+mn-lt"/>
              </a:rPr>
              <a:t>Politikaları</a:t>
            </a:r>
            <a:endParaRPr lang="en-US" sz="5400" b="1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990165"/>
            <a:ext cx="10515600" cy="4186798"/>
          </a:xfrm>
        </p:spPr>
        <p:txBody>
          <a:bodyPr>
            <a:normAutofit/>
          </a:bodyPr>
          <a:lstStyle/>
          <a:p>
            <a:pPr marL="0" marR="0" lvl="2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r-TR" sz="4000" dirty="0" smtClean="0"/>
              <a:t>Evde bakım uygulaması</a:t>
            </a:r>
          </a:p>
          <a:p>
            <a:pPr marL="0" marR="0" lvl="2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r-TR" sz="4000" dirty="0"/>
              <a:t>	</a:t>
            </a:r>
            <a:r>
              <a:rPr lang="tr-TR" sz="4000" dirty="0" smtClean="0"/>
              <a:t>	-Cinsiyetçi işbölümünün güçlenmesi</a:t>
            </a:r>
          </a:p>
          <a:p>
            <a:pPr marL="0" marR="0" lvl="2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r-TR" sz="4000" dirty="0"/>
              <a:t>	</a:t>
            </a:r>
            <a:r>
              <a:rPr lang="tr-TR" sz="4000" dirty="0" smtClean="0"/>
              <a:t>	-Rutin ve yorucu bakım işi</a:t>
            </a:r>
          </a:p>
          <a:p>
            <a:pPr marL="0" marR="0" lvl="2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r-TR" sz="4000" dirty="0"/>
              <a:t>	</a:t>
            </a:r>
            <a:r>
              <a:rPr lang="tr-TR" sz="4000" dirty="0" smtClean="0"/>
              <a:t>	-Kadınlar sosyal güvenlik sisteminin 			dışında kalıyor</a:t>
            </a:r>
          </a:p>
          <a:p>
            <a:pPr marL="0" marR="0" lvl="2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r-TR" sz="4000" dirty="0"/>
              <a:t>	</a:t>
            </a:r>
            <a:r>
              <a:rPr lang="tr-TR" sz="4000" dirty="0" smtClean="0"/>
              <a:t>	-Kadınlara verilen </a:t>
            </a:r>
            <a:r>
              <a:rPr lang="tr-TR" sz="4000" i="1" dirty="0" smtClean="0"/>
              <a:t>‘sus payı’</a:t>
            </a:r>
          </a:p>
          <a:p>
            <a:pPr marL="0" marR="0" lvl="2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r-TR" i="1" dirty="0"/>
              <a:t>	</a:t>
            </a:r>
            <a:endParaRPr lang="tr-TR" dirty="0" smtClean="0"/>
          </a:p>
          <a:p>
            <a:pPr marL="0" marR="0" lvl="2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tr-TR" dirty="0" smtClean="0"/>
          </a:p>
          <a:p>
            <a:pPr marL="0" marR="0" lvl="2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8217730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783</TotalTime>
  <Words>220</Words>
  <Application>Microsoft Macintosh PowerPoint</Application>
  <PresentationFormat>Widescreen</PresentationFormat>
  <Paragraphs>46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Calibri</vt:lpstr>
      <vt:lpstr>Calibri Light</vt:lpstr>
      <vt:lpstr>Arial</vt:lpstr>
      <vt:lpstr>Office Theme</vt:lpstr>
      <vt:lpstr>Cinsiyet ve Siyaset 5. Hafta</vt:lpstr>
      <vt:lpstr>Ev İçi Emek</vt:lpstr>
      <vt:lpstr> Ev İçi Emek</vt:lpstr>
      <vt:lpstr>Maxine Molyneux</vt:lpstr>
      <vt:lpstr>Heidi Hartman – Marksizm’le Feminizm’in Mutsuz Evliliği</vt:lpstr>
      <vt:lpstr>İkili Sistem</vt:lpstr>
      <vt:lpstr>İkili Sistem</vt:lpstr>
      <vt:lpstr>Hizmet Sektörü ve Toplumsal Cinsiyet</vt:lpstr>
      <vt:lpstr>Ailevileştirme Politikaları</vt:lpstr>
    </vt:vector>
  </TitlesOfParts>
  <Company/>
  <LinksUpToDate>false</LinksUpToDate>
  <SharedDoc>false</SharedDoc>
  <HyperlinksChanged>false</HyperlinksChanged>
  <AppVersion>15.0029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Cinsiyet ve Siyaset</dc:title>
  <dc:creator>Microsoft Office User</dc:creator>
  <cp:lastModifiedBy>Microsoft Office User</cp:lastModifiedBy>
  <cp:revision>110</cp:revision>
  <dcterms:created xsi:type="dcterms:W3CDTF">2019-05-22T16:15:54Z</dcterms:created>
  <dcterms:modified xsi:type="dcterms:W3CDTF">2019-05-26T12:17:06Z</dcterms:modified>
</cp:coreProperties>
</file>