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5-24T15:30:51.956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omments" Target="../comments/commen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5. </a:t>
            </a:r>
            <a:r>
              <a:rPr lang="en-US" b="1" dirty="0" err="1" smtClean="0">
                <a:latin typeface="+mn-lt"/>
              </a:rPr>
              <a:t>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Sınıf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Cinsiyet</a:t>
            </a:r>
            <a:r>
              <a:rPr lang="en-US" sz="4000" b="1" dirty="0" smtClean="0"/>
              <a:t> (2)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Ev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İçi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Emek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/>
              <a:t>Evrenselleştirilmiş</a:t>
            </a:r>
            <a:r>
              <a:rPr lang="en-US" sz="4000" dirty="0" smtClean="0"/>
              <a:t> </a:t>
            </a:r>
            <a:r>
              <a:rPr lang="en-US" sz="4000" dirty="0" err="1"/>
              <a:t>evlilik</a:t>
            </a:r>
            <a:r>
              <a:rPr lang="en-US" sz="4000" dirty="0"/>
              <a:t> </a:t>
            </a:r>
            <a:r>
              <a:rPr lang="en-US" sz="4000" dirty="0" err="1" smtClean="0"/>
              <a:t>düşüncesinin</a:t>
            </a:r>
            <a:r>
              <a:rPr lang="en-US" sz="4000" dirty="0" smtClean="0"/>
              <a:t> </a:t>
            </a:r>
            <a:r>
              <a:rPr lang="en-US" sz="4000" dirty="0" err="1" smtClean="0"/>
              <a:t>eleştirisi</a:t>
            </a:r>
            <a:endParaRPr lang="en-US" sz="4000" dirty="0" smtClean="0"/>
          </a:p>
          <a:p>
            <a:r>
              <a:rPr lang="en-US" sz="4000" dirty="0" err="1"/>
              <a:t>B</a:t>
            </a:r>
            <a:r>
              <a:rPr lang="en-US" sz="4000" dirty="0" err="1" smtClean="0"/>
              <a:t>urjuva</a:t>
            </a:r>
            <a:r>
              <a:rPr lang="en-US" sz="4000" dirty="0" smtClean="0"/>
              <a:t> </a:t>
            </a:r>
            <a:r>
              <a:rPr lang="en-US" sz="4000" dirty="0" err="1" smtClean="0"/>
              <a:t>kadın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proleter</a:t>
            </a:r>
            <a:r>
              <a:rPr lang="en-US" sz="4000" dirty="0" smtClean="0"/>
              <a:t> </a:t>
            </a:r>
            <a:r>
              <a:rPr lang="en-US" sz="4000" dirty="0" err="1" smtClean="0"/>
              <a:t>kadın</a:t>
            </a:r>
            <a:r>
              <a:rPr lang="en-US" sz="4000" dirty="0" smtClean="0"/>
              <a:t> </a:t>
            </a:r>
            <a:r>
              <a:rPr lang="en-US" sz="4000" dirty="0" err="1" smtClean="0"/>
              <a:t>arasındaki</a:t>
            </a:r>
            <a:r>
              <a:rPr lang="en-US" sz="4000" dirty="0" smtClean="0"/>
              <a:t> </a:t>
            </a:r>
            <a:r>
              <a:rPr lang="en-US" sz="4000" dirty="0" err="1" smtClean="0"/>
              <a:t>farklar</a:t>
            </a:r>
            <a:r>
              <a:rPr lang="en-US" sz="4000" dirty="0" smtClean="0"/>
              <a:t>: </a:t>
            </a:r>
            <a:r>
              <a:rPr lang="en-US" sz="4000" dirty="0" err="1" smtClean="0"/>
              <a:t>Prestij</a:t>
            </a:r>
            <a:r>
              <a:rPr lang="en-US" sz="4000" dirty="0" smtClean="0"/>
              <a:t>, </a:t>
            </a:r>
            <a:r>
              <a:rPr lang="en-US" sz="4000" dirty="0" err="1" smtClean="0"/>
              <a:t>sosyal</a:t>
            </a:r>
            <a:r>
              <a:rPr lang="en-US" sz="4000" dirty="0" smtClean="0"/>
              <a:t> </a:t>
            </a:r>
            <a:r>
              <a:rPr lang="en-US" sz="4000" dirty="0" err="1" smtClean="0"/>
              <a:t>sermaye</a:t>
            </a:r>
            <a:r>
              <a:rPr lang="en-US" sz="4000" dirty="0" smtClean="0"/>
              <a:t>, </a:t>
            </a:r>
            <a:r>
              <a:rPr lang="en-US" sz="4000" dirty="0" err="1" smtClean="0"/>
              <a:t>simgesel</a:t>
            </a:r>
            <a:r>
              <a:rPr lang="en-US" sz="4000" dirty="0" smtClean="0"/>
              <a:t> </a:t>
            </a:r>
            <a:r>
              <a:rPr lang="en-US" sz="4000" dirty="0" err="1" smtClean="0"/>
              <a:t>sermaye</a:t>
            </a:r>
            <a:endParaRPr lang="en-US" sz="4000" dirty="0" smtClean="0"/>
          </a:p>
          <a:p>
            <a:r>
              <a:rPr lang="en-US" sz="4000" dirty="0" err="1" smtClean="0"/>
              <a:t>Ev</a:t>
            </a:r>
            <a:r>
              <a:rPr lang="en-US" sz="4000" dirty="0" smtClean="0"/>
              <a:t> </a:t>
            </a:r>
            <a:r>
              <a:rPr lang="en-US" sz="4000" dirty="0" err="1" smtClean="0"/>
              <a:t>işi</a:t>
            </a:r>
            <a:r>
              <a:rPr lang="en-US" sz="4000" dirty="0" smtClean="0"/>
              <a:t>, hakim </a:t>
            </a:r>
            <a:r>
              <a:rPr lang="en-US" sz="4000" dirty="0" err="1"/>
              <a:t>üretim</a:t>
            </a:r>
            <a:r>
              <a:rPr lang="en-US" sz="4000" dirty="0"/>
              <a:t> </a:t>
            </a:r>
            <a:r>
              <a:rPr lang="en-US" sz="4000" dirty="0" err="1"/>
              <a:t>ilişkilerinin</a:t>
            </a:r>
            <a:r>
              <a:rPr lang="en-US" sz="4000" dirty="0"/>
              <a:t> </a:t>
            </a:r>
            <a:r>
              <a:rPr lang="en-US" sz="4000" dirty="0" err="1"/>
              <a:t>ekonomik</a:t>
            </a:r>
            <a:r>
              <a:rPr lang="en-US" sz="4000" dirty="0"/>
              <a:t> </a:t>
            </a:r>
            <a:r>
              <a:rPr lang="en-US" sz="4000" dirty="0" err="1"/>
              <a:t>örgütlenişinden</a:t>
            </a:r>
            <a:r>
              <a:rPr lang="en-US" sz="4000" dirty="0"/>
              <a:t> </a:t>
            </a:r>
            <a:r>
              <a:rPr lang="en-US" sz="4000" dirty="0" err="1"/>
              <a:t>çeşitli</a:t>
            </a:r>
            <a:r>
              <a:rPr lang="en-US" sz="4000" dirty="0"/>
              <a:t> </a:t>
            </a:r>
            <a:r>
              <a:rPr lang="en-US" sz="4000" dirty="0" err="1"/>
              <a:t>biçimlerde</a:t>
            </a:r>
            <a:r>
              <a:rPr lang="en-US" sz="4000" dirty="0"/>
              <a:t> </a:t>
            </a:r>
            <a:r>
              <a:rPr lang="en-US" sz="4000" dirty="0" err="1" smtClean="0"/>
              <a:t>etkilenir</a:t>
            </a:r>
            <a:r>
              <a:rPr lang="en-US" sz="4000" dirty="0" smtClean="0"/>
              <a:t>. </a:t>
            </a:r>
            <a:endParaRPr lang="en-US" sz="4000" dirty="0"/>
          </a:p>
          <a:p>
            <a:r>
              <a:rPr lang="en-US" sz="4000" dirty="0" err="1" smtClean="0"/>
              <a:t>Ev</a:t>
            </a:r>
            <a:r>
              <a:rPr lang="en-US" sz="4000" dirty="0" smtClean="0"/>
              <a:t> </a:t>
            </a:r>
            <a:r>
              <a:rPr lang="en-US" sz="4000" dirty="0" err="1"/>
              <a:t>işi</a:t>
            </a:r>
            <a:r>
              <a:rPr lang="en-US" sz="4000" dirty="0"/>
              <a:t> </a:t>
            </a:r>
            <a:r>
              <a:rPr lang="en-US" sz="4000" dirty="0" err="1" smtClean="0"/>
              <a:t>kapitalist</a:t>
            </a:r>
            <a:r>
              <a:rPr lang="en-US" sz="4000" dirty="0" smtClean="0"/>
              <a:t> </a:t>
            </a:r>
            <a:r>
              <a:rPr lang="en-US" sz="4000" dirty="0" err="1"/>
              <a:t>değildir</a:t>
            </a:r>
            <a:r>
              <a:rPr lang="en-US" sz="4000" dirty="0"/>
              <a:t>, </a:t>
            </a:r>
            <a:r>
              <a:rPr lang="en-US" sz="4000" dirty="0" smtClean="0"/>
              <a:t>meta </a:t>
            </a:r>
            <a:r>
              <a:rPr lang="en-US" sz="4000" dirty="0" err="1"/>
              <a:t>üretiminin</a:t>
            </a:r>
            <a:r>
              <a:rPr lang="en-US" sz="4000" dirty="0"/>
              <a:t> </a:t>
            </a:r>
            <a:r>
              <a:rPr lang="en-US" sz="4000" dirty="0" err="1"/>
              <a:t>dışında</a:t>
            </a:r>
            <a:r>
              <a:rPr lang="en-US" sz="4000" dirty="0"/>
              <a:t> </a:t>
            </a:r>
            <a:r>
              <a:rPr lang="en-US" sz="4000" dirty="0" err="1"/>
              <a:t>kalır</a:t>
            </a:r>
            <a:r>
              <a:rPr lang="en-US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Ev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İçi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Emek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Ev</a:t>
            </a:r>
            <a:r>
              <a:rPr lang="en-US" sz="4400" dirty="0" smtClean="0"/>
              <a:t> </a:t>
            </a:r>
            <a:r>
              <a:rPr lang="en-US" sz="4400" dirty="0" err="1" smtClean="0"/>
              <a:t>içi</a:t>
            </a:r>
            <a:r>
              <a:rPr lang="en-US" sz="4400" dirty="0" smtClean="0"/>
              <a:t> </a:t>
            </a:r>
            <a:r>
              <a:rPr lang="en-US" sz="4400" dirty="0" err="1" smtClean="0"/>
              <a:t>emeğin</a:t>
            </a:r>
            <a:r>
              <a:rPr lang="en-US" sz="4400" dirty="0" smtClean="0"/>
              <a:t> </a:t>
            </a:r>
            <a:r>
              <a:rPr lang="en-US" sz="4400" dirty="0" err="1"/>
              <a:t>toplumsal</a:t>
            </a:r>
            <a:r>
              <a:rPr lang="en-US" sz="4400" dirty="0"/>
              <a:t> </a:t>
            </a:r>
            <a:r>
              <a:rPr lang="en-US" sz="4400" dirty="0" err="1"/>
              <a:t>bir</a:t>
            </a:r>
            <a:r>
              <a:rPr lang="en-US" sz="4400" dirty="0"/>
              <a:t> </a:t>
            </a:r>
            <a:r>
              <a:rPr lang="en-US" sz="4400" dirty="0" err="1"/>
              <a:t>önemi</a:t>
            </a:r>
            <a:r>
              <a:rPr lang="en-US" sz="4400" dirty="0"/>
              <a:t> </a:t>
            </a:r>
            <a:r>
              <a:rPr lang="en-US" sz="4400" dirty="0" err="1"/>
              <a:t>olduğunu</a:t>
            </a:r>
            <a:r>
              <a:rPr lang="en-US" sz="4400" dirty="0"/>
              <a:t> </a:t>
            </a:r>
            <a:r>
              <a:rPr lang="en-US" sz="4400" dirty="0" err="1"/>
              <a:t>kabul</a:t>
            </a:r>
            <a:r>
              <a:rPr lang="en-US" sz="4400" dirty="0"/>
              <a:t> </a:t>
            </a:r>
            <a:r>
              <a:rPr lang="en-US" sz="4400" dirty="0" err="1"/>
              <a:t>etmek</a:t>
            </a:r>
            <a:r>
              <a:rPr lang="en-US" sz="4400" dirty="0"/>
              <a:t>, </a:t>
            </a:r>
            <a:r>
              <a:rPr lang="en-US" sz="4400" dirty="0" err="1" smtClean="0"/>
              <a:t>onun</a:t>
            </a:r>
            <a:r>
              <a:rPr lang="en-US" sz="4400" dirty="0" smtClean="0"/>
              <a:t> </a:t>
            </a:r>
            <a:r>
              <a:rPr lang="en-US" sz="4400" dirty="0" err="1" smtClean="0"/>
              <a:t>üretimle</a:t>
            </a:r>
            <a:r>
              <a:rPr lang="en-US" sz="4400" dirty="0" smtClean="0"/>
              <a:t> </a:t>
            </a:r>
            <a:r>
              <a:rPr lang="en-US" sz="4400" dirty="0" err="1"/>
              <a:t>veya</a:t>
            </a:r>
            <a:r>
              <a:rPr lang="en-US" sz="4400" dirty="0"/>
              <a:t> </a:t>
            </a:r>
            <a:r>
              <a:rPr lang="en-US" sz="4400" dirty="0" err="1"/>
              <a:t>toplumsal</a:t>
            </a:r>
            <a:r>
              <a:rPr lang="en-US" sz="4400" dirty="0"/>
              <a:t> </a:t>
            </a:r>
            <a:r>
              <a:rPr lang="en-US" sz="4400" dirty="0" err="1"/>
              <a:t>üretimle</a:t>
            </a:r>
            <a:r>
              <a:rPr lang="en-US" sz="4400" dirty="0"/>
              <a:t> </a:t>
            </a:r>
            <a:r>
              <a:rPr lang="en-US" sz="4400" dirty="0" err="1"/>
              <a:t>aynı</a:t>
            </a:r>
            <a:r>
              <a:rPr lang="en-US" sz="4400" dirty="0"/>
              <a:t> </a:t>
            </a:r>
            <a:r>
              <a:rPr lang="en-US" sz="4400" dirty="0" err="1"/>
              <a:t>şeymiş</a:t>
            </a:r>
            <a:r>
              <a:rPr lang="en-US" sz="4400" dirty="0"/>
              <a:t> </a:t>
            </a:r>
            <a:r>
              <a:rPr lang="en-US" sz="4400" dirty="0" err="1"/>
              <a:t>gibi</a:t>
            </a:r>
            <a:r>
              <a:rPr lang="en-US" sz="4400" dirty="0"/>
              <a:t> </a:t>
            </a:r>
            <a:r>
              <a:rPr lang="en-US" sz="4400" dirty="0" err="1"/>
              <a:t>ele</a:t>
            </a:r>
            <a:r>
              <a:rPr lang="en-US" sz="4400" dirty="0"/>
              <a:t> </a:t>
            </a:r>
            <a:r>
              <a:rPr lang="en-US" sz="4400" dirty="0" err="1"/>
              <a:t>alınmasını</a:t>
            </a:r>
            <a:r>
              <a:rPr lang="en-US" sz="4400" dirty="0"/>
              <a:t> </a:t>
            </a:r>
            <a:r>
              <a:rPr lang="en-US" sz="4400" dirty="0" err="1"/>
              <a:t>gerektirmez</a:t>
            </a:r>
            <a:r>
              <a:rPr lang="en-US" sz="4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8907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Maxine </a:t>
            </a:r>
            <a:r>
              <a:rPr lang="en-US" b="1" dirty="0" err="1" smtClean="0">
                <a:latin typeface="+mn-lt"/>
              </a:rPr>
              <a:t>Molyneux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22763"/>
          </a:xfrm>
        </p:spPr>
        <p:txBody>
          <a:bodyPr>
            <a:normAutofit lnSpcReduction="10000"/>
          </a:bodyPr>
          <a:lstStyle/>
          <a:p>
            <a:r>
              <a:rPr lang="en-US" sz="4400" dirty="0" err="1"/>
              <a:t>K</a:t>
            </a:r>
            <a:r>
              <a:rPr lang="en-US" sz="4400" dirty="0" err="1" smtClean="0"/>
              <a:t>adınların</a:t>
            </a:r>
            <a:r>
              <a:rPr lang="en-US" sz="4400" dirty="0" smtClean="0"/>
              <a:t> </a:t>
            </a:r>
            <a:r>
              <a:rPr lang="en-US" sz="4400" dirty="0" err="1"/>
              <a:t>ev</a:t>
            </a:r>
            <a:r>
              <a:rPr lang="en-US" sz="4400" dirty="0"/>
              <a:t> </a:t>
            </a:r>
            <a:r>
              <a:rPr lang="en-US" sz="4400" dirty="0" err="1"/>
              <a:t>içindeki</a:t>
            </a:r>
            <a:r>
              <a:rPr lang="en-US" sz="4400" dirty="0"/>
              <a:t> </a:t>
            </a:r>
            <a:r>
              <a:rPr lang="en-US" sz="4400" dirty="0" err="1"/>
              <a:t>konumlarını</a:t>
            </a:r>
            <a:r>
              <a:rPr lang="en-US" sz="4400" dirty="0"/>
              <a:t> </a:t>
            </a:r>
            <a:r>
              <a:rPr lang="en-US" sz="4400" dirty="0" err="1"/>
              <a:t>nasıl</a:t>
            </a:r>
            <a:r>
              <a:rPr lang="en-US" sz="4400" dirty="0"/>
              <a:t> </a:t>
            </a:r>
            <a:r>
              <a:rPr lang="en-US" sz="4400" dirty="0" err="1"/>
              <a:t>kavramsallaştırabiliriz</a:t>
            </a:r>
            <a:r>
              <a:rPr lang="en-US" sz="4400" dirty="0"/>
              <a:t>?</a:t>
            </a:r>
          </a:p>
          <a:p>
            <a:r>
              <a:rPr lang="en-US" sz="4400" dirty="0" err="1"/>
              <a:t>K</a:t>
            </a:r>
            <a:r>
              <a:rPr lang="en-US" sz="4400" dirty="0" err="1" smtClean="0"/>
              <a:t>adınların</a:t>
            </a:r>
            <a:r>
              <a:rPr lang="en-US" sz="4400" dirty="0" smtClean="0"/>
              <a:t> </a:t>
            </a:r>
            <a:r>
              <a:rPr lang="en-US" sz="4400" dirty="0" err="1"/>
              <a:t>ev</a:t>
            </a:r>
            <a:r>
              <a:rPr lang="en-US" sz="4400" dirty="0"/>
              <a:t> </a:t>
            </a:r>
            <a:r>
              <a:rPr lang="en-US" sz="4400" dirty="0" err="1"/>
              <a:t>içindeki</a:t>
            </a:r>
            <a:r>
              <a:rPr lang="en-US" sz="4400" dirty="0"/>
              <a:t> </a:t>
            </a:r>
            <a:r>
              <a:rPr lang="en-US" sz="4400" dirty="0" err="1"/>
              <a:t>konumlarıyla</a:t>
            </a:r>
            <a:r>
              <a:rPr lang="en-US" sz="4400" dirty="0"/>
              <a:t> </a:t>
            </a:r>
            <a:r>
              <a:rPr lang="en-US" sz="4400" dirty="0" err="1"/>
              <a:t>kapitalizm</a:t>
            </a:r>
            <a:r>
              <a:rPr lang="en-US" sz="4400" dirty="0"/>
              <a:t> </a:t>
            </a:r>
            <a:r>
              <a:rPr lang="en-US" sz="4400" dirty="0" err="1"/>
              <a:t>arasındaki</a:t>
            </a:r>
            <a:r>
              <a:rPr lang="en-US" sz="4400" dirty="0"/>
              <a:t> </a:t>
            </a:r>
            <a:r>
              <a:rPr lang="en-US" sz="4400" dirty="0" err="1"/>
              <a:t>ilişki</a:t>
            </a:r>
            <a:r>
              <a:rPr lang="en-US" sz="4400" dirty="0"/>
              <a:t> </a:t>
            </a:r>
            <a:r>
              <a:rPr lang="en-US" sz="4400" dirty="0" err="1"/>
              <a:t>nedir</a:t>
            </a:r>
            <a:r>
              <a:rPr lang="en-US" sz="4400" dirty="0" smtClean="0"/>
              <a:t>? </a:t>
            </a:r>
            <a:endParaRPr lang="en-US" sz="4400" dirty="0"/>
          </a:p>
          <a:p>
            <a:r>
              <a:rPr lang="en-US" sz="4400" dirty="0"/>
              <a:t>B</a:t>
            </a:r>
            <a:r>
              <a:rPr lang="en-US" sz="4400" dirty="0" smtClean="0"/>
              <a:t>u </a:t>
            </a:r>
            <a:r>
              <a:rPr lang="en-US" sz="4400" dirty="0" err="1"/>
              <a:t>tabiyet</a:t>
            </a:r>
            <a:r>
              <a:rPr lang="en-US" sz="4400" dirty="0"/>
              <a:t> </a:t>
            </a:r>
            <a:r>
              <a:rPr lang="en-US" sz="4400" dirty="0" err="1"/>
              <a:t>biçiminin</a:t>
            </a:r>
            <a:r>
              <a:rPr lang="en-US" sz="4400" dirty="0"/>
              <a:t> </a:t>
            </a:r>
            <a:r>
              <a:rPr lang="en-US" sz="4400" dirty="0" err="1"/>
              <a:t>sonlanması</a:t>
            </a:r>
            <a:r>
              <a:rPr lang="en-US" sz="4400" dirty="0"/>
              <a:t> </a:t>
            </a:r>
            <a:r>
              <a:rPr lang="en-US" sz="4400" dirty="0" err="1"/>
              <a:t>için</a:t>
            </a:r>
            <a:r>
              <a:rPr lang="en-US" sz="4400" dirty="0"/>
              <a:t> </a:t>
            </a:r>
            <a:r>
              <a:rPr lang="en-US" sz="4400" dirty="0" err="1"/>
              <a:t>nasıl</a:t>
            </a:r>
            <a:r>
              <a:rPr lang="en-US" sz="4400" dirty="0"/>
              <a:t> </a:t>
            </a:r>
            <a:r>
              <a:rPr lang="en-US" sz="4400" dirty="0" err="1"/>
              <a:t>önlemler</a:t>
            </a:r>
            <a:r>
              <a:rPr lang="en-US" sz="4400" dirty="0"/>
              <a:t> </a:t>
            </a:r>
            <a:r>
              <a:rPr lang="en-US" sz="4400" dirty="0" err="1"/>
              <a:t>alabiliriz</a:t>
            </a:r>
            <a:r>
              <a:rPr lang="en-US" sz="4400" dirty="0" smtClean="0"/>
              <a:t>?</a:t>
            </a:r>
          </a:p>
          <a:p>
            <a:r>
              <a:rPr lang="en-US" sz="4400" dirty="0" err="1" smtClean="0"/>
              <a:t>Çocuk</a:t>
            </a:r>
            <a:r>
              <a:rPr lang="en-US" sz="4400" dirty="0" smtClean="0"/>
              <a:t> </a:t>
            </a:r>
            <a:r>
              <a:rPr lang="en-US" sz="4400" dirty="0" err="1" smtClean="0"/>
              <a:t>bakımının</a:t>
            </a:r>
            <a:r>
              <a:rPr lang="en-US" sz="4400" dirty="0" smtClean="0"/>
              <a:t> </a:t>
            </a:r>
            <a:r>
              <a:rPr lang="en-US" sz="4400" dirty="0" err="1" smtClean="0"/>
              <a:t>önemi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Heidi Hartman – </a:t>
            </a:r>
            <a:r>
              <a:rPr lang="en-US" b="1" dirty="0" err="1" smtClean="0">
                <a:latin typeface="+mn-lt"/>
              </a:rPr>
              <a:t>Marksizm’le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Feminizm’in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Mutsuz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Evliliği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Diyalektik</a:t>
            </a:r>
            <a:r>
              <a:rPr lang="en-US" sz="4400" dirty="0" smtClean="0"/>
              <a:t> </a:t>
            </a:r>
            <a:r>
              <a:rPr lang="en-US" sz="4400" dirty="0" err="1" smtClean="0"/>
              <a:t>yöntemin</a:t>
            </a:r>
            <a:r>
              <a:rPr lang="en-US" sz="4400" dirty="0" smtClean="0"/>
              <a:t> </a:t>
            </a:r>
            <a:r>
              <a:rPr lang="en-US" sz="4400" dirty="0" err="1" smtClean="0"/>
              <a:t>feminizme</a:t>
            </a:r>
            <a:r>
              <a:rPr lang="en-US" sz="4400" dirty="0" smtClean="0"/>
              <a:t> </a:t>
            </a:r>
            <a:r>
              <a:rPr lang="en-US" sz="4400" dirty="0" err="1" smtClean="0"/>
              <a:t>uyarlanmasına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ilişkin</a:t>
            </a:r>
            <a:r>
              <a:rPr lang="en-US" sz="4400" dirty="0" smtClean="0"/>
              <a:t> </a:t>
            </a:r>
            <a:r>
              <a:rPr lang="en-US" sz="4400" dirty="0" err="1" smtClean="0"/>
              <a:t>çabalar</a:t>
            </a:r>
            <a:r>
              <a:rPr lang="en-US" sz="4400" dirty="0" smtClean="0"/>
              <a:t> </a:t>
            </a:r>
          </a:p>
          <a:p>
            <a:pPr lvl="1"/>
            <a:r>
              <a:rPr lang="en-US" sz="4000" dirty="0" smtClean="0"/>
              <a:t>Maddi </a:t>
            </a:r>
            <a:r>
              <a:rPr lang="en-US" sz="4000" dirty="0" err="1" smtClean="0"/>
              <a:t>temelin</a:t>
            </a:r>
            <a:r>
              <a:rPr lang="en-US" sz="4000" dirty="0" smtClean="0"/>
              <a:t> </a:t>
            </a:r>
            <a:r>
              <a:rPr lang="en-US" sz="4000" dirty="0" err="1" smtClean="0"/>
              <a:t>cinsellikte</a:t>
            </a:r>
            <a:r>
              <a:rPr lang="en-US" sz="4000" dirty="0" smtClean="0"/>
              <a:t> </a:t>
            </a:r>
            <a:r>
              <a:rPr lang="en-US" sz="4000" dirty="0" err="1" smtClean="0"/>
              <a:t>aranması</a:t>
            </a:r>
            <a:r>
              <a:rPr lang="en-US" sz="4000" dirty="0" smtClean="0"/>
              <a:t>: Mitchell, Firestone, MacKinnon</a:t>
            </a:r>
            <a:endParaRPr lang="en-US" sz="4000" dirty="0"/>
          </a:p>
          <a:p>
            <a:r>
              <a:rPr lang="en-US" sz="4400" dirty="0" err="1" smtClean="0"/>
              <a:t>Erkekler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kadınların</a:t>
            </a:r>
            <a:r>
              <a:rPr lang="en-US" sz="4400" dirty="0" smtClean="0"/>
              <a:t> </a:t>
            </a:r>
            <a:r>
              <a:rPr lang="en-US" sz="4400" dirty="0" err="1" smtClean="0"/>
              <a:t>kaynaklara</a:t>
            </a:r>
            <a:r>
              <a:rPr lang="en-US" sz="4400" dirty="0" smtClean="0"/>
              <a:t> </a:t>
            </a:r>
            <a:r>
              <a:rPr lang="en-US" sz="4400" dirty="0" err="1" smtClean="0"/>
              <a:t>erişimine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cinselliklerine</a:t>
            </a:r>
            <a:r>
              <a:rPr lang="en-US" sz="4400" dirty="0" smtClean="0"/>
              <a:t> el </a:t>
            </a:r>
            <a:r>
              <a:rPr lang="en-US" sz="4400" dirty="0" err="1" smtClean="0"/>
              <a:t>koyar</a:t>
            </a:r>
            <a:r>
              <a:rPr lang="en-US" sz="4400" dirty="0" smtClean="0"/>
              <a:t>.</a:t>
            </a:r>
            <a:endParaRPr lang="en-US" sz="4400" dirty="0" smtClean="0"/>
          </a:p>
          <a:p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İkili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Sistem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468906" cy="4449669"/>
          </a:xfrm>
        </p:spPr>
        <p:txBody>
          <a:bodyPr>
            <a:normAutofit/>
          </a:bodyPr>
          <a:lstStyle/>
          <a:p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toplumun</a:t>
            </a:r>
            <a:r>
              <a:rPr lang="en-US" sz="3600" dirty="0"/>
              <a:t> </a:t>
            </a:r>
            <a:r>
              <a:rPr lang="en-US" sz="3600" dirty="0" err="1"/>
              <a:t>düzenlenişinde</a:t>
            </a:r>
            <a:r>
              <a:rPr lang="en-US" sz="3600" dirty="0"/>
              <a:t> </a:t>
            </a:r>
            <a:r>
              <a:rPr lang="en-US" sz="3600" dirty="0" err="1"/>
              <a:t>iki</a:t>
            </a:r>
            <a:r>
              <a:rPr lang="en-US" sz="3600" dirty="0"/>
              <a:t> </a:t>
            </a:r>
            <a:r>
              <a:rPr lang="en-US" sz="3600" dirty="0" err="1"/>
              <a:t>temel</a:t>
            </a:r>
            <a:r>
              <a:rPr lang="en-US" sz="3600" dirty="0"/>
              <a:t> </a:t>
            </a:r>
            <a:r>
              <a:rPr lang="en-US" sz="3600" dirty="0" err="1" smtClean="0"/>
              <a:t>alan</a:t>
            </a:r>
            <a:r>
              <a:rPr lang="en-US" sz="3600" dirty="0" smtClean="0"/>
              <a:t>:</a:t>
            </a:r>
          </a:p>
          <a:p>
            <a:pPr lvl="1"/>
            <a:r>
              <a:rPr lang="en-US" sz="3600" dirty="0" err="1" smtClean="0"/>
              <a:t>Üretim</a:t>
            </a:r>
            <a:r>
              <a:rPr lang="en-US" sz="3600" dirty="0" smtClean="0"/>
              <a:t>: </a:t>
            </a:r>
            <a:r>
              <a:rPr lang="en-US" sz="3600" dirty="0" err="1"/>
              <a:t>Marksist</a:t>
            </a:r>
            <a:r>
              <a:rPr lang="en-US" sz="3600" dirty="0"/>
              <a:t> </a:t>
            </a:r>
            <a:r>
              <a:rPr lang="en-US" sz="3600" dirty="0" err="1" smtClean="0"/>
              <a:t>çözümleme</a:t>
            </a:r>
            <a:r>
              <a:rPr lang="en-US" sz="3600" dirty="0" smtClean="0"/>
              <a:t> </a:t>
            </a:r>
          </a:p>
          <a:p>
            <a:pPr lvl="1"/>
            <a:r>
              <a:rPr lang="en-US" sz="3600" dirty="0" err="1" smtClean="0"/>
              <a:t>Yeniden</a:t>
            </a:r>
            <a:r>
              <a:rPr lang="en-US" sz="3600" dirty="0" smtClean="0"/>
              <a:t> </a:t>
            </a:r>
            <a:r>
              <a:rPr lang="en-US" sz="3600" dirty="0" err="1" smtClean="0"/>
              <a:t>üretim</a:t>
            </a:r>
            <a:r>
              <a:rPr lang="en-US" sz="3600" dirty="0" smtClean="0"/>
              <a:t>: Feminist </a:t>
            </a:r>
            <a:r>
              <a:rPr lang="en-US" sz="3600" dirty="0" err="1" smtClean="0"/>
              <a:t>çözümleme</a:t>
            </a:r>
            <a:endParaRPr lang="en-US" sz="3600" dirty="0" smtClean="0"/>
          </a:p>
          <a:p>
            <a:pPr lvl="1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5952564" y="2678321"/>
            <a:ext cx="1075765" cy="889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458636" y="2026025"/>
            <a:ext cx="41596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Her </a:t>
            </a:r>
            <a:r>
              <a:rPr lang="en-US" sz="3600" dirty="0" err="1" smtClean="0"/>
              <a:t>ikisine</a:t>
            </a:r>
            <a:r>
              <a:rPr lang="en-US" sz="3600" dirty="0" smtClean="0"/>
              <a:t> de </a:t>
            </a:r>
            <a:r>
              <a:rPr lang="en-US" sz="3600" dirty="0" err="1" smtClean="0"/>
              <a:t>bakabileceğimiz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çözümleme</a:t>
            </a:r>
            <a:r>
              <a:rPr lang="en-US" sz="3600" dirty="0" smtClean="0"/>
              <a:t>:</a:t>
            </a:r>
          </a:p>
          <a:p>
            <a:endParaRPr lang="en-US" sz="3600" dirty="0"/>
          </a:p>
          <a:p>
            <a:r>
              <a:rPr lang="en-US" sz="3600" dirty="0" err="1" smtClean="0"/>
              <a:t>Birbirleriyle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ilişkili</a:t>
            </a:r>
            <a:r>
              <a:rPr lang="en-US" sz="3600" dirty="0" smtClean="0"/>
              <a:t> </a:t>
            </a:r>
            <a:r>
              <a:rPr lang="en-US" sz="3600" dirty="0" err="1" smtClean="0"/>
              <a:t>fakat</a:t>
            </a:r>
            <a:r>
              <a:rPr lang="en-US" sz="3600" dirty="0" smtClean="0"/>
              <a:t> </a:t>
            </a:r>
            <a:r>
              <a:rPr lang="en-US" sz="3600" dirty="0" err="1" smtClean="0"/>
              <a:t>bağımlı</a:t>
            </a:r>
            <a:r>
              <a:rPr lang="en-US" sz="3600" dirty="0" smtClean="0"/>
              <a:t> </a:t>
            </a:r>
            <a:r>
              <a:rPr lang="en-US" sz="3600" dirty="0" err="1" smtClean="0"/>
              <a:t>olmayan</a:t>
            </a:r>
            <a:r>
              <a:rPr lang="en-US" sz="3600" dirty="0" smtClean="0"/>
              <a:t> </a:t>
            </a:r>
            <a:r>
              <a:rPr lang="en-US" sz="3600" dirty="0" err="1" smtClean="0"/>
              <a:t>alanlar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İkili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Sistem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Patriyarka</a:t>
            </a:r>
            <a:r>
              <a:rPr lang="en-US" sz="4400" dirty="0" smtClean="0"/>
              <a:t> </a:t>
            </a:r>
            <a:r>
              <a:rPr lang="en-US" sz="4400" dirty="0" err="1" smtClean="0"/>
              <a:t>tarihsel</a:t>
            </a:r>
            <a:r>
              <a:rPr lang="en-US" sz="4400" dirty="0" smtClean="0"/>
              <a:t> </a:t>
            </a:r>
            <a:r>
              <a:rPr lang="en-US" sz="4400" dirty="0" err="1" smtClean="0"/>
              <a:t>olarak</a:t>
            </a:r>
            <a:r>
              <a:rPr lang="en-US" sz="4400" dirty="0" smtClean="0"/>
              <a:t> </a:t>
            </a:r>
            <a:r>
              <a:rPr lang="en-US" sz="4400" dirty="0" err="1" smtClean="0"/>
              <a:t>değişmez</a:t>
            </a:r>
            <a:r>
              <a:rPr lang="en-US" sz="4400" dirty="0" smtClean="0"/>
              <a:t> </a:t>
            </a:r>
            <a:r>
              <a:rPr lang="en-US" sz="4400" dirty="0" err="1" smtClean="0"/>
              <a:t>değildir</a:t>
            </a:r>
            <a:r>
              <a:rPr lang="en-US" sz="4400" dirty="0" smtClean="0"/>
              <a:t>.</a:t>
            </a:r>
            <a:endParaRPr lang="en-US" sz="4400" dirty="0" smtClean="0"/>
          </a:p>
          <a:p>
            <a:pPr lvl="1"/>
            <a:r>
              <a:rPr lang="en-US" sz="4000" dirty="0" smtClean="0"/>
              <a:t>Irk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sınıf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ilişkileri</a:t>
            </a:r>
            <a:endParaRPr lang="en-US" sz="4000" dirty="0"/>
          </a:p>
          <a:p>
            <a:r>
              <a:rPr lang="en-US" sz="4400" dirty="0" err="1"/>
              <a:t>A</a:t>
            </a:r>
            <a:r>
              <a:rPr lang="en-US" sz="4400" dirty="0" err="1" smtClean="0"/>
              <a:t>taerkinin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kapitalizmin</a:t>
            </a:r>
            <a:r>
              <a:rPr lang="en-US" sz="4400" dirty="0" smtClean="0"/>
              <a:t> </a:t>
            </a:r>
            <a:r>
              <a:rPr lang="en-US" sz="4400" dirty="0" err="1" smtClean="0"/>
              <a:t>birbirlerine</a:t>
            </a:r>
            <a:r>
              <a:rPr lang="en-US" sz="4400" dirty="0" smtClean="0"/>
              <a:t> </a:t>
            </a:r>
            <a:r>
              <a:rPr lang="en-US" sz="4400" dirty="0" err="1" smtClean="0"/>
              <a:t>nasıl</a:t>
            </a:r>
            <a:r>
              <a:rPr lang="en-US" sz="4400" dirty="0" smtClean="0"/>
              <a:t> </a:t>
            </a:r>
            <a:r>
              <a:rPr lang="en-US" sz="4400" dirty="0" err="1" smtClean="0"/>
              <a:t>uyarlandıkları</a:t>
            </a:r>
            <a:r>
              <a:rPr lang="en-US" sz="4400" dirty="0" smtClean="0"/>
              <a:t> </a:t>
            </a:r>
            <a:r>
              <a:rPr lang="en-US" sz="4400" dirty="0" err="1" smtClean="0"/>
              <a:t>incelenmeli</a:t>
            </a:r>
            <a:r>
              <a:rPr lang="en-US" sz="4400" dirty="0" smtClean="0"/>
              <a:t>.</a:t>
            </a:r>
            <a:endParaRPr lang="en-US" sz="4400" dirty="0" smtClean="0"/>
          </a:p>
          <a:p>
            <a:pPr lvl="2"/>
            <a:r>
              <a:rPr lang="en-US" sz="3600" dirty="0" err="1" smtClean="0"/>
              <a:t>Örn</a:t>
            </a:r>
            <a:r>
              <a:rPr lang="en-US" sz="3600" dirty="0" smtClean="0"/>
              <a:t>: </a:t>
            </a:r>
            <a:r>
              <a:rPr lang="en-US" sz="3600" dirty="0" err="1" smtClean="0"/>
              <a:t>Aile</a:t>
            </a:r>
            <a:r>
              <a:rPr lang="en-US" sz="3600" dirty="0" smtClean="0"/>
              <a:t> </a:t>
            </a:r>
            <a:r>
              <a:rPr lang="en-US" sz="3600" dirty="0" err="1" smtClean="0"/>
              <a:t>ücreti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Hizmet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Sektörü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4000" dirty="0" err="1" smtClean="0"/>
              <a:t>Hizmet</a:t>
            </a:r>
            <a:r>
              <a:rPr lang="en-US" sz="4000" dirty="0" smtClean="0"/>
              <a:t> </a:t>
            </a:r>
            <a:r>
              <a:rPr lang="en-US" sz="4000" dirty="0" err="1" smtClean="0"/>
              <a:t>sektörünün</a:t>
            </a:r>
            <a:r>
              <a:rPr lang="en-US" sz="4000" dirty="0" smtClean="0"/>
              <a:t>, </a:t>
            </a:r>
            <a:r>
              <a:rPr lang="en-US" sz="4000" dirty="0" err="1" smtClean="0"/>
              <a:t>cinsiyet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emek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ilişkilerini</a:t>
            </a:r>
            <a:r>
              <a:rPr lang="en-US" sz="4000" dirty="0" smtClean="0"/>
              <a:t> </a:t>
            </a:r>
            <a:r>
              <a:rPr lang="en-US" sz="4000" dirty="0" err="1" smtClean="0"/>
              <a:t>anlamadaki</a:t>
            </a:r>
            <a:r>
              <a:rPr lang="en-US" sz="4000" dirty="0" smtClean="0"/>
              <a:t> </a:t>
            </a:r>
            <a:r>
              <a:rPr lang="en-US" sz="4000" dirty="0" err="1" smtClean="0"/>
              <a:t>önemi</a:t>
            </a:r>
            <a:endParaRPr lang="en-US" sz="4000" dirty="0" smtClean="0"/>
          </a:p>
          <a:p>
            <a:pPr marL="0" indent="0" algn="just">
              <a:buNone/>
            </a:pPr>
            <a:endParaRPr lang="en-US" sz="4000" dirty="0" smtClean="0"/>
          </a:p>
          <a:p>
            <a:pPr marL="0" indent="0" algn="just">
              <a:buNone/>
            </a:pPr>
            <a:r>
              <a:rPr lang="en-US" sz="4000" dirty="0" err="1" smtClean="0"/>
              <a:t>Müşteri</a:t>
            </a:r>
            <a:r>
              <a:rPr lang="en-US" sz="4000" dirty="0" smtClean="0"/>
              <a:t> – </a:t>
            </a:r>
            <a:r>
              <a:rPr lang="en-US" sz="4000" dirty="0" err="1" smtClean="0"/>
              <a:t>çalışan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ilişkisi</a:t>
            </a:r>
            <a:endParaRPr lang="en-US" sz="4000" dirty="0" smtClean="0"/>
          </a:p>
          <a:p>
            <a:pPr marL="0" indent="0" algn="just">
              <a:buNone/>
            </a:pPr>
            <a:endParaRPr lang="en-US" sz="4000" dirty="0" smtClean="0"/>
          </a:p>
          <a:p>
            <a:pPr lvl="1" algn="just"/>
            <a:r>
              <a:rPr lang="en-US" sz="3600" dirty="0" smtClean="0"/>
              <a:t>	</a:t>
            </a:r>
            <a:r>
              <a:rPr lang="en-US" sz="3600" dirty="0" err="1" smtClean="0"/>
              <a:t>Hochschild</a:t>
            </a:r>
            <a:r>
              <a:rPr lang="en-US" sz="3600" dirty="0" smtClean="0"/>
              <a:t>– </a:t>
            </a:r>
            <a:r>
              <a:rPr lang="en-US" sz="3600" dirty="0" err="1" smtClean="0"/>
              <a:t>Duygusal</a:t>
            </a:r>
            <a:r>
              <a:rPr lang="en-US" sz="3600" dirty="0" smtClean="0"/>
              <a:t> </a:t>
            </a:r>
            <a:r>
              <a:rPr lang="en-US" sz="3600" dirty="0" err="1" smtClean="0"/>
              <a:t>Emek</a:t>
            </a:r>
            <a:r>
              <a:rPr lang="en-US" sz="3600" dirty="0" smtClean="0"/>
              <a:t>: </a:t>
            </a:r>
            <a:r>
              <a:rPr lang="en-US" sz="3600" dirty="0" err="1" smtClean="0"/>
              <a:t>Duygu</a:t>
            </a:r>
            <a:r>
              <a:rPr lang="en-US" sz="3600" dirty="0" smtClean="0"/>
              <a:t> </a:t>
            </a:r>
            <a:r>
              <a:rPr lang="en-US" sz="3600" dirty="0" err="1" smtClean="0"/>
              <a:t>Yönetimi</a:t>
            </a:r>
            <a:r>
              <a:rPr lang="en-US" sz="3600" dirty="0" smtClean="0"/>
              <a:t> </a:t>
            </a:r>
          </a:p>
          <a:p>
            <a:pPr marL="0" indent="0" algn="just">
              <a:buNone/>
            </a:pPr>
            <a:r>
              <a:rPr lang="en-US" sz="4000" dirty="0"/>
              <a:t>	</a:t>
            </a:r>
            <a:endParaRPr lang="en-US" sz="4000" dirty="0" smtClean="0"/>
          </a:p>
          <a:p>
            <a:pPr lvl="1" algn="just"/>
            <a:r>
              <a:rPr lang="en-US" sz="3600" dirty="0" smtClean="0"/>
              <a:t>	</a:t>
            </a:r>
            <a:r>
              <a:rPr lang="en-US" sz="3600" dirty="0" err="1" smtClean="0"/>
              <a:t>Estetik</a:t>
            </a:r>
            <a:r>
              <a:rPr lang="en-US" sz="3600" dirty="0" smtClean="0"/>
              <a:t> </a:t>
            </a:r>
            <a:r>
              <a:rPr lang="en-US" sz="3600" dirty="0" err="1" smtClean="0"/>
              <a:t>Emek</a:t>
            </a:r>
            <a:endParaRPr lang="en-US" sz="3600" dirty="0" smtClean="0"/>
          </a:p>
          <a:p>
            <a:pPr marL="0" indent="0" algn="just">
              <a:buNone/>
            </a:pPr>
            <a:r>
              <a:rPr lang="en-US" sz="4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Ailevileştirme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Politikaları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165"/>
            <a:ext cx="10515600" cy="4186798"/>
          </a:xfrm>
        </p:spPr>
        <p:txBody>
          <a:bodyPr>
            <a:normAutofit/>
          </a:bodyPr>
          <a:lstStyle/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 smtClean="0"/>
              <a:t>Evde bakım uygulaması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/>
              <a:t>	</a:t>
            </a:r>
            <a:r>
              <a:rPr lang="tr-TR" sz="4000" dirty="0" smtClean="0"/>
              <a:t>	-Cinsiyetçi işbölümünün güçlenmesi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/>
              <a:t>	</a:t>
            </a:r>
            <a:r>
              <a:rPr lang="tr-TR" sz="4000" dirty="0" smtClean="0"/>
              <a:t>	-Rutin ve yorucu bakım işi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/>
              <a:t>	</a:t>
            </a:r>
            <a:r>
              <a:rPr lang="tr-TR" sz="4000" dirty="0" smtClean="0"/>
              <a:t>	-Kadınlar sosyal güvenlik sisteminin 			dışında kalıyor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/>
              <a:t>	</a:t>
            </a:r>
            <a:r>
              <a:rPr lang="tr-TR" sz="4000" dirty="0" smtClean="0"/>
              <a:t>	-Kadınlara verilen </a:t>
            </a:r>
            <a:r>
              <a:rPr lang="tr-TR" sz="4000" i="1" dirty="0" smtClean="0"/>
              <a:t>‘sus payı’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i="1" dirty="0"/>
              <a:t>	</a:t>
            </a: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220</Words>
  <Application>Microsoft Macintosh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Cinsiyet ve Siyaset 5. Hafta</vt:lpstr>
      <vt:lpstr>Ev İçi Emek</vt:lpstr>
      <vt:lpstr> Ev İçi Emek</vt:lpstr>
      <vt:lpstr>Maxine Molyneux</vt:lpstr>
      <vt:lpstr>Heidi Hartman – Marksizm’le Feminizm’in Mutsuz Evliliği</vt:lpstr>
      <vt:lpstr>İkili Sistem</vt:lpstr>
      <vt:lpstr>İkili Sistem</vt:lpstr>
      <vt:lpstr>Hizmet Sektörü ve Toplumsal Cinsiyet</vt:lpstr>
      <vt:lpstr>Ailevileştirme Politikaları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110</cp:revision>
  <dcterms:created xsi:type="dcterms:W3CDTF">2019-05-22T16:15:54Z</dcterms:created>
  <dcterms:modified xsi:type="dcterms:W3CDTF">2019-05-26T12:17:06Z</dcterms:modified>
</cp:coreProperties>
</file>