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CFDEF2-F42B-4256-A9CE-115A8872F0F1}" type="doc">
      <dgm:prSet loTypeId="urn:microsoft.com/office/officeart/2005/8/layout/pList2" loCatId="list" qsTypeId="urn:microsoft.com/office/officeart/2005/8/quickstyle/simple1" qsCatId="simple" csTypeId="urn:microsoft.com/office/officeart/2005/8/colors/colorful2" csCatId="colorful" phldr="1"/>
      <dgm:spPr/>
    </dgm:pt>
    <dgm:pt modelId="{EE245C95-1124-425F-B9EF-5B79C75A0EA1}">
      <dgm:prSet phldrT="[Metin]"/>
      <dgm:spPr/>
      <dgm:t>
        <a:bodyPr/>
        <a:lstStyle/>
        <a:p>
          <a:r>
            <a:rPr lang="en-US" dirty="0" smtClean="0"/>
            <a:t>Collagen is the most abundant protein in  animal body, about 20-25 per cent of total body protein. </a:t>
          </a:r>
          <a:endParaRPr lang="tr-TR" dirty="0"/>
        </a:p>
      </dgm:t>
    </dgm:pt>
    <dgm:pt modelId="{2987CBA3-E341-4BFF-B6E1-6BA0D419E152}" type="parTrans" cxnId="{E2CCDC47-FB86-4795-B4D3-582E04FF95FB}">
      <dgm:prSet/>
      <dgm:spPr/>
      <dgm:t>
        <a:bodyPr/>
        <a:lstStyle/>
        <a:p>
          <a:endParaRPr lang="tr-TR"/>
        </a:p>
      </dgm:t>
    </dgm:pt>
    <dgm:pt modelId="{F2C7906B-325A-4B87-8662-EFCA7287C86D}" type="sibTrans" cxnId="{E2CCDC47-FB86-4795-B4D3-582E04FF95FB}">
      <dgm:prSet/>
      <dgm:spPr/>
      <dgm:t>
        <a:bodyPr/>
        <a:lstStyle/>
        <a:p>
          <a:endParaRPr lang="tr-TR"/>
        </a:p>
      </dgm:t>
    </dgm:pt>
    <dgm:pt modelId="{4BC9DE91-C300-4250-8FAF-38ED133D5B2C}">
      <dgm:prSet phldrT="[Metin]"/>
      <dgm:spPr/>
      <dgm:t>
        <a:bodyPr/>
        <a:lstStyle/>
        <a:p>
          <a:r>
            <a:rPr lang="en-US" dirty="0" smtClean="0"/>
            <a:t>Elastin is rubbery protein present throughout the body in ligament and arterial walls</a:t>
          </a:r>
          <a:endParaRPr lang="tr-TR" dirty="0"/>
        </a:p>
      </dgm:t>
    </dgm:pt>
    <dgm:pt modelId="{AC77763E-3E73-4673-A33D-E10C24D5F9F9}" type="parTrans" cxnId="{D5E239C4-8253-427C-9083-8B3B4108A692}">
      <dgm:prSet/>
      <dgm:spPr/>
      <dgm:t>
        <a:bodyPr/>
        <a:lstStyle/>
        <a:p>
          <a:endParaRPr lang="tr-TR"/>
        </a:p>
      </dgm:t>
    </dgm:pt>
    <dgm:pt modelId="{3C53308B-7A3A-4C87-84AB-BA24FD00F502}" type="sibTrans" cxnId="{D5E239C4-8253-427C-9083-8B3B4108A692}">
      <dgm:prSet/>
      <dgm:spPr/>
      <dgm:t>
        <a:bodyPr/>
        <a:lstStyle/>
        <a:p>
          <a:endParaRPr lang="tr-TR"/>
        </a:p>
      </dgm:t>
    </dgm:pt>
    <dgm:pt modelId="{78E653A0-A2A4-4EAE-8A6F-67949F869622}">
      <dgm:prSet phldrT="[Metin]"/>
      <dgm:spPr/>
      <dgm:t>
        <a:bodyPr/>
        <a:lstStyle/>
        <a:p>
          <a:r>
            <a:rPr lang="en-US" dirty="0" err="1" smtClean="0"/>
            <a:t>Reticulin</a:t>
          </a:r>
          <a:r>
            <a:rPr lang="en-US" dirty="0" smtClean="0"/>
            <a:t> is another stromal protein which gives black with </a:t>
          </a:r>
          <a:r>
            <a:rPr lang="en-US" dirty="0" err="1" smtClean="0"/>
            <a:t>ammonical</a:t>
          </a:r>
          <a:r>
            <a:rPr lang="en-US" dirty="0" smtClean="0"/>
            <a:t> silver. </a:t>
          </a:r>
          <a:endParaRPr lang="tr-TR" dirty="0"/>
        </a:p>
      </dgm:t>
    </dgm:pt>
    <dgm:pt modelId="{4291B4C8-8F35-4439-ADBA-F22A2682D713}" type="parTrans" cxnId="{1DD3DCA8-92BD-42A5-99A0-E3CF45331429}">
      <dgm:prSet/>
      <dgm:spPr/>
      <dgm:t>
        <a:bodyPr/>
        <a:lstStyle/>
        <a:p>
          <a:endParaRPr lang="tr-TR"/>
        </a:p>
      </dgm:t>
    </dgm:pt>
    <dgm:pt modelId="{E74D59B6-D4F3-487F-94B5-B0D34B513857}" type="sibTrans" cxnId="{1DD3DCA8-92BD-42A5-99A0-E3CF45331429}">
      <dgm:prSet/>
      <dgm:spPr/>
      <dgm:t>
        <a:bodyPr/>
        <a:lstStyle/>
        <a:p>
          <a:endParaRPr lang="tr-TR"/>
        </a:p>
      </dgm:t>
    </dgm:pt>
    <dgm:pt modelId="{F81D01B6-D64D-4E0D-A264-71707A790EEA}" type="pres">
      <dgm:prSet presAssocID="{22CFDEF2-F42B-4256-A9CE-115A8872F0F1}" presName="Name0" presStyleCnt="0">
        <dgm:presLayoutVars>
          <dgm:dir/>
          <dgm:resizeHandles val="exact"/>
        </dgm:presLayoutVars>
      </dgm:prSet>
      <dgm:spPr/>
    </dgm:pt>
    <dgm:pt modelId="{0CC6E073-AF92-41DE-8A7F-3E35F041286B}" type="pres">
      <dgm:prSet presAssocID="{22CFDEF2-F42B-4256-A9CE-115A8872F0F1}" presName="bkgdShp" presStyleLbl="alignAccFollowNode1" presStyleIdx="0" presStyleCnt="1" custScaleY="61508"/>
      <dgm:spPr/>
    </dgm:pt>
    <dgm:pt modelId="{3C05AA84-4D18-43EB-B32D-64F5A9A4EC97}" type="pres">
      <dgm:prSet presAssocID="{22CFDEF2-F42B-4256-A9CE-115A8872F0F1}" presName="linComp" presStyleCnt="0"/>
      <dgm:spPr/>
    </dgm:pt>
    <dgm:pt modelId="{B82657F6-D794-4263-B032-0286A9493253}" type="pres">
      <dgm:prSet presAssocID="{EE245C95-1124-425F-B9EF-5B79C75A0EA1}" presName="compNode" presStyleCnt="0"/>
      <dgm:spPr/>
    </dgm:pt>
    <dgm:pt modelId="{65D05501-2B86-49F9-9528-397917A4282E}" type="pres">
      <dgm:prSet presAssocID="{EE245C95-1124-425F-B9EF-5B79C75A0EA1}" presName="node" presStyleLbl="node1" presStyleIdx="0" presStyleCnt="3" custScaleY="127364">
        <dgm:presLayoutVars>
          <dgm:bulletEnabled val="1"/>
        </dgm:presLayoutVars>
      </dgm:prSet>
      <dgm:spPr/>
      <dgm:t>
        <a:bodyPr/>
        <a:lstStyle/>
        <a:p>
          <a:endParaRPr lang="tr-TR"/>
        </a:p>
      </dgm:t>
    </dgm:pt>
    <dgm:pt modelId="{21C535A0-6374-424F-8388-E4857AB51C00}" type="pres">
      <dgm:prSet presAssocID="{EE245C95-1124-425F-B9EF-5B79C75A0EA1}" presName="invisiNode" presStyleLbl="node1" presStyleIdx="0" presStyleCnt="3"/>
      <dgm:spPr/>
    </dgm:pt>
    <dgm:pt modelId="{018490AD-F1EE-46CF-9A67-C50DA8B83D29}" type="pres">
      <dgm:prSet presAssocID="{EE245C95-1124-425F-B9EF-5B79C75A0EA1}" presName="imagNode" presStyleLbl="fgImgPlace1" presStyleIdx="0" presStyleCnt="3"/>
      <dgm:spPr/>
    </dgm:pt>
    <dgm:pt modelId="{518DC667-5237-42A1-AB04-5ED8541DF78B}" type="pres">
      <dgm:prSet presAssocID="{F2C7906B-325A-4B87-8662-EFCA7287C86D}" presName="sibTrans" presStyleLbl="sibTrans2D1" presStyleIdx="0" presStyleCnt="0"/>
      <dgm:spPr/>
      <dgm:t>
        <a:bodyPr/>
        <a:lstStyle/>
        <a:p>
          <a:endParaRPr lang="tr-TR"/>
        </a:p>
      </dgm:t>
    </dgm:pt>
    <dgm:pt modelId="{D7B88A44-5EA8-4061-837F-C9C4E3E5B0D4}" type="pres">
      <dgm:prSet presAssocID="{4BC9DE91-C300-4250-8FAF-38ED133D5B2C}" presName="compNode" presStyleCnt="0"/>
      <dgm:spPr/>
    </dgm:pt>
    <dgm:pt modelId="{5B78A0BA-9A63-4C35-930B-896503A5D8FE}" type="pres">
      <dgm:prSet presAssocID="{4BC9DE91-C300-4250-8FAF-38ED133D5B2C}" presName="node" presStyleLbl="node1" presStyleIdx="1" presStyleCnt="3" custScaleY="136109">
        <dgm:presLayoutVars>
          <dgm:bulletEnabled val="1"/>
        </dgm:presLayoutVars>
      </dgm:prSet>
      <dgm:spPr/>
      <dgm:t>
        <a:bodyPr/>
        <a:lstStyle/>
        <a:p>
          <a:endParaRPr lang="tr-TR"/>
        </a:p>
      </dgm:t>
    </dgm:pt>
    <dgm:pt modelId="{2D119A14-CB54-47AF-87C0-6DCB5EE2925A}" type="pres">
      <dgm:prSet presAssocID="{4BC9DE91-C300-4250-8FAF-38ED133D5B2C}" presName="invisiNode" presStyleLbl="node1" presStyleIdx="1" presStyleCnt="3"/>
      <dgm:spPr/>
    </dgm:pt>
    <dgm:pt modelId="{39B8CCD6-7872-478F-9DB6-D5EE22E34DBB}" type="pres">
      <dgm:prSet presAssocID="{4BC9DE91-C300-4250-8FAF-38ED133D5B2C}" presName="imagNode" presStyleLbl="fgImgPlace1" presStyleIdx="1" presStyleCnt="3"/>
      <dgm:spPr/>
    </dgm:pt>
    <dgm:pt modelId="{BE33EABE-7CC2-4FEF-AC16-05704B218A2B}" type="pres">
      <dgm:prSet presAssocID="{3C53308B-7A3A-4C87-84AB-BA24FD00F502}" presName="sibTrans" presStyleLbl="sibTrans2D1" presStyleIdx="0" presStyleCnt="0"/>
      <dgm:spPr/>
      <dgm:t>
        <a:bodyPr/>
        <a:lstStyle/>
        <a:p>
          <a:endParaRPr lang="tr-TR"/>
        </a:p>
      </dgm:t>
    </dgm:pt>
    <dgm:pt modelId="{3144B1A5-AFB1-4951-BBF7-15AF017A3203}" type="pres">
      <dgm:prSet presAssocID="{78E653A0-A2A4-4EAE-8A6F-67949F869622}" presName="compNode" presStyleCnt="0"/>
      <dgm:spPr/>
    </dgm:pt>
    <dgm:pt modelId="{0919BD7D-3F1D-4B07-9871-3C0A155BEE6D}" type="pres">
      <dgm:prSet presAssocID="{78E653A0-A2A4-4EAE-8A6F-67949F869622}" presName="node" presStyleLbl="node1" presStyleIdx="2" presStyleCnt="3" custScaleY="120072">
        <dgm:presLayoutVars>
          <dgm:bulletEnabled val="1"/>
        </dgm:presLayoutVars>
      </dgm:prSet>
      <dgm:spPr/>
      <dgm:t>
        <a:bodyPr/>
        <a:lstStyle/>
        <a:p>
          <a:endParaRPr lang="tr-TR"/>
        </a:p>
      </dgm:t>
    </dgm:pt>
    <dgm:pt modelId="{DB779A84-2BF6-4085-B6B2-596F55AC80B4}" type="pres">
      <dgm:prSet presAssocID="{78E653A0-A2A4-4EAE-8A6F-67949F869622}" presName="invisiNode" presStyleLbl="node1" presStyleIdx="2" presStyleCnt="3"/>
      <dgm:spPr/>
    </dgm:pt>
    <dgm:pt modelId="{CF16529B-C509-4D2A-B57D-5750D5C013A3}" type="pres">
      <dgm:prSet presAssocID="{78E653A0-A2A4-4EAE-8A6F-67949F869622}" presName="imagNode" presStyleLbl="fgImgPlace1" presStyleIdx="2" presStyleCnt="3"/>
      <dgm:spPr/>
    </dgm:pt>
  </dgm:ptLst>
  <dgm:cxnLst>
    <dgm:cxn modelId="{C96820E7-B103-451E-9C34-7594C3ABAAB8}" type="presOf" srcId="{22CFDEF2-F42B-4256-A9CE-115A8872F0F1}" destId="{F81D01B6-D64D-4E0D-A264-71707A790EEA}" srcOrd="0" destOrd="0" presId="urn:microsoft.com/office/officeart/2005/8/layout/pList2"/>
    <dgm:cxn modelId="{814487B5-8D2F-472C-B31C-D61527FABFD5}" type="presOf" srcId="{3C53308B-7A3A-4C87-84AB-BA24FD00F502}" destId="{BE33EABE-7CC2-4FEF-AC16-05704B218A2B}" srcOrd="0" destOrd="0" presId="urn:microsoft.com/office/officeart/2005/8/layout/pList2"/>
    <dgm:cxn modelId="{D5E239C4-8253-427C-9083-8B3B4108A692}" srcId="{22CFDEF2-F42B-4256-A9CE-115A8872F0F1}" destId="{4BC9DE91-C300-4250-8FAF-38ED133D5B2C}" srcOrd="1" destOrd="0" parTransId="{AC77763E-3E73-4673-A33D-E10C24D5F9F9}" sibTransId="{3C53308B-7A3A-4C87-84AB-BA24FD00F502}"/>
    <dgm:cxn modelId="{E2CCDC47-FB86-4795-B4D3-582E04FF95FB}" srcId="{22CFDEF2-F42B-4256-A9CE-115A8872F0F1}" destId="{EE245C95-1124-425F-B9EF-5B79C75A0EA1}" srcOrd="0" destOrd="0" parTransId="{2987CBA3-E341-4BFF-B6E1-6BA0D419E152}" sibTransId="{F2C7906B-325A-4B87-8662-EFCA7287C86D}"/>
    <dgm:cxn modelId="{5F7507C3-F954-4818-AADA-192B35319995}" type="presOf" srcId="{F2C7906B-325A-4B87-8662-EFCA7287C86D}" destId="{518DC667-5237-42A1-AB04-5ED8541DF78B}" srcOrd="0" destOrd="0" presId="urn:microsoft.com/office/officeart/2005/8/layout/pList2"/>
    <dgm:cxn modelId="{AF8B3FAE-57E0-4C12-A64C-6D9F31F18DD3}" type="presOf" srcId="{4BC9DE91-C300-4250-8FAF-38ED133D5B2C}" destId="{5B78A0BA-9A63-4C35-930B-896503A5D8FE}" srcOrd="0" destOrd="0" presId="urn:microsoft.com/office/officeart/2005/8/layout/pList2"/>
    <dgm:cxn modelId="{89828799-74C1-4E4B-A414-CB8AF91DD405}" type="presOf" srcId="{78E653A0-A2A4-4EAE-8A6F-67949F869622}" destId="{0919BD7D-3F1D-4B07-9871-3C0A155BEE6D}" srcOrd="0" destOrd="0" presId="urn:microsoft.com/office/officeart/2005/8/layout/pList2"/>
    <dgm:cxn modelId="{1DD3DCA8-92BD-42A5-99A0-E3CF45331429}" srcId="{22CFDEF2-F42B-4256-A9CE-115A8872F0F1}" destId="{78E653A0-A2A4-4EAE-8A6F-67949F869622}" srcOrd="2" destOrd="0" parTransId="{4291B4C8-8F35-4439-ADBA-F22A2682D713}" sibTransId="{E74D59B6-D4F3-487F-94B5-B0D34B513857}"/>
    <dgm:cxn modelId="{4273F6D7-6A63-404C-9D11-176242FC9355}" type="presOf" srcId="{EE245C95-1124-425F-B9EF-5B79C75A0EA1}" destId="{65D05501-2B86-49F9-9528-397917A4282E}" srcOrd="0" destOrd="0" presId="urn:microsoft.com/office/officeart/2005/8/layout/pList2"/>
    <dgm:cxn modelId="{EC5C255A-75E9-450C-ABF8-B0D7E43A621F}" type="presParOf" srcId="{F81D01B6-D64D-4E0D-A264-71707A790EEA}" destId="{0CC6E073-AF92-41DE-8A7F-3E35F041286B}" srcOrd="0" destOrd="0" presId="urn:microsoft.com/office/officeart/2005/8/layout/pList2"/>
    <dgm:cxn modelId="{5982923B-522D-43AD-9281-17362972E9B4}" type="presParOf" srcId="{F81D01B6-D64D-4E0D-A264-71707A790EEA}" destId="{3C05AA84-4D18-43EB-B32D-64F5A9A4EC97}" srcOrd="1" destOrd="0" presId="urn:microsoft.com/office/officeart/2005/8/layout/pList2"/>
    <dgm:cxn modelId="{D5E89C45-C34B-431E-B4EC-7A6546E53DD9}" type="presParOf" srcId="{3C05AA84-4D18-43EB-B32D-64F5A9A4EC97}" destId="{B82657F6-D794-4263-B032-0286A9493253}" srcOrd="0" destOrd="0" presId="urn:microsoft.com/office/officeart/2005/8/layout/pList2"/>
    <dgm:cxn modelId="{751BCCEC-B905-4FE2-BE3E-89A8903E5D8B}" type="presParOf" srcId="{B82657F6-D794-4263-B032-0286A9493253}" destId="{65D05501-2B86-49F9-9528-397917A4282E}" srcOrd="0" destOrd="0" presId="urn:microsoft.com/office/officeart/2005/8/layout/pList2"/>
    <dgm:cxn modelId="{F6115E07-8E5A-4DAE-9CED-CBC37845CBB2}" type="presParOf" srcId="{B82657F6-D794-4263-B032-0286A9493253}" destId="{21C535A0-6374-424F-8388-E4857AB51C00}" srcOrd="1" destOrd="0" presId="urn:microsoft.com/office/officeart/2005/8/layout/pList2"/>
    <dgm:cxn modelId="{7C74E762-1E4F-4E23-9E1A-84D4FD46669C}" type="presParOf" srcId="{B82657F6-D794-4263-B032-0286A9493253}" destId="{018490AD-F1EE-46CF-9A67-C50DA8B83D29}" srcOrd="2" destOrd="0" presId="urn:microsoft.com/office/officeart/2005/8/layout/pList2"/>
    <dgm:cxn modelId="{71C33DC8-4F6B-4E92-8081-AFADCE58A1A5}" type="presParOf" srcId="{3C05AA84-4D18-43EB-B32D-64F5A9A4EC97}" destId="{518DC667-5237-42A1-AB04-5ED8541DF78B}" srcOrd="1" destOrd="0" presId="urn:microsoft.com/office/officeart/2005/8/layout/pList2"/>
    <dgm:cxn modelId="{5050FB8F-6868-40EE-A9FA-997B4B1BF1DC}" type="presParOf" srcId="{3C05AA84-4D18-43EB-B32D-64F5A9A4EC97}" destId="{D7B88A44-5EA8-4061-837F-C9C4E3E5B0D4}" srcOrd="2" destOrd="0" presId="urn:microsoft.com/office/officeart/2005/8/layout/pList2"/>
    <dgm:cxn modelId="{30D22537-B789-444F-BA9E-0842987AF501}" type="presParOf" srcId="{D7B88A44-5EA8-4061-837F-C9C4E3E5B0D4}" destId="{5B78A0BA-9A63-4C35-930B-896503A5D8FE}" srcOrd="0" destOrd="0" presId="urn:microsoft.com/office/officeart/2005/8/layout/pList2"/>
    <dgm:cxn modelId="{1ECD6025-66D2-4DAB-BCCA-0220D28FE8BC}" type="presParOf" srcId="{D7B88A44-5EA8-4061-837F-C9C4E3E5B0D4}" destId="{2D119A14-CB54-47AF-87C0-6DCB5EE2925A}" srcOrd="1" destOrd="0" presId="urn:microsoft.com/office/officeart/2005/8/layout/pList2"/>
    <dgm:cxn modelId="{7211DB2F-901B-4AB7-84AB-5DE195208D4E}" type="presParOf" srcId="{D7B88A44-5EA8-4061-837F-C9C4E3E5B0D4}" destId="{39B8CCD6-7872-478F-9DB6-D5EE22E34DBB}" srcOrd="2" destOrd="0" presId="urn:microsoft.com/office/officeart/2005/8/layout/pList2"/>
    <dgm:cxn modelId="{CD545108-6723-40C3-908B-D1A3B029C4E5}" type="presParOf" srcId="{3C05AA84-4D18-43EB-B32D-64F5A9A4EC97}" destId="{BE33EABE-7CC2-4FEF-AC16-05704B218A2B}" srcOrd="3" destOrd="0" presId="urn:microsoft.com/office/officeart/2005/8/layout/pList2"/>
    <dgm:cxn modelId="{14989AAC-99E7-44E3-A17C-854534F6E1DB}" type="presParOf" srcId="{3C05AA84-4D18-43EB-B32D-64F5A9A4EC97}" destId="{3144B1A5-AFB1-4951-BBF7-15AF017A3203}" srcOrd="4" destOrd="0" presId="urn:microsoft.com/office/officeart/2005/8/layout/pList2"/>
    <dgm:cxn modelId="{4BFA195B-2A33-4CCA-BD52-F529165B02B2}" type="presParOf" srcId="{3144B1A5-AFB1-4951-BBF7-15AF017A3203}" destId="{0919BD7D-3F1D-4B07-9871-3C0A155BEE6D}" srcOrd="0" destOrd="0" presId="urn:microsoft.com/office/officeart/2005/8/layout/pList2"/>
    <dgm:cxn modelId="{7806B5CE-01DA-4192-9BDD-C7434728ECF6}" type="presParOf" srcId="{3144B1A5-AFB1-4951-BBF7-15AF017A3203}" destId="{DB779A84-2BF6-4085-B6B2-596F55AC80B4}" srcOrd="1" destOrd="0" presId="urn:microsoft.com/office/officeart/2005/8/layout/pList2"/>
    <dgm:cxn modelId="{027F426F-C449-4014-90E5-CE869E17F9F7}" type="presParOf" srcId="{3144B1A5-AFB1-4951-BBF7-15AF017A3203}" destId="{CF16529B-C509-4D2A-B57D-5750D5C013A3}"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C715C3-329F-45E6-8230-D540A4D05348}" type="doc">
      <dgm:prSet loTypeId="urn:microsoft.com/office/officeart/2009/3/layout/BlockDescendingList" loCatId="list" qsTypeId="urn:microsoft.com/office/officeart/2005/8/quickstyle/3d1" qsCatId="3D" csTypeId="urn:microsoft.com/office/officeart/2005/8/colors/colorful5" csCatId="colorful" phldr="1"/>
      <dgm:spPr/>
      <dgm:t>
        <a:bodyPr/>
        <a:lstStyle/>
        <a:p>
          <a:endParaRPr lang="tr-TR"/>
        </a:p>
      </dgm:t>
    </dgm:pt>
    <dgm:pt modelId="{F3F0E0F1-89CC-4DAF-AA36-76377FE3B8AB}">
      <dgm:prSet phldrT="[Metin]"/>
      <dgm:spPr/>
      <dgm:t>
        <a:bodyPr/>
        <a:lstStyle/>
        <a:p>
          <a:r>
            <a:rPr lang="tr-TR" dirty="0" err="1" smtClean="0"/>
            <a:t>Subcutaneous</a:t>
          </a:r>
          <a:r>
            <a:rPr lang="tr-TR" dirty="0" smtClean="0"/>
            <a:t> </a:t>
          </a:r>
          <a:endParaRPr lang="tr-TR" dirty="0"/>
        </a:p>
      </dgm:t>
    </dgm:pt>
    <dgm:pt modelId="{3EF3506F-603E-4F92-954C-33C2320E39CE}" type="parTrans" cxnId="{9B37CB97-7A06-48DC-991F-D3E9F33C10CA}">
      <dgm:prSet/>
      <dgm:spPr/>
      <dgm:t>
        <a:bodyPr/>
        <a:lstStyle/>
        <a:p>
          <a:endParaRPr lang="tr-TR"/>
        </a:p>
      </dgm:t>
    </dgm:pt>
    <dgm:pt modelId="{99178A88-83AD-417E-BECF-3B21A351FF16}" type="sibTrans" cxnId="{9B37CB97-7A06-48DC-991F-D3E9F33C10CA}">
      <dgm:prSet/>
      <dgm:spPr/>
      <dgm:t>
        <a:bodyPr/>
        <a:lstStyle/>
        <a:p>
          <a:endParaRPr lang="tr-TR"/>
        </a:p>
      </dgm:t>
    </dgm:pt>
    <dgm:pt modelId="{06680E1F-B74F-462B-BCF3-05FDAB2375E2}">
      <dgm:prSet phldrT="[Metin]" custT="1"/>
      <dgm:spPr/>
      <dgm:t>
        <a:bodyPr/>
        <a:lstStyle/>
        <a:p>
          <a:pPr algn="just"/>
          <a:r>
            <a:rPr lang="en-US" sz="2200" dirty="0" smtClean="0"/>
            <a:t>The largest amount by far is in the storage deposits under the skin and around the organs. </a:t>
          </a:r>
          <a:endParaRPr lang="tr-TR" sz="2200" dirty="0"/>
        </a:p>
      </dgm:t>
    </dgm:pt>
    <dgm:pt modelId="{5F0308F9-58CA-4182-AA60-053F6D4240AF}" type="parTrans" cxnId="{E7AB3115-4122-4110-96B8-BFDFBA8153A9}">
      <dgm:prSet/>
      <dgm:spPr/>
      <dgm:t>
        <a:bodyPr/>
        <a:lstStyle/>
        <a:p>
          <a:endParaRPr lang="tr-TR"/>
        </a:p>
      </dgm:t>
    </dgm:pt>
    <dgm:pt modelId="{817E9FA1-57C4-4CBE-8B04-47CD3184D919}" type="sibTrans" cxnId="{E7AB3115-4122-4110-96B8-BFDFBA8153A9}">
      <dgm:prSet/>
      <dgm:spPr/>
      <dgm:t>
        <a:bodyPr/>
        <a:lstStyle/>
        <a:p>
          <a:endParaRPr lang="tr-TR"/>
        </a:p>
      </dgm:t>
    </dgm:pt>
    <dgm:pt modelId="{129A04A2-9954-44BC-A20B-A569488A3DAD}">
      <dgm:prSet phldrT="[Metin]" custT="1"/>
      <dgm:spPr/>
      <dgm:t>
        <a:bodyPr/>
        <a:lstStyle/>
        <a:p>
          <a:pPr algn="just"/>
          <a:endParaRPr lang="tr-TR" sz="2200" dirty="0" smtClean="0"/>
        </a:p>
        <a:p>
          <a:pPr algn="just"/>
          <a:r>
            <a:rPr lang="en-US" sz="2200" dirty="0" smtClean="0"/>
            <a:t>This constitutes the obvious, visible fat in a piece of meat and can be as much as 4050% of the total weight </a:t>
          </a:r>
          <a:endParaRPr lang="tr-TR" sz="2200" dirty="0"/>
        </a:p>
      </dgm:t>
    </dgm:pt>
    <dgm:pt modelId="{FBCC0E50-0DA5-45BE-BFD3-A23CD0008680}" type="parTrans" cxnId="{ECDA7265-453C-449F-BE7C-07E11DA834D5}">
      <dgm:prSet/>
      <dgm:spPr/>
      <dgm:t>
        <a:bodyPr/>
        <a:lstStyle/>
        <a:p>
          <a:endParaRPr lang="tr-TR"/>
        </a:p>
      </dgm:t>
    </dgm:pt>
    <dgm:pt modelId="{2324BA20-F2E1-468D-BBC5-2E322BD52E33}" type="sibTrans" cxnId="{ECDA7265-453C-449F-BE7C-07E11DA834D5}">
      <dgm:prSet/>
      <dgm:spPr/>
      <dgm:t>
        <a:bodyPr/>
        <a:lstStyle/>
        <a:p>
          <a:endParaRPr lang="tr-TR"/>
        </a:p>
      </dgm:t>
    </dgm:pt>
    <dgm:pt modelId="{C352E4DA-5100-4AAD-AA38-1031234E727E}">
      <dgm:prSet phldrT="[Metin]"/>
      <dgm:spPr/>
      <dgm:t>
        <a:bodyPr/>
        <a:lstStyle/>
        <a:p>
          <a:r>
            <a:rPr lang="tr-TR" dirty="0" err="1" smtClean="0"/>
            <a:t>Intermuscular</a:t>
          </a:r>
          <a:endParaRPr lang="tr-TR" dirty="0"/>
        </a:p>
      </dgm:t>
    </dgm:pt>
    <dgm:pt modelId="{4129C748-ECAB-4B48-80F1-93E5DFB2006A}" type="parTrans" cxnId="{291BF7F3-4D99-4963-A243-8CC5E6253201}">
      <dgm:prSet/>
      <dgm:spPr/>
      <dgm:t>
        <a:bodyPr/>
        <a:lstStyle/>
        <a:p>
          <a:endParaRPr lang="tr-TR"/>
        </a:p>
      </dgm:t>
    </dgm:pt>
    <dgm:pt modelId="{657C2DDB-F7D1-417B-A7EB-E00AB1D31E7E}" type="sibTrans" cxnId="{291BF7F3-4D99-4963-A243-8CC5E6253201}">
      <dgm:prSet/>
      <dgm:spPr/>
      <dgm:t>
        <a:bodyPr/>
        <a:lstStyle/>
        <a:p>
          <a:endParaRPr lang="tr-TR"/>
        </a:p>
      </dgm:t>
    </dgm:pt>
    <dgm:pt modelId="{B18DC40B-A019-4C5C-B183-A853C9F1B713}">
      <dgm:prSet phldrT="[Metin]" custT="1"/>
      <dgm:spPr/>
      <dgm:t>
        <a:bodyPr/>
        <a:lstStyle/>
        <a:p>
          <a:pPr algn="just"/>
          <a:r>
            <a:rPr lang="en-US" sz="2200" dirty="0" smtClean="0"/>
            <a:t>Small streaks of fat are visible between the bundles of muscle </a:t>
          </a:r>
          <a:r>
            <a:rPr lang="en-US" sz="2200" dirty="0" err="1" smtClean="0"/>
            <a:t>fibres</a:t>
          </a:r>
          <a:r>
            <a:rPr lang="en-US" sz="2200" dirty="0" smtClean="0"/>
            <a:t>, intermuscular fat, i.e. in the lean part of the meat; this is known as "marbling" and can amount to 4-8% of the weight of lean meat.</a:t>
          </a:r>
          <a:endParaRPr lang="tr-TR" sz="2200" dirty="0"/>
        </a:p>
      </dgm:t>
    </dgm:pt>
    <dgm:pt modelId="{23E16FC1-2958-41BE-B4A6-A584E624852B}" type="parTrans" cxnId="{76BE9E0A-29F6-46CA-A9CA-D99B3B1F8FE3}">
      <dgm:prSet/>
      <dgm:spPr/>
      <dgm:t>
        <a:bodyPr/>
        <a:lstStyle/>
        <a:p>
          <a:endParaRPr lang="tr-TR"/>
        </a:p>
      </dgm:t>
    </dgm:pt>
    <dgm:pt modelId="{46FA00C4-D82F-41B1-9DE1-7DBBBF7BC4E5}" type="sibTrans" cxnId="{76BE9E0A-29F6-46CA-A9CA-D99B3B1F8FE3}">
      <dgm:prSet/>
      <dgm:spPr/>
      <dgm:t>
        <a:bodyPr/>
        <a:lstStyle/>
        <a:p>
          <a:endParaRPr lang="tr-TR"/>
        </a:p>
      </dgm:t>
    </dgm:pt>
    <dgm:pt modelId="{6A86E3B2-7E26-4C53-B58A-D731AF2B4B05}">
      <dgm:prSet phldrT="[Metin]"/>
      <dgm:spPr/>
      <dgm:t>
        <a:bodyPr/>
        <a:lstStyle/>
        <a:p>
          <a:r>
            <a:rPr lang="tr-TR" dirty="0" err="1" smtClean="0"/>
            <a:t>Intramuscular</a:t>
          </a:r>
          <a:endParaRPr lang="tr-TR" dirty="0"/>
        </a:p>
      </dgm:t>
    </dgm:pt>
    <dgm:pt modelId="{EBE60F5B-9F93-47D9-9092-B82307634701}" type="parTrans" cxnId="{DF20031B-F0A5-41E6-9887-37820208D520}">
      <dgm:prSet/>
      <dgm:spPr/>
      <dgm:t>
        <a:bodyPr/>
        <a:lstStyle/>
        <a:p>
          <a:endParaRPr lang="tr-TR"/>
        </a:p>
      </dgm:t>
    </dgm:pt>
    <dgm:pt modelId="{0DFAF10A-FBD2-45F3-8B62-B445A0CAA2C3}" type="sibTrans" cxnId="{DF20031B-F0A5-41E6-9887-37820208D520}">
      <dgm:prSet/>
      <dgm:spPr/>
      <dgm:t>
        <a:bodyPr/>
        <a:lstStyle/>
        <a:p>
          <a:endParaRPr lang="tr-TR"/>
        </a:p>
      </dgm:t>
    </dgm:pt>
    <dgm:pt modelId="{3E359A4C-FAD1-477B-A088-8DC42368135B}">
      <dgm:prSet phldrT="[Metin]"/>
      <dgm:spPr/>
      <dgm:t>
        <a:bodyPr/>
        <a:lstStyle/>
        <a:p>
          <a:pPr algn="just"/>
          <a:r>
            <a:rPr lang="en-US" dirty="0" smtClean="0"/>
            <a:t>There are small amounts of fat within the muscle structure - intra muscular or structural fats - in amounts varying with the tissue. This can be 1-3% of the wet weight of muscle </a:t>
          </a:r>
          <a:r>
            <a:rPr lang="en-US" dirty="0" err="1" smtClean="0"/>
            <a:t>nd</a:t>
          </a:r>
          <a:r>
            <a:rPr lang="en-US" dirty="0" smtClean="0"/>
            <a:t> 5-7% of the weight of the liver.</a:t>
          </a:r>
          <a:endParaRPr lang="tr-TR" dirty="0"/>
        </a:p>
      </dgm:t>
    </dgm:pt>
    <dgm:pt modelId="{2E33F89D-4C36-45B4-A685-4703711028FA}" type="parTrans" cxnId="{7454CB5D-E52A-417D-9990-584158A0BC20}">
      <dgm:prSet/>
      <dgm:spPr/>
      <dgm:t>
        <a:bodyPr/>
        <a:lstStyle/>
        <a:p>
          <a:endParaRPr lang="tr-TR"/>
        </a:p>
      </dgm:t>
    </dgm:pt>
    <dgm:pt modelId="{70E86881-DC0F-4FA6-B718-ADC7539724CE}" type="sibTrans" cxnId="{7454CB5D-E52A-417D-9990-584158A0BC20}">
      <dgm:prSet/>
      <dgm:spPr/>
      <dgm:t>
        <a:bodyPr/>
        <a:lstStyle/>
        <a:p>
          <a:endParaRPr lang="tr-TR"/>
        </a:p>
      </dgm:t>
    </dgm:pt>
    <dgm:pt modelId="{1CE0547B-04D5-4122-A50B-C8D13B461BAA}">
      <dgm:prSet phldrT="[Metin]" phldr="1"/>
      <dgm:spPr/>
      <dgm:t>
        <a:bodyPr/>
        <a:lstStyle/>
        <a:p>
          <a:pPr algn="just"/>
          <a:endParaRPr lang="tr-TR" dirty="0"/>
        </a:p>
      </dgm:t>
    </dgm:pt>
    <dgm:pt modelId="{ACBFB727-57B2-4549-AAD9-12D8999AAF77}" type="parTrans" cxnId="{EA1B6981-AF1E-4B56-8034-9844754E76D4}">
      <dgm:prSet/>
      <dgm:spPr/>
      <dgm:t>
        <a:bodyPr/>
        <a:lstStyle/>
        <a:p>
          <a:endParaRPr lang="tr-TR"/>
        </a:p>
      </dgm:t>
    </dgm:pt>
    <dgm:pt modelId="{8FA8D2CF-517D-4D9D-9A34-9E7A845AAA05}" type="sibTrans" cxnId="{EA1B6981-AF1E-4B56-8034-9844754E76D4}">
      <dgm:prSet/>
      <dgm:spPr/>
      <dgm:t>
        <a:bodyPr/>
        <a:lstStyle/>
        <a:p>
          <a:endParaRPr lang="tr-TR"/>
        </a:p>
      </dgm:t>
    </dgm:pt>
    <dgm:pt modelId="{3E333680-788F-4630-8B35-5CA12B213B8D}" type="pres">
      <dgm:prSet presAssocID="{3AC715C3-329F-45E6-8230-D540A4D05348}" presName="Name0" presStyleCnt="0">
        <dgm:presLayoutVars>
          <dgm:chMax val="7"/>
          <dgm:chPref val="7"/>
          <dgm:dir/>
          <dgm:animLvl val="lvl"/>
        </dgm:presLayoutVars>
      </dgm:prSet>
      <dgm:spPr/>
      <dgm:t>
        <a:bodyPr/>
        <a:lstStyle/>
        <a:p>
          <a:endParaRPr lang="tr-TR"/>
        </a:p>
      </dgm:t>
    </dgm:pt>
    <dgm:pt modelId="{93351742-48B2-4063-B6D8-990011E7D757}" type="pres">
      <dgm:prSet presAssocID="{F3F0E0F1-89CC-4DAF-AA36-76377FE3B8AB}" presName="parentText_1" presStyleLbl="node1" presStyleIdx="0" presStyleCnt="3">
        <dgm:presLayoutVars>
          <dgm:chMax val="1"/>
          <dgm:chPref val="1"/>
          <dgm:bulletEnabled val="1"/>
        </dgm:presLayoutVars>
      </dgm:prSet>
      <dgm:spPr/>
      <dgm:t>
        <a:bodyPr/>
        <a:lstStyle/>
        <a:p>
          <a:endParaRPr lang="tr-TR"/>
        </a:p>
      </dgm:t>
    </dgm:pt>
    <dgm:pt modelId="{73F19B8C-38B9-455D-B4A8-34817BB57944}" type="pres">
      <dgm:prSet presAssocID="{F3F0E0F1-89CC-4DAF-AA36-76377FE3B8AB}" presName="childText_1" presStyleLbl="node1" presStyleIdx="0" presStyleCnt="3">
        <dgm:presLayoutVars>
          <dgm:chMax val="0"/>
          <dgm:chPref val="0"/>
          <dgm:bulletEnabled val="1"/>
        </dgm:presLayoutVars>
      </dgm:prSet>
      <dgm:spPr/>
      <dgm:t>
        <a:bodyPr/>
        <a:lstStyle/>
        <a:p>
          <a:endParaRPr lang="tr-TR"/>
        </a:p>
      </dgm:t>
    </dgm:pt>
    <dgm:pt modelId="{EB9A455B-3A06-4732-91E5-49626E2C7260}" type="pres">
      <dgm:prSet presAssocID="{F3F0E0F1-89CC-4DAF-AA36-76377FE3B8AB}" presName="accentShape_1" presStyleCnt="0"/>
      <dgm:spPr/>
    </dgm:pt>
    <dgm:pt modelId="{069788F2-2A86-4E2D-8105-7FACE0682212}" type="pres">
      <dgm:prSet presAssocID="{F3F0E0F1-89CC-4DAF-AA36-76377FE3B8AB}" presName="imageRepeatNode" presStyleLbl="node1" presStyleIdx="0" presStyleCnt="3"/>
      <dgm:spPr/>
      <dgm:t>
        <a:bodyPr/>
        <a:lstStyle/>
        <a:p>
          <a:endParaRPr lang="tr-TR"/>
        </a:p>
      </dgm:t>
    </dgm:pt>
    <dgm:pt modelId="{590D4667-5854-41DC-843C-0CCD067D76B6}" type="pres">
      <dgm:prSet presAssocID="{C352E4DA-5100-4AAD-AA38-1031234E727E}" presName="parentText_2" presStyleLbl="node1" presStyleIdx="0" presStyleCnt="3">
        <dgm:presLayoutVars>
          <dgm:chMax val="1"/>
          <dgm:chPref val="1"/>
          <dgm:bulletEnabled val="1"/>
        </dgm:presLayoutVars>
      </dgm:prSet>
      <dgm:spPr/>
      <dgm:t>
        <a:bodyPr/>
        <a:lstStyle/>
        <a:p>
          <a:endParaRPr lang="tr-TR"/>
        </a:p>
      </dgm:t>
    </dgm:pt>
    <dgm:pt modelId="{6D935CAB-128A-4934-8802-E7A686864C28}" type="pres">
      <dgm:prSet presAssocID="{C352E4DA-5100-4AAD-AA38-1031234E727E}" presName="childText_2" presStyleLbl="node2" presStyleIdx="0" presStyleCnt="0">
        <dgm:presLayoutVars>
          <dgm:chMax val="0"/>
          <dgm:chPref val="0"/>
          <dgm:bulletEnabled val="1"/>
        </dgm:presLayoutVars>
      </dgm:prSet>
      <dgm:spPr/>
      <dgm:t>
        <a:bodyPr/>
        <a:lstStyle/>
        <a:p>
          <a:endParaRPr lang="tr-TR"/>
        </a:p>
      </dgm:t>
    </dgm:pt>
    <dgm:pt modelId="{FE00C73B-485D-48C1-B55B-7D94F3A0097C}" type="pres">
      <dgm:prSet presAssocID="{C352E4DA-5100-4AAD-AA38-1031234E727E}" presName="accentShape_2" presStyleCnt="0"/>
      <dgm:spPr/>
    </dgm:pt>
    <dgm:pt modelId="{9FDE4B7E-41D4-4FE7-B2A2-CAB7FCE0852E}" type="pres">
      <dgm:prSet presAssocID="{C352E4DA-5100-4AAD-AA38-1031234E727E}" presName="imageRepeatNode" presStyleLbl="node1" presStyleIdx="1" presStyleCnt="3"/>
      <dgm:spPr/>
      <dgm:t>
        <a:bodyPr/>
        <a:lstStyle/>
        <a:p>
          <a:endParaRPr lang="tr-TR"/>
        </a:p>
      </dgm:t>
    </dgm:pt>
    <dgm:pt modelId="{DE623702-3903-4078-A13B-7E592889E2D4}" type="pres">
      <dgm:prSet presAssocID="{6A86E3B2-7E26-4C53-B58A-D731AF2B4B05}" presName="parentText_3" presStyleLbl="node1" presStyleIdx="1" presStyleCnt="3">
        <dgm:presLayoutVars>
          <dgm:chMax val="1"/>
          <dgm:chPref val="1"/>
          <dgm:bulletEnabled val="1"/>
        </dgm:presLayoutVars>
      </dgm:prSet>
      <dgm:spPr/>
      <dgm:t>
        <a:bodyPr/>
        <a:lstStyle/>
        <a:p>
          <a:endParaRPr lang="tr-TR"/>
        </a:p>
      </dgm:t>
    </dgm:pt>
    <dgm:pt modelId="{C6E0DF20-03EE-4A29-9FAC-E5F99C2BA163}" type="pres">
      <dgm:prSet presAssocID="{6A86E3B2-7E26-4C53-B58A-D731AF2B4B05}" presName="childText_3" presStyleLbl="node2" presStyleIdx="0" presStyleCnt="0">
        <dgm:presLayoutVars>
          <dgm:chMax val="0"/>
          <dgm:chPref val="0"/>
          <dgm:bulletEnabled val="1"/>
        </dgm:presLayoutVars>
      </dgm:prSet>
      <dgm:spPr/>
      <dgm:t>
        <a:bodyPr/>
        <a:lstStyle/>
        <a:p>
          <a:endParaRPr lang="tr-TR"/>
        </a:p>
      </dgm:t>
    </dgm:pt>
    <dgm:pt modelId="{FFA879A5-07A0-45D3-B220-6D4A15A6A72C}" type="pres">
      <dgm:prSet presAssocID="{6A86E3B2-7E26-4C53-B58A-D731AF2B4B05}" presName="accentShape_3" presStyleCnt="0"/>
      <dgm:spPr/>
    </dgm:pt>
    <dgm:pt modelId="{981DE114-AF72-48AF-9129-E8147B0392A7}" type="pres">
      <dgm:prSet presAssocID="{6A86E3B2-7E26-4C53-B58A-D731AF2B4B05}" presName="imageRepeatNode" presStyleLbl="node1" presStyleIdx="2" presStyleCnt="3"/>
      <dgm:spPr/>
      <dgm:t>
        <a:bodyPr/>
        <a:lstStyle/>
        <a:p>
          <a:endParaRPr lang="tr-TR"/>
        </a:p>
      </dgm:t>
    </dgm:pt>
  </dgm:ptLst>
  <dgm:cxnLst>
    <dgm:cxn modelId="{343219D8-CEE7-43DD-A0EB-3B83D6ED305C}" type="presOf" srcId="{3E359A4C-FAD1-477B-A088-8DC42368135B}" destId="{C6E0DF20-03EE-4A29-9FAC-E5F99C2BA163}" srcOrd="0" destOrd="0" presId="urn:microsoft.com/office/officeart/2009/3/layout/BlockDescendingList"/>
    <dgm:cxn modelId="{82CA7334-D751-48E7-9DAB-BDBF87AF5421}" type="presOf" srcId="{1CE0547B-04D5-4122-A50B-C8D13B461BAA}" destId="{C6E0DF20-03EE-4A29-9FAC-E5F99C2BA163}" srcOrd="0" destOrd="1" presId="urn:microsoft.com/office/officeart/2009/3/layout/BlockDescendingList"/>
    <dgm:cxn modelId="{E7AB3115-4122-4110-96B8-BFDFBA8153A9}" srcId="{F3F0E0F1-89CC-4DAF-AA36-76377FE3B8AB}" destId="{06680E1F-B74F-462B-BCF3-05FDAB2375E2}" srcOrd="0" destOrd="0" parTransId="{5F0308F9-58CA-4182-AA60-053F6D4240AF}" sibTransId="{817E9FA1-57C4-4CBE-8B04-47CD3184D919}"/>
    <dgm:cxn modelId="{22EF0CF0-2D47-43DC-A65C-E43B562B76D3}" type="presOf" srcId="{6A86E3B2-7E26-4C53-B58A-D731AF2B4B05}" destId="{981DE114-AF72-48AF-9129-E8147B0392A7}" srcOrd="1" destOrd="0" presId="urn:microsoft.com/office/officeart/2009/3/layout/BlockDescendingList"/>
    <dgm:cxn modelId="{7454CB5D-E52A-417D-9990-584158A0BC20}" srcId="{6A86E3B2-7E26-4C53-B58A-D731AF2B4B05}" destId="{3E359A4C-FAD1-477B-A088-8DC42368135B}" srcOrd="0" destOrd="0" parTransId="{2E33F89D-4C36-45B4-A685-4703711028FA}" sibTransId="{70E86881-DC0F-4FA6-B718-ADC7539724CE}"/>
    <dgm:cxn modelId="{EA1B6981-AF1E-4B56-8034-9844754E76D4}" srcId="{6A86E3B2-7E26-4C53-B58A-D731AF2B4B05}" destId="{1CE0547B-04D5-4122-A50B-C8D13B461BAA}" srcOrd="1" destOrd="0" parTransId="{ACBFB727-57B2-4549-AAD9-12D8999AAF77}" sibTransId="{8FA8D2CF-517D-4D9D-9A34-9E7A845AAA05}"/>
    <dgm:cxn modelId="{39CDDF67-645A-4D95-80E0-E3EDBA7378A8}" type="presOf" srcId="{F3F0E0F1-89CC-4DAF-AA36-76377FE3B8AB}" destId="{93351742-48B2-4063-B6D8-990011E7D757}" srcOrd="0" destOrd="0" presId="urn:microsoft.com/office/officeart/2009/3/layout/BlockDescendingList"/>
    <dgm:cxn modelId="{9B37CB97-7A06-48DC-991F-D3E9F33C10CA}" srcId="{3AC715C3-329F-45E6-8230-D540A4D05348}" destId="{F3F0E0F1-89CC-4DAF-AA36-76377FE3B8AB}" srcOrd="0" destOrd="0" parTransId="{3EF3506F-603E-4F92-954C-33C2320E39CE}" sibTransId="{99178A88-83AD-417E-BECF-3B21A351FF16}"/>
    <dgm:cxn modelId="{ECDA7265-453C-449F-BE7C-07E11DA834D5}" srcId="{F3F0E0F1-89CC-4DAF-AA36-76377FE3B8AB}" destId="{129A04A2-9954-44BC-A20B-A569488A3DAD}" srcOrd="1" destOrd="0" parTransId="{FBCC0E50-0DA5-45BE-BFD3-A23CD0008680}" sibTransId="{2324BA20-F2E1-468D-BBC5-2E322BD52E33}"/>
    <dgm:cxn modelId="{DF20031B-F0A5-41E6-9887-37820208D520}" srcId="{3AC715C3-329F-45E6-8230-D540A4D05348}" destId="{6A86E3B2-7E26-4C53-B58A-D731AF2B4B05}" srcOrd="2" destOrd="0" parTransId="{EBE60F5B-9F93-47D9-9092-B82307634701}" sibTransId="{0DFAF10A-FBD2-45F3-8B62-B445A0CAA2C3}"/>
    <dgm:cxn modelId="{A6BA55D7-468A-4B7E-A692-F9586650F9A1}" type="presOf" srcId="{6A86E3B2-7E26-4C53-B58A-D731AF2B4B05}" destId="{DE623702-3903-4078-A13B-7E592889E2D4}" srcOrd="0" destOrd="0" presId="urn:microsoft.com/office/officeart/2009/3/layout/BlockDescendingList"/>
    <dgm:cxn modelId="{76BE9E0A-29F6-46CA-A9CA-D99B3B1F8FE3}" srcId="{C352E4DA-5100-4AAD-AA38-1031234E727E}" destId="{B18DC40B-A019-4C5C-B183-A853C9F1B713}" srcOrd="0" destOrd="0" parTransId="{23E16FC1-2958-41BE-B4A6-A584E624852B}" sibTransId="{46FA00C4-D82F-41B1-9DE1-7DBBBF7BC4E5}"/>
    <dgm:cxn modelId="{1CEAF1A8-6DBC-486B-BC75-F28FBCBF6FB2}" type="presOf" srcId="{F3F0E0F1-89CC-4DAF-AA36-76377FE3B8AB}" destId="{069788F2-2A86-4E2D-8105-7FACE0682212}" srcOrd="1" destOrd="0" presId="urn:microsoft.com/office/officeart/2009/3/layout/BlockDescendingList"/>
    <dgm:cxn modelId="{90D4E513-9BB6-453B-B8E0-BEE7D557695C}" type="presOf" srcId="{C352E4DA-5100-4AAD-AA38-1031234E727E}" destId="{590D4667-5854-41DC-843C-0CCD067D76B6}" srcOrd="0" destOrd="0" presId="urn:microsoft.com/office/officeart/2009/3/layout/BlockDescendingList"/>
    <dgm:cxn modelId="{990D2B92-7D48-46F8-8386-1D9F0B44DD8D}" type="presOf" srcId="{B18DC40B-A019-4C5C-B183-A853C9F1B713}" destId="{6D935CAB-128A-4934-8802-E7A686864C28}" srcOrd="0" destOrd="0" presId="urn:microsoft.com/office/officeart/2009/3/layout/BlockDescendingList"/>
    <dgm:cxn modelId="{05763B45-8C56-449C-A680-C58327882C48}" type="presOf" srcId="{C352E4DA-5100-4AAD-AA38-1031234E727E}" destId="{9FDE4B7E-41D4-4FE7-B2A2-CAB7FCE0852E}" srcOrd="1" destOrd="0" presId="urn:microsoft.com/office/officeart/2009/3/layout/BlockDescendingList"/>
    <dgm:cxn modelId="{BE739245-E9E3-421C-82EA-6F7D3F285173}" type="presOf" srcId="{3AC715C3-329F-45E6-8230-D540A4D05348}" destId="{3E333680-788F-4630-8B35-5CA12B213B8D}" srcOrd="0" destOrd="0" presId="urn:microsoft.com/office/officeart/2009/3/layout/BlockDescendingList"/>
    <dgm:cxn modelId="{BC4D915C-F82B-4AB3-9C93-F10DBC92CE41}" type="presOf" srcId="{06680E1F-B74F-462B-BCF3-05FDAB2375E2}" destId="{73F19B8C-38B9-455D-B4A8-34817BB57944}" srcOrd="0" destOrd="0" presId="urn:microsoft.com/office/officeart/2009/3/layout/BlockDescendingList"/>
    <dgm:cxn modelId="{3A7AE3FE-C4C2-47C2-9E35-26ABAA208888}" type="presOf" srcId="{129A04A2-9954-44BC-A20B-A569488A3DAD}" destId="{73F19B8C-38B9-455D-B4A8-34817BB57944}" srcOrd="0" destOrd="1" presId="urn:microsoft.com/office/officeart/2009/3/layout/BlockDescendingList"/>
    <dgm:cxn modelId="{291BF7F3-4D99-4963-A243-8CC5E6253201}" srcId="{3AC715C3-329F-45E6-8230-D540A4D05348}" destId="{C352E4DA-5100-4AAD-AA38-1031234E727E}" srcOrd="1" destOrd="0" parTransId="{4129C748-ECAB-4B48-80F1-93E5DFB2006A}" sibTransId="{657C2DDB-F7D1-417B-A7EB-E00AB1D31E7E}"/>
    <dgm:cxn modelId="{8A4D1F28-8F93-4CF4-98D5-0B843C729688}" type="presParOf" srcId="{3E333680-788F-4630-8B35-5CA12B213B8D}" destId="{93351742-48B2-4063-B6D8-990011E7D757}" srcOrd="0" destOrd="0" presId="urn:microsoft.com/office/officeart/2009/3/layout/BlockDescendingList"/>
    <dgm:cxn modelId="{4C2FDB7C-6251-48F5-949E-623735C3094C}" type="presParOf" srcId="{3E333680-788F-4630-8B35-5CA12B213B8D}" destId="{73F19B8C-38B9-455D-B4A8-34817BB57944}" srcOrd="1" destOrd="0" presId="urn:microsoft.com/office/officeart/2009/3/layout/BlockDescendingList"/>
    <dgm:cxn modelId="{C476346F-6358-4F3A-86A8-6699E15BB718}" type="presParOf" srcId="{3E333680-788F-4630-8B35-5CA12B213B8D}" destId="{EB9A455B-3A06-4732-91E5-49626E2C7260}" srcOrd="2" destOrd="0" presId="urn:microsoft.com/office/officeart/2009/3/layout/BlockDescendingList"/>
    <dgm:cxn modelId="{D8976DF0-991D-446C-97D1-4300F51DBC4B}" type="presParOf" srcId="{EB9A455B-3A06-4732-91E5-49626E2C7260}" destId="{069788F2-2A86-4E2D-8105-7FACE0682212}" srcOrd="0" destOrd="0" presId="urn:microsoft.com/office/officeart/2009/3/layout/BlockDescendingList"/>
    <dgm:cxn modelId="{D4DE2942-9CC7-4286-AF7F-1FFA8B8EBC8E}" type="presParOf" srcId="{3E333680-788F-4630-8B35-5CA12B213B8D}" destId="{590D4667-5854-41DC-843C-0CCD067D76B6}" srcOrd="3" destOrd="0" presId="urn:microsoft.com/office/officeart/2009/3/layout/BlockDescendingList"/>
    <dgm:cxn modelId="{CC0199F4-95F0-4329-BA13-050F406E3802}" type="presParOf" srcId="{3E333680-788F-4630-8B35-5CA12B213B8D}" destId="{6D935CAB-128A-4934-8802-E7A686864C28}" srcOrd="4" destOrd="0" presId="urn:microsoft.com/office/officeart/2009/3/layout/BlockDescendingList"/>
    <dgm:cxn modelId="{7C623385-2CFD-49A7-8A35-5F490725B1B3}" type="presParOf" srcId="{3E333680-788F-4630-8B35-5CA12B213B8D}" destId="{FE00C73B-485D-48C1-B55B-7D94F3A0097C}" srcOrd="5" destOrd="0" presId="urn:microsoft.com/office/officeart/2009/3/layout/BlockDescendingList"/>
    <dgm:cxn modelId="{EA7863B4-EBD2-400E-A888-CE32FF1DE2DC}" type="presParOf" srcId="{FE00C73B-485D-48C1-B55B-7D94F3A0097C}" destId="{9FDE4B7E-41D4-4FE7-B2A2-CAB7FCE0852E}" srcOrd="0" destOrd="0" presId="urn:microsoft.com/office/officeart/2009/3/layout/BlockDescendingList"/>
    <dgm:cxn modelId="{4AE42E22-1DFF-4FE2-A162-C90BB2839F92}" type="presParOf" srcId="{3E333680-788F-4630-8B35-5CA12B213B8D}" destId="{DE623702-3903-4078-A13B-7E592889E2D4}" srcOrd="6" destOrd="0" presId="urn:microsoft.com/office/officeart/2009/3/layout/BlockDescendingList"/>
    <dgm:cxn modelId="{BEB21AEC-29C2-4486-9281-0DB21A75AAFB}" type="presParOf" srcId="{3E333680-788F-4630-8B35-5CA12B213B8D}" destId="{C6E0DF20-03EE-4A29-9FAC-E5F99C2BA163}" srcOrd="7" destOrd="0" presId="urn:microsoft.com/office/officeart/2009/3/layout/BlockDescendingList"/>
    <dgm:cxn modelId="{CAAD3EBD-1589-427F-A976-6803F0722359}" type="presParOf" srcId="{3E333680-788F-4630-8B35-5CA12B213B8D}" destId="{FFA879A5-07A0-45D3-B220-6D4A15A6A72C}" srcOrd="8" destOrd="0" presId="urn:microsoft.com/office/officeart/2009/3/layout/BlockDescendingList"/>
    <dgm:cxn modelId="{B4DA28E6-E36B-4DEB-ACC9-C03F35E9CA83}" type="presParOf" srcId="{FFA879A5-07A0-45D3-B220-6D4A15A6A72C}" destId="{981DE114-AF72-48AF-9129-E8147B0392A7}" srcOrd="0" destOrd="0" presId="urn:microsoft.com/office/officeart/2009/3/layout/BlockDescending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6E073-AF92-41DE-8A7F-3E35F041286B}">
      <dsp:nvSpPr>
        <dsp:cNvPr id="0" name=""/>
        <dsp:cNvSpPr/>
      </dsp:nvSpPr>
      <dsp:spPr>
        <a:xfrm>
          <a:off x="0" y="510294"/>
          <a:ext cx="8307976" cy="1630843"/>
        </a:xfrm>
        <a:prstGeom prst="roundRect">
          <a:avLst>
            <a:gd name="adj" fmla="val 1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8490AD-F1EE-46CF-9A67-C50DA8B83D29}">
      <dsp:nvSpPr>
        <dsp:cNvPr id="0" name=""/>
        <dsp:cNvSpPr/>
      </dsp:nvSpPr>
      <dsp:spPr>
        <a:xfrm>
          <a:off x="249239" y="131832"/>
          <a:ext cx="2440467" cy="1944384"/>
        </a:xfrm>
        <a:prstGeom prst="roundRect">
          <a:avLst>
            <a:gd name="adj" fmla="val 10000"/>
          </a:avLst>
        </a:prstGeom>
        <a:solidFill>
          <a:schemeClr val="accent2">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D05501-2B86-49F9-9528-397917A4282E}">
      <dsp:nvSpPr>
        <dsp:cNvPr id="0" name=""/>
        <dsp:cNvSpPr/>
      </dsp:nvSpPr>
      <dsp:spPr>
        <a:xfrm rot="10800000">
          <a:off x="249239" y="1986356"/>
          <a:ext cx="2440467" cy="4127410"/>
        </a:xfrm>
        <a:prstGeom prst="round2SameRect">
          <a:avLst>
            <a:gd name="adj1" fmla="val 10500"/>
            <a:gd name="adj2" fmla="val 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t" anchorCtr="0">
          <a:noAutofit/>
        </a:bodyPr>
        <a:lstStyle/>
        <a:p>
          <a:pPr lvl="0" algn="ctr" defTabSz="1155700">
            <a:lnSpc>
              <a:spcPct val="90000"/>
            </a:lnSpc>
            <a:spcBef>
              <a:spcPct val="0"/>
            </a:spcBef>
            <a:spcAft>
              <a:spcPct val="35000"/>
            </a:spcAft>
          </a:pPr>
          <a:r>
            <a:rPr lang="en-US" sz="2600" kern="1200" dirty="0" smtClean="0"/>
            <a:t>Collagen is the most abundant protein in  animal body, about 20-25 per cent of total body protein. </a:t>
          </a:r>
          <a:endParaRPr lang="tr-TR" sz="2600" kern="1200" dirty="0"/>
        </a:p>
      </dsp:txBody>
      <dsp:txXfrm rot="10800000">
        <a:off x="324292" y="1986356"/>
        <a:ext cx="2290361" cy="4052357"/>
      </dsp:txXfrm>
    </dsp:sp>
    <dsp:sp modelId="{39B8CCD6-7872-478F-9DB6-D5EE22E34DBB}">
      <dsp:nvSpPr>
        <dsp:cNvPr id="0" name=""/>
        <dsp:cNvSpPr/>
      </dsp:nvSpPr>
      <dsp:spPr>
        <a:xfrm>
          <a:off x="2933754" y="60983"/>
          <a:ext cx="2440467" cy="1944384"/>
        </a:xfrm>
        <a:prstGeom prst="roundRect">
          <a:avLst>
            <a:gd name="adj" fmla="val 10000"/>
          </a:avLst>
        </a:prstGeom>
        <a:solidFill>
          <a:schemeClr val="accent2">
            <a:tint val="50000"/>
            <a:hueOff val="-440331"/>
            <a:satOff val="-38085"/>
            <a:lumOff val="-3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B78A0BA-9A63-4C35-930B-896503A5D8FE}">
      <dsp:nvSpPr>
        <dsp:cNvPr id="0" name=""/>
        <dsp:cNvSpPr/>
      </dsp:nvSpPr>
      <dsp:spPr>
        <a:xfrm rot="10800000">
          <a:off x="2933754" y="1773811"/>
          <a:ext cx="2440467" cy="4410804"/>
        </a:xfrm>
        <a:prstGeom prst="round2SameRect">
          <a:avLst>
            <a:gd name="adj1" fmla="val 10500"/>
            <a:gd name="adj2" fmla="val 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kern="1200" dirty="0" smtClean="0"/>
            <a:t>Elastin is rubbery protein present throughout the body in ligament and arterial walls</a:t>
          </a:r>
          <a:endParaRPr lang="tr-TR" sz="2500" kern="1200" dirty="0"/>
        </a:p>
      </dsp:txBody>
      <dsp:txXfrm rot="10800000">
        <a:off x="3008807" y="1773811"/>
        <a:ext cx="2290361" cy="4335751"/>
      </dsp:txXfrm>
    </dsp:sp>
    <dsp:sp modelId="{CF16529B-C509-4D2A-B57D-5750D5C013A3}">
      <dsp:nvSpPr>
        <dsp:cNvPr id="0" name=""/>
        <dsp:cNvSpPr/>
      </dsp:nvSpPr>
      <dsp:spPr>
        <a:xfrm>
          <a:off x="5618268" y="190909"/>
          <a:ext cx="2440467" cy="1944384"/>
        </a:xfrm>
        <a:prstGeom prst="roundRect">
          <a:avLst>
            <a:gd name="adj" fmla="val 10000"/>
          </a:avLst>
        </a:prstGeom>
        <a:solidFill>
          <a:schemeClr val="accent2">
            <a:tint val="50000"/>
            <a:hueOff val="-880662"/>
            <a:satOff val="-76170"/>
            <a:lumOff val="-7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19BD7D-3F1D-4B07-9871-3C0A155BEE6D}">
      <dsp:nvSpPr>
        <dsp:cNvPr id="0" name=""/>
        <dsp:cNvSpPr/>
      </dsp:nvSpPr>
      <dsp:spPr>
        <a:xfrm rot="10800000">
          <a:off x="5618268" y="2163587"/>
          <a:ext cx="2440467" cy="3891102"/>
        </a:xfrm>
        <a:prstGeom prst="round2SameRect">
          <a:avLst>
            <a:gd name="adj1" fmla="val 10500"/>
            <a:gd name="adj2" fmla="val 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kern="1200" dirty="0" err="1" smtClean="0"/>
            <a:t>Reticulin</a:t>
          </a:r>
          <a:r>
            <a:rPr lang="en-US" sz="2500" kern="1200" dirty="0" smtClean="0"/>
            <a:t> is another stromal protein which gives black with </a:t>
          </a:r>
          <a:r>
            <a:rPr lang="en-US" sz="2500" kern="1200" dirty="0" err="1" smtClean="0"/>
            <a:t>ammonical</a:t>
          </a:r>
          <a:r>
            <a:rPr lang="en-US" sz="2500" kern="1200" dirty="0" smtClean="0"/>
            <a:t> silver. </a:t>
          </a:r>
          <a:endParaRPr lang="tr-TR" sz="2500" kern="1200" dirty="0"/>
        </a:p>
      </dsp:txBody>
      <dsp:txXfrm rot="10800000">
        <a:off x="5693321" y="2163587"/>
        <a:ext cx="2290361" cy="38160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DE114-AF72-48AF-9129-E8147B0392A7}">
      <dsp:nvSpPr>
        <dsp:cNvPr id="0" name=""/>
        <dsp:cNvSpPr/>
      </dsp:nvSpPr>
      <dsp:spPr>
        <a:xfrm>
          <a:off x="6677960" y="1598800"/>
          <a:ext cx="2564797" cy="4879693"/>
        </a:xfrm>
        <a:prstGeom prst="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0" rIns="245745" bIns="54610" numCol="1" spcCol="1270" anchor="ctr" anchorCtr="0">
          <a:noAutofit/>
        </a:bodyPr>
        <a:lstStyle/>
        <a:p>
          <a:pPr lvl="0" algn="r" defTabSz="1911350">
            <a:lnSpc>
              <a:spcPct val="90000"/>
            </a:lnSpc>
            <a:spcBef>
              <a:spcPct val="0"/>
            </a:spcBef>
            <a:spcAft>
              <a:spcPct val="35000"/>
            </a:spcAft>
          </a:pPr>
          <a:r>
            <a:rPr lang="tr-TR" sz="4300" kern="1200" dirty="0" err="1" smtClean="0"/>
            <a:t>Intramuscular</a:t>
          </a:r>
          <a:endParaRPr lang="tr-TR" sz="4300" kern="1200" dirty="0"/>
        </a:p>
      </dsp:txBody>
      <dsp:txXfrm rot="16200000">
        <a:off x="6650140" y="3461238"/>
        <a:ext cx="4391723" cy="666847"/>
      </dsp:txXfrm>
    </dsp:sp>
    <dsp:sp modelId="{9FDE4B7E-41D4-4FE7-B2A2-CAB7FCE0852E}">
      <dsp:nvSpPr>
        <dsp:cNvPr id="0" name=""/>
        <dsp:cNvSpPr/>
      </dsp:nvSpPr>
      <dsp:spPr>
        <a:xfrm>
          <a:off x="3883835" y="775649"/>
          <a:ext cx="2564797" cy="5700241"/>
        </a:xfrm>
        <a:prstGeom prst="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0" rIns="245745" bIns="54610" numCol="1" spcCol="1270" anchor="ctr" anchorCtr="0">
          <a:noAutofit/>
        </a:bodyPr>
        <a:lstStyle/>
        <a:p>
          <a:pPr lvl="0" algn="r" defTabSz="1911350">
            <a:lnSpc>
              <a:spcPct val="90000"/>
            </a:lnSpc>
            <a:spcBef>
              <a:spcPct val="0"/>
            </a:spcBef>
            <a:spcAft>
              <a:spcPct val="35000"/>
            </a:spcAft>
          </a:pPr>
          <a:r>
            <a:rPr lang="tr-TR" sz="4300" kern="1200" dirty="0" err="1" smtClean="0"/>
            <a:t>Intermuscular</a:t>
          </a:r>
          <a:endParaRPr lang="tr-TR" sz="4300" kern="1200" dirty="0"/>
        </a:p>
      </dsp:txBody>
      <dsp:txXfrm rot="16200000">
        <a:off x="3486769" y="3007334"/>
        <a:ext cx="5130217" cy="666847"/>
      </dsp:txXfrm>
    </dsp:sp>
    <dsp:sp modelId="{069788F2-2A86-4E2D-8105-7FACE0682212}">
      <dsp:nvSpPr>
        <dsp:cNvPr id="0" name=""/>
        <dsp:cNvSpPr/>
      </dsp:nvSpPr>
      <dsp:spPr>
        <a:xfrm>
          <a:off x="1081455" y="0"/>
          <a:ext cx="2564797" cy="6475890"/>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0" rIns="245745" bIns="54610" numCol="1" spcCol="1270" anchor="ctr" anchorCtr="0">
          <a:noAutofit/>
        </a:bodyPr>
        <a:lstStyle/>
        <a:p>
          <a:pPr lvl="0" algn="r" defTabSz="1911350">
            <a:lnSpc>
              <a:spcPct val="90000"/>
            </a:lnSpc>
            <a:spcBef>
              <a:spcPct val="0"/>
            </a:spcBef>
            <a:spcAft>
              <a:spcPct val="35000"/>
            </a:spcAft>
          </a:pPr>
          <a:r>
            <a:rPr lang="tr-TR" sz="4300" kern="1200" dirty="0" err="1" smtClean="0"/>
            <a:t>Subcutaneous</a:t>
          </a:r>
          <a:r>
            <a:rPr lang="tr-TR" sz="4300" kern="1200" dirty="0" smtClean="0"/>
            <a:t> </a:t>
          </a:r>
          <a:endParaRPr lang="tr-TR" sz="4300" kern="1200" dirty="0"/>
        </a:p>
      </dsp:txBody>
      <dsp:txXfrm rot="16200000">
        <a:off x="335347" y="2580727"/>
        <a:ext cx="5828301" cy="666847"/>
      </dsp:txXfrm>
    </dsp:sp>
    <dsp:sp modelId="{73F19B8C-38B9-455D-B4A8-34817BB57944}">
      <dsp:nvSpPr>
        <dsp:cNvPr id="0" name=""/>
        <dsp:cNvSpPr/>
      </dsp:nvSpPr>
      <dsp:spPr>
        <a:xfrm>
          <a:off x="1081455" y="0"/>
          <a:ext cx="1821005" cy="6507125"/>
        </a:xfrm>
        <a:prstGeom prst="rect">
          <a:avLst/>
        </a:prstGeom>
        <a:noFill/>
        <a:ln>
          <a:noFill/>
        </a:ln>
        <a:effectLst/>
        <a:scene3d>
          <a:camera prst="orthographicFront"/>
          <a:lightRig rig="flat" dir="t"/>
        </a:scene3d>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t" anchorCtr="0">
          <a:noAutofit/>
        </a:bodyPr>
        <a:lstStyle/>
        <a:p>
          <a:pPr lvl="0" algn="just" defTabSz="977900">
            <a:lnSpc>
              <a:spcPct val="90000"/>
            </a:lnSpc>
            <a:spcBef>
              <a:spcPct val="0"/>
            </a:spcBef>
            <a:spcAft>
              <a:spcPct val="35000"/>
            </a:spcAft>
          </a:pPr>
          <a:r>
            <a:rPr lang="en-US" sz="2200" kern="1200" dirty="0" smtClean="0"/>
            <a:t>The largest amount by far is in the storage deposits under the skin and around the organs. </a:t>
          </a:r>
          <a:endParaRPr lang="tr-TR" sz="2200" kern="1200" dirty="0"/>
        </a:p>
        <a:p>
          <a:pPr lvl="0" algn="just" defTabSz="977900">
            <a:lnSpc>
              <a:spcPct val="90000"/>
            </a:lnSpc>
            <a:spcBef>
              <a:spcPct val="0"/>
            </a:spcBef>
            <a:spcAft>
              <a:spcPct val="35000"/>
            </a:spcAft>
          </a:pPr>
          <a:endParaRPr lang="tr-TR" sz="2200" kern="1200" dirty="0" smtClean="0"/>
        </a:p>
        <a:p>
          <a:pPr lvl="0" algn="just" defTabSz="977900">
            <a:lnSpc>
              <a:spcPct val="90000"/>
            </a:lnSpc>
            <a:spcBef>
              <a:spcPct val="0"/>
            </a:spcBef>
            <a:spcAft>
              <a:spcPct val="35000"/>
            </a:spcAft>
          </a:pPr>
          <a:r>
            <a:rPr lang="en-US" sz="2200" kern="1200" dirty="0" smtClean="0"/>
            <a:t>This constitutes the obvious, visible fat in a piece of meat and can be as much as 4050% of the total weight </a:t>
          </a:r>
          <a:endParaRPr lang="tr-TR" sz="2200" kern="1200" dirty="0"/>
        </a:p>
      </dsp:txBody>
      <dsp:txXfrm>
        <a:off x="1081455" y="0"/>
        <a:ext cx="1821005" cy="6507125"/>
      </dsp:txXfrm>
    </dsp:sp>
    <dsp:sp modelId="{6D935CAB-128A-4934-8802-E7A686864C28}">
      <dsp:nvSpPr>
        <dsp:cNvPr id="0" name=""/>
        <dsp:cNvSpPr/>
      </dsp:nvSpPr>
      <dsp:spPr>
        <a:xfrm>
          <a:off x="3883835" y="775649"/>
          <a:ext cx="1821005" cy="5731475"/>
        </a:xfrm>
        <a:prstGeom prst="rect">
          <a:avLst/>
        </a:prstGeom>
        <a:noFill/>
        <a:ln>
          <a:noFill/>
        </a:ln>
        <a:effectLst/>
        <a:scene3d>
          <a:camera prst="orthographicFront"/>
          <a:lightRig rig="flat" dir="t"/>
        </a:scene3d>
        <a:sp3d/>
      </dsp:spPr>
      <dsp:style>
        <a:lnRef idx="0">
          <a:scrgbClr r="0" g="0" b="0"/>
        </a:lnRef>
        <a:fillRef idx="3">
          <a:scrgbClr r="0" g="0" b="0"/>
        </a:fillRef>
        <a:effectRef idx="1">
          <a:scrgbClr r="0" g="0" b="0"/>
        </a:effectRef>
        <a:fontRef idx="minor">
          <a:schemeClr val="lt1"/>
        </a:fontRef>
      </dsp:style>
      <dsp:txBody>
        <a:bodyPr spcFirstLastPara="0" vert="horz" wrap="square" lIns="83820" tIns="83820" rIns="83820" bIns="83820" numCol="1" spcCol="1270" anchor="t" anchorCtr="0">
          <a:noAutofit/>
        </a:bodyPr>
        <a:lstStyle/>
        <a:p>
          <a:pPr lvl="0" algn="just" defTabSz="977900">
            <a:lnSpc>
              <a:spcPct val="90000"/>
            </a:lnSpc>
            <a:spcBef>
              <a:spcPct val="0"/>
            </a:spcBef>
            <a:spcAft>
              <a:spcPct val="35000"/>
            </a:spcAft>
          </a:pPr>
          <a:r>
            <a:rPr lang="en-US" sz="2200" kern="1200" dirty="0" smtClean="0"/>
            <a:t>Small streaks of fat are visible between the bundles of muscle </a:t>
          </a:r>
          <a:r>
            <a:rPr lang="en-US" sz="2200" kern="1200" dirty="0" err="1" smtClean="0"/>
            <a:t>fibres</a:t>
          </a:r>
          <a:r>
            <a:rPr lang="en-US" sz="2200" kern="1200" dirty="0" smtClean="0"/>
            <a:t>, intermuscular fat, i.e. in the lean part of the meat; this is known as "marbling" and can amount to 4-8% of the weight of lean meat.</a:t>
          </a:r>
          <a:endParaRPr lang="tr-TR" sz="2200" kern="1200" dirty="0"/>
        </a:p>
      </dsp:txBody>
      <dsp:txXfrm>
        <a:off x="3883835" y="775649"/>
        <a:ext cx="1821005" cy="5731475"/>
      </dsp:txXfrm>
    </dsp:sp>
    <dsp:sp modelId="{C6E0DF20-03EE-4A29-9FAC-E5F99C2BA163}">
      <dsp:nvSpPr>
        <dsp:cNvPr id="0" name=""/>
        <dsp:cNvSpPr/>
      </dsp:nvSpPr>
      <dsp:spPr>
        <a:xfrm>
          <a:off x="6677960" y="1598800"/>
          <a:ext cx="1821005" cy="4908324"/>
        </a:xfrm>
        <a:prstGeom prst="rect">
          <a:avLst/>
        </a:prstGeom>
        <a:noFill/>
        <a:ln>
          <a:noFill/>
        </a:ln>
        <a:effectLst/>
        <a:scene3d>
          <a:camera prst="orthographicFront"/>
          <a:lightRig rig="flat" dir="t"/>
        </a:scene3d>
        <a:sp3d/>
      </dsp:spPr>
      <dsp:style>
        <a:lnRef idx="0">
          <a:scrgbClr r="0" g="0" b="0"/>
        </a:lnRef>
        <a:fillRef idx="3">
          <a:scrgbClr r="0" g="0" b="0"/>
        </a:fillRef>
        <a:effectRef idx="1">
          <a:scrgbClr r="0" g="0" b="0"/>
        </a:effectRef>
        <a:fontRef idx="minor">
          <a:schemeClr val="lt1"/>
        </a:fontRef>
      </dsp:style>
      <dsp:txBody>
        <a:bodyPr spcFirstLastPara="0" vert="horz" wrap="square" lIns="76200" tIns="76200" rIns="76200" bIns="76200" numCol="1" spcCol="1270" anchor="t" anchorCtr="0">
          <a:noAutofit/>
        </a:bodyPr>
        <a:lstStyle/>
        <a:p>
          <a:pPr lvl="0" algn="just" defTabSz="889000">
            <a:lnSpc>
              <a:spcPct val="90000"/>
            </a:lnSpc>
            <a:spcBef>
              <a:spcPct val="0"/>
            </a:spcBef>
            <a:spcAft>
              <a:spcPct val="35000"/>
            </a:spcAft>
          </a:pPr>
          <a:r>
            <a:rPr lang="en-US" sz="2000" kern="1200" dirty="0" smtClean="0"/>
            <a:t>There are small amounts of fat within the muscle structure - intra muscular or structural fats - in amounts varying with the tissue. This can be 1-3% of the wet weight of muscle </a:t>
          </a:r>
          <a:r>
            <a:rPr lang="en-US" sz="2000" kern="1200" dirty="0" err="1" smtClean="0"/>
            <a:t>nd</a:t>
          </a:r>
          <a:r>
            <a:rPr lang="en-US" sz="2000" kern="1200" dirty="0" smtClean="0"/>
            <a:t> 5-7% of the weight of the liver.</a:t>
          </a:r>
          <a:endParaRPr lang="tr-TR" sz="2000" kern="1200" dirty="0"/>
        </a:p>
        <a:p>
          <a:pPr lvl="0" algn="just" defTabSz="889000">
            <a:lnSpc>
              <a:spcPct val="90000"/>
            </a:lnSpc>
            <a:spcBef>
              <a:spcPct val="0"/>
            </a:spcBef>
            <a:spcAft>
              <a:spcPct val="35000"/>
            </a:spcAft>
          </a:pPr>
          <a:endParaRPr lang="tr-TR" sz="2000" kern="1200" dirty="0"/>
        </a:p>
      </dsp:txBody>
      <dsp:txXfrm>
        <a:off x="6677960" y="1598800"/>
        <a:ext cx="1821005" cy="4908324"/>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AC8E5D-D83E-4285-9058-6D49C7EB8782}" type="datetimeFigureOut">
              <a:rPr lang="tr-TR" smtClean="0"/>
              <a:t>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B5319D-BC9A-4DF6-8C4F-A92F79A9E1D1}" type="slidenum">
              <a:rPr lang="tr-TR" smtClean="0"/>
              <a:t>‹#›</a:t>
            </a:fld>
            <a:endParaRPr lang="tr-TR"/>
          </a:p>
        </p:txBody>
      </p:sp>
    </p:spTree>
    <p:extLst>
      <p:ext uri="{BB962C8B-B14F-4D97-AF65-F5344CB8AC3E}">
        <p14:creationId xmlns:p14="http://schemas.microsoft.com/office/powerpoint/2010/main" val="590777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dirty="0" smtClean="0"/>
              <a:t>It is evident that organ meats, in general, possess markedly higher contents of</a:t>
            </a:r>
          </a:p>
          <a:p>
            <a:r>
              <a:rPr lang="en-US" dirty="0" smtClean="0"/>
              <a:t>vitamins than muscular tissue</a:t>
            </a:r>
            <a:r>
              <a:rPr lang="tr-TR"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Meat and meat products are excellent sources of the B-complex vitamins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The daily requirement for humans of this rarely occurring vitamin is 1-1.5 mg. Plant food has no vitamin B</a:t>
            </a:r>
            <a:r>
              <a:rPr lang="en-US" sz="1200" b="0" i="0" kern="1200" baseline="-25000" dirty="0" smtClean="0">
                <a:solidFill>
                  <a:schemeClr val="tx1"/>
                </a:solidFill>
                <a:effectLst/>
                <a:latin typeface="+mn-lt"/>
                <a:ea typeface="+mn-ea"/>
                <a:cs typeface="+mn-cs"/>
              </a:rPr>
              <a:t>12</a:t>
            </a:r>
            <a:r>
              <a:rPr lang="en-US" sz="1200" b="0" i="0" kern="1200" dirty="0" smtClean="0">
                <a:solidFill>
                  <a:schemeClr val="tx1"/>
                </a:solidFill>
                <a:effectLst/>
                <a:latin typeface="+mn-lt"/>
                <a:ea typeface="+mn-ea"/>
                <a:cs typeface="+mn-cs"/>
              </a:rPr>
              <a:t>, hence meat is a good source of this vitamin for children, as in their organisms deposits of B</a:t>
            </a:r>
            <a:r>
              <a:rPr lang="en-US" sz="1200" b="0" i="0" kern="1200" baseline="-25000" dirty="0" smtClean="0">
                <a:solidFill>
                  <a:schemeClr val="tx1"/>
                </a:solidFill>
                <a:effectLst/>
                <a:latin typeface="+mn-lt"/>
                <a:ea typeface="+mn-ea"/>
                <a:cs typeface="+mn-cs"/>
              </a:rPr>
              <a:t>12 </a:t>
            </a:r>
            <a:r>
              <a:rPr lang="en-US" sz="1200" b="0" i="0" kern="1200" dirty="0" smtClean="0">
                <a:solidFill>
                  <a:schemeClr val="tx1"/>
                </a:solidFill>
                <a:effectLst/>
                <a:latin typeface="+mn-lt"/>
                <a:ea typeface="+mn-ea"/>
                <a:cs typeface="+mn-cs"/>
              </a:rPr>
              <a:t>have to be established.</a:t>
            </a:r>
          </a:p>
          <a:p>
            <a:endParaRPr lang="tr-TR" dirty="0"/>
          </a:p>
        </p:txBody>
      </p:sp>
      <p:sp>
        <p:nvSpPr>
          <p:cNvPr id="4" name="Slayt Numarası Yer Tutucusu 3"/>
          <p:cNvSpPr>
            <a:spLocks noGrp="1"/>
          </p:cNvSpPr>
          <p:nvPr>
            <p:ph type="sldNum" sz="quarter" idx="10"/>
          </p:nvPr>
        </p:nvSpPr>
        <p:spPr/>
        <p:txBody>
          <a:bodyPr/>
          <a:lstStyle/>
          <a:p>
            <a:fld id="{69D35197-5BFF-40D2-93A3-322E86277469}" type="slidenum">
              <a:rPr lang="tr-TR" smtClean="0"/>
              <a:t>7</a:t>
            </a:fld>
            <a:endParaRPr lang="tr-TR"/>
          </a:p>
        </p:txBody>
      </p:sp>
    </p:spTree>
    <p:extLst>
      <p:ext uri="{BB962C8B-B14F-4D97-AF65-F5344CB8AC3E}">
        <p14:creationId xmlns:p14="http://schemas.microsoft.com/office/powerpoint/2010/main" val="738304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B6262C7-EF1E-4218-89AE-7BB3FD6DE189}" type="datetimeFigureOut">
              <a:rPr lang="tr-TR" smtClean="0"/>
              <a:t>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282120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6262C7-EF1E-4218-89AE-7BB3FD6DE189}" type="datetimeFigureOut">
              <a:rPr lang="tr-TR" smtClean="0"/>
              <a:t>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360302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6262C7-EF1E-4218-89AE-7BB3FD6DE189}" type="datetimeFigureOut">
              <a:rPr lang="tr-TR" smtClean="0"/>
              <a:t>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269208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6262C7-EF1E-4218-89AE-7BB3FD6DE189}" type="datetimeFigureOut">
              <a:rPr lang="tr-TR" smtClean="0"/>
              <a:t>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1979957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B6262C7-EF1E-4218-89AE-7BB3FD6DE189}" type="datetimeFigureOut">
              <a:rPr lang="tr-TR" smtClean="0"/>
              <a:t>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4112303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6262C7-EF1E-4218-89AE-7BB3FD6DE189}" type="datetimeFigureOut">
              <a:rPr lang="tr-TR" smtClean="0"/>
              <a:t>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3757298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6262C7-EF1E-4218-89AE-7BB3FD6DE189}" type="datetimeFigureOut">
              <a:rPr lang="tr-TR" smtClean="0"/>
              <a:t>2.05.2019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18501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6262C7-EF1E-4218-89AE-7BB3FD6DE189}" type="datetimeFigureOut">
              <a:rPr lang="tr-TR" smtClean="0"/>
              <a:t>2.05.2019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2242909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6262C7-EF1E-4218-89AE-7BB3FD6DE189}" type="datetimeFigureOut">
              <a:rPr lang="tr-TR" smtClean="0"/>
              <a:t>2.05.2019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271888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6262C7-EF1E-4218-89AE-7BB3FD6DE189}" type="datetimeFigureOut">
              <a:rPr lang="tr-TR" smtClean="0"/>
              <a:t>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257220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6262C7-EF1E-4218-89AE-7BB3FD6DE189}" type="datetimeFigureOut">
              <a:rPr lang="tr-TR" smtClean="0"/>
              <a:t>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A1F5C0-F300-48B6-A40E-11164F6C8787}" type="slidenum">
              <a:rPr lang="tr-TR" smtClean="0"/>
              <a:t>‹#›</a:t>
            </a:fld>
            <a:endParaRPr lang="tr-TR"/>
          </a:p>
        </p:txBody>
      </p:sp>
    </p:spTree>
    <p:extLst>
      <p:ext uri="{BB962C8B-B14F-4D97-AF65-F5344CB8AC3E}">
        <p14:creationId xmlns:p14="http://schemas.microsoft.com/office/powerpoint/2010/main" val="1393186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6262C7-EF1E-4218-89AE-7BB3FD6DE189}" type="datetimeFigureOut">
              <a:rPr lang="tr-TR" smtClean="0"/>
              <a:t>2.05.2019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1F5C0-F300-48B6-A40E-11164F6C8787}" type="slidenum">
              <a:rPr lang="tr-TR" smtClean="0"/>
              <a:t>‹#›</a:t>
            </a:fld>
            <a:endParaRPr lang="tr-TR"/>
          </a:p>
        </p:txBody>
      </p:sp>
    </p:spTree>
    <p:extLst>
      <p:ext uri="{BB962C8B-B14F-4D97-AF65-F5344CB8AC3E}">
        <p14:creationId xmlns:p14="http://schemas.microsoft.com/office/powerpoint/2010/main" val="298787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t>MEAT COMPOSITION</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21576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20753" y="478465"/>
            <a:ext cx="7886700" cy="6006842"/>
          </a:xfrm>
        </p:spPr>
        <p:txBody>
          <a:bodyPr>
            <a:normAutofit/>
          </a:bodyPr>
          <a:lstStyle/>
          <a:p>
            <a:r>
              <a:rPr lang="en-US" dirty="0" smtClean="0"/>
              <a:t>The </a:t>
            </a:r>
            <a:r>
              <a:rPr lang="en-US" dirty="0"/>
              <a:t>amount of iron absorbed from the diet depends on a variety of factors including its chemical form, the simultaneous presence of other food ingredients that can enhance or inhibit absorption, and various physiological factors of the individual including his/her iron status. </a:t>
            </a:r>
          </a:p>
          <a:p>
            <a:r>
              <a:rPr lang="en-US" dirty="0"/>
              <a:t>Not only is the iron of meat well absorbed but it enhances the absorption of iron from other sources - e.g. the addition of meat to a legume/cereal diet can double the amount of iron absorbed and so contribute significantly to the prevention of </a:t>
            </a:r>
            <a:r>
              <a:rPr lang="en-US" dirty="0" err="1"/>
              <a:t>anaemia</a:t>
            </a:r>
            <a:r>
              <a:rPr lang="en-US" dirty="0"/>
              <a:t>, which is so widespread in developing countries.</a:t>
            </a:r>
          </a:p>
          <a:p>
            <a:endParaRPr lang="en-US" dirty="0"/>
          </a:p>
        </p:txBody>
      </p:sp>
    </p:spTree>
    <p:extLst>
      <p:ext uri="{BB962C8B-B14F-4D97-AF65-F5344CB8AC3E}">
        <p14:creationId xmlns:p14="http://schemas.microsoft.com/office/powerpoint/2010/main" val="3546219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Zinc is present in all tissues of the body and is a component of more than fifty enzymes.</a:t>
            </a:r>
          </a:p>
          <a:p>
            <a:endParaRPr lang="en-US" dirty="0"/>
          </a:p>
          <a:p>
            <a:r>
              <a:rPr lang="en-US" dirty="0"/>
              <a:t>Meat is the richest source of zinc in the diet and supplies one third to one half of the total zinc intake of meat-eaters. A dietary deficiency is uncommon but has been found in adolescent boys in the Middle East eating a poor diet based largely on unleavened bread.</a:t>
            </a:r>
          </a:p>
          <a:p>
            <a:endParaRPr lang="tr-TR" dirty="0"/>
          </a:p>
        </p:txBody>
      </p:sp>
    </p:spTree>
    <p:extLst>
      <p:ext uri="{BB962C8B-B14F-4D97-AF65-F5344CB8AC3E}">
        <p14:creationId xmlns:p14="http://schemas.microsoft.com/office/powerpoint/2010/main" val="331873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Stromal protein</a:t>
            </a:r>
            <a:endParaRPr lang="tr-TR" b="1" dirty="0"/>
          </a:p>
        </p:txBody>
      </p:sp>
      <p:sp>
        <p:nvSpPr>
          <p:cNvPr id="3" name="İçerik Yer Tutucusu 2"/>
          <p:cNvSpPr>
            <a:spLocks noGrp="1"/>
          </p:cNvSpPr>
          <p:nvPr>
            <p:ph idx="1"/>
          </p:nvPr>
        </p:nvSpPr>
        <p:spPr/>
        <p:txBody>
          <a:bodyPr>
            <a:normAutofit/>
          </a:bodyPr>
          <a:lstStyle/>
          <a:p>
            <a:r>
              <a:rPr lang="en-US" dirty="0" smtClean="0"/>
              <a:t>They </a:t>
            </a:r>
            <a:r>
              <a:rPr lang="en-US" dirty="0"/>
              <a:t>are of fibrous nature and not soluble even in high ionic strength salt </a:t>
            </a:r>
            <a:r>
              <a:rPr lang="en-US" dirty="0" smtClean="0"/>
              <a:t>solutions.</a:t>
            </a:r>
            <a:endParaRPr lang="tr-TR" dirty="0" smtClean="0"/>
          </a:p>
          <a:p>
            <a:r>
              <a:rPr lang="en-US" dirty="0" smtClean="0"/>
              <a:t>These </a:t>
            </a:r>
            <a:r>
              <a:rPr lang="en-US" dirty="0"/>
              <a:t>are </a:t>
            </a:r>
            <a:r>
              <a:rPr lang="en-US" dirty="0" err="1"/>
              <a:t>refered</a:t>
            </a:r>
            <a:r>
              <a:rPr lang="en-US" dirty="0"/>
              <a:t> as insoluble protein fraction of muscle. </a:t>
            </a:r>
            <a:endParaRPr lang="tr-TR" dirty="0" smtClean="0"/>
          </a:p>
          <a:p>
            <a:r>
              <a:rPr lang="en-US" dirty="0" smtClean="0"/>
              <a:t>As </a:t>
            </a:r>
            <a:r>
              <a:rPr lang="en-US" dirty="0"/>
              <a:t>such in muscle fiber they are approximately two per cent but more in connective </a:t>
            </a:r>
            <a:r>
              <a:rPr lang="en-US" dirty="0" smtClean="0"/>
              <a:t>tissue.</a:t>
            </a:r>
            <a:endParaRPr lang="tr-TR" dirty="0" smtClean="0"/>
          </a:p>
          <a:p>
            <a:r>
              <a:rPr lang="en-US" dirty="0" smtClean="0"/>
              <a:t>The </a:t>
            </a:r>
            <a:r>
              <a:rPr lang="en-US" dirty="0"/>
              <a:t>major stromal proteins are collagen, elastin and </a:t>
            </a:r>
            <a:r>
              <a:rPr lang="en-US" dirty="0" err="1"/>
              <a:t>reticulin</a:t>
            </a:r>
            <a:r>
              <a:rPr lang="en-US" dirty="0"/>
              <a:t>. </a:t>
            </a:r>
            <a:endParaRPr lang="tr-TR" dirty="0"/>
          </a:p>
        </p:txBody>
      </p:sp>
    </p:spTree>
    <p:extLst>
      <p:ext uri="{BB962C8B-B14F-4D97-AF65-F5344CB8AC3E}">
        <p14:creationId xmlns:p14="http://schemas.microsoft.com/office/powerpoint/2010/main" val="2158226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nvPr>
        </p:nvGraphicFramePr>
        <p:xfrm>
          <a:off x="2029098" y="569686"/>
          <a:ext cx="8307976" cy="5892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1044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Essential</a:t>
            </a:r>
            <a:r>
              <a:rPr lang="tr-TR" b="1" dirty="0" smtClean="0"/>
              <a:t> Amino </a:t>
            </a:r>
            <a:r>
              <a:rPr lang="tr-TR" b="1" dirty="0" err="1" smtClean="0"/>
              <a:t>acids</a:t>
            </a:r>
            <a:endParaRPr lang="tr-TR" b="1" dirty="0"/>
          </a:p>
        </p:txBody>
      </p:sp>
      <p:pic>
        <p:nvPicPr>
          <p:cNvPr id="4" name="İçerik Yer Tutucusu 3"/>
          <p:cNvPicPr>
            <a:picLocks noGrp="1" noChangeAspect="1"/>
          </p:cNvPicPr>
          <p:nvPr>
            <p:ph idx="1"/>
          </p:nvPr>
        </p:nvPicPr>
        <p:blipFill>
          <a:blip r:embed="rId2"/>
          <a:stretch>
            <a:fillRect/>
          </a:stretch>
        </p:blipFill>
        <p:spPr>
          <a:xfrm>
            <a:off x="3175037" y="1392977"/>
            <a:ext cx="5841926" cy="5028638"/>
          </a:xfrm>
          <a:prstGeom prst="rect">
            <a:avLst/>
          </a:prstGeom>
        </p:spPr>
      </p:pic>
    </p:spTree>
    <p:extLst>
      <p:ext uri="{BB962C8B-B14F-4D97-AF65-F5344CB8AC3E}">
        <p14:creationId xmlns:p14="http://schemas.microsoft.com/office/powerpoint/2010/main" val="2725889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77273" y="163108"/>
            <a:ext cx="2231508" cy="1325563"/>
          </a:xfrm>
        </p:spPr>
        <p:txBody>
          <a:bodyPr/>
          <a:lstStyle/>
          <a:p>
            <a:r>
              <a:rPr lang="tr-TR" dirty="0" err="1" smtClean="0"/>
              <a:t>Lipids</a:t>
            </a:r>
            <a:endParaRPr lang="tr-TR" dirty="0"/>
          </a:p>
        </p:txBody>
      </p:sp>
      <p:graphicFrame>
        <p:nvGraphicFramePr>
          <p:cNvPr id="4" name="Diyagram 3"/>
          <p:cNvGraphicFramePr/>
          <p:nvPr>
            <p:extLst/>
          </p:nvPr>
        </p:nvGraphicFramePr>
        <p:xfrm>
          <a:off x="769090" y="255182"/>
          <a:ext cx="10324213" cy="650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27213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2650" y="329609"/>
            <a:ext cx="7886700" cy="5847354"/>
          </a:xfrm>
        </p:spPr>
        <p:txBody>
          <a:bodyPr/>
          <a:lstStyle/>
          <a:p>
            <a:r>
              <a:rPr lang="en-US" dirty="0"/>
              <a:t>Animal fats are principally </a:t>
            </a:r>
            <a:r>
              <a:rPr lang="en-US" dirty="0" smtClean="0"/>
              <a:t>triglycerides.</a:t>
            </a:r>
            <a:endParaRPr lang="tr-TR" dirty="0" smtClean="0"/>
          </a:p>
          <a:p>
            <a:r>
              <a:rPr lang="en-US" dirty="0" smtClean="0"/>
              <a:t>The </a:t>
            </a:r>
            <a:r>
              <a:rPr lang="en-US" dirty="0"/>
              <a:t>major contribution of fat to the diet is energy or </a:t>
            </a:r>
            <a:r>
              <a:rPr lang="en-US" dirty="0" smtClean="0"/>
              <a:t>calories.</a:t>
            </a:r>
            <a:endParaRPr lang="tr-TR" dirty="0" smtClean="0"/>
          </a:p>
          <a:p>
            <a:r>
              <a:rPr lang="en-US" dirty="0" smtClean="0"/>
              <a:t>The </a:t>
            </a:r>
            <a:r>
              <a:rPr lang="en-US" dirty="0"/>
              <a:t>fatty acid composition of the fatty tissues is very different in different </a:t>
            </a:r>
            <a:r>
              <a:rPr lang="en-US" dirty="0" smtClean="0"/>
              <a:t>locations.</a:t>
            </a:r>
            <a:endParaRPr lang="tr-TR" dirty="0" smtClean="0"/>
          </a:p>
          <a:p>
            <a:r>
              <a:rPr lang="en-US" dirty="0" smtClean="0"/>
              <a:t>External </a:t>
            </a:r>
            <a:r>
              <a:rPr lang="en-US" dirty="0"/>
              <a:t>fat (“body fat”) is much softer than the internal fat surrounding organs due to a higher content of unsaturated fat in the external parts.</a:t>
            </a:r>
            <a:endParaRPr lang="tr-TR" dirty="0"/>
          </a:p>
        </p:txBody>
      </p:sp>
    </p:spTree>
    <p:extLst>
      <p:ext uri="{BB962C8B-B14F-4D97-AF65-F5344CB8AC3E}">
        <p14:creationId xmlns:p14="http://schemas.microsoft.com/office/powerpoint/2010/main" val="3891097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23041" y="237537"/>
            <a:ext cx="7886700" cy="517376"/>
          </a:xfrm>
        </p:spPr>
        <p:txBody>
          <a:bodyPr>
            <a:normAutofit fontScale="90000"/>
          </a:bodyPr>
          <a:lstStyle/>
          <a:p>
            <a:r>
              <a:rPr lang="tr-TR" b="1" dirty="0" err="1" smtClean="0"/>
              <a:t>Vitamins</a:t>
            </a:r>
            <a:endParaRPr lang="tr-TR" b="1" dirty="0"/>
          </a:p>
        </p:txBody>
      </p:sp>
      <p:pic>
        <p:nvPicPr>
          <p:cNvPr id="4" name="İçerik Yer Tutucusu 3"/>
          <p:cNvPicPr>
            <a:picLocks noGrp="1" noChangeAspect="1"/>
          </p:cNvPicPr>
          <p:nvPr>
            <p:ph idx="1"/>
          </p:nvPr>
        </p:nvPicPr>
        <p:blipFill>
          <a:blip r:embed="rId3"/>
          <a:stretch>
            <a:fillRect/>
          </a:stretch>
        </p:blipFill>
        <p:spPr>
          <a:xfrm>
            <a:off x="1658156" y="754914"/>
            <a:ext cx="9009844" cy="2934585"/>
          </a:xfrm>
          <a:prstGeom prst="rect">
            <a:avLst/>
          </a:prstGeom>
        </p:spPr>
      </p:pic>
      <p:pic>
        <p:nvPicPr>
          <p:cNvPr id="5" name="Resim 4"/>
          <p:cNvPicPr>
            <a:picLocks noChangeAspect="1"/>
          </p:cNvPicPr>
          <p:nvPr/>
        </p:nvPicPr>
        <p:blipFill>
          <a:blip r:embed="rId4"/>
          <a:stretch>
            <a:fillRect/>
          </a:stretch>
        </p:blipFill>
        <p:spPr>
          <a:xfrm>
            <a:off x="2448328" y="3648076"/>
            <a:ext cx="7429500" cy="3209925"/>
          </a:xfrm>
          <a:prstGeom prst="rect">
            <a:avLst/>
          </a:prstGeom>
        </p:spPr>
      </p:pic>
    </p:spTree>
    <p:extLst>
      <p:ext uri="{BB962C8B-B14F-4D97-AF65-F5344CB8AC3E}">
        <p14:creationId xmlns:p14="http://schemas.microsoft.com/office/powerpoint/2010/main" val="1299714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2650" y="308345"/>
            <a:ext cx="7886700" cy="5868619"/>
          </a:xfrm>
        </p:spPr>
        <p:txBody>
          <a:bodyPr>
            <a:normAutofit/>
          </a:bodyPr>
          <a:lstStyle/>
          <a:p>
            <a:r>
              <a:rPr lang="en-US" dirty="0"/>
              <a:t>It is evident that organ meats, in general, possess markedly higher contents </a:t>
            </a:r>
            <a:r>
              <a:rPr lang="en-US" dirty="0" smtClean="0"/>
              <a:t>of</a:t>
            </a:r>
            <a:r>
              <a:rPr lang="tr-TR" dirty="0" smtClean="0"/>
              <a:t> </a:t>
            </a:r>
            <a:r>
              <a:rPr lang="en-US" dirty="0" smtClean="0"/>
              <a:t>vitamins </a:t>
            </a:r>
            <a:r>
              <a:rPr lang="en-US" dirty="0"/>
              <a:t>than muscular tissue</a:t>
            </a:r>
            <a:r>
              <a:rPr lang="tr-TR" dirty="0" smtClean="0"/>
              <a:t>.</a:t>
            </a:r>
          </a:p>
          <a:p>
            <a:r>
              <a:rPr lang="en-US" dirty="0" smtClean="0"/>
              <a:t>Meat </a:t>
            </a:r>
            <a:r>
              <a:rPr lang="en-US" dirty="0"/>
              <a:t>and meat products are excellent sources of the B-complex vitamins </a:t>
            </a:r>
            <a:endParaRPr lang="tr-TR" dirty="0" smtClean="0"/>
          </a:p>
          <a:p>
            <a:r>
              <a:rPr lang="en-US" dirty="0" smtClean="0"/>
              <a:t>The </a:t>
            </a:r>
            <a:r>
              <a:rPr lang="en-US" dirty="0"/>
              <a:t>daily requirement for humans of this rarely occurring vitamin is 1-1.5 mg. Plant food has no vitamin B</a:t>
            </a:r>
            <a:r>
              <a:rPr lang="en-US" baseline="-25000" dirty="0"/>
              <a:t>12</a:t>
            </a:r>
            <a:r>
              <a:rPr lang="en-US" dirty="0"/>
              <a:t>, hence meat is a good source of this vitamin for children, as in their organisms deposits of B</a:t>
            </a:r>
            <a:r>
              <a:rPr lang="en-US" baseline="-25000" dirty="0"/>
              <a:t>12 </a:t>
            </a:r>
            <a:r>
              <a:rPr lang="en-US" dirty="0"/>
              <a:t>have to be established</a:t>
            </a:r>
            <a:r>
              <a:rPr lang="en-US" dirty="0" smtClean="0"/>
              <a:t>.</a:t>
            </a:r>
            <a:endParaRPr lang="tr-TR" dirty="0" smtClean="0"/>
          </a:p>
          <a:p>
            <a:r>
              <a:rPr lang="en-US" dirty="0"/>
              <a:t>On the other hand, meat is poor in the fat soluble vitamins A, D, E, K and vitamin </a:t>
            </a:r>
            <a:r>
              <a:rPr lang="en-US" dirty="0" smtClean="0"/>
              <a:t>C</a:t>
            </a:r>
            <a:endParaRPr lang="tr-TR" dirty="0" smtClean="0"/>
          </a:p>
          <a:p>
            <a:r>
              <a:rPr lang="tr-TR" dirty="0" err="1" smtClean="0"/>
              <a:t>Liver</a:t>
            </a:r>
            <a:r>
              <a:rPr lang="tr-TR" dirty="0" smtClean="0"/>
              <a:t>- </a:t>
            </a:r>
            <a:r>
              <a:rPr lang="tr-TR" dirty="0" err="1" smtClean="0"/>
              <a:t>Vit</a:t>
            </a:r>
            <a:r>
              <a:rPr lang="tr-TR" dirty="0" smtClean="0"/>
              <a:t> A</a:t>
            </a:r>
            <a:endParaRPr lang="en-US" dirty="0"/>
          </a:p>
          <a:p>
            <a:endParaRPr lang="en-US" dirty="0"/>
          </a:p>
          <a:p>
            <a:endParaRPr lang="tr-TR" dirty="0"/>
          </a:p>
        </p:txBody>
      </p:sp>
    </p:spTree>
    <p:extLst>
      <p:ext uri="{BB962C8B-B14F-4D97-AF65-F5344CB8AC3E}">
        <p14:creationId xmlns:p14="http://schemas.microsoft.com/office/powerpoint/2010/main" val="2087744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65571" y="280066"/>
            <a:ext cx="7886700" cy="655600"/>
          </a:xfrm>
        </p:spPr>
        <p:txBody>
          <a:bodyPr>
            <a:normAutofit fontScale="90000"/>
          </a:bodyPr>
          <a:lstStyle/>
          <a:p>
            <a:r>
              <a:rPr lang="tr-TR" b="1" dirty="0" err="1" smtClean="0"/>
              <a:t>Minerals</a:t>
            </a:r>
            <a:r>
              <a:rPr lang="tr-TR" dirty="0" smtClean="0"/>
              <a:t> </a:t>
            </a:r>
            <a:endParaRPr lang="tr-TR" dirty="0"/>
          </a:p>
        </p:txBody>
      </p:sp>
      <p:sp>
        <p:nvSpPr>
          <p:cNvPr id="3" name="İçerik Yer Tutucusu 2"/>
          <p:cNvSpPr>
            <a:spLocks noGrp="1"/>
          </p:cNvSpPr>
          <p:nvPr>
            <p:ph idx="1"/>
          </p:nvPr>
        </p:nvSpPr>
        <p:spPr>
          <a:xfrm>
            <a:off x="2152650" y="935667"/>
            <a:ext cx="7886700" cy="5677785"/>
          </a:xfrm>
        </p:spPr>
        <p:txBody>
          <a:bodyPr>
            <a:normAutofit fontScale="92500"/>
          </a:bodyPr>
          <a:lstStyle/>
          <a:p>
            <a:r>
              <a:rPr lang="en-US" dirty="0"/>
              <a:t>Meat and </a:t>
            </a:r>
            <a:r>
              <a:rPr lang="en-US" dirty="0" err="1"/>
              <a:t>offals</a:t>
            </a:r>
            <a:r>
              <a:rPr lang="en-US" dirty="0"/>
              <a:t> contain a wide variety of mineral salts. The contents of iron, zinc and copper vary considerably in different species, liver being by far the richest source of these minerals compared with muscle tissue</a:t>
            </a:r>
            <a:r>
              <a:rPr lang="en-US" dirty="0" smtClean="0"/>
              <a:t>.</a:t>
            </a:r>
            <a:endParaRPr lang="tr-TR" dirty="0" smtClean="0"/>
          </a:p>
          <a:p>
            <a:r>
              <a:rPr lang="tr-TR" dirty="0"/>
              <a:t>T</a:t>
            </a:r>
            <a:r>
              <a:rPr lang="en-US" dirty="0" smtClean="0"/>
              <a:t>he </a:t>
            </a:r>
            <a:r>
              <a:rPr lang="en-US" dirty="0"/>
              <a:t>level of each of these minerals above 0.1</a:t>
            </a:r>
            <a:r>
              <a:rPr lang="en-US" dirty="0" smtClean="0"/>
              <a:t>%</a:t>
            </a:r>
            <a:endParaRPr lang="tr-TR" dirty="0" smtClean="0"/>
          </a:p>
          <a:p>
            <a:r>
              <a:rPr lang="en-US" dirty="0"/>
              <a:t>Blood, liver, kidney, other red organs and to a lesser extent lean meat, in particular beef are good sources of </a:t>
            </a:r>
            <a:r>
              <a:rPr lang="en-US" dirty="0" smtClean="0"/>
              <a:t>iron.</a:t>
            </a:r>
            <a:endParaRPr lang="tr-TR" dirty="0" smtClean="0"/>
          </a:p>
          <a:p>
            <a:r>
              <a:rPr lang="en-US" dirty="0" smtClean="0"/>
              <a:t>Iron </a:t>
            </a:r>
            <a:r>
              <a:rPr lang="en-US" dirty="0"/>
              <a:t>intake is important to combat </a:t>
            </a:r>
            <a:r>
              <a:rPr lang="en-US" dirty="0" err="1"/>
              <a:t>anaemia</a:t>
            </a:r>
            <a:r>
              <a:rPr lang="en-US" dirty="0"/>
              <a:t>, which particularly in developing countries is still widespread amongst children and pregnant </a:t>
            </a:r>
            <a:r>
              <a:rPr lang="en-US" dirty="0" smtClean="0"/>
              <a:t>women.</a:t>
            </a:r>
            <a:endParaRPr lang="tr-TR" dirty="0" smtClean="0"/>
          </a:p>
          <a:p>
            <a:r>
              <a:rPr lang="en-US" dirty="0" smtClean="0"/>
              <a:t>Iron </a:t>
            </a:r>
            <a:r>
              <a:rPr lang="en-US" dirty="0"/>
              <a:t>in meat has a higher bio-availability, better resorption and metabolism than iron in plant products.</a:t>
            </a:r>
          </a:p>
          <a:p>
            <a:endParaRPr lang="en-US" dirty="0"/>
          </a:p>
          <a:p>
            <a:endParaRPr lang="tr-TR" dirty="0"/>
          </a:p>
        </p:txBody>
      </p:sp>
    </p:spTree>
    <p:extLst>
      <p:ext uri="{BB962C8B-B14F-4D97-AF65-F5344CB8AC3E}">
        <p14:creationId xmlns:p14="http://schemas.microsoft.com/office/powerpoint/2010/main" val="2856978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656</Words>
  <Application>Microsoft Office PowerPoint</Application>
  <PresentationFormat>Geniş ekran</PresentationFormat>
  <Paragraphs>45</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MEAT COMPOSITION</vt:lpstr>
      <vt:lpstr>Stromal protein</vt:lpstr>
      <vt:lpstr>PowerPoint Sunusu</vt:lpstr>
      <vt:lpstr>Essential Amino acids</vt:lpstr>
      <vt:lpstr>Lipids</vt:lpstr>
      <vt:lpstr>PowerPoint Sunusu</vt:lpstr>
      <vt:lpstr>Vitamins</vt:lpstr>
      <vt:lpstr>PowerPoint Sunusu</vt:lpstr>
      <vt:lpstr>Minerals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MEAT COMPOSITION</dc:title>
  <dc:creator>Güzin</dc:creator>
  <cp:lastModifiedBy>Güzin</cp:lastModifiedBy>
  <cp:revision>1</cp:revision>
  <dcterms:created xsi:type="dcterms:W3CDTF">2019-05-02T15:25:27Z</dcterms:created>
  <dcterms:modified xsi:type="dcterms:W3CDTF">2019-05-02T15:25:39Z</dcterms:modified>
</cp:coreProperties>
</file>