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108" y="5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8D259-EF9B-4E8A-9262-9F2B0653F93C}" type="datetimeFigureOut">
              <a:rPr lang="tr-TR" smtClean="0"/>
              <a:t>3.02.2022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DFDDD-9D7E-4411-BAD1-3E9CE958B7E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7872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91440" rIns="45720" bIns="9144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8D259-EF9B-4E8A-9262-9F2B0653F93C}" type="datetimeFigureOut">
              <a:rPr lang="tr-TR" smtClean="0"/>
              <a:t>3.02.2022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DFDDD-9D7E-4411-BAD1-3E9CE958B7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0255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91440" rIns="45720" bIns="9144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8D259-EF9B-4E8A-9262-9F2B0653F93C}" type="datetimeFigureOut">
              <a:rPr lang="tr-TR" smtClean="0"/>
              <a:t>3.02.2022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DFDDD-9D7E-4411-BAD1-3E9CE958B7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67035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8D259-EF9B-4E8A-9262-9F2B0653F93C}" type="datetimeFigureOut">
              <a:rPr lang="tr-TR" smtClean="0"/>
              <a:t>3.02.2022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DFDDD-9D7E-4411-BAD1-3E9CE958B7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4108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8D259-EF9B-4E8A-9262-9F2B0653F93C}" type="datetimeFigureOut">
              <a:rPr lang="tr-TR" smtClean="0"/>
              <a:t>3.02.2022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DFDDD-9D7E-4411-BAD1-3E9CE958B7E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6264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5"/>
            <a:ext cx="370332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8D259-EF9B-4E8A-9262-9F2B0653F93C}" type="datetimeFigureOut">
              <a:rPr lang="tr-TR" smtClean="0"/>
              <a:t>3.02.2022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DFDDD-9D7E-4411-BAD1-3E9CE958B7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3837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>
                    <a:lumMod val="9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>
                    <a:lumMod val="9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8D259-EF9B-4E8A-9262-9F2B0653F93C}" type="datetimeFigureOut">
              <a:rPr lang="tr-TR" smtClean="0"/>
              <a:t>3.02.2022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DFDDD-9D7E-4411-BAD1-3E9CE958B7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6191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8D259-EF9B-4E8A-9262-9F2B0653F93C}" type="datetimeFigureOut">
              <a:rPr lang="tr-TR" smtClean="0"/>
              <a:t>3.02.2022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DFDDD-9D7E-4411-BAD1-3E9CE958B7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2090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8D259-EF9B-4E8A-9262-9F2B0653F93C}" type="datetimeFigureOut">
              <a:rPr lang="tr-TR" smtClean="0"/>
              <a:t>3.02.2022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DFDDD-9D7E-4411-BAD1-3E9CE958B7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4526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" y="0"/>
            <a:ext cx="3038093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D818D259-EF9B-4E8A-9262-9F2B0653F93C}" type="datetimeFigureOut">
              <a:rPr lang="tr-TR" smtClean="0"/>
              <a:t>3.02.2022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B7DFDDD-9D7E-4411-BAD1-3E9CE958B7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25589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5234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1">
              <a:lumMod val="50000"/>
              <a:lumOff val="5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3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818D259-EF9B-4E8A-9262-9F2B0653F93C}" type="datetimeFigureOut">
              <a:rPr lang="tr-TR" smtClean="0"/>
              <a:t>3.02.2022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B7DFDDD-9D7E-4411-BAD1-3E9CE958B7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5527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2" y="6400800"/>
            <a:ext cx="9143989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9144001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D818D259-EF9B-4E8A-9262-9F2B0653F93C}" type="datetimeFigureOut">
              <a:rPr lang="tr-TR" smtClean="0"/>
              <a:t>3.02.2022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2B7DFDDD-9D7E-4411-BAD1-3E9CE958B7E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803865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3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ISLAHÇILIK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203511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ELİT VE SEÇKİNCİ SÖYLEM ZEMİNİ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tr-TR" sz="2800" dirty="0" smtClean="0"/>
              <a:t>Lider kadro yetişmiş insanlar olduğundan, hitap edilen kitle de belirli düzeyde bir yetişmişliğe sahip insanlardan oluşur.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sz="2800" dirty="0" smtClean="0"/>
              <a:t>Okunan, okutulan metinler veya üzerinde tartışılan meseleler belirli bir bilgi düzeyine sahip olmayı gerektirir.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sz="2800" dirty="0" smtClean="0"/>
              <a:t>Bu durum, geniş halk kitlelerine hitap etmeyi zorlaştırır ve ıslahçı akımların daha ziyade dar bir çevrede faaliyet göstermelerini beraberinde getirir. 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40519464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TEŞKİLATÇILIK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tr-TR" sz="2800" dirty="0" smtClean="0"/>
              <a:t>Katı hiyerarşiye dayanan resmi bir ilişki tarzı söz konusudur.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sz="2800" dirty="0" smtClean="0"/>
              <a:t>Teşkilatçılık belirgin karakterdir; bu çerçevede kurullar, komisyonlar, tüzük ve yönetmelikler, denetim organları, üyelik prosedürleri gibi hususlar çerçevesinde hiyerarşik olarak birbirini destekleyen ve denetleyen yapılanmalar oluştururlar.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sz="2800" dirty="0" smtClean="0"/>
              <a:t>Teşkilat, öne çıkarılır; bu nedenle teşkilata giriş belirli bir üyelik yemini üzerinden gerçekleşir.  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0413150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KADINLARIN KATILIMI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tr-TR" sz="3000" dirty="0" smtClean="0"/>
              <a:t>Islah çabası, toplumsal alana odaklandığından bu alanın olmazsa olmazı kadınlardır. Bu nedenle de kadınların teşkilatlar içerisindeki katılım oranı yüksektir.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sz="3000" dirty="0" smtClean="0"/>
              <a:t>Kadınlar, teşkilatlar bünyesinde kendilerine özgü müstakil yapılanmalar/kollar altında faaliyet gösterirler. Bu yönüyle de </a:t>
            </a:r>
            <a:r>
              <a:rPr lang="tr-TR" sz="3000" dirty="0" err="1" smtClean="0"/>
              <a:t>gelenekselci</a:t>
            </a:r>
            <a:r>
              <a:rPr lang="tr-TR" sz="3000" dirty="0" smtClean="0"/>
              <a:t> akımların erkek egemen tutumlarından ayrılırlar. </a:t>
            </a:r>
            <a:endParaRPr lang="tr-TR" sz="3000" dirty="0"/>
          </a:p>
        </p:txBody>
      </p:sp>
    </p:spTree>
    <p:extLst>
      <p:ext uri="{BB962C8B-B14F-4D97-AF65-F5344CB8AC3E}">
        <p14:creationId xmlns:p14="http://schemas.microsoft.com/office/powerpoint/2010/main" val="1099929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DİNİ TAHSİL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tr-TR" sz="3000" dirty="0" smtClean="0"/>
              <a:t>Liderlik için yüksek dini tahsil şart değildir.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sz="3000" dirty="0" smtClean="0"/>
              <a:t>Liderlikte; organizasyon becerisi, yönetim tecrübesi, karizmatik kişilik gibi hususlar daha belirleyicidir.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sz="3000" dirty="0" smtClean="0"/>
              <a:t>Islahın temel hedefi toplumsal alan olduğundan, yönetim kadrosunda, bu alanda faaliyet gösterebilecek hukukçu, ekonomist, gazeteci, eğitimci, mühendis gibi uzmanlık alanlarından kimseler ön plandadır. </a:t>
            </a:r>
          </a:p>
          <a:p>
            <a:pPr>
              <a:buFont typeface="Wingdings" panose="05000000000000000000" pitchFamily="2" charset="2"/>
              <a:buChar char="§"/>
            </a:pPr>
            <a:endParaRPr lang="tr-TR" sz="3000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359073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KAVRAMSAL ÇERÇEVE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22959" y="1845734"/>
            <a:ext cx="7543801" cy="4376646"/>
          </a:xfrm>
        </p:spPr>
        <p:txBody>
          <a:bodyPr>
            <a:noAutofit/>
          </a:bodyPr>
          <a:lstStyle/>
          <a:p>
            <a:r>
              <a:rPr lang="tr-TR" sz="2400" dirty="0" smtClean="0"/>
              <a:t>Islah &amp; İhya:</a:t>
            </a:r>
          </a:p>
          <a:p>
            <a:pPr lvl="1"/>
            <a:r>
              <a:rPr lang="tr-TR" sz="2400" dirty="0" smtClean="0"/>
              <a:t>Daha çok somut düzenlemeler ve iyileştirmeler kast edilir. Bu, aslına döndürme tavrını ihtiva eder. Bozulma, İslam’ın kendisinde değil, Müslümanlardadır. </a:t>
            </a:r>
          </a:p>
          <a:p>
            <a:r>
              <a:rPr lang="tr-TR" sz="2400" dirty="0" err="1" smtClean="0"/>
              <a:t>Tecdid</a:t>
            </a:r>
            <a:r>
              <a:rPr lang="tr-TR" sz="2400" dirty="0" smtClean="0"/>
              <a:t>: </a:t>
            </a:r>
            <a:endParaRPr lang="tr-TR" sz="2400" dirty="0"/>
          </a:p>
          <a:p>
            <a:pPr lvl="1"/>
            <a:r>
              <a:rPr lang="tr-TR" sz="2400" dirty="0" smtClean="0"/>
              <a:t>Daha çok inanç ve düşüncedeki yenilenme kast edilir. Bidat olarak adlandırılan şeylere karşı bir mücadele tutumunu bünyesinde barındırır.</a:t>
            </a:r>
          </a:p>
          <a:p>
            <a:r>
              <a:rPr lang="tr-TR" sz="2400" dirty="0" smtClean="0"/>
              <a:t>Reform: </a:t>
            </a:r>
          </a:p>
          <a:p>
            <a:pPr lvl="1"/>
            <a:r>
              <a:rPr lang="tr-TR" sz="2400" dirty="0" smtClean="0"/>
              <a:t>Yeniden şekil verme anlamı taşıdığı için genellikle mesafeli durulur. </a:t>
            </a:r>
          </a:p>
        </p:txBody>
      </p:sp>
    </p:spTree>
    <p:extLst>
      <p:ext uri="{BB962C8B-B14F-4D97-AF65-F5344CB8AC3E}">
        <p14:creationId xmlns:p14="http://schemas.microsoft.com/office/powerpoint/2010/main" val="17056111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ISLAHATÇI AKIMIN TEMEL ÖZELLİKLERİ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207619" y="1998134"/>
            <a:ext cx="3256157" cy="4023360"/>
          </a:xfrm>
        </p:spPr>
        <p:txBody>
          <a:bodyPr>
            <a:normAutofit/>
          </a:bodyPr>
          <a:lstStyle/>
          <a:p>
            <a:endParaRPr lang="tr-TR" dirty="0" smtClean="0"/>
          </a:p>
          <a:p>
            <a:pPr marL="457200" indent="-457200">
              <a:buFont typeface="+mj-lt"/>
              <a:buAutoNum type="arabicPeriod" startAt="6"/>
            </a:pPr>
            <a:r>
              <a:rPr lang="tr-TR" sz="2500" dirty="0" smtClean="0"/>
              <a:t>Sosyal ve siyasi boyut</a:t>
            </a:r>
          </a:p>
          <a:p>
            <a:pPr marL="457200" indent="-457200">
              <a:buFont typeface="+mj-lt"/>
              <a:buAutoNum type="arabicPeriod" startAt="6"/>
            </a:pPr>
            <a:r>
              <a:rPr lang="tr-TR" sz="2500" dirty="0" smtClean="0"/>
              <a:t>Elit ve seçkinci söylem</a:t>
            </a:r>
          </a:p>
          <a:p>
            <a:pPr marL="457200" indent="-457200">
              <a:buFont typeface="+mj-lt"/>
              <a:buAutoNum type="arabicPeriod" startAt="6"/>
            </a:pPr>
            <a:r>
              <a:rPr lang="tr-TR" sz="2500" dirty="0" smtClean="0"/>
              <a:t>Teşkilatçılık</a:t>
            </a:r>
          </a:p>
          <a:p>
            <a:pPr marL="457200" indent="-457200">
              <a:buFont typeface="+mj-lt"/>
              <a:buAutoNum type="arabicPeriod" startAt="6"/>
            </a:pPr>
            <a:r>
              <a:rPr lang="tr-TR" sz="2500" dirty="0" smtClean="0"/>
              <a:t>Kadınların katılımı</a:t>
            </a:r>
          </a:p>
          <a:p>
            <a:pPr marL="457200" indent="-457200">
              <a:buFont typeface="+mj-lt"/>
              <a:buAutoNum type="arabicPeriod" startAt="6"/>
            </a:pPr>
            <a:r>
              <a:rPr lang="tr-TR" sz="2500" dirty="0" smtClean="0"/>
              <a:t>Dini tahsil</a:t>
            </a:r>
            <a:endParaRPr lang="tr-TR" sz="2500" dirty="0"/>
          </a:p>
        </p:txBody>
      </p:sp>
      <p:sp>
        <p:nvSpPr>
          <p:cNvPr id="4" name="İçerik Yer Tutucusu 2"/>
          <p:cNvSpPr txBox="1">
            <a:spLocks/>
          </p:cNvSpPr>
          <p:nvPr/>
        </p:nvSpPr>
        <p:spPr>
          <a:xfrm>
            <a:off x="691376" y="1998134"/>
            <a:ext cx="3980985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 dirty="0" smtClean="0"/>
          </a:p>
          <a:p>
            <a:pPr marL="457200" indent="-457200">
              <a:buFont typeface="+mj-lt"/>
              <a:buAutoNum type="arabicPeriod"/>
            </a:pPr>
            <a:r>
              <a:rPr lang="tr-TR" sz="2500" dirty="0" smtClean="0"/>
              <a:t>Temel Hedef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500" dirty="0" smtClean="0"/>
              <a:t>Geleneğe Bakış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500" dirty="0" smtClean="0"/>
              <a:t>Batılılaşma ve </a:t>
            </a:r>
            <a:r>
              <a:rPr lang="tr-TR" sz="2500" dirty="0" err="1" smtClean="0"/>
              <a:t>Moderniteye</a:t>
            </a:r>
            <a:r>
              <a:rPr lang="tr-TR" sz="2500" dirty="0" smtClean="0"/>
              <a:t> Yaklaşım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500" dirty="0" smtClean="0"/>
              <a:t>Akıl ve Nakil Dengesi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500" dirty="0" smtClean="0"/>
              <a:t>Dinamizm</a:t>
            </a:r>
          </a:p>
        </p:txBody>
      </p:sp>
    </p:spTree>
    <p:extLst>
      <p:ext uri="{BB962C8B-B14F-4D97-AF65-F5344CB8AC3E}">
        <p14:creationId xmlns:p14="http://schemas.microsoft.com/office/powerpoint/2010/main" val="5794230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TEMEL HEDEFİ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tr-TR" sz="3000" dirty="0" smtClean="0"/>
              <a:t>Müslüman toplumların içinde bulundukları durumun müsebbibi, İslam değil, Müslümanların kendi hataları ve dış güçlerin etkisidir.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sz="3000" dirty="0" smtClean="0"/>
              <a:t>Dış güçlere karşı kültürel ve siyasi bir mücadeleyi gerekli görürler.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sz="3000" dirty="0" smtClean="0"/>
              <a:t>Bu yüzden de </a:t>
            </a:r>
            <a:r>
              <a:rPr lang="tr-TR" sz="3000" dirty="0" err="1" smtClean="0"/>
              <a:t>Modernistlerin</a:t>
            </a:r>
            <a:r>
              <a:rPr lang="tr-TR" sz="3000" dirty="0" smtClean="0"/>
              <a:t> aksine dinin eleştirel analizine girişmezler.</a:t>
            </a:r>
            <a:endParaRPr lang="tr-TR" sz="3000" dirty="0"/>
          </a:p>
        </p:txBody>
      </p:sp>
    </p:spTree>
    <p:extLst>
      <p:ext uri="{BB962C8B-B14F-4D97-AF65-F5344CB8AC3E}">
        <p14:creationId xmlns:p14="http://schemas.microsoft.com/office/powerpoint/2010/main" val="5678150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GELENEĞE BAKIŞ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tr-TR" sz="3000" dirty="0" smtClean="0"/>
              <a:t>Bozulmada geleneğin rolü olduğu düşünüldüğünden, gerekirse gelenekle hesaplaşmaktan çekinmezler.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sz="3000" dirty="0" smtClean="0"/>
              <a:t>Bu nedenle de gelenekçi akımlardan ayrılırlar.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sz="3000" dirty="0" smtClean="0"/>
              <a:t>Bununla birlikte pratik bir faydası olmadığı sürece durduk yere gelenek eleştirisine de girişmezler.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sz="3000" dirty="0" smtClean="0"/>
              <a:t>Bu bakımdan da </a:t>
            </a:r>
            <a:r>
              <a:rPr lang="tr-TR" sz="3000" dirty="0" err="1" smtClean="0"/>
              <a:t>modernist</a:t>
            </a:r>
            <a:r>
              <a:rPr lang="tr-TR" sz="3000" dirty="0" smtClean="0"/>
              <a:t> akımlardan ayrılırlar.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693538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BATILILAŞMA VE MODERNİTEYE YAKLAŞIM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tr-TR" sz="3000" dirty="0" smtClean="0"/>
              <a:t>Batı’ya ve </a:t>
            </a:r>
            <a:r>
              <a:rPr lang="tr-TR" sz="3000" dirty="0" err="1" smtClean="0"/>
              <a:t>moderniteye</a:t>
            </a:r>
            <a:r>
              <a:rPr lang="tr-TR" sz="3000" dirty="0" smtClean="0"/>
              <a:t> yönelik eleştirel ve sert bir tutum söz konusudur.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sz="3000" dirty="0" smtClean="0"/>
              <a:t>Bununla birlikte siyasi ve toplumsal alanda Batı’nın ve </a:t>
            </a:r>
            <a:r>
              <a:rPr lang="tr-TR" sz="3000" dirty="0" err="1" smtClean="0"/>
              <a:t>modernitenin</a:t>
            </a:r>
            <a:r>
              <a:rPr lang="tr-TR" sz="3000" dirty="0" smtClean="0"/>
              <a:t> bazı unsurlarının alınmasında beis görmezler.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sz="3000" dirty="0" smtClean="0"/>
              <a:t>Bundan dolayı hem gelenekçiler hem de </a:t>
            </a:r>
            <a:r>
              <a:rPr lang="tr-TR" sz="3000" dirty="0" err="1" smtClean="0"/>
              <a:t>modernistler</a:t>
            </a:r>
            <a:r>
              <a:rPr lang="tr-TR" sz="3000" dirty="0" smtClean="0"/>
              <a:t> tarafından çelişkiyle suçlanırlar. </a:t>
            </a:r>
          </a:p>
          <a:p>
            <a:pPr>
              <a:buFont typeface="Wingdings" panose="05000000000000000000" pitchFamily="2" charset="2"/>
              <a:buChar char="§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594725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AKIL VE NAKİL DENGESİ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tr-TR" sz="3000" dirty="0" smtClean="0"/>
              <a:t>Her ne kadar oluşumdan oluşuma etki düzeyi farklılık gösterse de akıl ve nakil arasında bir denge gözetmeye çalışırlar;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sz="3000" dirty="0" smtClean="0"/>
              <a:t>bu bakımdan da hem gelenekçilerden hem de </a:t>
            </a:r>
            <a:r>
              <a:rPr lang="tr-TR" sz="3000" dirty="0" err="1" smtClean="0"/>
              <a:t>modernistlerden</a:t>
            </a:r>
            <a:r>
              <a:rPr lang="tr-TR" sz="3000" dirty="0" smtClean="0"/>
              <a:t> ayrılırlar.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sz="3000" dirty="0" smtClean="0"/>
              <a:t>Bu yüzden de her iki çizginin temsilcilerince tutarlı olmamakla ve faydacı davranmakla suçlanırlar.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490944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DİNAMİZM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tr-TR" sz="3000" dirty="0" smtClean="0"/>
              <a:t>Söz ve yazı yerine, eylem ve hareket ön plandadır.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sz="3000" dirty="0" smtClean="0"/>
              <a:t>Teoriden ziyade, pratiğe odaklı faaliyetler belirgindir. Yaşanan olumsuzluklara rağmen, faaliyetin sürekliliği esastır.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sz="3000" dirty="0" smtClean="0"/>
              <a:t>Bu durum teorilerin olmadığı anlamına gelmez; ancak sahip olunan teoriler hep yüzü belirli bir pratiği hedefleyen ve motive eden türdendir</a:t>
            </a:r>
            <a:r>
              <a:rPr lang="tr-TR" dirty="0" smtClean="0"/>
              <a:t>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482589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SOSYAL VE SİYASİ BOYUT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tr-TR" sz="3000" dirty="0" smtClean="0"/>
              <a:t>Faaliyetler, dini veya ilmi meselelerden ziyade, siyaset, ekonomi, eğitim, basın-yayın gibi siyasi ve sosyal boyutu belirgin alanlarda kendini gösterir.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sz="3000" dirty="0" smtClean="0"/>
              <a:t>Müslüman dünyadaki bozulmanın yaşandığı zemin, toplumsal alandır, bu yüzden de toplumsal alanın ıslahı ve Müslümanca yaşamayı mümkün kılabilecek bir toplumsal alan inşası temel amaçtır. </a:t>
            </a:r>
            <a:endParaRPr lang="tr-TR" sz="3000" dirty="0"/>
          </a:p>
        </p:txBody>
      </p:sp>
    </p:spTree>
    <p:extLst>
      <p:ext uri="{BB962C8B-B14F-4D97-AF65-F5344CB8AC3E}">
        <p14:creationId xmlns:p14="http://schemas.microsoft.com/office/powerpoint/2010/main" val="2694672087"/>
      </p:ext>
    </p:extLst>
  </p:cSld>
  <p:clrMapOvr>
    <a:masterClrMapping/>
  </p:clrMapOvr>
</p:sld>
</file>

<file path=ppt/theme/theme1.xml><?xml version="1.0" encoding="utf-8"?>
<a:theme xmlns:a="http://schemas.openxmlformats.org/drawingml/2006/main" name="Geçmişe bakış">
  <a:themeElements>
    <a:clrScheme name="Geçmişe bakış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E3DA18C2-75F1-4980-A5F0-165F6F71DE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124</TotalTime>
  <Words>593</Words>
  <Application>Microsoft Office PowerPoint</Application>
  <PresentationFormat>Ekran Gösterisi (4:3)</PresentationFormat>
  <Paragraphs>60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7" baseType="lpstr">
      <vt:lpstr>Calibri</vt:lpstr>
      <vt:lpstr>Calibri Light</vt:lpstr>
      <vt:lpstr>Wingdings</vt:lpstr>
      <vt:lpstr>Geçmişe bakış</vt:lpstr>
      <vt:lpstr>ISLAHÇILIK</vt:lpstr>
      <vt:lpstr>KAVRAMSAL ÇERÇEVE</vt:lpstr>
      <vt:lpstr>ISLAHATÇI AKIMIN TEMEL ÖZELLİKLERİ</vt:lpstr>
      <vt:lpstr>TEMEL HEDEFİ</vt:lpstr>
      <vt:lpstr>GELENEĞE BAKIŞ</vt:lpstr>
      <vt:lpstr>BATILILAŞMA VE MODERNİTEYE YAKLAŞIM</vt:lpstr>
      <vt:lpstr>AKIL VE NAKİL DENGESİ</vt:lpstr>
      <vt:lpstr>DİNAMİZM</vt:lpstr>
      <vt:lpstr>SOSYAL VE SİYASİ BOYUT</vt:lpstr>
      <vt:lpstr>ELİT VE SEÇKİNCİ SÖYLEM ZEMİNİ</vt:lpstr>
      <vt:lpstr>TEŞKİLATÇILIK</vt:lpstr>
      <vt:lpstr>KADINLARIN KATILIMI </vt:lpstr>
      <vt:lpstr>DİNİ TAHSİL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ISLAHATÇILIK</dc:title>
  <dc:creator>user</dc:creator>
  <cp:lastModifiedBy>user</cp:lastModifiedBy>
  <cp:revision>11</cp:revision>
  <dcterms:created xsi:type="dcterms:W3CDTF">2019-04-23T12:26:00Z</dcterms:created>
  <dcterms:modified xsi:type="dcterms:W3CDTF">2022-02-03T10:52:51Z</dcterms:modified>
</cp:coreProperties>
</file>