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587B2-A27A-4B93-98F2-3EA458C85710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39904-E794-4B7A-8F47-CCD98603FF5B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smtClean="0">
                <a:latin typeface="Comic Sans MS" pitchFamily="66" charset="0"/>
              </a:rPr>
              <a:t>Sentral İşitme Kaybı:</a:t>
            </a:r>
            <a:endParaRPr lang="tr-TR" altLang="en-US" smtClean="0">
              <a:latin typeface="Comic Sans MS" pitchFamily="66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4465638" cy="4530725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en-US" sz="2800" dirty="0" smtClean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Problem beynin korteks adı verilen bölgesindedir. </a:t>
            </a:r>
            <a:endParaRPr lang="en-US" altLang="en-US" sz="2800" dirty="0" smtClean="0"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İşitme kaybı olmayabilir, ancak konuşmayı ayırt etme becerisi ileri derecede bozulmuştur.</a:t>
            </a:r>
            <a:r>
              <a:rPr lang="tr-TR" sz="2800" dirty="0"/>
              <a:t> </a:t>
            </a:r>
            <a:endParaRPr lang="tr-TR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Duymada </a:t>
            </a:r>
            <a:r>
              <a:rPr lang="tr-TR" sz="2800" dirty="0">
                <a:latin typeface="Comic Sans MS" panose="030F0702030302020204" pitchFamily="66" charset="0"/>
              </a:rPr>
              <a:t>değil anlamada problem vardır.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altLang="en-US" sz="2800" dirty="0" smtClean="0">
              <a:latin typeface="Comic Sans MS" panose="030F0702030302020204" pitchFamily="66" charset="0"/>
            </a:endParaRPr>
          </a:p>
        </p:txBody>
      </p:sp>
      <p:pic>
        <p:nvPicPr>
          <p:cNvPr id="59396" name="Picture 11" descr="MCj03564970000[1]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1557338"/>
            <a:ext cx="3598863" cy="460851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4"/>
          <p:cNvSpPr>
            <a:spLocks noGrp="1"/>
          </p:cNvSpPr>
          <p:nvPr>
            <p:ph type="ctrTitle"/>
          </p:nvPr>
        </p:nvSpPr>
        <p:spPr>
          <a:xfrm>
            <a:off x="250825" y="620713"/>
            <a:ext cx="8893175" cy="1470025"/>
          </a:xfrm>
        </p:spPr>
        <p:txBody>
          <a:bodyPr/>
          <a:lstStyle/>
          <a:p>
            <a:pPr algn="l" eaLnBrk="1" hangingPunct="1"/>
            <a:r>
              <a:rPr lang="tr-TR" altLang="en-US" b="1" smtClean="0">
                <a:latin typeface="Comic Sans MS" pitchFamily="66" charset="0"/>
              </a:rPr>
              <a:t>Fonksiyonel/Organik Olmayan İşitme Kaybı:</a:t>
            </a:r>
            <a:endParaRPr lang="en-US" altLang="en-US" smtClean="0">
              <a:latin typeface="Comic Sans MS" pitchFamily="66" charset="0"/>
            </a:endParaRPr>
          </a:p>
        </p:txBody>
      </p:sp>
      <p:sp>
        <p:nvSpPr>
          <p:cNvPr id="60419" name="Subtitle 5"/>
          <p:cNvSpPr>
            <a:spLocks noGrp="1"/>
          </p:cNvSpPr>
          <p:nvPr>
            <p:ph type="subTitle" idx="1"/>
          </p:nvPr>
        </p:nvSpPr>
        <p:spPr>
          <a:xfrm>
            <a:off x="323850" y="2349500"/>
            <a:ext cx="8640763" cy="4392613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tr-TR" altLang="en-US" smtClean="0">
                <a:solidFill>
                  <a:schemeClr val="tx1"/>
                </a:solidFill>
                <a:latin typeface="Comic Sans MS" pitchFamily="66" charset="0"/>
              </a:rPr>
              <a:t>Kişinin herhangi bir nedenle işitme kaybı var gibi davranması ya da gerçekten işitme kaybının olduğuna inanması ile ortaya çıkan durumdur.</a:t>
            </a:r>
            <a:endParaRPr lang="en-US" altLang="en-US" smtClean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260350"/>
            <a:ext cx="8928100" cy="64817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Bu tür fonksiyonel kayıplarda, çocuğun bilinçli olarak işitme özürlü olma çabası veya bilinç dışı olarak gerçek bir işitme özürlü gibi davrandığı görülmektedir. </a:t>
            </a:r>
          </a:p>
          <a:p>
            <a:pPr marL="0" indent="0" algn="just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Yetişkinlerde bu ayırım bir uzman tarafından kolaylıkla yapılabilirken çocuklarda son derece zordur. </a:t>
            </a:r>
            <a:endParaRPr lang="tr-TR" altLang="en-US" sz="2400" dirty="0">
              <a:latin typeface="Comic Sans MS" pitchFamily="66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İşitme davranışı ile işitme testi sonuçları arasında belirli bir şekilde uyumsuzluk olan hastalarda klinisyen organik ve organik olmayan nedenleri göz önünde bulundurmalıdır. </a:t>
            </a:r>
          </a:p>
          <a:p>
            <a:pPr algn="just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Daha önceden var olan bir organik işitme kaybı bu tür bir olaya temel oluşturabilir. </a:t>
            </a:r>
          </a:p>
          <a:p>
            <a:pPr algn="just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Altta yatan bir duygusal bozukluğa ikincil fonksiyonel bir işitme kaybının uygun bir değerlendirme ve uygun bir yaklaşımla tedavi edilmesi gereği unutulmamalıdır.</a:t>
            </a:r>
          </a:p>
          <a:p>
            <a:pPr algn="just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tr-TR" altLang="en-US" sz="2400" dirty="0" smtClean="0"/>
          </a:p>
          <a:p>
            <a:pPr algn="just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altLang="en-US" sz="18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smtClean="0">
                <a:latin typeface="Comic Sans MS" pitchFamily="66" charset="0"/>
              </a:rPr>
              <a:t>İşitme kaybının derecesi ve akademik başarı arasındaki ilişki 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Quigley ve Thomure (1968) orta derecede işitme kaybı olan çocukların akademik başarılarının yaklaşık 1-3 yıl gecikebileceğine dikkat edilmesi gerektiğini vurgulamışlardır.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Blair, Peterson ve Viehweg (1985) hafif derecede sensöri nöral işitme kayıplı çocuklarla yaptıkları bir araştırmada; erken okul yıllarında sürekli devam eden hafif derecede işitme kaybının tüm eğitimsel performans üzerindeki olumsuz etkisini rapor etmişlerdir.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3"/>
          <p:cNvSpPr>
            <a:spLocks noGrp="1"/>
          </p:cNvSpPr>
          <p:nvPr>
            <p:ph type="title"/>
          </p:nvPr>
        </p:nvSpPr>
        <p:spPr>
          <a:xfrm>
            <a:off x="323850" y="0"/>
            <a:ext cx="8640763" cy="11430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tr-TR" altLang="en-US" sz="3200" smtClean="0">
                <a:latin typeface="Comic Sans MS" pitchFamily="66" charset="0"/>
              </a:rPr>
              <a:t/>
            </a:r>
            <a:br>
              <a:rPr lang="tr-TR" altLang="en-US" sz="3200" smtClean="0">
                <a:latin typeface="Comic Sans MS" pitchFamily="66" charset="0"/>
              </a:rPr>
            </a:br>
            <a:r>
              <a:rPr lang="tr-TR" altLang="en-US" sz="3200" u="sng" smtClean="0">
                <a:latin typeface="Comic Sans MS" pitchFamily="66" charset="0"/>
              </a:rPr>
              <a:t>İşitme kaybına sekonder bazı problemler</a:t>
            </a:r>
            <a:endParaRPr lang="en-US" altLang="en-US" sz="3200" u="sng" smtClean="0">
              <a:latin typeface="Comic Sans MS" pitchFamily="66" charset="0"/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3950"/>
            <a:ext cx="5915025" cy="55657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Algısal problemler 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Konuşma problemleri 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İletişim problemleri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Bilişsel (</a:t>
            </a:r>
            <a:r>
              <a:rPr lang="tr-TR" sz="2400" dirty="0" err="1" smtClean="0">
                <a:latin typeface="Comic Sans MS" panose="030F0702030302020204" pitchFamily="66" charset="0"/>
              </a:rPr>
              <a:t>cognitive</a:t>
            </a:r>
            <a:r>
              <a:rPr lang="tr-TR" sz="2400" dirty="0" smtClean="0">
                <a:latin typeface="Comic Sans MS" panose="030F0702030302020204" pitchFamily="66" charset="0"/>
              </a:rPr>
              <a:t>) problemler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Sosyal problemler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err="1" smtClean="0">
                <a:latin typeface="Comic Sans MS" panose="030F0702030302020204" pitchFamily="66" charset="0"/>
              </a:rPr>
              <a:t>Emosyonel</a:t>
            </a:r>
            <a:r>
              <a:rPr lang="tr-TR" sz="2400" dirty="0" smtClean="0">
                <a:latin typeface="Comic Sans MS" panose="030F0702030302020204" pitchFamily="66" charset="0"/>
              </a:rPr>
              <a:t> problemler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Eğitimsel problemler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err="1" smtClean="0">
                <a:latin typeface="Comic Sans MS" panose="030F0702030302020204" pitchFamily="66" charset="0"/>
              </a:rPr>
              <a:t>Entellektüel</a:t>
            </a:r>
            <a:r>
              <a:rPr lang="tr-TR" sz="2400" dirty="0" smtClean="0">
                <a:latin typeface="Comic Sans MS" panose="030F0702030302020204" pitchFamily="66" charset="0"/>
              </a:rPr>
              <a:t> problemler 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Mesleki problemler </a:t>
            </a:r>
            <a:endParaRPr 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Ailesel problemler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tr-TR" sz="2400" dirty="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tr-TR" sz="2400" dirty="0"/>
          </a:p>
        </p:txBody>
      </p:sp>
      <p:sp>
        <p:nvSpPr>
          <p:cNvPr id="63492" name="TextBox 5"/>
          <p:cNvSpPr txBox="1">
            <a:spLocks noChangeArrowheads="1"/>
          </p:cNvSpPr>
          <p:nvPr/>
        </p:nvSpPr>
        <p:spPr bwMode="auto">
          <a:xfrm>
            <a:off x="7024688" y="6242050"/>
            <a:ext cx="209708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altLang="en-US" sz="1600"/>
              <a:t>Boothroyd (1982) </a:t>
            </a:r>
          </a:p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900113" y="333375"/>
            <a:ext cx="7343775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n-US" alt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smtClean="0">
                <a:latin typeface="Comic Sans MS" pitchFamily="66" charset="0"/>
              </a:rPr>
              <a:t>İletim Tipi İşitme Kaybı</a:t>
            </a:r>
            <a:r>
              <a:rPr lang="tr-TR" altLang="en-US" smtClean="0">
                <a:latin typeface="Comic Sans MS" pitchFamily="66" charset="0"/>
              </a:rPr>
              <a:t> 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9974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Kulak kepçesi,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dış kulak yolu,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kulak zarı, 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800" dirty="0" smtClean="0">
                <a:latin typeface="Comic Sans MS" panose="030F0702030302020204" pitchFamily="66" charset="0"/>
              </a:rPr>
              <a:t>orta kulak kemikçikleri ve kaslarında meydana gelen hastalıklar iletim tipi işitme kaybına neden olmaktadır. </a:t>
            </a:r>
          </a:p>
        </p:txBody>
      </p:sp>
      <p:pic>
        <p:nvPicPr>
          <p:cNvPr id="51205" name="Picture 10" descr="Audiogram conductive hearing los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1628775"/>
            <a:ext cx="4038600" cy="3933825"/>
          </a:xfrm>
          <a:noFill/>
        </p:spPr>
      </p:pic>
      <p:sp>
        <p:nvSpPr>
          <p:cNvPr id="51206" name="Metin kutusu 1"/>
          <p:cNvSpPr txBox="1">
            <a:spLocks noChangeArrowheads="1"/>
          </p:cNvSpPr>
          <p:nvPr/>
        </p:nvSpPr>
        <p:spPr bwMode="auto">
          <a:xfrm>
            <a:off x="4859338" y="5732463"/>
            <a:ext cx="34575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>
                <a:solidFill>
                  <a:srgbClr val="0000FF"/>
                </a:solidFill>
              </a:rPr>
              <a:t>X…..</a:t>
            </a:r>
            <a:r>
              <a:rPr lang="tr-TR" altLang="en-US"/>
              <a:t> sol kulak</a:t>
            </a:r>
          </a:p>
          <a:p>
            <a:r>
              <a:rPr lang="tr-TR" altLang="en-US">
                <a:solidFill>
                  <a:srgbClr val="FF0000"/>
                </a:solidFill>
              </a:rPr>
              <a:t>O…..</a:t>
            </a:r>
            <a:r>
              <a:rPr lang="tr-TR" altLang="en-US"/>
              <a:t> sağ kulak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0213" y="549275"/>
            <a:ext cx="8713787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Comic Sans MS" panose="030F0702030302020204" pitchFamily="66" charset="0"/>
              </a:rPr>
              <a:t>İletim tipi işitme kayıplarının %95’i </a:t>
            </a:r>
            <a:r>
              <a:rPr lang="tr-TR" sz="2400" dirty="0" smtClean="0">
                <a:latin typeface="Comic Sans MS" panose="030F0702030302020204" pitchFamily="66" charset="0"/>
              </a:rPr>
              <a:t>tıbbi ya da </a:t>
            </a:r>
            <a:r>
              <a:rPr lang="tr-TR" sz="2400" dirty="0">
                <a:latin typeface="Comic Sans MS" panose="030F0702030302020204" pitchFamily="66" charset="0"/>
              </a:rPr>
              <a:t>cerrahi tedavi ile </a:t>
            </a:r>
            <a:r>
              <a:rPr lang="tr-TR" sz="2400" dirty="0" smtClean="0">
                <a:latin typeface="Comic Sans MS" panose="030F0702030302020204" pitchFamily="66" charset="0"/>
              </a:rPr>
              <a:t>düzelebilir. Düzenli kontrol önemlidir. </a:t>
            </a:r>
            <a:endParaRPr lang="tr-TR" sz="24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İletim tipi işitme kaybı olan çocuk, çevreden sesi almada güçlük çekeceğinden konuşmanın ve dilin gelişimi yeterli olmayabilir. 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Özelikle okul döneminde sınıfta zorluklar doğar. İletim tipi işitme kaybında ana problem sesin iletilmesinin eksikliğidir (işitme keskinliği).</a:t>
            </a:r>
          </a:p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Bu çocuklara verilecek eğitim modelleri daha çok danışmanlık tarzında olmalı ve çocuk eğitimsel açıdan  da gözlem altında tutulmalıdır.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Çok </a:t>
            </a:r>
            <a:r>
              <a:rPr lang="tr-TR" sz="2400" dirty="0">
                <a:latin typeface="Comic Sans MS" panose="030F0702030302020204" pitchFamily="66" charset="0"/>
              </a:rPr>
              <a:t>sayıda araştırmacı otitis media'ya bağlı  geçici iletim tipi işitme kaybı ve konuşma ile lisan gecikmesi arasında bir ilişki olduğunu açıklamışlardır. 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  <a:defRPr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smtClean="0">
                <a:latin typeface="Comic Sans MS" pitchFamily="66" charset="0"/>
              </a:rPr>
              <a:t>Sensörinöral İşitme Kaybı</a:t>
            </a:r>
            <a:r>
              <a:rPr lang="tr-TR" altLang="en-US" smtClean="0">
                <a:latin typeface="Comic Sans MS" pitchFamily="66" charset="0"/>
              </a:rPr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537075" cy="478155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altLang="en-US" sz="2400" smtClean="0">
                <a:latin typeface="Comic Sans MS" pitchFamily="66" charset="0"/>
              </a:rPr>
              <a:t>İşitme kaybı; koklea ve/veya daha sonrasındaki  bölgeleri (işitme yolları, korteks vb.) içeriyorsa sensörinöral işitme kaybıdır. </a:t>
            </a:r>
          </a:p>
          <a:p>
            <a:pPr eaLnBrk="1" hangingPunct="1">
              <a:lnSpc>
                <a:spcPct val="110000"/>
              </a:lnSpc>
            </a:pPr>
            <a:r>
              <a:rPr lang="tr-TR" altLang="en-US" sz="2400" smtClean="0">
                <a:latin typeface="Comic Sans MS" pitchFamily="66" charset="0"/>
              </a:rPr>
              <a:t>Doğum öncesi (genetik nedenli, annenin hamilelikte kızamıkçık geçirmesi vb.), doğum anı ve doğum sonrası nedenlerle oluşabilmektedir. </a:t>
            </a:r>
          </a:p>
        </p:txBody>
      </p:sp>
      <p:pic>
        <p:nvPicPr>
          <p:cNvPr id="53252" name="Picture 8" descr="S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29163" y="1628775"/>
            <a:ext cx="4306887" cy="439261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713788" cy="59055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Sensörinöral tip işitme kaybı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tr-TR" sz="2400" dirty="0" smtClean="0">
                <a:latin typeface="Comic Sans MS" panose="030F0702030302020204" pitchFamily="66" charset="0"/>
              </a:rPr>
              <a:t> hem işitme duyarlılığını hem de konuşmanın anlaşılması ve ayırt edilmesini etkiler. </a:t>
            </a:r>
          </a:p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Kişi </a:t>
            </a:r>
            <a:r>
              <a:rPr lang="tr-TR" sz="2400" dirty="0">
                <a:latin typeface="Comic Sans MS" panose="030F0702030302020204" pitchFamily="66" charset="0"/>
              </a:rPr>
              <a:t>konuşma kalıbının bir kısmını duyar, fakat anlama konusunda </a:t>
            </a:r>
            <a:r>
              <a:rPr lang="tr-TR" sz="2400" dirty="0" smtClean="0">
                <a:latin typeface="Comic Sans MS" panose="030F0702030302020204" pitchFamily="66" charset="0"/>
              </a:rPr>
              <a:t>kısmen ya da tamamen </a:t>
            </a:r>
            <a:r>
              <a:rPr lang="tr-TR" sz="2400" dirty="0">
                <a:latin typeface="Comic Sans MS" panose="030F0702030302020204" pitchFamily="66" charset="0"/>
              </a:rPr>
              <a:t>yetersiz </a:t>
            </a:r>
            <a:r>
              <a:rPr lang="tr-TR" sz="2400" dirty="0" smtClean="0">
                <a:latin typeface="Comic Sans MS" panose="030F0702030302020204" pitchFamily="66" charset="0"/>
              </a:rPr>
              <a:t>olabilir. </a:t>
            </a:r>
            <a:endParaRPr lang="tr-TR" sz="2400" dirty="0"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Eğer </a:t>
            </a:r>
            <a:r>
              <a:rPr lang="tr-TR" sz="2400" dirty="0">
                <a:latin typeface="Comic Sans MS" panose="030F0702030302020204" pitchFamily="66" charset="0"/>
              </a:rPr>
              <a:t>kayıp 250-500 Hz </a:t>
            </a:r>
            <a:r>
              <a:rPr lang="tr-TR" sz="2400" dirty="0" smtClean="0">
                <a:latin typeface="Comic Sans MS" panose="030F0702030302020204" pitchFamily="66" charset="0"/>
              </a:rPr>
              <a:t>arasında ise </a:t>
            </a:r>
            <a:r>
              <a:rPr lang="tr-TR" sz="2400" dirty="0">
                <a:latin typeface="Comic Sans MS" panose="030F0702030302020204" pitchFamily="66" charset="0"/>
              </a:rPr>
              <a:t>zayıf ve yüksek </a:t>
            </a:r>
            <a:r>
              <a:rPr lang="tr-TR" sz="2400" dirty="0" smtClean="0">
                <a:latin typeface="Comic Sans MS" panose="030F0702030302020204" pitchFamily="66" charset="0"/>
              </a:rPr>
              <a:t>perdeli </a:t>
            </a:r>
            <a:r>
              <a:rPr lang="tr-TR" sz="2400" dirty="0">
                <a:latin typeface="Comic Sans MS" panose="030F0702030302020204" pitchFamily="66" charset="0"/>
              </a:rPr>
              <a:t>sessizlerin hiçbiri (/f/, /s/, /t/, /k/) duyulamaz ve </a:t>
            </a:r>
            <a:r>
              <a:rPr lang="tr-TR" sz="2400" dirty="0" smtClean="0">
                <a:latin typeface="Comic Sans MS" panose="030F0702030302020204" pitchFamily="66" charset="0"/>
              </a:rPr>
              <a:t>işitme kayıplı kişinin konuşması ciddi </a:t>
            </a:r>
            <a:r>
              <a:rPr lang="tr-TR" sz="2400" dirty="0">
                <a:latin typeface="Comic Sans MS" panose="030F0702030302020204" pitchFamily="66" charset="0"/>
              </a:rPr>
              <a:t>olarak bozulur. </a:t>
            </a:r>
            <a:endParaRPr lang="tr-TR" sz="2400" dirty="0" smtClean="0">
              <a:latin typeface="Comic Sans MS" panose="030F0702030302020204" pitchFamily="66" charset="0"/>
            </a:endParaRPr>
          </a:p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Sensörinöral </a:t>
            </a:r>
            <a:r>
              <a:rPr lang="tr-TR" sz="2400" dirty="0">
                <a:latin typeface="Comic Sans MS" panose="030F0702030302020204" pitchFamily="66" charset="0"/>
              </a:rPr>
              <a:t>tip işitme kaybının iletişim üzerindeki etkisi farklıdır, çünkü patolojinin şiddeti ve lezyonun yeri çok çeşitlidir. </a:t>
            </a:r>
          </a:p>
          <a:p>
            <a:pPr eaLnBrk="1" hangingPunct="1">
              <a:defRPr/>
            </a:pPr>
            <a:r>
              <a:rPr lang="tr-TR" sz="2400" dirty="0" smtClean="0">
                <a:latin typeface="Comic Sans MS" panose="030F0702030302020204" pitchFamily="66" charset="0"/>
              </a:rPr>
              <a:t>Bu yüzden çocuk</a:t>
            </a:r>
            <a:r>
              <a:rPr lang="tr-TR" sz="2400" dirty="0">
                <a:latin typeface="Comic Sans MS" panose="030F0702030302020204" pitchFamily="66" charset="0"/>
              </a:rPr>
              <a:t>, dil ve konuşma paternlerini işitebildiği </a:t>
            </a:r>
            <a:r>
              <a:rPr lang="tr-TR" sz="2400" dirty="0" smtClean="0">
                <a:latin typeface="Comic Sans MS" panose="030F0702030302020204" pitchFamily="66" charset="0"/>
              </a:rPr>
              <a:t>oranda </a:t>
            </a:r>
            <a:r>
              <a:rPr lang="tr-TR" sz="2400" dirty="0">
                <a:latin typeface="Comic Sans MS" panose="030F0702030302020204" pitchFamily="66" charset="0"/>
              </a:rPr>
              <a:t>geliştirebilir. </a:t>
            </a:r>
          </a:p>
          <a:p>
            <a:pPr eaLnBrk="1" hangingPunct="1">
              <a:defRPr/>
            </a:pPr>
            <a:r>
              <a:rPr lang="tr-TR" sz="2400" dirty="0">
                <a:latin typeface="Comic Sans MS" panose="030F0702030302020204" pitchFamily="66" charset="0"/>
              </a:rPr>
              <a:t>Eğer işitme kaybı orta dereceden daha fazla ise dil </a:t>
            </a:r>
            <a:r>
              <a:rPr lang="tr-TR" sz="2400" dirty="0" smtClean="0">
                <a:latin typeface="Comic Sans MS" panose="030F0702030302020204" pitchFamily="66" charset="0"/>
              </a:rPr>
              <a:t>bununla ya </a:t>
            </a:r>
            <a:r>
              <a:rPr lang="tr-TR" sz="2400" dirty="0">
                <a:latin typeface="Comic Sans MS" panose="030F0702030302020204" pitchFamily="66" charset="0"/>
              </a:rPr>
              <a:t>hatalı olarak gelişir </a:t>
            </a:r>
            <a:r>
              <a:rPr lang="tr-TR" sz="2400" dirty="0" smtClean="0">
                <a:latin typeface="Comic Sans MS" panose="030F0702030302020204" pitchFamily="66" charset="0"/>
              </a:rPr>
              <a:t>ya da hiç </a:t>
            </a:r>
            <a:r>
              <a:rPr lang="tr-TR" sz="2400" dirty="0">
                <a:latin typeface="Comic Sans MS" panose="030F0702030302020204" pitchFamily="66" charset="0"/>
              </a:rPr>
              <a:t>gelişemez.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 dirty="0"/>
          </a:p>
          <a:p>
            <a:pPr marL="0" indent="0" eaLnBrk="1" hangingPunct="1">
              <a:buFont typeface="Arial" charset="0"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Doç.Dr. Esra Özcebe</a:t>
            </a:r>
            <a:endParaRPr lang="tr-TR"/>
          </a:p>
        </p:txBody>
      </p:sp>
      <p:pic>
        <p:nvPicPr>
          <p:cNvPr id="55299" name="Picture 2" descr="http://www.firstyears.org/lib/banfamil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9144000" cy="655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r>
              <a:rPr lang="tr-TR" altLang="en-US" smtClean="0">
                <a:latin typeface="Comic Sans MS" pitchFamily="66" charset="0"/>
              </a:rPr>
              <a:t>Bu tip işitme kayıplarının medikal ve cerrahi olarak tedavi edilemesi mümkün olmayabilir. </a:t>
            </a:r>
          </a:p>
          <a:p>
            <a:pPr eaLnBrk="1" hangingPunct="1"/>
            <a:endParaRPr lang="tr-TR" altLang="en-US" smtClean="0">
              <a:latin typeface="Comic Sans MS" pitchFamily="66" charset="0"/>
            </a:endParaRPr>
          </a:p>
          <a:p>
            <a:pPr eaLnBrk="1" hangingPunct="1"/>
            <a:r>
              <a:rPr lang="tr-TR" altLang="en-US" smtClean="0">
                <a:latin typeface="Comic Sans MS" pitchFamily="66" charset="0"/>
              </a:rPr>
              <a:t>Bu durumda tek tedavi yolu uygun amplifikasyon (cihaz) ve özel eğitimdir.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4000" b="1" smtClean="0">
                <a:latin typeface="Comic Sans MS" pitchFamily="66" charset="0"/>
              </a:rPr>
              <a:t>Mikst (Karışık) Tip İşitme Kaybı</a:t>
            </a:r>
            <a:endParaRPr lang="tr-TR" altLang="en-US" sz="4000" smtClean="0">
              <a:latin typeface="Comic Sans MS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484313"/>
            <a:ext cx="3960812" cy="352901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en-US" sz="2800" dirty="0" smtClean="0"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en-US" sz="2400" dirty="0" smtClean="0"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altLang="en-US" sz="2400" dirty="0" smtClean="0"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İletim ve sensörinöral </a:t>
            </a:r>
            <a:endParaRPr lang="en-US" altLang="en-US" sz="2400" dirty="0" smtClean="0">
              <a:latin typeface="Comic Sans MS" panose="030F0702030302020204" pitchFamily="66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işitme kayıplarının bir</a:t>
            </a:r>
            <a:r>
              <a:rPr lang="en-US" altLang="en-US" sz="2400" dirty="0" smtClean="0">
                <a:latin typeface="Comic Sans MS" panose="030F0702030302020204" pitchFamily="66" charset="0"/>
              </a:rPr>
              <a:t> </a:t>
            </a:r>
            <a:r>
              <a:rPr lang="tr-TR" altLang="en-US" sz="2400" dirty="0" smtClean="0">
                <a:latin typeface="Comic Sans MS" panose="030F0702030302020204" pitchFamily="66" charset="0"/>
              </a:rPr>
              <a:t>arada görülmesidir.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tr-TR" altLang="en-US" sz="2800" dirty="0" smtClean="0"/>
          </a:p>
        </p:txBody>
      </p:sp>
      <p:pic>
        <p:nvPicPr>
          <p:cNvPr id="57348" name="Picture 16" descr="Audiogram mixed hearing los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79838" y="1341438"/>
            <a:ext cx="5184775" cy="4967287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13787" cy="6553200"/>
          </a:xfrm>
        </p:spPr>
        <p:txBody>
          <a:bodyPr/>
          <a:lstStyle/>
          <a:p>
            <a:pPr algn="just" eaLnBrk="1" hangingPunct="1">
              <a:buFont typeface="Arial" pitchFamily="34" charset="0"/>
              <a:buChar char="•"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Bu tip kayıpta iletim tipi kayıp koklear ve nöral kayıpla birlikte görüldüğü için önemli olan altta yatan sensöri nöral kaybı belirlemektir. </a:t>
            </a:r>
          </a:p>
          <a:p>
            <a:pPr marL="0" indent="0" algn="just" eaLnBrk="1" hangingPunct="1">
              <a:buFont typeface="Arial" pitchFamily="34" charset="0"/>
              <a:buNone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Klinisyenin mikst tip  kayıplardaki tedavi planının amacı iletim komponentinin tedavi edilmesi ve sensöri-nöral kaybın müsaade ettiği ölçüde işitmenin restorasyonudur. </a:t>
            </a:r>
          </a:p>
          <a:p>
            <a:pPr algn="just" eaLnBrk="1" hangingPunct="1">
              <a:buFont typeface="Arial" pitchFamily="34" charset="0"/>
              <a:buChar char="•"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Tedavi ile işitmenin daha iyi hale getirilmesi ancak iletim tip kaybın ortadan kaldırılması ile sağlanabilir. </a:t>
            </a:r>
          </a:p>
          <a:p>
            <a:pPr marL="0" indent="0" algn="just" eaLnBrk="1" hangingPunct="1">
              <a:buFont typeface="Arial" pitchFamily="34" charset="0"/>
              <a:buNone/>
              <a:defRPr/>
            </a:pPr>
            <a:endParaRPr lang="tr-TR" altLang="en-US" sz="2400" dirty="0" smtClean="0">
              <a:latin typeface="Comic Sans MS" pitchFamily="66" charset="0"/>
            </a:endParaRPr>
          </a:p>
          <a:p>
            <a:pPr algn="just" eaLnBrk="1" hangingPunct="1"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itchFamily="66" charset="0"/>
              </a:rPr>
              <a:t>Yüksek frekanslı sensörinöral kaybı olan çocukta iletim tipi bir kayıp varsa, bu patolojinin kapsadığı bölge konuşmanın iyi anlaşılmasında işitme için en gerekli olan bölge olabilir. </a:t>
            </a:r>
          </a:p>
          <a:p>
            <a:pPr marL="0" indent="0" algn="just" eaLnBrk="1" hangingPunct="1">
              <a:buFont typeface="Arial" pitchFamily="34" charset="0"/>
              <a:buNone/>
              <a:defRPr/>
            </a:pPr>
            <a:endParaRPr lang="tr-TR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947</Words>
  <Application>Microsoft Office PowerPoint</Application>
  <PresentationFormat>Ekran Gösterisi (4:3)</PresentationFormat>
  <Paragraphs>87</Paragraphs>
  <Slides>15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7" baseType="lpstr">
      <vt:lpstr>Ofis Teması</vt:lpstr>
      <vt:lpstr>Grafik</vt:lpstr>
      <vt:lpstr>İŞİTME ENGELLİ ÇOCUKLAR CGL413 Çocuk Gelişimi Yrd. Doç. Suna YILMAZ</vt:lpstr>
      <vt:lpstr>İletim Tipi İşitme Kaybı </vt:lpstr>
      <vt:lpstr>Slayt 3</vt:lpstr>
      <vt:lpstr>Sensörinöral İşitme Kaybı </vt:lpstr>
      <vt:lpstr>Slayt 5</vt:lpstr>
      <vt:lpstr>Slayt 6</vt:lpstr>
      <vt:lpstr>Slayt 7</vt:lpstr>
      <vt:lpstr>Mikst (Karışık) Tip İşitme Kaybı</vt:lpstr>
      <vt:lpstr>Slayt 9</vt:lpstr>
      <vt:lpstr>Sentral İşitme Kaybı:</vt:lpstr>
      <vt:lpstr>Fonksiyonel/Organik Olmayan İşitme Kaybı:</vt:lpstr>
      <vt:lpstr>Slayt 12</vt:lpstr>
      <vt:lpstr>İşitme kaybının derecesi ve akademik başarı arasındaki ilişki </vt:lpstr>
      <vt:lpstr> İşitme kaybına sekonder bazı problemler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9</cp:revision>
  <dcterms:created xsi:type="dcterms:W3CDTF">2019-03-14T14:20:54Z</dcterms:created>
  <dcterms:modified xsi:type="dcterms:W3CDTF">2019-03-14T14:46:11Z</dcterms:modified>
</cp:coreProperties>
</file>