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FAB977-F39B-438D-8E23-BED0B0615218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F658DE-E567-465E-81D7-BD0AD4D2ACE5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8DA323-654F-4E02-A79F-52BB0FDE7B49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E587B2-A27A-4B93-98F2-3EA458C85710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600200"/>
            <a:ext cx="4038600" cy="4530725"/>
          </a:xfrm>
        </p:spPr>
        <p:txBody>
          <a:bodyPr rtlCol="0">
            <a:normAutofit/>
          </a:bodyPr>
          <a:lstStyle/>
          <a:p>
            <a:pPr lvl="0"/>
            <a:endParaRPr lang="en-US" noProof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39904-E794-4B7A-8F47-CCD98603FF5B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73F0FC-BC6F-4581-A34E-6949D18B6C0D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jpeg"/><Relationship Id="rId5" Type="http://schemas.openxmlformats.org/officeDocument/2006/relationships/oleObject" Target="../embeddings/oleObject1.bin"/><Relationship Id="rId4" Type="http://schemas.openxmlformats.org/officeDocument/2006/relationships/image" Target="../media/image3.w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Grp="1" noChangeArrowheads="1"/>
          </p:cNvSpPr>
          <p:nvPr>
            <p:ph type="title" sz="quarter"/>
          </p:nvPr>
        </p:nvSpPr>
        <p:spPr>
          <a:xfrm>
            <a:off x="457200" y="277813"/>
            <a:ext cx="8229600" cy="3222625"/>
          </a:xfrm>
        </p:spPr>
        <p:txBody>
          <a:bodyPr/>
          <a:lstStyle/>
          <a:p>
            <a:pPr eaLnBrk="1" hangingPunct="1"/>
            <a:r>
              <a:rPr lang="tr-TR" altLang="en-US" sz="4000" smtClean="0">
                <a:latin typeface="Verdana" pitchFamily="34" charset="0"/>
              </a:rPr>
              <a:t>İŞİTME ENGELLİ ÇOCUKLAR</a:t>
            </a:r>
            <a:br>
              <a:rPr lang="tr-TR" altLang="en-US" sz="4000" smtClean="0">
                <a:latin typeface="Verdana" pitchFamily="34" charset="0"/>
              </a:rPr>
            </a:br>
            <a:r>
              <a:rPr lang="tr-TR" altLang="en-US" sz="4000" smtClean="0">
                <a:latin typeface="Verdana" pitchFamily="34" charset="0"/>
              </a:rPr>
              <a:t>CGL413</a:t>
            </a:r>
            <a:br>
              <a:rPr lang="tr-TR" altLang="en-US" sz="4000" smtClean="0">
                <a:latin typeface="Verdana" pitchFamily="34" charset="0"/>
              </a:rPr>
            </a:br>
            <a:r>
              <a:rPr lang="tr-TR" altLang="en-US" sz="4000" smtClean="0">
                <a:latin typeface="Verdana" pitchFamily="34" charset="0"/>
              </a:rPr>
              <a:t>Çocuk Gelişimi</a:t>
            </a:r>
            <a:br>
              <a:rPr lang="tr-TR" altLang="en-US" sz="4000" smtClean="0">
                <a:latin typeface="Verdana" pitchFamily="34" charset="0"/>
              </a:rPr>
            </a:br>
            <a:r>
              <a:rPr lang="tr-TR" altLang="en-US" sz="4000" smtClean="0">
                <a:latin typeface="Verdana" pitchFamily="34" charset="0"/>
              </a:rPr>
              <a:t>Yrd. Doç. Suna YILMAZ</a:t>
            </a:r>
          </a:p>
        </p:txBody>
      </p:sp>
      <p:pic>
        <p:nvPicPr>
          <p:cNvPr id="10243" name="Picture 22" descr="MCj04284250000[1]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4932363" y="4292600"/>
            <a:ext cx="1905000" cy="1689100"/>
          </a:xfrm>
        </p:spPr>
      </p:pic>
      <p:pic>
        <p:nvPicPr>
          <p:cNvPr id="10244" name="Picture 31" descr="MCj03453270000[1]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4"/>
          <a:srcRect/>
          <a:stretch>
            <a:fillRect/>
          </a:stretch>
        </p:blipFill>
        <p:spPr>
          <a:xfrm>
            <a:off x="6875463" y="4149725"/>
            <a:ext cx="1776412" cy="1820863"/>
          </a:xfrm>
        </p:spPr>
      </p:pic>
      <p:graphicFrame>
        <p:nvGraphicFramePr>
          <p:cNvPr id="10245" name="Object 36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468313" y="3933825"/>
          <a:ext cx="4035425" cy="2189163"/>
        </p:xfrm>
        <a:graphic>
          <a:graphicData uri="http://schemas.openxmlformats.org/presentationml/2006/ole">
            <p:oleObj spid="_x0000_s1026" name="Grafik" r:id="rId5" imgW="4038735" imgH="2190642" progId="MSGraph.Chart.8">
              <p:embed followColorScheme="full"/>
            </p:oleObj>
          </a:graphicData>
        </a:graphic>
      </p:graphicFrame>
      <p:pic>
        <p:nvPicPr>
          <p:cNvPr id="10246" name="Picture 35" descr="MPj04230320000[1]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6"/>
          <a:srcRect/>
          <a:stretch>
            <a:fillRect/>
          </a:stretch>
        </p:blipFill>
        <p:spPr>
          <a:xfrm>
            <a:off x="250825" y="3860800"/>
            <a:ext cx="4321175" cy="2663825"/>
          </a:xfr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b="1" smtClean="0">
                <a:latin typeface="Comic Sans MS" pitchFamily="66" charset="0"/>
              </a:rPr>
              <a:t>Sentral İşitme Kaybı:</a:t>
            </a:r>
            <a:endParaRPr lang="tr-TR" altLang="en-US" smtClean="0">
              <a:latin typeface="Comic Sans MS" pitchFamily="66" charset="0"/>
            </a:endParaRP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600200"/>
            <a:ext cx="4465638" cy="4530725"/>
          </a:xfrm>
        </p:spPr>
        <p:txBody>
          <a:bodyPr rtlCol="0">
            <a:normAutofit fontScale="92500" lnSpcReduction="1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altLang="en-US" sz="2800" dirty="0" smtClean="0">
              <a:latin typeface="Comic Sans MS" panose="030F0702030302020204" pitchFamily="66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altLang="en-US" sz="2800" dirty="0" smtClean="0">
                <a:latin typeface="Comic Sans MS" panose="030F0702030302020204" pitchFamily="66" charset="0"/>
              </a:rPr>
              <a:t>Problem beynin korteks adı verilen bölgesindedir. </a:t>
            </a:r>
            <a:endParaRPr lang="en-US" altLang="en-US" sz="2800" dirty="0" smtClean="0">
              <a:latin typeface="Comic Sans MS" panose="030F0702030302020204" pitchFamily="66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tr-TR" altLang="en-US" sz="2800" dirty="0" smtClean="0">
              <a:latin typeface="Comic Sans MS" panose="030F0702030302020204" pitchFamily="66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altLang="en-US" sz="2800" dirty="0" smtClean="0">
                <a:latin typeface="Comic Sans MS" panose="030F0702030302020204" pitchFamily="66" charset="0"/>
              </a:rPr>
              <a:t>İşitme kaybı olmayabilir, ancak konuşmayı ayırt etme becerisi ileri derecede bozulmuştur.</a:t>
            </a:r>
            <a:r>
              <a:rPr lang="tr-TR" sz="2800" dirty="0"/>
              <a:t> </a:t>
            </a:r>
            <a:endParaRPr lang="tr-TR" sz="28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tr-TR" sz="28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sz="2800" dirty="0" smtClean="0">
                <a:latin typeface="Comic Sans MS" panose="030F0702030302020204" pitchFamily="66" charset="0"/>
              </a:rPr>
              <a:t>Duymada </a:t>
            </a:r>
            <a:r>
              <a:rPr lang="tr-TR" sz="2800" dirty="0">
                <a:latin typeface="Comic Sans MS" panose="030F0702030302020204" pitchFamily="66" charset="0"/>
              </a:rPr>
              <a:t>değil anlamada problem vardır.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tr-TR" altLang="en-US" sz="2800" dirty="0" smtClean="0">
              <a:latin typeface="Comic Sans MS" panose="030F0702030302020204" pitchFamily="66" charset="0"/>
            </a:endParaRPr>
          </a:p>
        </p:txBody>
      </p:sp>
      <p:pic>
        <p:nvPicPr>
          <p:cNvPr id="59396" name="Picture 11" descr="MCj03564970000[1]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5076825" y="1557338"/>
            <a:ext cx="3598863" cy="4608512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itle 4"/>
          <p:cNvSpPr>
            <a:spLocks noGrp="1"/>
          </p:cNvSpPr>
          <p:nvPr>
            <p:ph type="ctrTitle"/>
          </p:nvPr>
        </p:nvSpPr>
        <p:spPr>
          <a:xfrm>
            <a:off x="250825" y="620713"/>
            <a:ext cx="8893175" cy="1470025"/>
          </a:xfrm>
        </p:spPr>
        <p:txBody>
          <a:bodyPr/>
          <a:lstStyle/>
          <a:p>
            <a:pPr algn="l" eaLnBrk="1" hangingPunct="1"/>
            <a:r>
              <a:rPr lang="tr-TR" altLang="en-US" b="1" smtClean="0">
                <a:latin typeface="Comic Sans MS" pitchFamily="66" charset="0"/>
              </a:rPr>
              <a:t>Fonksiyonel/Organik Olmayan İşitme Kaybı:</a:t>
            </a:r>
            <a:endParaRPr lang="en-US" altLang="en-US" smtClean="0">
              <a:latin typeface="Comic Sans MS" pitchFamily="66" charset="0"/>
            </a:endParaRPr>
          </a:p>
        </p:txBody>
      </p:sp>
      <p:sp>
        <p:nvSpPr>
          <p:cNvPr id="60419" name="Subtitle 5"/>
          <p:cNvSpPr>
            <a:spLocks noGrp="1"/>
          </p:cNvSpPr>
          <p:nvPr>
            <p:ph type="subTitle" idx="1"/>
          </p:nvPr>
        </p:nvSpPr>
        <p:spPr>
          <a:xfrm>
            <a:off x="323850" y="2349500"/>
            <a:ext cx="8640763" cy="4392613"/>
          </a:xfrm>
        </p:spPr>
        <p:txBody>
          <a:bodyPr/>
          <a:lstStyle/>
          <a:p>
            <a:pPr eaLnBrk="1" hangingPunct="1">
              <a:lnSpc>
                <a:spcPct val="200000"/>
              </a:lnSpc>
            </a:pPr>
            <a:r>
              <a:rPr lang="tr-TR" altLang="en-US" smtClean="0">
                <a:solidFill>
                  <a:schemeClr val="tx1"/>
                </a:solidFill>
                <a:latin typeface="Comic Sans MS" pitchFamily="66" charset="0"/>
              </a:rPr>
              <a:t>Kişinin herhangi bir nedenle işitme kaybı var gibi davranması ya da gerçekten işitme kaybının olduğuna inanması ile ortaya çıkan durumdur.</a:t>
            </a:r>
            <a:endParaRPr lang="en-US" altLang="en-US" smtClean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950" y="260350"/>
            <a:ext cx="8928100" cy="6481763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tr-TR" altLang="en-US" sz="2400" dirty="0" smtClean="0">
                <a:latin typeface="Comic Sans MS" pitchFamily="66" charset="0"/>
              </a:rPr>
              <a:t>Bu tür fonksiyonel kayıplarda, çocuğun bilinçli olarak işitme özürlü olma çabası veya bilinç dışı olarak gerçek bir işitme özürlü gibi davrandığı görülmektedir. </a:t>
            </a:r>
          </a:p>
          <a:p>
            <a:pPr marL="0" indent="0" algn="just" eaLnBrk="1" hangingPunct="1">
              <a:lnSpc>
                <a:spcPct val="80000"/>
              </a:lnSpc>
              <a:buFont typeface="Arial" pitchFamily="34" charset="0"/>
              <a:buNone/>
              <a:defRPr/>
            </a:pPr>
            <a:endParaRPr lang="tr-TR" altLang="en-US" sz="2400" dirty="0" smtClean="0">
              <a:latin typeface="Comic Sans MS" pitchFamily="66" charset="0"/>
            </a:endParaRPr>
          </a:p>
          <a:p>
            <a:pPr algn="just" eaLnBrk="1" hangingPunct="1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tr-TR" altLang="en-US" sz="2400" dirty="0" smtClean="0">
                <a:latin typeface="Comic Sans MS" pitchFamily="66" charset="0"/>
              </a:rPr>
              <a:t>Yetişkinlerde bu ayırım bir uzman tarafından kolaylıkla yapılabilirken çocuklarda son derece zordur. </a:t>
            </a:r>
            <a:endParaRPr lang="tr-TR" altLang="en-US" sz="2400" dirty="0">
              <a:latin typeface="Comic Sans MS" pitchFamily="66" charset="0"/>
            </a:endParaRPr>
          </a:p>
          <a:p>
            <a:pPr marL="0" indent="0" algn="just" eaLnBrk="1" hangingPunct="1">
              <a:lnSpc>
                <a:spcPct val="90000"/>
              </a:lnSpc>
              <a:buFont typeface="Arial" pitchFamily="34" charset="0"/>
              <a:buNone/>
              <a:defRPr/>
            </a:pPr>
            <a:endParaRPr lang="tr-TR" altLang="en-US" sz="2400" dirty="0" smtClean="0">
              <a:latin typeface="Comic Sans MS" pitchFamily="66" charset="0"/>
            </a:endParaRPr>
          </a:p>
          <a:p>
            <a:pPr algn="just" eaLnBrk="1" hangingPunct="1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tr-TR" altLang="en-US" sz="2400" dirty="0" smtClean="0">
                <a:latin typeface="Comic Sans MS" pitchFamily="66" charset="0"/>
              </a:rPr>
              <a:t>İşitme davranışı ile işitme testi sonuçları arasında belirli bir şekilde uyumsuzluk olan hastalarda klinisyen organik ve organik olmayan nedenleri göz önünde bulundurmalıdır. </a:t>
            </a:r>
          </a:p>
          <a:p>
            <a:pPr algn="just" eaLnBrk="1" hangingPunct="1">
              <a:lnSpc>
                <a:spcPct val="90000"/>
              </a:lnSpc>
              <a:buFont typeface="Arial" pitchFamily="34" charset="0"/>
              <a:buChar char="•"/>
              <a:defRPr/>
            </a:pPr>
            <a:endParaRPr lang="tr-TR" altLang="en-US" sz="2400" dirty="0" smtClean="0">
              <a:latin typeface="Comic Sans MS" pitchFamily="66" charset="0"/>
            </a:endParaRPr>
          </a:p>
          <a:p>
            <a:pPr algn="just" eaLnBrk="1" hangingPunct="1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tr-TR" altLang="en-US" sz="2400" dirty="0" smtClean="0">
                <a:latin typeface="Comic Sans MS" pitchFamily="66" charset="0"/>
              </a:rPr>
              <a:t>Daha önceden var olan bir organik işitme kaybı bu tür bir olaya temel oluşturabilir. </a:t>
            </a:r>
          </a:p>
          <a:p>
            <a:pPr algn="just" eaLnBrk="1" hangingPunct="1">
              <a:lnSpc>
                <a:spcPct val="90000"/>
              </a:lnSpc>
              <a:buFont typeface="Arial" pitchFamily="34" charset="0"/>
              <a:buChar char="•"/>
              <a:defRPr/>
            </a:pPr>
            <a:endParaRPr lang="tr-TR" altLang="en-US" sz="2400" dirty="0" smtClean="0">
              <a:latin typeface="Comic Sans MS" pitchFamily="66" charset="0"/>
            </a:endParaRPr>
          </a:p>
          <a:p>
            <a:pPr algn="just" eaLnBrk="1" hangingPunct="1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tr-TR" altLang="en-US" sz="2400" dirty="0" smtClean="0">
                <a:latin typeface="Comic Sans MS" pitchFamily="66" charset="0"/>
              </a:rPr>
              <a:t>Altta yatan bir duygusal bozukluğa ikincil fonksiyonel bir işitme kaybının uygun bir değerlendirme ve uygun bir yaklaşımla tedavi edilmesi gereği unutulmamalıdır.</a:t>
            </a:r>
          </a:p>
          <a:p>
            <a:pPr algn="just" eaLnBrk="1" hangingPunct="1">
              <a:lnSpc>
                <a:spcPct val="80000"/>
              </a:lnSpc>
              <a:buFont typeface="Arial" pitchFamily="34" charset="0"/>
              <a:buChar char="•"/>
              <a:defRPr/>
            </a:pPr>
            <a:endParaRPr lang="tr-TR" altLang="en-US" sz="2400" dirty="0" smtClean="0"/>
          </a:p>
          <a:p>
            <a:pPr algn="just" eaLnBrk="1" hangingPunct="1">
              <a:lnSpc>
                <a:spcPct val="80000"/>
              </a:lnSpc>
              <a:buFont typeface="Arial" pitchFamily="34" charset="0"/>
              <a:buNone/>
              <a:defRPr/>
            </a:pPr>
            <a:endParaRPr lang="tr-TR" altLang="en-US" sz="1800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sz="3200" smtClean="0">
                <a:latin typeface="Comic Sans MS" pitchFamily="66" charset="0"/>
              </a:rPr>
              <a:t>İşitme kaybının derecesi ve akademik başarı arasındaki ilişki </a:t>
            </a:r>
          </a:p>
        </p:txBody>
      </p:sp>
      <p:sp>
        <p:nvSpPr>
          <p:cNvPr id="183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 eaLnBrk="1" hangingPunct="1">
              <a:lnSpc>
                <a:spcPct val="80000"/>
              </a:lnSpc>
              <a:buFont typeface="Arial" charset="0"/>
              <a:buNone/>
              <a:defRPr/>
            </a:pPr>
            <a:endParaRPr lang="tr-TR" sz="24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tr-TR" sz="2400" dirty="0" smtClean="0">
                <a:latin typeface="Comic Sans MS" panose="030F0702030302020204" pitchFamily="66" charset="0"/>
              </a:rPr>
              <a:t>Quigley ve Thomure (1968) orta derecede işitme kaybı olan çocukların akademik başarılarının yaklaşık 1-3 yıl gecikebileceğine dikkat edilmesi gerektiğini vurgulamışlardır.</a:t>
            </a:r>
          </a:p>
          <a:p>
            <a:pPr marL="0" indent="0" eaLnBrk="1" hangingPunct="1">
              <a:lnSpc>
                <a:spcPct val="80000"/>
              </a:lnSpc>
              <a:buFont typeface="Arial" pitchFamily="34" charset="0"/>
              <a:buNone/>
              <a:defRPr/>
            </a:pPr>
            <a:endParaRPr lang="tr-TR" sz="2400" dirty="0" smtClean="0">
              <a:latin typeface="Comic Sans MS" panose="030F0702030302020204" pitchFamily="66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tr-TR" sz="2400" dirty="0" smtClean="0">
                <a:latin typeface="Comic Sans MS" panose="030F0702030302020204" pitchFamily="66" charset="0"/>
              </a:rPr>
              <a:t>Blair, Peterson ve Viehweg (1985) hafif derecede sensöri nöral işitme kayıplı çocuklarla yaptıkları bir araştırmada; erken okul yıllarında sürekli devam eden hafif derecede işitme kaybının tüm eğitimsel performans üzerindeki olumsuz etkisini rapor etmişlerdir.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itle 3"/>
          <p:cNvSpPr>
            <a:spLocks noGrp="1"/>
          </p:cNvSpPr>
          <p:nvPr>
            <p:ph type="title"/>
          </p:nvPr>
        </p:nvSpPr>
        <p:spPr>
          <a:xfrm>
            <a:off x="323850" y="0"/>
            <a:ext cx="8640763" cy="1143000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</a:pPr>
            <a:r>
              <a:rPr lang="tr-TR" altLang="en-US" sz="3200" smtClean="0">
                <a:latin typeface="Comic Sans MS" pitchFamily="66" charset="0"/>
              </a:rPr>
              <a:t/>
            </a:r>
            <a:br>
              <a:rPr lang="tr-TR" altLang="en-US" sz="3200" smtClean="0">
                <a:latin typeface="Comic Sans MS" pitchFamily="66" charset="0"/>
              </a:rPr>
            </a:br>
            <a:r>
              <a:rPr lang="tr-TR" altLang="en-US" sz="3200" u="sng" smtClean="0">
                <a:latin typeface="Comic Sans MS" pitchFamily="66" charset="0"/>
              </a:rPr>
              <a:t>İşitme kaybına sekonder bazı problemler</a:t>
            </a:r>
            <a:endParaRPr lang="en-US" altLang="en-US" sz="3200" u="sng" smtClean="0">
              <a:latin typeface="Comic Sans MS" pitchFamily="66" charset="0"/>
            </a:endParaRPr>
          </a:p>
        </p:txBody>
      </p:sp>
      <p:sp>
        <p:nvSpPr>
          <p:cNvPr id="1863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23950"/>
            <a:ext cx="5915025" cy="5565775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150000"/>
              </a:lnSpc>
              <a:defRPr/>
            </a:pPr>
            <a:r>
              <a:rPr lang="tr-TR" sz="2400" dirty="0" smtClean="0">
                <a:latin typeface="Comic Sans MS" panose="030F0702030302020204" pitchFamily="66" charset="0"/>
              </a:rPr>
              <a:t>Algısal problemler </a:t>
            </a:r>
            <a:endParaRPr lang="en-US" sz="2400" dirty="0" smtClean="0">
              <a:latin typeface="Comic Sans MS" panose="030F0702030302020204" pitchFamily="66" charset="0"/>
            </a:endParaRPr>
          </a:p>
          <a:p>
            <a:pPr eaLnBrk="1" hangingPunct="1">
              <a:lnSpc>
                <a:spcPct val="150000"/>
              </a:lnSpc>
              <a:defRPr/>
            </a:pPr>
            <a:r>
              <a:rPr lang="tr-TR" sz="2400" dirty="0" smtClean="0">
                <a:latin typeface="Comic Sans MS" panose="030F0702030302020204" pitchFamily="66" charset="0"/>
              </a:rPr>
              <a:t>Konuşma problemleri </a:t>
            </a:r>
            <a:endParaRPr lang="en-US" sz="2400" dirty="0" smtClean="0">
              <a:latin typeface="Comic Sans MS" panose="030F0702030302020204" pitchFamily="66" charset="0"/>
            </a:endParaRPr>
          </a:p>
          <a:p>
            <a:pPr eaLnBrk="1" hangingPunct="1">
              <a:lnSpc>
                <a:spcPct val="150000"/>
              </a:lnSpc>
              <a:defRPr/>
            </a:pPr>
            <a:r>
              <a:rPr lang="tr-TR" sz="2400" dirty="0" smtClean="0">
                <a:latin typeface="Comic Sans MS" panose="030F0702030302020204" pitchFamily="66" charset="0"/>
              </a:rPr>
              <a:t>İletişim problemleri</a:t>
            </a:r>
            <a:endParaRPr lang="en-US" sz="2400" dirty="0" smtClean="0">
              <a:latin typeface="Comic Sans MS" panose="030F0702030302020204" pitchFamily="66" charset="0"/>
            </a:endParaRPr>
          </a:p>
          <a:p>
            <a:pPr eaLnBrk="1" hangingPunct="1">
              <a:lnSpc>
                <a:spcPct val="150000"/>
              </a:lnSpc>
              <a:defRPr/>
            </a:pPr>
            <a:r>
              <a:rPr lang="tr-TR" sz="2400" dirty="0" smtClean="0">
                <a:latin typeface="Comic Sans MS" panose="030F0702030302020204" pitchFamily="66" charset="0"/>
              </a:rPr>
              <a:t>Bilişsel (</a:t>
            </a:r>
            <a:r>
              <a:rPr lang="tr-TR" sz="2400" dirty="0" err="1" smtClean="0">
                <a:latin typeface="Comic Sans MS" panose="030F0702030302020204" pitchFamily="66" charset="0"/>
              </a:rPr>
              <a:t>cognitive</a:t>
            </a:r>
            <a:r>
              <a:rPr lang="tr-TR" sz="2400" dirty="0" smtClean="0">
                <a:latin typeface="Comic Sans MS" panose="030F0702030302020204" pitchFamily="66" charset="0"/>
              </a:rPr>
              <a:t>) problemler</a:t>
            </a:r>
            <a:endParaRPr lang="en-US" sz="2400" dirty="0" smtClean="0">
              <a:latin typeface="Comic Sans MS" panose="030F0702030302020204" pitchFamily="66" charset="0"/>
            </a:endParaRPr>
          </a:p>
          <a:p>
            <a:pPr eaLnBrk="1" hangingPunct="1">
              <a:lnSpc>
                <a:spcPct val="150000"/>
              </a:lnSpc>
              <a:defRPr/>
            </a:pPr>
            <a:r>
              <a:rPr lang="tr-TR" sz="2400" dirty="0" smtClean="0">
                <a:latin typeface="Comic Sans MS" panose="030F0702030302020204" pitchFamily="66" charset="0"/>
              </a:rPr>
              <a:t>Sosyal problemler</a:t>
            </a:r>
            <a:endParaRPr lang="en-US" sz="2400" dirty="0" smtClean="0">
              <a:latin typeface="Comic Sans MS" panose="030F0702030302020204" pitchFamily="66" charset="0"/>
            </a:endParaRPr>
          </a:p>
          <a:p>
            <a:pPr eaLnBrk="1" hangingPunct="1">
              <a:lnSpc>
                <a:spcPct val="150000"/>
              </a:lnSpc>
              <a:defRPr/>
            </a:pPr>
            <a:r>
              <a:rPr lang="tr-TR" sz="2400" dirty="0" err="1" smtClean="0">
                <a:latin typeface="Comic Sans MS" panose="030F0702030302020204" pitchFamily="66" charset="0"/>
              </a:rPr>
              <a:t>Emosyonel</a:t>
            </a:r>
            <a:r>
              <a:rPr lang="tr-TR" sz="2400" dirty="0" smtClean="0">
                <a:latin typeface="Comic Sans MS" panose="030F0702030302020204" pitchFamily="66" charset="0"/>
              </a:rPr>
              <a:t> problemler</a:t>
            </a:r>
            <a:endParaRPr lang="en-US" sz="2400" dirty="0" smtClean="0">
              <a:latin typeface="Comic Sans MS" panose="030F0702030302020204" pitchFamily="66" charset="0"/>
            </a:endParaRPr>
          </a:p>
          <a:p>
            <a:pPr eaLnBrk="1" hangingPunct="1">
              <a:lnSpc>
                <a:spcPct val="150000"/>
              </a:lnSpc>
              <a:defRPr/>
            </a:pPr>
            <a:r>
              <a:rPr lang="tr-TR" sz="2400" dirty="0" smtClean="0">
                <a:latin typeface="Comic Sans MS" panose="030F0702030302020204" pitchFamily="66" charset="0"/>
              </a:rPr>
              <a:t>Eğitimsel problemler</a:t>
            </a:r>
            <a:endParaRPr lang="en-US" sz="2400" dirty="0" smtClean="0">
              <a:latin typeface="Comic Sans MS" panose="030F0702030302020204" pitchFamily="66" charset="0"/>
            </a:endParaRPr>
          </a:p>
          <a:p>
            <a:pPr eaLnBrk="1" hangingPunct="1">
              <a:lnSpc>
                <a:spcPct val="150000"/>
              </a:lnSpc>
              <a:defRPr/>
            </a:pPr>
            <a:r>
              <a:rPr lang="tr-TR" sz="2400" dirty="0" err="1" smtClean="0">
                <a:latin typeface="Comic Sans MS" panose="030F0702030302020204" pitchFamily="66" charset="0"/>
              </a:rPr>
              <a:t>Entellektüel</a:t>
            </a:r>
            <a:r>
              <a:rPr lang="tr-TR" sz="2400" dirty="0" smtClean="0">
                <a:latin typeface="Comic Sans MS" panose="030F0702030302020204" pitchFamily="66" charset="0"/>
              </a:rPr>
              <a:t> problemler </a:t>
            </a:r>
            <a:endParaRPr lang="en-US" sz="2400" dirty="0" smtClean="0">
              <a:latin typeface="Comic Sans MS" panose="030F0702030302020204" pitchFamily="66" charset="0"/>
            </a:endParaRPr>
          </a:p>
          <a:p>
            <a:pPr eaLnBrk="1" hangingPunct="1">
              <a:lnSpc>
                <a:spcPct val="150000"/>
              </a:lnSpc>
              <a:defRPr/>
            </a:pPr>
            <a:r>
              <a:rPr lang="tr-TR" sz="2400" dirty="0" smtClean="0">
                <a:latin typeface="Comic Sans MS" panose="030F0702030302020204" pitchFamily="66" charset="0"/>
              </a:rPr>
              <a:t>Mesleki problemler </a:t>
            </a:r>
            <a:endParaRPr lang="en-US" sz="2400" dirty="0" smtClean="0">
              <a:latin typeface="Comic Sans MS" panose="030F0702030302020204" pitchFamily="66" charset="0"/>
            </a:endParaRPr>
          </a:p>
          <a:p>
            <a:pPr eaLnBrk="1" hangingPunct="1">
              <a:lnSpc>
                <a:spcPct val="150000"/>
              </a:lnSpc>
              <a:defRPr/>
            </a:pPr>
            <a:r>
              <a:rPr lang="tr-TR" sz="2400" dirty="0" smtClean="0">
                <a:latin typeface="Comic Sans MS" panose="030F0702030302020204" pitchFamily="66" charset="0"/>
              </a:rPr>
              <a:t>Ailesel problemler </a:t>
            </a:r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  <a:defRPr/>
            </a:pPr>
            <a:endParaRPr lang="tr-TR" sz="2400" dirty="0" smtClean="0"/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  <a:defRPr/>
            </a:pPr>
            <a:endParaRPr lang="tr-TR" sz="2400" dirty="0"/>
          </a:p>
        </p:txBody>
      </p:sp>
      <p:sp>
        <p:nvSpPr>
          <p:cNvPr id="63492" name="TextBox 5"/>
          <p:cNvSpPr txBox="1">
            <a:spLocks noChangeArrowheads="1"/>
          </p:cNvSpPr>
          <p:nvPr/>
        </p:nvSpPr>
        <p:spPr bwMode="auto">
          <a:xfrm>
            <a:off x="7024688" y="6242050"/>
            <a:ext cx="2097087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altLang="en-US" sz="1600"/>
              <a:t>Boothroyd (1982) </a:t>
            </a:r>
          </a:p>
          <a:p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İçerik Yer Tutucusu 5"/>
          <p:cNvSpPr>
            <a:spLocks noGrp="1"/>
          </p:cNvSpPr>
          <p:nvPr>
            <p:ph idx="1"/>
          </p:nvPr>
        </p:nvSpPr>
        <p:spPr>
          <a:xfrm>
            <a:off x="457200" y="333375"/>
            <a:ext cx="8229600" cy="6335713"/>
          </a:xfrm>
        </p:spPr>
        <p:txBody>
          <a:bodyPr/>
          <a:lstStyle/>
          <a:p>
            <a:r>
              <a:rPr lang="tr-TR" altLang="en-US" sz="1600" smtClean="0">
                <a:latin typeface="Comic Sans MS" pitchFamily="66" charset="0"/>
              </a:rPr>
              <a:t>Peckham CS, Hearing Impairment in Childhood, British Medical Bulletin, 1986</a:t>
            </a:r>
          </a:p>
          <a:p>
            <a:r>
              <a:rPr lang="tr-TR" altLang="tr-TR" sz="1600" smtClean="0">
                <a:latin typeface="Comic Sans MS" pitchFamily="66" charset="0"/>
              </a:rPr>
              <a:t>Clark JG. Uses and abuses of hearing loss classification. </a:t>
            </a:r>
            <a:r>
              <a:rPr lang="tr-TR" altLang="tr-TR" sz="1600" i="1" smtClean="0">
                <a:latin typeface="Comic Sans MS" pitchFamily="66" charset="0"/>
              </a:rPr>
              <a:t>Asha. </a:t>
            </a:r>
            <a:r>
              <a:rPr lang="tr-TR" altLang="tr-TR" sz="1600" smtClean="0">
                <a:latin typeface="Comic Sans MS" pitchFamily="66" charset="0"/>
              </a:rPr>
              <a:t>Jul 1981;23(7):493-500.</a:t>
            </a:r>
          </a:p>
          <a:p>
            <a:r>
              <a:rPr lang="tr-TR" altLang="tr-TR" sz="1600" smtClean="0">
                <a:latin typeface="Comic Sans MS" pitchFamily="66" charset="0"/>
              </a:rPr>
              <a:t>Eisen, M. D. &amp; Ryugo, D. K. (2007). Hearing molecules: Contributions from genetic deafness. </a:t>
            </a:r>
            <a:r>
              <a:rPr lang="tr-TR" altLang="tr-TR" sz="1600" i="1" smtClean="0">
                <a:latin typeface="Comic Sans MS" pitchFamily="66" charset="0"/>
              </a:rPr>
              <a:t>Cellular and Molecular Life Sciences, 64</a:t>
            </a:r>
            <a:r>
              <a:rPr lang="tr-TR" altLang="tr-TR" sz="1600" smtClean="0">
                <a:latin typeface="Comic Sans MS" pitchFamily="66" charset="0"/>
              </a:rPr>
              <a:t>(5)</a:t>
            </a:r>
            <a:r>
              <a:rPr lang="tr-TR" altLang="tr-TR" sz="1600" i="1" smtClean="0">
                <a:latin typeface="Comic Sans MS" pitchFamily="66" charset="0"/>
              </a:rPr>
              <a:t>, </a:t>
            </a:r>
            <a:r>
              <a:rPr lang="tr-TR" altLang="tr-TR" sz="1600" smtClean="0">
                <a:latin typeface="Comic Sans MS" pitchFamily="66" charset="0"/>
              </a:rPr>
              <a:t>566-580.Eisen, Ryugo 2007.</a:t>
            </a:r>
          </a:p>
          <a:p>
            <a:r>
              <a:rPr lang="tr-TR" altLang="tr-TR" sz="1600" smtClean="0">
                <a:latin typeface="Comic Sans MS" pitchFamily="66" charset="0"/>
              </a:rPr>
              <a:t>Nance, W.&amp; Dodson, K. (2007). 2007 Marion Downs lecture part 1: How can newborn hearing screening be improved? </a:t>
            </a:r>
            <a:r>
              <a:rPr lang="tr-TR" altLang="tr-TR" sz="1600" i="1" smtClean="0">
                <a:latin typeface="Comic Sans MS" pitchFamily="66" charset="0"/>
              </a:rPr>
              <a:t>Audiology Today, 19</a:t>
            </a:r>
            <a:r>
              <a:rPr lang="tr-TR" altLang="tr-TR" sz="1600" smtClean="0">
                <a:latin typeface="Comic Sans MS" pitchFamily="66" charset="0"/>
              </a:rPr>
              <a:t>(4)</a:t>
            </a:r>
            <a:r>
              <a:rPr lang="tr-TR" altLang="tr-TR" sz="1600" i="1" smtClean="0">
                <a:latin typeface="Comic Sans MS" pitchFamily="66" charset="0"/>
              </a:rPr>
              <a:t>, </a:t>
            </a:r>
            <a:r>
              <a:rPr lang="tr-TR" altLang="tr-TR" sz="1600" smtClean="0">
                <a:latin typeface="Comic Sans MS" pitchFamily="66" charset="0"/>
              </a:rPr>
              <a:t>15-19.</a:t>
            </a:r>
          </a:p>
          <a:p>
            <a:r>
              <a:rPr lang="tr-TR" altLang="tr-TR" sz="1600" smtClean="0">
                <a:latin typeface="Comic Sans MS" pitchFamily="66" charset="0"/>
              </a:rPr>
              <a:t>Yenidoğan İşitme Taraması Eğitim Kitabı, T.C. Sağlık Bakanlığı, </a:t>
            </a:r>
            <a:r>
              <a:rPr lang="tr-TR" altLang="tr-TR" sz="1600" b="1" smtClean="0">
                <a:latin typeface="Comic Sans MS" pitchFamily="66" charset="0"/>
              </a:rPr>
              <a:t> </a:t>
            </a:r>
            <a:r>
              <a:rPr lang="tr-TR" altLang="tr-TR" sz="1600" smtClean="0">
                <a:latin typeface="Comic Sans MS" pitchFamily="66" charset="0"/>
              </a:rPr>
              <a:t>Başbakanlık Özürlüler İdaresi Başkanlığı, Dokuz Eylül, Gazi, Hacettepe ve Marmara Üniversiteleri, 2006.</a:t>
            </a:r>
          </a:p>
          <a:p>
            <a:r>
              <a:rPr lang="tr-TR" altLang="tr-TR" sz="1600" smtClean="0">
                <a:latin typeface="Comic Sans MS" pitchFamily="66" charset="0"/>
              </a:rPr>
              <a:t>Pediatric Audiology 0-5 years, McCormick, B., Taylor and Francis, 1988</a:t>
            </a:r>
          </a:p>
          <a:p>
            <a:r>
              <a:rPr lang="tr-TR" altLang="tr-TR" sz="1600" smtClean="0">
                <a:latin typeface="Comic Sans MS" pitchFamily="66" charset="0"/>
              </a:rPr>
              <a:t>Pediatric audiology: Diagnosis, Technology, and Management. Madell, J.R., &amp; Flexer, C.,2008 New York: Thieme.</a:t>
            </a:r>
          </a:p>
          <a:p>
            <a:r>
              <a:rPr lang="tr-TR" altLang="tr-TR" sz="1600" smtClean="0">
                <a:latin typeface="Comic Sans MS" pitchFamily="66" charset="0"/>
              </a:rPr>
              <a:t>Behavioral evaluation of hearing in infants and young children, Madell, J.R., Thieme, 1998</a:t>
            </a:r>
          </a:p>
          <a:p>
            <a:r>
              <a:rPr lang="tr-TR" altLang="tr-TR" sz="1600" smtClean="0">
                <a:latin typeface="Comic Sans MS" pitchFamily="66" charset="0"/>
              </a:rPr>
              <a:t>Mynders JM. How hearing aids work. Goldenberg RA, ed. Hearing Aids. 1st ed. Philadelphia: Lippincott-Raven; 1996 p:117-140.</a:t>
            </a:r>
          </a:p>
          <a:p>
            <a:r>
              <a:rPr lang="tr-TR" altLang="tr-TR" sz="1600" smtClean="0">
                <a:latin typeface="Comic Sans MS" pitchFamily="66" charset="0"/>
              </a:rPr>
              <a:t>Kim HH, Barrs MD. Hearing aids: a review of what’s new. Otolaryngol Head Neck Surgery 2006;131:1043-50.</a:t>
            </a:r>
          </a:p>
          <a:p>
            <a:r>
              <a:rPr lang="tr-TR" altLang="tr-TR" sz="1600" smtClean="0">
                <a:latin typeface="Comic Sans MS" pitchFamily="66" charset="0"/>
              </a:rPr>
              <a:t>Suna Tokgöz-Yılmaz, Ahmet Ataş. İşitme Cihazlarında Teknolojik Gelişmeler. N Tan Ergin (Ed.), Kulak Burun Boğaz Hastalıklarında İleri Teknoloji. İstanbul: Amerikan Hastanesi Yayınları 201; (20): ss.48-68. </a:t>
            </a:r>
          </a:p>
          <a:p>
            <a:endParaRPr lang="tr-TR" altLang="tr-TR" sz="1600" smtClean="0">
              <a:latin typeface="Comic Sans MS" pitchFamily="66" charset="0"/>
            </a:endParaRPr>
          </a:p>
          <a:p>
            <a:endParaRPr lang="tr-TR" altLang="tr-TR" sz="1600" smtClean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900113" y="333375"/>
            <a:ext cx="7343775" cy="433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endParaRPr lang="en-US" altLang="en-US" sz="28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1203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b="1" smtClean="0">
                <a:latin typeface="Comic Sans MS" pitchFamily="66" charset="0"/>
              </a:rPr>
              <a:t>İletim Tipi İşitme Kaybı</a:t>
            </a:r>
            <a:r>
              <a:rPr lang="tr-TR" altLang="en-US" smtClean="0">
                <a:latin typeface="Comic Sans MS" pitchFamily="66" charset="0"/>
              </a:rPr>
              <a:t> 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body" sz="half" idx="1"/>
          </p:nvPr>
        </p:nvSpPr>
        <p:spPr>
          <a:xfrm>
            <a:off x="179388" y="1600200"/>
            <a:ext cx="4316412" cy="4997450"/>
          </a:xfrm>
        </p:spPr>
        <p:txBody>
          <a:bodyPr rtlCol="0">
            <a:normAutofit fontScale="92500" lnSpcReduction="10000"/>
          </a:bodyPr>
          <a:lstStyle/>
          <a:p>
            <a:pPr eaLnBrk="1" fontAlgn="auto" hangingPunct="1">
              <a:lnSpc>
                <a:spcPct val="15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altLang="en-US" sz="2800" dirty="0" smtClean="0">
                <a:latin typeface="Comic Sans MS" panose="030F0702030302020204" pitchFamily="66" charset="0"/>
              </a:rPr>
              <a:t>Kulak kepçesi, </a:t>
            </a:r>
          </a:p>
          <a:p>
            <a:pPr eaLnBrk="1" fontAlgn="auto" hangingPunct="1">
              <a:lnSpc>
                <a:spcPct val="15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altLang="en-US" sz="2800" dirty="0" smtClean="0">
                <a:latin typeface="Comic Sans MS" panose="030F0702030302020204" pitchFamily="66" charset="0"/>
              </a:rPr>
              <a:t>dış kulak yolu, </a:t>
            </a:r>
          </a:p>
          <a:p>
            <a:pPr eaLnBrk="1" fontAlgn="auto" hangingPunct="1">
              <a:lnSpc>
                <a:spcPct val="15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altLang="en-US" sz="2800" dirty="0" smtClean="0">
                <a:latin typeface="Comic Sans MS" panose="030F0702030302020204" pitchFamily="66" charset="0"/>
              </a:rPr>
              <a:t>kulak zarı, </a:t>
            </a:r>
          </a:p>
          <a:p>
            <a:pPr eaLnBrk="1" fontAlgn="auto" hangingPunct="1">
              <a:lnSpc>
                <a:spcPct val="15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altLang="en-US" sz="2800" dirty="0" smtClean="0">
                <a:latin typeface="Comic Sans MS" panose="030F0702030302020204" pitchFamily="66" charset="0"/>
              </a:rPr>
              <a:t>orta kulak kemikçikleri ve kaslarında meydana gelen hastalıklar iletim tipi işitme kaybına neden olmaktadır. </a:t>
            </a:r>
          </a:p>
        </p:txBody>
      </p:sp>
      <p:pic>
        <p:nvPicPr>
          <p:cNvPr id="51205" name="Picture 10" descr="Audiogram conductive hearing loss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4643438" y="1628775"/>
            <a:ext cx="4038600" cy="3933825"/>
          </a:xfrm>
          <a:noFill/>
        </p:spPr>
      </p:pic>
      <p:sp>
        <p:nvSpPr>
          <p:cNvPr id="51206" name="Metin kutusu 1"/>
          <p:cNvSpPr txBox="1">
            <a:spLocks noChangeArrowheads="1"/>
          </p:cNvSpPr>
          <p:nvPr/>
        </p:nvSpPr>
        <p:spPr bwMode="auto">
          <a:xfrm>
            <a:off x="4859338" y="5732463"/>
            <a:ext cx="345757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altLang="en-US">
                <a:solidFill>
                  <a:srgbClr val="0000FF"/>
                </a:solidFill>
              </a:rPr>
              <a:t>X…..</a:t>
            </a:r>
            <a:r>
              <a:rPr lang="tr-TR" altLang="en-US"/>
              <a:t> sol kulak</a:t>
            </a:r>
          </a:p>
          <a:p>
            <a:r>
              <a:rPr lang="tr-TR" altLang="en-US">
                <a:solidFill>
                  <a:srgbClr val="FF0000"/>
                </a:solidFill>
              </a:rPr>
              <a:t>O…..</a:t>
            </a:r>
            <a:r>
              <a:rPr lang="tr-TR" altLang="en-US"/>
              <a:t> sağ kulak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30213" y="549275"/>
            <a:ext cx="8713787" cy="60483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endParaRPr lang="tr-TR" sz="20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tr-TR" sz="2400" dirty="0">
                <a:latin typeface="Comic Sans MS" panose="030F0702030302020204" pitchFamily="66" charset="0"/>
              </a:rPr>
              <a:t>İletim tipi işitme kayıplarının %95’i </a:t>
            </a:r>
            <a:r>
              <a:rPr lang="tr-TR" sz="2400" dirty="0" smtClean="0">
                <a:latin typeface="Comic Sans MS" panose="030F0702030302020204" pitchFamily="66" charset="0"/>
              </a:rPr>
              <a:t>tıbbi ya da </a:t>
            </a:r>
            <a:r>
              <a:rPr lang="tr-TR" sz="2400" dirty="0">
                <a:latin typeface="Comic Sans MS" panose="030F0702030302020204" pitchFamily="66" charset="0"/>
              </a:rPr>
              <a:t>cerrahi tedavi ile </a:t>
            </a:r>
            <a:r>
              <a:rPr lang="tr-TR" sz="2400" dirty="0" smtClean="0">
                <a:latin typeface="Comic Sans MS" panose="030F0702030302020204" pitchFamily="66" charset="0"/>
              </a:rPr>
              <a:t>düzelebilir. Düzenli kontrol önemlidir. </a:t>
            </a:r>
            <a:endParaRPr lang="tr-TR" sz="2400" dirty="0">
              <a:latin typeface="Comic Sans MS" panose="030F0702030302020204" pitchFamily="66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tr-TR" sz="2400" dirty="0" smtClean="0">
                <a:latin typeface="Comic Sans MS" panose="030F0702030302020204" pitchFamily="66" charset="0"/>
              </a:rPr>
              <a:t>İletim tipi işitme kaybı olan çocuk, çevreden sesi almada güçlük çekeceğinden konuşmanın ve dilin gelişimi yeterli olmayabilir. </a:t>
            </a:r>
          </a:p>
          <a:p>
            <a:pPr>
              <a:lnSpc>
                <a:spcPct val="80000"/>
              </a:lnSpc>
              <a:defRPr/>
            </a:pPr>
            <a:r>
              <a:rPr lang="tr-TR" sz="2400" dirty="0" smtClean="0">
                <a:latin typeface="Comic Sans MS" panose="030F0702030302020204" pitchFamily="66" charset="0"/>
              </a:rPr>
              <a:t>Özelikle okul döneminde sınıfta zorluklar doğar. İletim tipi işitme kaybında ana problem sesin iletilmesinin eksikliğidir (işitme keskinliği).</a:t>
            </a:r>
          </a:p>
          <a:p>
            <a:pPr eaLnBrk="1" hangingPunct="1">
              <a:defRPr/>
            </a:pPr>
            <a:r>
              <a:rPr lang="tr-TR" sz="2400" dirty="0" smtClean="0">
                <a:latin typeface="Comic Sans MS" panose="030F0702030302020204" pitchFamily="66" charset="0"/>
              </a:rPr>
              <a:t>Bu çocuklara verilecek eğitim modelleri daha çok danışmanlık tarzında olmalı ve çocuk eğitimsel açıdan  da gözlem altında tutulmalıdır.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endParaRPr lang="tr-TR" sz="2400" dirty="0" smtClean="0">
              <a:latin typeface="Comic Sans MS" panose="030F0702030302020204" pitchFamily="66" charset="0"/>
            </a:endParaRPr>
          </a:p>
          <a:p>
            <a:pPr eaLnBrk="1" hangingPunct="1">
              <a:defRPr/>
            </a:pPr>
            <a:r>
              <a:rPr lang="tr-TR" sz="2400" dirty="0" smtClean="0">
                <a:latin typeface="Comic Sans MS" panose="030F0702030302020204" pitchFamily="66" charset="0"/>
              </a:rPr>
              <a:t>Çok </a:t>
            </a:r>
            <a:r>
              <a:rPr lang="tr-TR" sz="2400" dirty="0">
                <a:latin typeface="Comic Sans MS" panose="030F0702030302020204" pitchFamily="66" charset="0"/>
              </a:rPr>
              <a:t>sayıda araştırmacı otitis media'ya bağlı  geçici iletim tipi işitme kaybı ve konuşma ile lisan gecikmesi arasında bir ilişki olduğunu açıklamışlardır. </a:t>
            </a:r>
          </a:p>
          <a:p>
            <a:pPr marL="0" indent="0">
              <a:lnSpc>
                <a:spcPct val="80000"/>
              </a:lnSpc>
              <a:buFont typeface="Arial" charset="0"/>
              <a:buNone/>
              <a:defRPr/>
            </a:pPr>
            <a:endParaRPr lang="tr-TR" sz="2800" dirty="0" smtClean="0"/>
          </a:p>
          <a:p>
            <a:pPr eaLnBrk="1" hangingPunct="1">
              <a:lnSpc>
                <a:spcPct val="80000"/>
              </a:lnSpc>
              <a:defRPr/>
            </a:pPr>
            <a:endParaRPr lang="tr-TR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b="1" smtClean="0">
                <a:latin typeface="Comic Sans MS" pitchFamily="66" charset="0"/>
              </a:rPr>
              <a:t>Sensörinöral İşitme Kaybı</a:t>
            </a:r>
            <a:r>
              <a:rPr lang="tr-TR" altLang="en-US" smtClean="0">
                <a:latin typeface="Comic Sans MS" pitchFamily="66" charset="0"/>
              </a:rPr>
              <a:t> 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9388" y="1600200"/>
            <a:ext cx="4537075" cy="4781550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tr-TR" altLang="en-US" sz="2400" smtClean="0">
                <a:latin typeface="Comic Sans MS" pitchFamily="66" charset="0"/>
              </a:rPr>
              <a:t>İşitme kaybı; koklea ve/veya daha sonrasındaki  bölgeleri (işitme yolları, korteks vb.) içeriyorsa sensörinöral işitme kaybıdır. </a:t>
            </a:r>
          </a:p>
          <a:p>
            <a:pPr eaLnBrk="1" hangingPunct="1">
              <a:lnSpc>
                <a:spcPct val="110000"/>
              </a:lnSpc>
            </a:pPr>
            <a:r>
              <a:rPr lang="tr-TR" altLang="en-US" sz="2400" smtClean="0">
                <a:latin typeface="Comic Sans MS" pitchFamily="66" charset="0"/>
              </a:rPr>
              <a:t>Doğum öncesi (genetik nedenli, annenin hamilelikte kızamıkçık geçirmesi vb.), doğum anı ve doğum sonrası nedenlerle oluşabilmektedir. </a:t>
            </a:r>
          </a:p>
        </p:txBody>
      </p:sp>
      <p:pic>
        <p:nvPicPr>
          <p:cNvPr id="53252" name="Picture 8" descr="SN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4729163" y="1628775"/>
            <a:ext cx="4306887" cy="4392613"/>
          </a:xfr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476250"/>
            <a:ext cx="8713788" cy="5905500"/>
          </a:xfrm>
        </p:spPr>
        <p:txBody>
          <a:bodyPr/>
          <a:lstStyle/>
          <a:p>
            <a:pPr eaLnBrk="1" hangingPunct="1">
              <a:defRPr/>
            </a:pPr>
            <a:r>
              <a:rPr lang="tr-TR" sz="2400" dirty="0" smtClean="0">
                <a:latin typeface="Comic Sans MS" panose="030F0702030302020204" pitchFamily="66" charset="0"/>
              </a:rPr>
              <a:t>Sensörinöral tip işitme kaybı</a:t>
            </a:r>
            <a:r>
              <a:rPr lang="tr-TR" sz="2400" dirty="0">
                <a:latin typeface="Comic Sans MS" panose="030F0702030302020204" pitchFamily="66" charset="0"/>
              </a:rPr>
              <a:t>,</a:t>
            </a:r>
            <a:r>
              <a:rPr lang="tr-TR" sz="2400" dirty="0" smtClean="0">
                <a:latin typeface="Comic Sans MS" panose="030F0702030302020204" pitchFamily="66" charset="0"/>
              </a:rPr>
              <a:t> hem işitme duyarlılığını hem de konuşmanın anlaşılması ve ayırt edilmesini etkiler. </a:t>
            </a:r>
          </a:p>
          <a:p>
            <a:pPr eaLnBrk="1" hangingPunct="1">
              <a:defRPr/>
            </a:pPr>
            <a:r>
              <a:rPr lang="tr-TR" sz="2400" dirty="0" smtClean="0">
                <a:latin typeface="Comic Sans MS" panose="030F0702030302020204" pitchFamily="66" charset="0"/>
              </a:rPr>
              <a:t>Kişi </a:t>
            </a:r>
            <a:r>
              <a:rPr lang="tr-TR" sz="2400" dirty="0">
                <a:latin typeface="Comic Sans MS" panose="030F0702030302020204" pitchFamily="66" charset="0"/>
              </a:rPr>
              <a:t>konuşma kalıbının bir kısmını duyar, fakat anlama konusunda </a:t>
            </a:r>
            <a:r>
              <a:rPr lang="tr-TR" sz="2400" dirty="0" smtClean="0">
                <a:latin typeface="Comic Sans MS" panose="030F0702030302020204" pitchFamily="66" charset="0"/>
              </a:rPr>
              <a:t>kısmen ya da tamamen </a:t>
            </a:r>
            <a:r>
              <a:rPr lang="tr-TR" sz="2400" dirty="0">
                <a:latin typeface="Comic Sans MS" panose="030F0702030302020204" pitchFamily="66" charset="0"/>
              </a:rPr>
              <a:t>yetersiz </a:t>
            </a:r>
            <a:r>
              <a:rPr lang="tr-TR" sz="2400" dirty="0" smtClean="0">
                <a:latin typeface="Comic Sans MS" panose="030F0702030302020204" pitchFamily="66" charset="0"/>
              </a:rPr>
              <a:t>olabilir. </a:t>
            </a:r>
            <a:endParaRPr lang="tr-TR" sz="2400" dirty="0">
              <a:latin typeface="Comic Sans MS" panose="030F0702030302020204" pitchFamily="66" charset="0"/>
            </a:endParaRPr>
          </a:p>
          <a:p>
            <a:pPr eaLnBrk="1" hangingPunct="1">
              <a:defRPr/>
            </a:pPr>
            <a:r>
              <a:rPr lang="tr-TR" sz="2400" dirty="0" smtClean="0">
                <a:latin typeface="Comic Sans MS" panose="030F0702030302020204" pitchFamily="66" charset="0"/>
              </a:rPr>
              <a:t>Eğer </a:t>
            </a:r>
            <a:r>
              <a:rPr lang="tr-TR" sz="2400" dirty="0">
                <a:latin typeface="Comic Sans MS" panose="030F0702030302020204" pitchFamily="66" charset="0"/>
              </a:rPr>
              <a:t>kayıp 250-500 Hz </a:t>
            </a:r>
            <a:r>
              <a:rPr lang="tr-TR" sz="2400" dirty="0" smtClean="0">
                <a:latin typeface="Comic Sans MS" panose="030F0702030302020204" pitchFamily="66" charset="0"/>
              </a:rPr>
              <a:t>arasında ise </a:t>
            </a:r>
            <a:r>
              <a:rPr lang="tr-TR" sz="2400" dirty="0">
                <a:latin typeface="Comic Sans MS" panose="030F0702030302020204" pitchFamily="66" charset="0"/>
              </a:rPr>
              <a:t>zayıf ve yüksek </a:t>
            </a:r>
            <a:r>
              <a:rPr lang="tr-TR" sz="2400" dirty="0" smtClean="0">
                <a:latin typeface="Comic Sans MS" panose="030F0702030302020204" pitchFamily="66" charset="0"/>
              </a:rPr>
              <a:t>perdeli </a:t>
            </a:r>
            <a:r>
              <a:rPr lang="tr-TR" sz="2400" dirty="0">
                <a:latin typeface="Comic Sans MS" panose="030F0702030302020204" pitchFamily="66" charset="0"/>
              </a:rPr>
              <a:t>sessizlerin hiçbiri (/f/, /s/, /t/, /k/) duyulamaz ve </a:t>
            </a:r>
            <a:r>
              <a:rPr lang="tr-TR" sz="2400" dirty="0" smtClean="0">
                <a:latin typeface="Comic Sans MS" panose="030F0702030302020204" pitchFamily="66" charset="0"/>
              </a:rPr>
              <a:t>işitme kayıplı kişinin konuşması ciddi </a:t>
            </a:r>
            <a:r>
              <a:rPr lang="tr-TR" sz="2400" dirty="0">
                <a:latin typeface="Comic Sans MS" panose="030F0702030302020204" pitchFamily="66" charset="0"/>
              </a:rPr>
              <a:t>olarak bozulur. </a:t>
            </a:r>
            <a:endParaRPr lang="tr-TR" sz="2400" dirty="0" smtClean="0">
              <a:latin typeface="Comic Sans MS" panose="030F0702030302020204" pitchFamily="66" charset="0"/>
            </a:endParaRPr>
          </a:p>
          <a:p>
            <a:pPr eaLnBrk="1" hangingPunct="1">
              <a:defRPr/>
            </a:pPr>
            <a:r>
              <a:rPr lang="tr-TR" sz="2400" dirty="0" smtClean="0">
                <a:latin typeface="Comic Sans MS" panose="030F0702030302020204" pitchFamily="66" charset="0"/>
              </a:rPr>
              <a:t>Sensörinöral </a:t>
            </a:r>
            <a:r>
              <a:rPr lang="tr-TR" sz="2400" dirty="0">
                <a:latin typeface="Comic Sans MS" panose="030F0702030302020204" pitchFamily="66" charset="0"/>
              </a:rPr>
              <a:t>tip işitme kaybının iletişim üzerindeki etkisi farklıdır, çünkü patolojinin şiddeti ve lezyonun yeri çok çeşitlidir. </a:t>
            </a:r>
          </a:p>
          <a:p>
            <a:pPr eaLnBrk="1" hangingPunct="1">
              <a:defRPr/>
            </a:pPr>
            <a:r>
              <a:rPr lang="tr-TR" sz="2400" dirty="0" smtClean="0">
                <a:latin typeface="Comic Sans MS" panose="030F0702030302020204" pitchFamily="66" charset="0"/>
              </a:rPr>
              <a:t>Bu yüzden çocuk</a:t>
            </a:r>
            <a:r>
              <a:rPr lang="tr-TR" sz="2400" dirty="0">
                <a:latin typeface="Comic Sans MS" panose="030F0702030302020204" pitchFamily="66" charset="0"/>
              </a:rPr>
              <a:t>, dil ve konuşma paternlerini işitebildiği </a:t>
            </a:r>
            <a:r>
              <a:rPr lang="tr-TR" sz="2400" dirty="0" smtClean="0">
                <a:latin typeface="Comic Sans MS" panose="030F0702030302020204" pitchFamily="66" charset="0"/>
              </a:rPr>
              <a:t>oranda </a:t>
            </a:r>
            <a:r>
              <a:rPr lang="tr-TR" sz="2400" dirty="0">
                <a:latin typeface="Comic Sans MS" panose="030F0702030302020204" pitchFamily="66" charset="0"/>
              </a:rPr>
              <a:t>geliştirebilir. </a:t>
            </a:r>
          </a:p>
          <a:p>
            <a:pPr eaLnBrk="1" hangingPunct="1">
              <a:defRPr/>
            </a:pPr>
            <a:r>
              <a:rPr lang="tr-TR" sz="2400" dirty="0">
                <a:latin typeface="Comic Sans MS" panose="030F0702030302020204" pitchFamily="66" charset="0"/>
              </a:rPr>
              <a:t>Eğer işitme kaybı orta dereceden daha fazla ise dil </a:t>
            </a:r>
            <a:r>
              <a:rPr lang="tr-TR" sz="2400" dirty="0" smtClean="0">
                <a:latin typeface="Comic Sans MS" panose="030F0702030302020204" pitchFamily="66" charset="0"/>
              </a:rPr>
              <a:t>bununla ya </a:t>
            </a:r>
            <a:r>
              <a:rPr lang="tr-TR" sz="2400" dirty="0">
                <a:latin typeface="Comic Sans MS" panose="030F0702030302020204" pitchFamily="66" charset="0"/>
              </a:rPr>
              <a:t>hatalı olarak gelişir </a:t>
            </a:r>
            <a:r>
              <a:rPr lang="tr-TR" sz="2400" dirty="0" smtClean="0">
                <a:latin typeface="Comic Sans MS" panose="030F0702030302020204" pitchFamily="66" charset="0"/>
              </a:rPr>
              <a:t>ya da hiç </a:t>
            </a:r>
            <a:r>
              <a:rPr lang="tr-TR" sz="2400" dirty="0">
                <a:latin typeface="Comic Sans MS" panose="030F0702030302020204" pitchFamily="66" charset="0"/>
              </a:rPr>
              <a:t>gelişemez. </a:t>
            </a:r>
          </a:p>
          <a:p>
            <a:pPr eaLnBrk="1" hangingPunct="1">
              <a:lnSpc>
                <a:spcPct val="90000"/>
              </a:lnSpc>
              <a:defRPr/>
            </a:pPr>
            <a:endParaRPr lang="tr-TR" sz="2400" dirty="0"/>
          </a:p>
          <a:p>
            <a:pPr marL="0" indent="0" eaLnBrk="1" hangingPunct="1">
              <a:buFont typeface="Arial" charset="0"/>
              <a:buNone/>
              <a:defRPr/>
            </a:pPr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Doç.Dr. Esra Özcebe</a:t>
            </a:r>
            <a:endParaRPr lang="tr-TR"/>
          </a:p>
        </p:txBody>
      </p:sp>
      <p:pic>
        <p:nvPicPr>
          <p:cNvPr id="55299" name="Picture 2" descr="http://www.firstyears.org/lib/banfamily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60350"/>
            <a:ext cx="9144000" cy="655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8229600" cy="5000625"/>
          </a:xfrm>
        </p:spPr>
        <p:txBody>
          <a:bodyPr/>
          <a:lstStyle/>
          <a:p>
            <a:pPr eaLnBrk="1" hangingPunct="1"/>
            <a:r>
              <a:rPr lang="tr-TR" altLang="en-US" smtClean="0">
                <a:latin typeface="Comic Sans MS" pitchFamily="66" charset="0"/>
              </a:rPr>
              <a:t>Bu tip işitme kayıplarının medikal ve cerrahi olarak tedavi edilemesi mümkün olmayabilir. </a:t>
            </a:r>
          </a:p>
          <a:p>
            <a:pPr eaLnBrk="1" hangingPunct="1"/>
            <a:endParaRPr lang="tr-TR" altLang="en-US" smtClean="0">
              <a:latin typeface="Comic Sans MS" pitchFamily="66" charset="0"/>
            </a:endParaRPr>
          </a:p>
          <a:p>
            <a:pPr eaLnBrk="1" hangingPunct="1"/>
            <a:r>
              <a:rPr lang="tr-TR" altLang="en-US" smtClean="0">
                <a:latin typeface="Comic Sans MS" pitchFamily="66" charset="0"/>
              </a:rPr>
              <a:t>Bu durumda tek tedavi yolu uygun amplifikasyon (cihaz) ve özel eğitimdir.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sz="4000" b="1" smtClean="0">
                <a:latin typeface="Comic Sans MS" pitchFamily="66" charset="0"/>
              </a:rPr>
              <a:t>Mikst (Karışık) Tip İşitme Kaybı</a:t>
            </a:r>
            <a:endParaRPr lang="tr-TR" altLang="en-US" sz="4000" smtClean="0">
              <a:latin typeface="Comic Sans MS" pitchFamily="66" charset="0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9388" y="1484313"/>
            <a:ext cx="3960812" cy="3529012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altLang="en-US" sz="2800" dirty="0" smtClean="0">
              <a:latin typeface="Comic Sans MS" panose="030F0702030302020204" pitchFamily="66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altLang="en-US" sz="2400" dirty="0" smtClean="0">
              <a:latin typeface="Comic Sans MS" panose="030F0702030302020204" pitchFamily="66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altLang="en-US" sz="2400" dirty="0" smtClean="0">
              <a:latin typeface="Comic Sans MS" panose="030F0702030302020204" pitchFamily="66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altLang="en-US" sz="2400" dirty="0" smtClean="0">
                <a:latin typeface="Comic Sans MS" panose="030F0702030302020204" pitchFamily="66" charset="0"/>
              </a:rPr>
              <a:t>İletim ve sensörinöral </a:t>
            </a:r>
            <a:endParaRPr lang="en-US" altLang="en-US" sz="2400" dirty="0" smtClean="0">
              <a:latin typeface="Comic Sans MS" panose="030F0702030302020204" pitchFamily="66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altLang="en-US" sz="2400" dirty="0" smtClean="0">
                <a:latin typeface="Comic Sans MS" panose="030F0702030302020204" pitchFamily="66" charset="0"/>
              </a:rPr>
              <a:t>işitme kayıplarının bir</a:t>
            </a:r>
            <a:r>
              <a:rPr lang="en-US" altLang="en-US" sz="2400" dirty="0" smtClean="0">
                <a:latin typeface="Comic Sans MS" panose="030F0702030302020204" pitchFamily="66" charset="0"/>
              </a:rPr>
              <a:t> </a:t>
            </a:r>
            <a:r>
              <a:rPr lang="tr-TR" altLang="en-US" sz="2400" dirty="0" smtClean="0">
                <a:latin typeface="Comic Sans MS" panose="030F0702030302020204" pitchFamily="66" charset="0"/>
              </a:rPr>
              <a:t>arada görülmesidir.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tr-TR" altLang="en-US" sz="2800" dirty="0" smtClean="0"/>
          </a:p>
        </p:txBody>
      </p:sp>
      <p:pic>
        <p:nvPicPr>
          <p:cNvPr id="57348" name="Picture 16" descr="Audiogram mixed hearing loss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3779838" y="1341438"/>
            <a:ext cx="5184775" cy="4967287"/>
          </a:xfr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88913"/>
            <a:ext cx="8713787" cy="6553200"/>
          </a:xfrm>
        </p:spPr>
        <p:txBody>
          <a:bodyPr/>
          <a:lstStyle/>
          <a:p>
            <a:pPr algn="just" eaLnBrk="1" hangingPunct="1">
              <a:buFont typeface="Arial" pitchFamily="34" charset="0"/>
              <a:buChar char="•"/>
              <a:defRPr/>
            </a:pPr>
            <a:endParaRPr lang="tr-TR" altLang="en-US" sz="2400" dirty="0" smtClean="0">
              <a:latin typeface="Comic Sans MS" pitchFamily="66" charset="0"/>
            </a:endParaRPr>
          </a:p>
          <a:p>
            <a:pPr algn="just" eaLnBrk="1" hangingPunct="1">
              <a:buFont typeface="Arial" pitchFamily="34" charset="0"/>
              <a:buChar char="•"/>
              <a:defRPr/>
            </a:pPr>
            <a:r>
              <a:rPr lang="tr-TR" altLang="en-US" sz="2400" dirty="0" smtClean="0">
                <a:latin typeface="Comic Sans MS" pitchFamily="66" charset="0"/>
              </a:rPr>
              <a:t>Bu tip kayıpta iletim tipi kayıp koklear ve nöral kayıpla birlikte görüldüğü için önemli olan altta yatan sensöri nöral kaybı belirlemektir. </a:t>
            </a:r>
          </a:p>
          <a:p>
            <a:pPr marL="0" indent="0" algn="just" eaLnBrk="1" hangingPunct="1">
              <a:buFont typeface="Arial" pitchFamily="34" charset="0"/>
              <a:buNone/>
              <a:defRPr/>
            </a:pPr>
            <a:endParaRPr lang="tr-TR" altLang="en-US" sz="2400" dirty="0" smtClean="0">
              <a:latin typeface="Comic Sans MS" pitchFamily="66" charset="0"/>
            </a:endParaRPr>
          </a:p>
          <a:p>
            <a:pPr algn="just" eaLnBrk="1" hangingPunct="1">
              <a:buFont typeface="Arial" pitchFamily="34" charset="0"/>
              <a:buChar char="•"/>
              <a:defRPr/>
            </a:pPr>
            <a:r>
              <a:rPr lang="tr-TR" altLang="en-US" sz="2400" dirty="0" smtClean="0">
                <a:latin typeface="Comic Sans MS" pitchFamily="66" charset="0"/>
              </a:rPr>
              <a:t>Klinisyenin mikst tip  kayıplardaki tedavi planının amacı iletim komponentinin tedavi edilmesi ve sensöri-nöral kaybın müsaade ettiği ölçüde işitmenin restorasyonudur. </a:t>
            </a:r>
          </a:p>
          <a:p>
            <a:pPr algn="just" eaLnBrk="1" hangingPunct="1">
              <a:buFont typeface="Arial" pitchFamily="34" charset="0"/>
              <a:buChar char="•"/>
              <a:defRPr/>
            </a:pPr>
            <a:endParaRPr lang="tr-TR" altLang="en-US" sz="2400" dirty="0" smtClean="0">
              <a:latin typeface="Comic Sans MS" pitchFamily="66" charset="0"/>
            </a:endParaRPr>
          </a:p>
          <a:p>
            <a:pPr algn="just" eaLnBrk="1" hangingPunct="1">
              <a:buFont typeface="Arial" pitchFamily="34" charset="0"/>
              <a:buChar char="•"/>
              <a:defRPr/>
            </a:pPr>
            <a:r>
              <a:rPr lang="tr-TR" altLang="en-US" sz="2400" dirty="0" smtClean="0">
                <a:latin typeface="Comic Sans MS" pitchFamily="66" charset="0"/>
              </a:rPr>
              <a:t>Tedavi ile işitmenin daha iyi hale getirilmesi ancak iletim tip kaybın ortadan kaldırılması ile sağlanabilir. </a:t>
            </a:r>
          </a:p>
          <a:p>
            <a:pPr marL="0" indent="0" algn="just" eaLnBrk="1" hangingPunct="1">
              <a:buFont typeface="Arial" pitchFamily="34" charset="0"/>
              <a:buNone/>
              <a:defRPr/>
            </a:pPr>
            <a:endParaRPr lang="tr-TR" altLang="en-US" sz="2400" dirty="0" smtClean="0">
              <a:latin typeface="Comic Sans MS" pitchFamily="66" charset="0"/>
            </a:endParaRPr>
          </a:p>
          <a:p>
            <a:pPr algn="just" eaLnBrk="1" hangingPunct="1">
              <a:buFont typeface="Arial" pitchFamily="34" charset="0"/>
              <a:buChar char="•"/>
              <a:defRPr/>
            </a:pPr>
            <a:r>
              <a:rPr lang="tr-TR" altLang="en-US" sz="2400" dirty="0" smtClean="0">
                <a:latin typeface="Comic Sans MS" pitchFamily="66" charset="0"/>
              </a:rPr>
              <a:t>Yüksek frekanslı sensörinöral kaybı olan çocukta iletim tipi bir kayıp varsa, bu patolojinin kapsadığı bölge konuşmanın iyi anlaşılmasında işitme için en gerekli olan bölge olabilir. </a:t>
            </a:r>
          </a:p>
          <a:p>
            <a:pPr marL="0" indent="0" algn="just" eaLnBrk="1" hangingPunct="1">
              <a:buFont typeface="Arial" pitchFamily="34" charset="0"/>
              <a:buNone/>
              <a:defRPr/>
            </a:pPr>
            <a:endParaRPr lang="tr-TR" alt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947</Words>
  <Application>Microsoft Office PowerPoint</Application>
  <PresentationFormat>Ekran Gösterisi (4:3)</PresentationFormat>
  <Paragraphs>87</Paragraphs>
  <Slides>15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Katıştırılmış OLE Hizmet Programları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7" baseType="lpstr">
      <vt:lpstr>Ofis Teması</vt:lpstr>
      <vt:lpstr>Grafik</vt:lpstr>
      <vt:lpstr>İŞİTME ENGELLİ ÇOCUKLAR CGL413 Çocuk Gelişimi Yrd. Doç. Suna YILMAZ</vt:lpstr>
      <vt:lpstr>İletim Tipi İşitme Kaybı </vt:lpstr>
      <vt:lpstr>Slayt 3</vt:lpstr>
      <vt:lpstr>Sensörinöral İşitme Kaybı </vt:lpstr>
      <vt:lpstr>Slayt 5</vt:lpstr>
      <vt:lpstr>Slayt 6</vt:lpstr>
      <vt:lpstr>Slayt 7</vt:lpstr>
      <vt:lpstr>Mikst (Karışık) Tip İşitme Kaybı</vt:lpstr>
      <vt:lpstr>Slayt 9</vt:lpstr>
      <vt:lpstr>Sentral İşitme Kaybı:</vt:lpstr>
      <vt:lpstr>Fonksiyonel/Organik Olmayan İşitme Kaybı:</vt:lpstr>
      <vt:lpstr>Slayt 12</vt:lpstr>
      <vt:lpstr>İşitme kaybının derecesi ve akademik başarı arasındaki ilişki </vt:lpstr>
      <vt:lpstr> İşitme kaybına sekonder bazı problemler</vt:lpstr>
      <vt:lpstr>Slayt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İŞİTME ENGELLİ ÇOCUKLAR CGL413 Çocuk Gelişimi Yrd. Doç. Suna YILMAZ</dc:title>
  <dc:creator>Sb</dc:creator>
  <cp:lastModifiedBy>Sb</cp:lastModifiedBy>
  <cp:revision>9</cp:revision>
  <dcterms:created xsi:type="dcterms:W3CDTF">2019-03-14T14:20:54Z</dcterms:created>
  <dcterms:modified xsi:type="dcterms:W3CDTF">2019-03-14T14:46:11Z</dcterms:modified>
</cp:coreProperties>
</file>