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323" r:id="rId4"/>
    <p:sldId id="324" r:id="rId5"/>
    <p:sldId id="326" r:id="rId6"/>
    <p:sldId id="327" r:id="rId7"/>
    <p:sldId id="261" r:id="rId8"/>
    <p:sldId id="328" r:id="rId9"/>
    <p:sldId id="329" r:id="rId10"/>
    <p:sldId id="263" r:id="rId11"/>
    <p:sldId id="330" r:id="rId12"/>
    <p:sldId id="265" r:id="rId13"/>
    <p:sldId id="266" r:id="rId14"/>
    <p:sldId id="331" r:id="rId15"/>
    <p:sldId id="268" r:id="rId16"/>
    <p:sldId id="332" r:id="rId17"/>
    <p:sldId id="333" r:id="rId18"/>
    <p:sldId id="334" r:id="rId19"/>
    <p:sldId id="355" r:id="rId20"/>
    <p:sldId id="335" r:id="rId21"/>
    <p:sldId id="338" r:id="rId22"/>
    <p:sldId id="356" r:id="rId23"/>
    <p:sldId id="357" r:id="rId24"/>
    <p:sldId id="336" r:id="rId25"/>
    <p:sldId id="390" r:id="rId26"/>
    <p:sldId id="339" r:id="rId27"/>
    <p:sldId id="340" r:id="rId28"/>
    <p:sldId id="341" r:id="rId29"/>
    <p:sldId id="342" r:id="rId30"/>
    <p:sldId id="343" r:id="rId31"/>
    <p:sldId id="344" r:id="rId32"/>
    <p:sldId id="347" r:id="rId33"/>
    <p:sldId id="350" r:id="rId34"/>
    <p:sldId id="354" r:id="rId35"/>
    <p:sldId id="288" r:id="rId36"/>
    <p:sldId id="348" r:id="rId37"/>
    <p:sldId id="272" r:id="rId38"/>
    <p:sldId id="273" r:id="rId39"/>
    <p:sldId id="274" r:id="rId40"/>
    <p:sldId id="275" r:id="rId41"/>
    <p:sldId id="276" r:id="rId42"/>
    <p:sldId id="279" r:id="rId43"/>
    <p:sldId id="280" r:id="rId44"/>
    <p:sldId id="358" r:id="rId45"/>
    <p:sldId id="359" r:id="rId46"/>
    <p:sldId id="360" r:id="rId47"/>
    <p:sldId id="361" r:id="rId48"/>
    <p:sldId id="362" r:id="rId49"/>
    <p:sldId id="282" r:id="rId50"/>
    <p:sldId id="284" r:id="rId51"/>
    <p:sldId id="391" r:id="rId52"/>
    <p:sldId id="297" r:id="rId53"/>
    <p:sldId id="370" r:id="rId54"/>
    <p:sldId id="371" r:id="rId55"/>
    <p:sldId id="375" r:id="rId56"/>
    <p:sldId id="376" r:id="rId57"/>
    <p:sldId id="377" r:id="rId58"/>
    <p:sldId id="378" r:id="rId59"/>
    <p:sldId id="379" r:id="rId60"/>
    <p:sldId id="380" r:id="rId61"/>
    <p:sldId id="381" r:id="rId62"/>
    <p:sldId id="382" r:id="rId63"/>
    <p:sldId id="383" r:id="rId64"/>
    <p:sldId id="384" r:id="rId65"/>
    <p:sldId id="385" r:id="rId66"/>
    <p:sldId id="386" r:id="rId67"/>
    <p:sldId id="387" r:id="rId68"/>
    <p:sldId id="388" r:id="rId69"/>
    <p:sldId id="389" r:id="rId70"/>
    <p:sldId id="352" r:id="rId71"/>
    <p:sldId id="351" r:id="rId72"/>
    <p:sldId id="392" r:id="rId73"/>
    <p:sldId id="393" r:id="rId74"/>
    <p:sldId id="394" r:id="rId75"/>
    <p:sldId id="396" r:id="rId76"/>
    <p:sldId id="353" r:id="rId77"/>
    <p:sldId id="397" r:id="rId78"/>
    <p:sldId id="322" r:id="rId79"/>
    <p:sldId id="321" r:id="rId80"/>
    <p:sldId id="349" r:id="rId8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54AB3-BA0C-414D-8AFB-206F9FC8F9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8483A7C-DDC3-434D-8BBB-4854307917DA}">
      <dgm:prSet phldrT="[Metin]"/>
      <dgm:spPr/>
      <dgm:t>
        <a:bodyPr/>
        <a:lstStyle/>
        <a:p>
          <a:r>
            <a:rPr lang="tr-TR" dirty="0" err="1" smtClean="0"/>
            <a:t>Parenteral</a:t>
          </a:r>
          <a:r>
            <a:rPr lang="tr-TR" dirty="0" smtClean="0"/>
            <a:t> </a:t>
          </a:r>
          <a:endParaRPr lang="tr-TR" dirty="0"/>
        </a:p>
      </dgm:t>
    </dgm:pt>
    <dgm:pt modelId="{832AED85-AB82-4BD2-838C-223717893986}" type="parTrans" cxnId="{922467DC-6DAB-43EF-89EC-618322833A7D}">
      <dgm:prSet/>
      <dgm:spPr/>
      <dgm:t>
        <a:bodyPr/>
        <a:lstStyle/>
        <a:p>
          <a:endParaRPr lang="tr-TR"/>
        </a:p>
      </dgm:t>
    </dgm:pt>
    <dgm:pt modelId="{BEBBF8AC-4927-47AA-925E-8C4D2BBD1777}" type="sibTrans" cxnId="{922467DC-6DAB-43EF-89EC-618322833A7D}">
      <dgm:prSet/>
      <dgm:spPr/>
      <dgm:t>
        <a:bodyPr/>
        <a:lstStyle/>
        <a:p>
          <a:endParaRPr lang="tr-TR"/>
        </a:p>
      </dgm:t>
    </dgm:pt>
    <dgm:pt modelId="{246F3B00-BC9A-4D7E-A9FB-C444C44E9782}">
      <dgm:prSet phldrT="[Metin]"/>
      <dgm:spPr/>
      <dgm:t>
        <a:bodyPr/>
        <a:lstStyle/>
        <a:p>
          <a:r>
            <a:rPr lang="tr-TR" dirty="0" err="1" smtClean="0">
              <a:latin typeface="Times New Roman" pitchFamily="18" charset="0"/>
              <a:cs typeface="Times New Roman" pitchFamily="18" charset="0"/>
            </a:rPr>
            <a:t>GİS’de</a:t>
          </a:r>
          <a:r>
            <a:rPr lang="tr-TR" dirty="0" smtClean="0">
              <a:latin typeface="Times New Roman" pitchFamily="18" charset="0"/>
              <a:cs typeface="Times New Roman" pitchFamily="18" charset="0"/>
            </a:rPr>
            <a:t> herhangi bir sorun olduğunda, IV yoldan (santral </a:t>
          </a:r>
          <a:r>
            <a:rPr lang="tr-TR" dirty="0" err="1" smtClean="0">
              <a:latin typeface="Times New Roman" pitchFamily="18" charset="0"/>
              <a:cs typeface="Times New Roman" pitchFamily="18" charset="0"/>
            </a:rPr>
            <a:t>venöz</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kataterden</a:t>
          </a:r>
          <a:r>
            <a:rPr lang="tr-TR" dirty="0" smtClean="0">
              <a:latin typeface="Times New Roman" pitchFamily="18" charset="0"/>
              <a:cs typeface="Times New Roman" pitchFamily="18" charset="0"/>
            </a:rPr>
            <a:t>) hastanın kalori / besin ihtiyacının karşılanması.</a:t>
          </a:r>
          <a:endParaRPr lang="tr-TR" dirty="0">
            <a:latin typeface="Times New Roman" pitchFamily="18" charset="0"/>
            <a:cs typeface="Times New Roman" pitchFamily="18" charset="0"/>
          </a:endParaRPr>
        </a:p>
      </dgm:t>
    </dgm:pt>
    <dgm:pt modelId="{5CBB775F-A2F4-4589-92EF-83D8C0D2EACD}" type="parTrans" cxnId="{6991FAA1-8E6F-4EB6-B1CF-D4AEFEC3C765}">
      <dgm:prSet/>
      <dgm:spPr/>
      <dgm:t>
        <a:bodyPr/>
        <a:lstStyle/>
        <a:p>
          <a:endParaRPr lang="tr-TR"/>
        </a:p>
      </dgm:t>
    </dgm:pt>
    <dgm:pt modelId="{A7B0BDFE-C085-4A65-81E0-66B1C927900B}" type="sibTrans" cxnId="{6991FAA1-8E6F-4EB6-B1CF-D4AEFEC3C765}">
      <dgm:prSet/>
      <dgm:spPr/>
      <dgm:t>
        <a:bodyPr/>
        <a:lstStyle/>
        <a:p>
          <a:endParaRPr lang="tr-TR"/>
        </a:p>
      </dgm:t>
    </dgm:pt>
    <dgm:pt modelId="{39DE777E-7492-4EF2-BB9B-15E237DDE1D8}">
      <dgm:prSet phldrT="[Metin]"/>
      <dgm:spPr/>
      <dgm:t>
        <a:bodyPr/>
        <a:lstStyle/>
        <a:p>
          <a:r>
            <a:rPr lang="tr-TR" dirty="0" smtClean="0"/>
            <a:t>Enteral </a:t>
          </a:r>
          <a:endParaRPr lang="tr-TR" dirty="0"/>
        </a:p>
      </dgm:t>
    </dgm:pt>
    <dgm:pt modelId="{4459D0E2-BF50-42A8-A043-26DD8E757E05}" type="parTrans" cxnId="{D9BC592C-83FA-42F0-B087-DC469CE1CCB8}">
      <dgm:prSet/>
      <dgm:spPr/>
      <dgm:t>
        <a:bodyPr/>
        <a:lstStyle/>
        <a:p>
          <a:endParaRPr lang="tr-TR"/>
        </a:p>
      </dgm:t>
    </dgm:pt>
    <dgm:pt modelId="{49D01835-9DA6-4408-A316-E85FD2CA8790}" type="sibTrans" cxnId="{D9BC592C-83FA-42F0-B087-DC469CE1CCB8}">
      <dgm:prSet/>
      <dgm:spPr/>
      <dgm:t>
        <a:bodyPr/>
        <a:lstStyle/>
        <a:p>
          <a:endParaRPr lang="tr-TR"/>
        </a:p>
      </dgm:t>
    </dgm:pt>
    <dgm:pt modelId="{F304D143-3FCF-437F-BAB1-61663967E87A}">
      <dgm:prSet phldrT="[Metin]"/>
      <dgm:spPr/>
      <dgm:t>
        <a:bodyPr/>
        <a:lstStyle/>
        <a:p>
          <a:pPr algn="just"/>
          <a:r>
            <a:rPr lang="tr-TR" dirty="0" smtClean="0">
              <a:latin typeface="Times New Roman" pitchFamily="18" charset="0"/>
              <a:cs typeface="Times New Roman" pitchFamily="18" charset="0"/>
            </a:rPr>
            <a:t>Enteral beslenme, hasta yiyecekleri yiyemediğinde veya üst </a:t>
          </a:r>
          <a:r>
            <a:rPr lang="tr-TR" dirty="0" err="1" smtClean="0">
              <a:latin typeface="Times New Roman" pitchFamily="18" charset="0"/>
              <a:cs typeface="Times New Roman" pitchFamily="18" charset="0"/>
            </a:rPr>
            <a:t>gastrointestinal</a:t>
          </a:r>
          <a:r>
            <a:rPr lang="tr-TR" dirty="0" smtClean="0">
              <a:latin typeface="Times New Roman" pitchFamily="18" charset="0"/>
              <a:cs typeface="Times New Roman" pitchFamily="18" charset="0"/>
            </a:rPr>
            <a:t> sistem bozulduğunda ve yiyeceklerin ince bağırsağa taşınması engellendiğinde uygulanır. </a:t>
          </a:r>
          <a:endParaRPr lang="tr-TR" dirty="0">
            <a:latin typeface="Times New Roman" pitchFamily="18" charset="0"/>
            <a:cs typeface="Times New Roman" pitchFamily="18" charset="0"/>
          </a:endParaRPr>
        </a:p>
      </dgm:t>
    </dgm:pt>
    <dgm:pt modelId="{FE426DDD-858D-48B1-B89F-895B06F33652}" type="parTrans" cxnId="{30C835F6-CEA4-4A19-AD1B-B51891057847}">
      <dgm:prSet/>
      <dgm:spPr/>
      <dgm:t>
        <a:bodyPr/>
        <a:lstStyle/>
        <a:p>
          <a:endParaRPr lang="tr-TR"/>
        </a:p>
      </dgm:t>
    </dgm:pt>
    <dgm:pt modelId="{A1F38F98-FD14-4AC9-94EF-F5C592FB8C93}" type="sibTrans" cxnId="{30C835F6-CEA4-4A19-AD1B-B51891057847}">
      <dgm:prSet/>
      <dgm:spPr/>
      <dgm:t>
        <a:bodyPr/>
        <a:lstStyle/>
        <a:p>
          <a:endParaRPr lang="tr-TR"/>
        </a:p>
      </dgm:t>
    </dgm:pt>
    <dgm:pt modelId="{88D7E1D7-68C2-4DA3-B07A-C1FB8B4D3478}" type="pres">
      <dgm:prSet presAssocID="{AA254AB3-BA0C-414D-8AFB-206F9FC8F94B}" presName="linear" presStyleCnt="0">
        <dgm:presLayoutVars>
          <dgm:animLvl val="lvl"/>
          <dgm:resizeHandles val="exact"/>
        </dgm:presLayoutVars>
      </dgm:prSet>
      <dgm:spPr/>
      <dgm:t>
        <a:bodyPr/>
        <a:lstStyle/>
        <a:p>
          <a:endParaRPr lang="tr-TR"/>
        </a:p>
      </dgm:t>
    </dgm:pt>
    <dgm:pt modelId="{B5FB465A-5DF8-425C-AD6C-C8C3B924A2A3}" type="pres">
      <dgm:prSet presAssocID="{C8483A7C-DDC3-434D-8BBB-4854307917DA}" presName="parentText" presStyleLbl="node1" presStyleIdx="0" presStyleCnt="2">
        <dgm:presLayoutVars>
          <dgm:chMax val="0"/>
          <dgm:bulletEnabled val="1"/>
        </dgm:presLayoutVars>
      </dgm:prSet>
      <dgm:spPr/>
      <dgm:t>
        <a:bodyPr/>
        <a:lstStyle/>
        <a:p>
          <a:endParaRPr lang="tr-TR"/>
        </a:p>
      </dgm:t>
    </dgm:pt>
    <dgm:pt modelId="{D1084BFC-5429-4B60-B43D-A2B2454EFC72}" type="pres">
      <dgm:prSet presAssocID="{C8483A7C-DDC3-434D-8BBB-4854307917DA}" presName="childText" presStyleLbl="revTx" presStyleIdx="0" presStyleCnt="2">
        <dgm:presLayoutVars>
          <dgm:bulletEnabled val="1"/>
        </dgm:presLayoutVars>
      </dgm:prSet>
      <dgm:spPr/>
      <dgm:t>
        <a:bodyPr/>
        <a:lstStyle/>
        <a:p>
          <a:endParaRPr lang="tr-TR"/>
        </a:p>
      </dgm:t>
    </dgm:pt>
    <dgm:pt modelId="{30AA77F2-47BB-483A-8950-ED80F921090E}" type="pres">
      <dgm:prSet presAssocID="{39DE777E-7492-4EF2-BB9B-15E237DDE1D8}" presName="parentText" presStyleLbl="node1" presStyleIdx="1" presStyleCnt="2">
        <dgm:presLayoutVars>
          <dgm:chMax val="0"/>
          <dgm:bulletEnabled val="1"/>
        </dgm:presLayoutVars>
      </dgm:prSet>
      <dgm:spPr/>
      <dgm:t>
        <a:bodyPr/>
        <a:lstStyle/>
        <a:p>
          <a:endParaRPr lang="tr-TR"/>
        </a:p>
      </dgm:t>
    </dgm:pt>
    <dgm:pt modelId="{D02043DD-9ED9-42D2-B6DD-4B4912E83642}" type="pres">
      <dgm:prSet presAssocID="{39DE777E-7492-4EF2-BB9B-15E237DDE1D8}" presName="childText" presStyleLbl="revTx" presStyleIdx="1" presStyleCnt="2">
        <dgm:presLayoutVars>
          <dgm:bulletEnabled val="1"/>
        </dgm:presLayoutVars>
      </dgm:prSet>
      <dgm:spPr/>
      <dgm:t>
        <a:bodyPr/>
        <a:lstStyle/>
        <a:p>
          <a:endParaRPr lang="tr-TR"/>
        </a:p>
      </dgm:t>
    </dgm:pt>
  </dgm:ptLst>
  <dgm:cxnLst>
    <dgm:cxn modelId="{4B9EE50A-1392-430D-855B-EC8B84611D3D}" type="presOf" srcId="{39DE777E-7492-4EF2-BB9B-15E237DDE1D8}" destId="{30AA77F2-47BB-483A-8950-ED80F921090E}" srcOrd="0" destOrd="0" presId="urn:microsoft.com/office/officeart/2005/8/layout/vList2"/>
    <dgm:cxn modelId="{A1373EC6-475A-4EB3-B7DC-06C4AAB13B3B}" type="presOf" srcId="{246F3B00-BC9A-4D7E-A9FB-C444C44E9782}" destId="{D1084BFC-5429-4B60-B43D-A2B2454EFC72}" srcOrd="0" destOrd="0" presId="urn:microsoft.com/office/officeart/2005/8/layout/vList2"/>
    <dgm:cxn modelId="{30C835F6-CEA4-4A19-AD1B-B51891057847}" srcId="{39DE777E-7492-4EF2-BB9B-15E237DDE1D8}" destId="{F304D143-3FCF-437F-BAB1-61663967E87A}" srcOrd="0" destOrd="0" parTransId="{FE426DDD-858D-48B1-B89F-895B06F33652}" sibTransId="{A1F38F98-FD14-4AC9-94EF-F5C592FB8C93}"/>
    <dgm:cxn modelId="{991EEE87-956E-465A-849A-AFBAE60AB5FA}" type="presOf" srcId="{C8483A7C-DDC3-434D-8BBB-4854307917DA}" destId="{B5FB465A-5DF8-425C-AD6C-C8C3B924A2A3}" srcOrd="0" destOrd="0" presId="urn:microsoft.com/office/officeart/2005/8/layout/vList2"/>
    <dgm:cxn modelId="{922467DC-6DAB-43EF-89EC-618322833A7D}" srcId="{AA254AB3-BA0C-414D-8AFB-206F9FC8F94B}" destId="{C8483A7C-DDC3-434D-8BBB-4854307917DA}" srcOrd="0" destOrd="0" parTransId="{832AED85-AB82-4BD2-838C-223717893986}" sibTransId="{BEBBF8AC-4927-47AA-925E-8C4D2BBD1777}"/>
    <dgm:cxn modelId="{73E37762-A8CD-4AAC-9FDC-9EB26885A464}" type="presOf" srcId="{AA254AB3-BA0C-414D-8AFB-206F9FC8F94B}" destId="{88D7E1D7-68C2-4DA3-B07A-C1FB8B4D3478}" srcOrd="0" destOrd="0" presId="urn:microsoft.com/office/officeart/2005/8/layout/vList2"/>
    <dgm:cxn modelId="{6991FAA1-8E6F-4EB6-B1CF-D4AEFEC3C765}" srcId="{C8483A7C-DDC3-434D-8BBB-4854307917DA}" destId="{246F3B00-BC9A-4D7E-A9FB-C444C44E9782}" srcOrd="0" destOrd="0" parTransId="{5CBB775F-A2F4-4589-92EF-83D8C0D2EACD}" sibTransId="{A7B0BDFE-C085-4A65-81E0-66B1C927900B}"/>
    <dgm:cxn modelId="{F9FC6696-CE58-4A7D-B7B9-72DC4589D548}" type="presOf" srcId="{F304D143-3FCF-437F-BAB1-61663967E87A}" destId="{D02043DD-9ED9-42D2-B6DD-4B4912E83642}" srcOrd="0" destOrd="0" presId="urn:microsoft.com/office/officeart/2005/8/layout/vList2"/>
    <dgm:cxn modelId="{D9BC592C-83FA-42F0-B087-DC469CE1CCB8}" srcId="{AA254AB3-BA0C-414D-8AFB-206F9FC8F94B}" destId="{39DE777E-7492-4EF2-BB9B-15E237DDE1D8}" srcOrd="1" destOrd="0" parTransId="{4459D0E2-BF50-42A8-A043-26DD8E757E05}" sibTransId="{49D01835-9DA6-4408-A316-E85FD2CA8790}"/>
    <dgm:cxn modelId="{C02ED9BE-5486-452C-B778-80D65F48F425}" type="presParOf" srcId="{88D7E1D7-68C2-4DA3-B07A-C1FB8B4D3478}" destId="{B5FB465A-5DF8-425C-AD6C-C8C3B924A2A3}" srcOrd="0" destOrd="0" presId="urn:microsoft.com/office/officeart/2005/8/layout/vList2"/>
    <dgm:cxn modelId="{21866DA2-A82A-475C-ABF5-50786D67580A}" type="presParOf" srcId="{88D7E1D7-68C2-4DA3-B07A-C1FB8B4D3478}" destId="{D1084BFC-5429-4B60-B43D-A2B2454EFC72}" srcOrd="1" destOrd="0" presId="urn:microsoft.com/office/officeart/2005/8/layout/vList2"/>
    <dgm:cxn modelId="{8BB0B42E-71D8-4C94-86DE-058407A8A11F}" type="presParOf" srcId="{88D7E1D7-68C2-4DA3-B07A-C1FB8B4D3478}" destId="{30AA77F2-47BB-483A-8950-ED80F921090E}" srcOrd="2" destOrd="0" presId="urn:microsoft.com/office/officeart/2005/8/layout/vList2"/>
    <dgm:cxn modelId="{1FE7D148-96BF-4CD5-B2F0-02150B8012B9}" type="presParOf" srcId="{88D7E1D7-68C2-4DA3-B07A-C1FB8B4D3478}" destId="{D02043DD-9ED9-42D2-B6DD-4B4912E83642}"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FB465A-5DF8-425C-AD6C-C8C3B924A2A3}">
      <dsp:nvSpPr>
        <dsp:cNvPr id="0" name=""/>
        <dsp:cNvSpPr/>
      </dsp:nvSpPr>
      <dsp:spPr>
        <a:xfrm>
          <a:off x="0" y="2271"/>
          <a:ext cx="8229600"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tr-TR" sz="3600" kern="1200" dirty="0" err="1" smtClean="0"/>
            <a:t>Parenteral</a:t>
          </a:r>
          <a:r>
            <a:rPr lang="tr-TR" sz="3600" kern="1200" dirty="0" smtClean="0"/>
            <a:t> </a:t>
          </a:r>
          <a:endParaRPr lang="tr-TR" sz="3600" kern="1200" dirty="0"/>
        </a:p>
      </dsp:txBody>
      <dsp:txXfrm>
        <a:off x="0" y="2271"/>
        <a:ext cx="8229600" cy="863460"/>
      </dsp:txXfrm>
    </dsp:sp>
    <dsp:sp modelId="{D1084BFC-5429-4B60-B43D-A2B2454EFC72}">
      <dsp:nvSpPr>
        <dsp:cNvPr id="0" name=""/>
        <dsp:cNvSpPr/>
      </dsp:nvSpPr>
      <dsp:spPr>
        <a:xfrm>
          <a:off x="0" y="865731"/>
          <a:ext cx="822960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tr-TR" sz="2800" kern="1200" dirty="0" err="1" smtClean="0">
              <a:latin typeface="Times New Roman" pitchFamily="18" charset="0"/>
              <a:cs typeface="Times New Roman" pitchFamily="18" charset="0"/>
            </a:rPr>
            <a:t>GİS’de</a:t>
          </a:r>
          <a:r>
            <a:rPr lang="tr-TR" sz="2800" kern="1200" dirty="0" smtClean="0">
              <a:latin typeface="Times New Roman" pitchFamily="18" charset="0"/>
              <a:cs typeface="Times New Roman" pitchFamily="18" charset="0"/>
            </a:rPr>
            <a:t> herhangi bir sorun olduğunda, IV yoldan (santral </a:t>
          </a:r>
          <a:r>
            <a:rPr lang="tr-TR" sz="2800" kern="1200" dirty="0" err="1" smtClean="0">
              <a:latin typeface="Times New Roman" pitchFamily="18" charset="0"/>
              <a:cs typeface="Times New Roman" pitchFamily="18" charset="0"/>
            </a:rPr>
            <a:t>venöz</a:t>
          </a:r>
          <a:r>
            <a:rPr lang="tr-TR" sz="2800" kern="1200" dirty="0" smtClean="0">
              <a:latin typeface="Times New Roman" pitchFamily="18" charset="0"/>
              <a:cs typeface="Times New Roman" pitchFamily="18" charset="0"/>
            </a:rPr>
            <a:t> </a:t>
          </a:r>
          <a:r>
            <a:rPr lang="tr-TR" sz="2800" kern="1200" dirty="0" err="1" smtClean="0">
              <a:latin typeface="Times New Roman" pitchFamily="18" charset="0"/>
              <a:cs typeface="Times New Roman" pitchFamily="18" charset="0"/>
            </a:rPr>
            <a:t>kataterden</a:t>
          </a:r>
          <a:r>
            <a:rPr lang="tr-TR" sz="2800" kern="1200" dirty="0" smtClean="0">
              <a:latin typeface="Times New Roman" pitchFamily="18" charset="0"/>
              <a:cs typeface="Times New Roman" pitchFamily="18" charset="0"/>
            </a:rPr>
            <a:t>) hastanın kalori / besin ihtiyacının karşılanması.</a:t>
          </a:r>
          <a:endParaRPr lang="tr-TR" sz="2800" kern="1200" dirty="0">
            <a:latin typeface="Times New Roman" pitchFamily="18" charset="0"/>
            <a:cs typeface="Times New Roman" pitchFamily="18" charset="0"/>
          </a:endParaRPr>
        </a:p>
      </dsp:txBody>
      <dsp:txXfrm>
        <a:off x="0" y="865731"/>
        <a:ext cx="8229600" cy="1229580"/>
      </dsp:txXfrm>
    </dsp:sp>
    <dsp:sp modelId="{30AA77F2-47BB-483A-8950-ED80F921090E}">
      <dsp:nvSpPr>
        <dsp:cNvPr id="0" name=""/>
        <dsp:cNvSpPr/>
      </dsp:nvSpPr>
      <dsp:spPr>
        <a:xfrm>
          <a:off x="0" y="2095311"/>
          <a:ext cx="8229600"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tr-TR" sz="3600" kern="1200" dirty="0" smtClean="0"/>
            <a:t>Enteral </a:t>
          </a:r>
          <a:endParaRPr lang="tr-TR" sz="3600" kern="1200" dirty="0"/>
        </a:p>
      </dsp:txBody>
      <dsp:txXfrm>
        <a:off x="0" y="2095311"/>
        <a:ext cx="8229600" cy="863460"/>
      </dsp:txXfrm>
    </dsp:sp>
    <dsp:sp modelId="{D02043DD-9ED9-42D2-B6DD-4B4912E83642}">
      <dsp:nvSpPr>
        <dsp:cNvPr id="0" name=""/>
        <dsp:cNvSpPr/>
      </dsp:nvSpPr>
      <dsp:spPr>
        <a:xfrm>
          <a:off x="0" y="2958771"/>
          <a:ext cx="82296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just" defTabSz="1244600">
            <a:lnSpc>
              <a:spcPct val="90000"/>
            </a:lnSpc>
            <a:spcBef>
              <a:spcPct val="0"/>
            </a:spcBef>
            <a:spcAft>
              <a:spcPct val="20000"/>
            </a:spcAft>
            <a:buChar char="••"/>
          </a:pPr>
          <a:r>
            <a:rPr lang="tr-TR" sz="2800" kern="1200" dirty="0" smtClean="0">
              <a:latin typeface="Times New Roman" pitchFamily="18" charset="0"/>
              <a:cs typeface="Times New Roman" pitchFamily="18" charset="0"/>
            </a:rPr>
            <a:t>Enteral beslenme, hasta yiyecekleri yiyemediğinde veya üst </a:t>
          </a:r>
          <a:r>
            <a:rPr lang="tr-TR" sz="2800" kern="1200" dirty="0" err="1" smtClean="0">
              <a:latin typeface="Times New Roman" pitchFamily="18" charset="0"/>
              <a:cs typeface="Times New Roman" pitchFamily="18" charset="0"/>
            </a:rPr>
            <a:t>gastrointestinal</a:t>
          </a:r>
          <a:r>
            <a:rPr lang="tr-TR" sz="2800" kern="1200" dirty="0" smtClean="0">
              <a:latin typeface="Times New Roman" pitchFamily="18" charset="0"/>
              <a:cs typeface="Times New Roman" pitchFamily="18" charset="0"/>
            </a:rPr>
            <a:t> sistem bozulduğunda ve yiyeceklerin ince bağırsağa taşınması engellendiğinde uygulanır. </a:t>
          </a:r>
          <a:endParaRPr lang="tr-TR" sz="2800" kern="1200" dirty="0">
            <a:latin typeface="Times New Roman" pitchFamily="18" charset="0"/>
            <a:cs typeface="Times New Roman" pitchFamily="18" charset="0"/>
          </a:endParaRPr>
        </a:p>
      </dsp:txBody>
      <dsp:txXfrm>
        <a:off x="0" y="2958771"/>
        <a:ext cx="8229600" cy="15649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0079A84-328A-40B9-81C9-428D1D670B5B}" type="datetimeFigureOut">
              <a:rPr lang="tr-TR" smtClean="0"/>
              <a:pPr/>
              <a:t>18.03.2020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D01AF6-1834-4411-939E-DE893C54BAA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0079A84-328A-40B9-81C9-428D1D670B5B}" type="datetimeFigureOut">
              <a:rPr lang="tr-TR" smtClean="0"/>
              <a:pPr/>
              <a:t>18.03.2020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D01AF6-1834-4411-939E-DE893C54BAA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0079A84-328A-40B9-81C9-428D1D670B5B}" type="datetimeFigureOut">
              <a:rPr lang="tr-TR" smtClean="0"/>
              <a:pPr/>
              <a:t>18.03.2020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D01AF6-1834-4411-939E-DE893C54BAA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0079A84-328A-40B9-81C9-428D1D670B5B}" type="datetimeFigureOut">
              <a:rPr lang="tr-TR" smtClean="0"/>
              <a:pPr/>
              <a:t>18.03.2020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D01AF6-1834-4411-939E-DE893C54BAA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0079A84-328A-40B9-81C9-428D1D670B5B}" type="datetimeFigureOut">
              <a:rPr lang="tr-TR" smtClean="0"/>
              <a:pPr/>
              <a:t>18.03.2020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DD01AF6-1834-4411-939E-DE893C54BAA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0079A84-328A-40B9-81C9-428D1D670B5B}" type="datetimeFigureOut">
              <a:rPr lang="tr-TR" smtClean="0"/>
              <a:pPr/>
              <a:t>18.03.2020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DD01AF6-1834-4411-939E-DE893C54BAA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0079A84-328A-40B9-81C9-428D1D670B5B}" type="datetimeFigureOut">
              <a:rPr lang="tr-TR" smtClean="0"/>
              <a:pPr/>
              <a:t>18.03.2020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DD01AF6-1834-4411-939E-DE893C54BAA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0079A84-328A-40B9-81C9-428D1D670B5B}" type="datetimeFigureOut">
              <a:rPr lang="tr-TR" smtClean="0"/>
              <a:pPr/>
              <a:t>18.03.2020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DD01AF6-1834-4411-939E-DE893C54BAA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0079A84-328A-40B9-81C9-428D1D670B5B}" type="datetimeFigureOut">
              <a:rPr lang="tr-TR" smtClean="0"/>
              <a:pPr/>
              <a:t>18.03.2020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DD01AF6-1834-4411-939E-DE893C54BAA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0079A84-328A-40B9-81C9-428D1D670B5B}" type="datetimeFigureOut">
              <a:rPr lang="tr-TR" smtClean="0"/>
              <a:pPr/>
              <a:t>18.03.2020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DD01AF6-1834-4411-939E-DE893C54BAA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0079A84-328A-40B9-81C9-428D1D670B5B}" type="datetimeFigureOut">
              <a:rPr lang="tr-TR" smtClean="0"/>
              <a:pPr/>
              <a:t>18.03.2020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DD01AF6-1834-4411-939E-DE893C54BAA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79A84-328A-40B9-81C9-428D1D670B5B}" type="datetimeFigureOut">
              <a:rPr lang="tr-TR" smtClean="0"/>
              <a:pPr/>
              <a:t>18.03.2020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01AF6-1834-4411-939E-DE893C54BAA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27584" y="404664"/>
            <a:ext cx="7772400" cy="1470025"/>
          </a:xfrm>
        </p:spPr>
        <p:txBody>
          <a:bodyPr/>
          <a:lstStyle/>
          <a:p>
            <a:r>
              <a:rPr lang="tr-TR" b="1" dirty="0" smtClean="0">
                <a:latin typeface="Times New Roman" pitchFamily="18" charset="0"/>
                <a:cs typeface="Times New Roman" pitchFamily="18" charset="0"/>
              </a:rPr>
              <a:t>Beslenme Gereksinimi</a:t>
            </a:r>
            <a:endParaRPr lang="tr-TR" b="1" dirty="0">
              <a:latin typeface="Times New Roman" pitchFamily="18" charset="0"/>
              <a:cs typeface="Times New Roman" pitchFamily="18" charset="0"/>
            </a:endParaRPr>
          </a:p>
        </p:txBody>
      </p:sp>
      <p:sp>
        <p:nvSpPr>
          <p:cNvPr id="3" name="2 Alt Başlık"/>
          <p:cNvSpPr>
            <a:spLocks noGrp="1"/>
          </p:cNvSpPr>
          <p:nvPr>
            <p:ph type="subTitle" idx="1"/>
          </p:nvPr>
        </p:nvSpPr>
        <p:spPr>
          <a:xfrm>
            <a:off x="1763688" y="4869160"/>
            <a:ext cx="6400800" cy="1392560"/>
          </a:xfrm>
        </p:spPr>
        <p:txBody>
          <a:bodyPr/>
          <a:lstStyle/>
          <a:p>
            <a:pPr algn="r"/>
            <a:r>
              <a:rPr lang="tr-TR" dirty="0" smtClean="0">
                <a:solidFill>
                  <a:schemeClr val="tx1"/>
                </a:solidFill>
                <a:latin typeface="Times New Roman" pitchFamily="18" charset="0"/>
                <a:cs typeface="Times New Roman" pitchFamily="18" charset="0"/>
              </a:rPr>
              <a:t>Öğretim Görevlisi</a:t>
            </a:r>
          </a:p>
          <a:p>
            <a:pPr algn="r"/>
            <a:r>
              <a:rPr lang="tr-TR" dirty="0" smtClean="0">
                <a:solidFill>
                  <a:schemeClr val="tx1"/>
                </a:solidFill>
                <a:latin typeface="Times New Roman" pitchFamily="18" charset="0"/>
                <a:cs typeface="Times New Roman" pitchFamily="18" charset="0"/>
              </a:rPr>
              <a:t>Meltem ÖZDUYAN KILIÇ</a:t>
            </a:r>
            <a:endParaRPr lang="tr-TR" dirty="0">
              <a:solidFill>
                <a:schemeClr val="tx1"/>
              </a:solidFill>
              <a:latin typeface="Times New Roman" pitchFamily="18" charset="0"/>
              <a:cs typeface="Times New Roman" pitchFamily="18" charset="0"/>
            </a:endParaRPr>
          </a:p>
        </p:txBody>
      </p:sp>
      <p:pic>
        <p:nvPicPr>
          <p:cNvPr id="4" name="3 Resim" descr="images.jpg"/>
          <p:cNvPicPr>
            <a:picLocks noChangeAspect="1"/>
          </p:cNvPicPr>
          <p:nvPr/>
        </p:nvPicPr>
        <p:blipFill>
          <a:blip r:embed="rId2" cstate="print"/>
          <a:stretch>
            <a:fillRect/>
          </a:stretch>
        </p:blipFill>
        <p:spPr>
          <a:xfrm>
            <a:off x="1763688" y="1916832"/>
            <a:ext cx="5904656" cy="25370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Sindirim Sistemi - </a:t>
            </a:r>
            <a:r>
              <a:rPr lang="tr-TR" b="1" dirty="0" err="1" smtClean="0">
                <a:latin typeface="Times New Roman" pitchFamily="18" charset="0"/>
                <a:cs typeface="Times New Roman" pitchFamily="18" charset="0"/>
              </a:rPr>
              <a:t>Gaster</a:t>
            </a:r>
            <a:r>
              <a:rPr lang="tr-TR" b="1" dirty="0" smtClean="0">
                <a:latin typeface="Times New Roman" pitchFamily="18" charset="0"/>
                <a:cs typeface="Times New Roman" pitchFamily="18" charset="0"/>
              </a:rPr>
              <a:t> (Mide)</a:t>
            </a:r>
            <a:endParaRPr lang="tr-TR" dirty="0"/>
          </a:p>
        </p:txBody>
      </p:sp>
      <p:sp>
        <p:nvSpPr>
          <p:cNvPr id="3" name="2 İçerik Yer Tutucusu"/>
          <p:cNvSpPr>
            <a:spLocks noGrp="1"/>
          </p:cNvSpPr>
          <p:nvPr>
            <p:ph idx="1"/>
          </p:nvPr>
        </p:nvSpPr>
        <p:spPr/>
        <p:txBody>
          <a:bodyPr/>
          <a:lstStyle/>
          <a:p>
            <a:pPr algn="just">
              <a:lnSpc>
                <a:spcPct val="200000"/>
              </a:lnSpc>
            </a:pPr>
            <a:r>
              <a:rPr lang="tr-TR" dirty="0" smtClean="0">
                <a:latin typeface="Times New Roman" pitchFamily="18" charset="0"/>
                <a:cs typeface="Times New Roman" pitchFamily="18" charset="0"/>
              </a:rPr>
              <a:t>Sindirim kanalının en geniş bölümüdür.</a:t>
            </a:r>
          </a:p>
          <a:p>
            <a:pPr algn="just">
              <a:lnSpc>
                <a:spcPct val="200000"/>
              </a:lnSpc>
            </a:pPr>
            <a:r>
              <a:rPr lang="tr-TR" dirty="0" err="1" smtClean="0">
                <a:latin typeface="Times New Roman" pitchFamily="18" charset="0"/>
                <a:cs typeface="Times New Roman" pitchFamily="18" charset="0"/>
              </a:rPr>
              <a:t>Özofagus</a:t>
            </a:r>
            <a:r>
              <a:rPr lang="tr-TR" dirty="0" smtClean="0">
                <a:latin typeface="Times New Roman" pitchFamily="18" charset="0"/>
                <a:cs typeface="Times New Roman" pitchFamily="18" charset="0"/>
              </a:rPr>
              <a:t> ile </a:t>
            </a:r>
            <a:r>
              <a:rPr lang="tr-TR" dirty="0" err="1" smtClean="0">
                <a:latin typeface="Times New Roman" pitchFamily="18" charset="0"/>
                <a:cs typeface="Times New Roman" pitchFamily="18" charset="0"/>
              </a:rPr>
              <a:t>duedonum</a:t>
            </a:r>
            <a:r>
              <a:rPr lang="tr-TR" dirty="0" smtClean="0">
                <a:latin typeface="Times New Roman" pitchFamily="18" charset="0"/>
                <a:cs typeface="Times New Roman" pitchFamily="18" charset="0"/>
              </a:rPr>
              <a:t> arasındadır.</a:t>
            </a:r>
          </a:p>
          <a:p>
            <a:pPr algn="just">
              <a:lnSpc>
                <a:spcPct val="200000"/>
              </a:lnSpc>
            </a:pPr>
            <a:r>
              <a:rPr lang="tr-TR" dirty="0" smtClean="0">
                <a:latin typeface="Times New Roman" pitchFamily="18" charset="0"/>
                <a:cs typeface="Times New Roman" pitchFamily="18" charset="0"/>
              </a:rPr>
              <a:t>Kapasitesi </a:t>
            </a:r>
            <a:r>
              <a:rPr lang="tr-TR" dirty="0" err="1" smtClean="0">
                <a:latin typeface="Times New Roman" pitchFamily="18" charset="0"/>
                <a:cs typeface="Times New Roman" pitchFamily="18" charset="0"/>
              </a:rPr>
              <a:t>yenidoğanda</a:t>
            </a:r>
            <a:r>
              <a:rPr lang="tr-TR" dirty="0" smtClean="0">
                <a:latin typeface="Times New Roman" pitchFamily="18" charset="0"/>
                <a:cs typeface="Times New Roman" pitchFamily="18" charset="0"/>
              </a:rPr>
              <a:t> 30 ml, </a:t>
            </a:r>
            <a:r>
              <a:rPr lang="tr-TR" dirty="0" err="1" smtClean="0">
                <a:latin typeface="Times New Roman" pitchFamily="18" charset="0"/>
                <a:cs typeface="Times New Roman" pitchFamily="18" charset="0"/>
              </a:rPr>
              <a:t>pubertede</a:t>
            </a:r>
            <a:r>
              <a:rPr lang="tr-TR" dirty="0" smtClean="0">
                <a:latin typeface="Times New Roman" pitchFamily="18" charset="0"/>
                <a:cs typeface="Times New Roman" pitchFamily="18" charset="0"/>
              </a:rPr>
              <a:t> 1000 ml, yetişkinlerde 1500 ml kadardır.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Sindirim Sistemi-</a:t>
            </a:r>
            <a:r>
              <a:rPr lang="tr-TR" b="1" dirty="0" err="1" smtClean="0">
                <a:latin typeface="Times New Roman" pitchFamily="18" charset="0"/>
                <a:cs typeface="Times New Roman" pitchFamily="18" charset="0"/>
              </a:rPr>
              <a:t>Gaster</a:t>
            </a:r>
            <a:endParaRPr lang="tr-TR" dirty="0"/>
          </a:p>
        </p:txBody>
      </p:sp>
      <p:sp>
        <p:nvSpPr>
          <p:cNvPr id="5" name="4 İçerik Yer Tutucusu"/>
          <p:cNvSpPr>
            <a:spLocks noGrp="1"/>
          </p:cNvSpPr>
          <p:nvPr>
            <p:ph idx="1"/>
          </p:nvPr>
        </p:nvSpPr>
        <p:spPr/>
        <p:txBody>
          <a:bodyPr/>
          <a:lstStyle/>
          <a:p>
            <a:pPr algn="just"/>
            <a:r>
              <a:rPr lang="tr-TR" dirty="0" err="1" smtClean="0">
                <a:latin typeface="Times New Roman" pitchFamily="18" charset="0"/>
                <a:cs typeface="Times New Roman" pitchFamily="18" charset="0"/>
              </a:rPr>
              <a:t>Cardia</a:t>
            </a:r>
            <a:r>
              <a:rPr lang="tr-TR" dirty="0" smtClean="0">
                <a:latin typeface="Times New Roman" pitchFamily="18" charset="0"/>
                <a:cs typeface="Times New Roman" pitchFamily="18" charset="0"/>
              </a:rPr>
              <a:t>: En sabit bölümüdür. </a:t>
            </a:r>
          </a:p>
          <a:p>
            <a:pPr algn="just"/>
            <a:r>
              <a:rPr lang="tr-TR" dirty="0" err="1" smtClean="0">
                <a:latin typeface="Times New Roman" pitchFamily="18" charset="0"/>
                <a:cs typeface="Times New Roman" pitchFamily="18" charset="0"/>
              </a:rPr>
              <a:t>Fundus</a:t>
            </a:r>
            <a:r>
              <a:rPr lang="tr-TR" dirty="0" smtClean="0">
                <a:latin typeface="Times New Roman" pitchFamily="18" charset="0"/>
                <a:cs typeface="Times New Roman" pitchFamily="18" charset="0"/>
              </a:rPr>
              <a:t>: İçinde genellikle hava bulunur. Midenin şeklini en az değiştiren bölümüdür. </a:t>
            </a:r>
          </a:p>
          <a:p>
            <a:pPr algn="just"/>
            <a:r>
              <a:rPr lang="tr-TR" dirty="0" err="1" smtClean="0">
                <a:latin typeface="Times New Roman" pitchFamily="18" charset="0"/>
                <a:cs typeface="Times New Roman" pitchFamily="18" charset="0"/>
              </a:rPr>
              <a:t>Corpus</a:t>
            </a:r>
            <a:r>
              <a:rPr lang="tr-TR" dirty="0" smtClean="0">
                <a:latin typeface="Times New Roman" pitchFamily="18" charset="0"/>
                <a:cs typeface="Times New Roman" pitchFamily="18" charset="0"/>
              </a:rPr>
              <a:t>: En büyük ve şeklini en çok değiştiren bölümdür. </a:t>
            </a:r>
          </a:p>
          <a:p>
            <a:pPr algn="just"/>
            <a:r>
              <a:rPr lang="tr-TR" dirty="0" err="1" smtClean="0">
                <a:latin typeface="Times New Roman" pitchFamily="18" charset="0"/>
                <a:cs typeface="Times New Roman" pitchFamily="18" charset="0"/>
              </a:rPr>
              <a:t>Antrum</a:t>
            </a:r>
            <a:r>
              <a:rPr lang="tr-TR" dirty="0" smtClean="0">
                <a:latin typeface="Times New Roman" pitchFamily="18" charset="0"/>
                <a:cs typeface="Times New Roman" pitchFamily="18" charset="0"/>
              </a:rPr>
              <a:t>: Mide doluyken en altta kalan bölümüdür.</a:t>
            </a:r>
          </a:p>
          <a:p>
            <a:pPr algn="just"/>
            <a:r>
              <a:rPr lang="tr-TR" dirty="0" err="1" smtClean="0">
                <a:latin typeface="Times New Roman" pitchFamily="18" charset="0"/>
                <a:cs typeface="Times New Roman" pitchFamily="18" charset="0"/>
              </a:rPr>
              <a:t>Pylorus</a:t>
            </a:r>
            <a:r>
              <a:rPr lang="tr-TR" dirty="0" smtClean="0">
                <a:latin typeface="Times New Roman" pitchFamily="18" charset="0"/>
                <a:cs typeface="Times New Roman" pitchFamily="18" charset="0"/>
              </a:rPr>
              <a:t>: Midenin </a:t>
            </a:r>
            <a:r>
              <a:rPr lang="tr-TR" dirty="0" err="1" smtClean="0">
                <a:latin typeface="Times New Roman" pitchFamily="18" charset="0"/>
                <a:cs typeface="Times New Roman" pitchFamily="18" charset="0"/>
              </a:rPr>
              <a:t>duedonumla</a:t>
            </a:r>
            <a:r>
              <a:rPr lang="tr-TR" dirty="0" smtClean="0">
                <a:latin typeface="Times New Roman" pitchFamily="18" charset="0"/>
                <a:cs typeface="Times New Roman" pitchFamily="18" charset="0"/>
              </a:rPr>
              <a:t> birleştiği yerdir. </a:t>
            </a:r>
          </a:p>
          <a:p>
            <a:pPr algn="just"/>
            <a:endParaRPr lang="tr-TR"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Sindirim Sistemi-</a:t>
            </a:r>
            <a:r>
              <a:rPr lang="tr-TR" b="1" dirty="0" err="1" smtClean="0">
                <a:latin typeface="Times New Roman" pitchFamily="18" charset="0"/>
                <a:cs typeface="Times New Roman" pitchFamily="18" charset="0"/>
              </a:rPr>
              <a:t>Gaster</a:t>
            </a:r>
            <a:endParaRPr lang="tr-TR" dirty="0"/>
          </a:p>
        </p:txBody>
      </p:sp>
      <p:sp>
        <p:nvSpPr>
          <p:cNvPr id="3" name="2 İçerik Yer Tutucusu"/>
          <p:cNvSpPr>
            <a:spLocks noGrp="1"/>
          </p:cNvSpPr>
          <p:nvPr>
            <p:ph idx="1"/>
          </p:nvPr>
        </p:nvSpPr>
        <p:spPr>
          <a:xfrm>
            <a:off x="457200" y="1600200"/>
            <a:ext cx="8229600" cy="4781128"/>
          </a:xfrm>
        </p:spPr>
        <p:txBody>
          <a:bodyPr>
            <a:normAutofit/>
          </a:bodyPr>
          <a:lstStyle/>
          <a:p>
            <a:pPr algn="just"/>
            <a:r>
              <a:rPr lang="tr-TR" dirty="0" smtClean="0">
                <a:latin typeface="Times New Roman" pitchFamily="18" charset="0"/>
                <a:cs typeface="Times New Roman" pitchFamily="18" charset="0"/>
              </a:rPr>
              <a:t>Midenin </a:t>
            </a:r>
            <a:r>
              <a:rPr lang="tr-TR" dirty="0" err="1" smtClean="0">
                <a:latin typeface="Times New Roman" pitchFamily="18" charset="0"/>
                <a:cs typeface="Times New Roman" pitchFamily="18" charset="0"/>
              </a:rPr>
              <a:t>pH’ı</a:t>
            </a:r>
            <a:r>
              <a:rPr lang="tr-TR" dirty="0" smtClean="0">
                <a:latin typeface="Times New Roman" pitchFamily="18" charset="0"/>
                <a:cs typeface="Times New Roman" pitchFamily="18" charset="0"/>
              </a:rPr>
              <a:t> 0.9 ile 1.5 (2.5)’tur.</a:t>
            </a:r>
          </a:p>
          <a:p>
            <a:pPr algn="just"/>
            <a:r>
              <a:rPr lang="tr-TR" dirty="0" smtClean="0">
                <a:latin typeface="Times New Roman" pitchFamily="18" charset="0"/>
                <a:cs typeface="Times New Roman" pitchFamily="18" charset="0"/>
              </a:rPr>
              <a:t>Mide özsuyunda Hidroklorik </a:t>
            </a:r>
            <a:r>
              <a:rPr lang="tr-TR" dirty="0" err="1" smtClean="0">
                <a:latin typeface="Times New Roman" pitchFamily="18" charset="0"/>
                <a:cs typeface="Times New Roman" pitchFamily="18" charset="0"/>
              </a:rPr>
              <a:t>asid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musin</a:t>
            </a:r>
            <a:r>
              <a:rPr lang="tr-TR" dirty="0" smtClean="0">
                <a:latin typeface="Times New Roman" pitchFamily="18" charset="0"/>
                <a:cs typeface="Times New Roman" pitchFamily="18" charset="0"/>
              </a:rPr>
              <a:t>, pepsin, </a:t>
            </a:r>
            <a:r>
              <a:rPr lang="tr-TR" dirty="0" err="1" smtClean="0">
                <a:latin typeface="Times New Roman" pitchFamily="18" charset="0"/>
                <a:cs typeface="Times New Roman" pitchFamily="18" charset="0"/>
              </a:rPr>
              <a:t>renin</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lipaz</a:t>
            </a:r>
            <a:r>
              <a:rPr lang="tr-TR" dirty="0" smtClean="0">
                <a:latin typeface="Times New Roman" pitchFamily="18" charset="0"/>
                <a:cs typeface="Times New Roman" pitchFamily="18" charset="0"/>
              </a:rPr>
              <a:t> bulunur.</a:t>
            </a:r>
          </a:p>
          <a:p>
            <a:pPr lvl="1" algn="just"/>
            <a:r>
              <a:rPr lang="tr-TR" dirty="0" smtClean="0">
                <a:latin typeface="Times New Roman" pitchFamily="18" charset="0"/>
                <a:cs typeface="Times New Roman" pitchFamily="18" charset="0"/>
              </a:rPr>
              <a:t>HCL: Proteinlerin parçalanmasında ve mikroorganizmalar üzerinde etkilidir.</a:t>
            </a:r>
          </a:p>
          <a:p>
            <a:pPr lvl="1" algn="just"/>
            <a:r>
              <a:rPr lang="tr-TR" dirty="0" err="1" smtClean="0">
                <a:latin typeface="Times New Roman" pitchFamily="18" charset="0"/>
                <a:cs typeface="Times New Roman" pitchFamily="18" charset="0"/>
              </a:rPr>
              <a:t>Musin</a:t>
            </a:r>
            <a:r>
              <a:rPr lang="tr-TR" dirty="0" smtClean="0">
                <a:latin typeface="Times New Roman" pitchFamily="18" charset="0"/>
                <a:cs typeface="Times New Roman" pitchFamily="18" charset="0"/>
              </a:rPr>
              <a:t>: Mide mukozasını korur.</a:t>
            </a:r>
          </a:p>
          <a:p>
            <a:pPr lvl="1" algn="just"/>
            <a:r>
              <a:rPr lang="tr-TR" dirty="0" smtClean="0">
                <a:latin typeface="Times New Roman" pitchFamily="18" charset="0"/>
                <a:cs typeface="Times New Roman" pitchFamily="18" charset="0"/>
              </a:rPr>
              <a:t>Pepsin: Proteinlerin parçalanmasında </a:t>
            </a:r>
          </a:p>
          <a:p>
            <a:pPr lvl="1" algn="just"/>
            <a:r>
              <a:rPr lang="tr-TR" dirty="0" err="1" smtClean="0">
                <a:latin typeface="Times New Roman" pitchFamily="18" charset="0"/>
                <a:cs typeface="Times New Roman" pitchFamily="18" charset="0"/>
              </a:rPr>
              <a:t>Lipaz</a:t>
            </a:r>
            <a:r>
              <a:rPr lang="tr-TR" dirty="0" smtClean="0">
                <a:latin typeface="Times New Roman" pitchFamily="18" charset="0"/>
                <a:cs typeface="Times New Roman" pitchFamily="18" charset="0"/>
              </a:rPr>
              <a:t>: Yağ </a:t>
            </a:r>
            <a:r>
              <a:rPr lang="tr-TR" dirty="0" err="1" smtClean="0">
                <a:latin typeface="Times New Roman" pitchFamily="18" charset="0"/>
                <a:cs typeface="Times New Roman" pitchFamily="18" charset="0"/>
              </a:rPr>
              <a:t>metbolizmasında</a:t>
            </a:r>
            <a:endParaRPr lang="tr-TR" dirty="0" smtClean="0">
              <a:latin typeface="Times New Roman" pitchFamily="18" charset="0"/>
              <a:cs typeface="Times New Roman" pitchFamily="18" charset="0"/>
            </a:endParaRPr>
          </a:p>
          <a:p>
            <a:pPr lvl="1" algn="just"/>
            <a:r>
              <a:rPr lang="tr-TR" dirty="0" err="1" smtClean="0">
                <a:latin typeface="Times New Roman" pitchFamily="18" charset="0"/>
                <a:cs typeface="Times New Roman" pitchFamily="18" charset="0"/>
              </a:rPr>
              <a:t>Renin</a:t>
            </a:r>
            <a:r>
              <a:rPr lang="tr-TR" dirty="0" smtClean="0">
                <a:latin typeface="Times New Roman" pitchFamily="18" charset="0"/>
                <a:cs typeface="Times New Roman" pitchFamily="18" charset="0"/>
              </a:rPr>
              <a:t>: Bebeklikte, süt proteini metabolizmasında.</a:t>
            </a:r>
            <a:endParaRPr lang="tr-TR"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Sindirim Sistemi-</a:t>
            </a:r>
            <a:r>
              <a:rPr lang="tr-TR" b="1" dirty="0" err="1" smtClean="0">
                <a:latin typeface="Times New Roman" pitchFamily="18" charset="0"/>
                <a:cs typeface="Times New Roman" pitchFamily="18" charset="0"/>
              </a:rPr>
              <a:t>Gaster</a:t>
            </a:r>
            <a:endParaRPr lang="tr-TR"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Mideye gelen besinler 0.5-4 saat arasında mekanik ve kimyasal sindirimle sindirilir.</a:t>
            </a:r>
          </a:p>
          <a:p>
            <a:pPr algn="just">
              <a:lnSpc>
                <a:spcPct val="150000"/>
              </a:lnSpc>
            </a:pPr>
            <a:r>
              <a:rPr lang="tr-TR" dirty="0" smtClean="0">
                <a:latin typeface="Times New Roman" pitchFamily="18" charset="0"/>
                <a:cs typeface="Times New Roman" pitchFamily="18" charset="0"/>
              </a:rPr>
              <a:t>Besinlerin mide öz suyu ile birleşmiş yapısına </a:t>
            </a:r>
            <a:r>
              <a:rPr lang="tr-TR" dirty="0" err="1" smtClean="0">
                <a:latin typeface="Times New Roman" pitchFamily="18" charset="0"/>
                <a:cs typeface="Times New Roman" pitchFamily="18" charset="0"/>
              </a:rPr>
              <a:t>kimus</a:t>
            </a:r>
            <a:r>
              <a:rPr lang="tr-TR" dirty="0" smtClean="0">
                <a:latin typeface="Times New Roman" pitchFamily="18" charset="0"/>
                <a:cs typeface="Times New Roman" pitchFamily="18" charset="0"/>
              </a:rPr>
              <a:t> denir.</a:t>
            </a:r>
          </a:p>
          <a:p>
            <a:pPr algn="just">
              <a:lnSpc>
                <a:spcPct val="150000"/>
              </a:lnSpc>
            </a:pPr>
            <a:r>
              <a:rPr lang="tr-TR" dirty="0" smtClean="0">
                <a:latin typeface="Times New Roman" pitchFamily="18" charset="0"/>
                <a:cs typeface="Times New Roman" pitchFamily="18" charset="0"/>
              </a:rPr>
              <a:t>Su, glikoz, alkol ve bazı ilaçların bir kısmı midede emilerek dolaşıma katılır.</a:t>
            </a:r>
            <a:endParaRPr lang="tr-TR"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Sindirim Sistemi-</a:t>
            </a:r>
            <a:r>
              <a:rPr lang="tr-TR" b="1" dirty="0" err="1" smtClean="0">
                <a:latin typeface="Times New Roman" pitchFamily="18" charset="0"/>
                <a:cs typeface="Times New Roman" pitchFamily="18" charset="0"/>
              </a:rPr>
              <a:t>İntestinum</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Tenue</a:t>
            </a:r>
            <a:endParaRPr lang="tr-TR" dirty="0"/>
          </a:p>
        </p:txBody>
      </p:sp>
      <p:sp>
        <p:nvSpPr>
          <p:cNvPr id="3" name="2 İçerik Yer Tutucusu"/>
          <p:cNvSpPr>
            <a:spLocks noGrp="1"/>
          </p:cNvSpPr>
          <p:nvPr>
            <p:ph idx="1"/>
          </p:nvPr>
        </p:nvSpPr>
        <p:spPr>
          <a:xfrm>
            <a:off x="457200" y="1412776"/>
            <a:ext cx="8229600" cy="5040560"/>
          </a:xfrm>
        </p:spPr>
        <p:txBody>
          <a:bodyPr>
            <a:normAutofit fontScale="85000" lnSpcReduction="10000"/>
          </a:bodyPr>
          <a:lstStyle/>
          <a:p>
            <a:pPr algn="just">
              <a:lnSpc>
                <a:spcPct val="150000"/>
              </a:lnSpc>
            </a:pPr>
            <a:r>
              <a:rPr lang="tr-TR" dirty="0" smtClean="0">
                <a:latin typeface="Times New Roman" pitchFamily="18" charset="0"/>
                <a:cs typeface="Times New Roman" pitchFamily="18" charset="0"/>
              </a:rPr>
              <a:t>Uzunluğu yaklaşık 6-7 </a:t>
            </a:r>
            <a:r>
              <a:rPr lang="tr-TR" dirty="0" err="1" smtClean="0">
                <a:latin typeface="Times New Roman" pitchFamily="18" charset="0"/>
                <a:cs typeface="Times New Roman" pitchFamily="18" charset="0"/>
              </a:rPr>
              <a:t>m’dir</a:t>
            </a:r>
            <a:r>
              <a:rPr lang="tr-TR" dirty="0" smtClean="0">
                <a:latin typeface="Times New Roman" pitchFamily="18" charset="0"/>
                <a:cs typeface="Times New Roman" pitchFamily="18" charset="0"/>
              </a:rPr>
              <a:t>.</a:t>
            </a:r>
          </a:p>
          <a:p>
            <a:pPr algn="just">
              <a:lnSpc>
                <a:spcPct val="150000"/>
              </a:lnSpc>
            </a:pPr>
            <a:r>
              <a:rPr lang="tr-TR" dirty="0" smtClean="0">
                <a:latin typeface="Times New Roman" pitchFamily="18" charset="0"/>
                <a:cs typeface="Times New Roman" pitchFamily="18" charset="0"/>
              </a:rPr>
              <a:t>Gıda sindiriminin, </a:t>
            </a:r>
            <a:r>
              <a:rPr lang="tr-TR" dirty="0" err="1" smtClean="0">
                <a:latin typeface="Times New Roman" pitchFamily="18" charset="0"/>
                <a:cs typeface="Times New Roman" pitchFamily="18" charset="0"/>
              </a:rPr>
              <a:t>metabolik</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absorbsiyonun</a:t>
            </a:r>
            <a:r>
              <a:rPr lang="tr-TR" dirty="0" smtClean="0">
                <a:latin typeface="Times New Roman" pitchFamily="18" charset="0"/>
                <a:cs typeface="Times New Roman" pitchFamily="18" charset="0"/>
              </a:rPr>
              <a:t> ve endokrin </a:t>
            </a:r>
            <a:r>
              <a:rPr lang="tr-TR" dirty="0" err="1" smtClean="0">
                <a:latin typeface="Times New Roman" pitchFamily="18" charset="0"/>
                <a:cs typeface="Times New Roman" pitchFamily="18" charset="0"/>
              </a:rPr>
              <a:t>sekresyonun</a:t>
            </a:r>
            <a:r>
              <a:rPr lang="tr-TR" dirty="0" smtClean="0">
                <a:latin typeface="Times New Roman" pitchFamily="18" charset="0"/>
                <a:cs typeface="Times New Roman" pitchFamily="18" charset="0"/>
              </a:rPr>
              <a:t> yapıldığı son sindirim sistemi bölümüdür.</a:t>
            </a:r>
          </a:p>
          <a:p>
            <a:pPr algn="just">
              <a:lnSpc>
                <a:spcPct val="150000"/>
              </a:lnSpc>
            </a:pPr>
            <a:r>
              <a:rPr lang="tr-TR" dirty="0" smtClean="0">
                <a:latin typeface="Times New Roman" pitchFamily="18" charset="0"/>
                <a:cs typeface="Times New Roman" pitchFamily="18" charset="0"/>
              </a:rPr>
              <a:t>Sindirim </a:t>
            </a:r>
            <a:r>
              <a:rPr lang="tr-TR" b="1" dirty="0" err="1" smtClean="0">
                <a:latin typeface="Times New Roman" pitchFamily="18" charset="0"/>
                <a:cs typeface="Times New Roman" pitchFamily="18" charset="0"/>
              </a:rPr>
              <a:t>İntestinum</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Tenue’</a:t>
            </a:r>
            <a:r>
              <a:rPr lang="tr-TR" dirty="0" err="1" smtClean="0">
                <a:latin typeface="Times New Roman" pitchFamily="18" charset="0"/>
                <a:cs typeface="Times New Roman" pitchFamily="18" charset="0"/>
              </a:rPr>
              <a:t>de</a:t>
            </a:r>
            <a:r>
              <a:rPr lang="tr-TR" dirty="0" smtClean="0">
                <a:latin typeface="Times New Roman" pitchFamily="18" charset="0"/>
                <a:cs typeface="Times New Roman" pitchFamily="18" charset="0"/>
              </a:rPr>
              <a:t> tamamlanır.</a:t>
            </a:r>
          </a:p>
          <a:p>
            <a:pPr algn="just">
              <a:lnSpc>
                <a:spcPct val="150000"/>
              </a:lnSpc>
            </a:pPr>
            <a:r>
              <a:rPr lang="tr-TR" dirty="0" err="1" smtClean="0">
                <a:latin typeface="Times New Roman" pitchFamily="18" charset="0"/>
                <a:cs typeface="Times New Roman" pitchFamily="18" charset="0"/>
              </a:rPr>
              <a:t>Absorbsiyonun</a:t>
            </a:r>
            <a:r>
              <a:rPr lang="tr-TR" dirty="0" smtClean="0">
                <a:latin typeface="Times New Roman" pitchFamily="18" charset="0"/>
                <a:cs typeface="Times New Roman" pitchFamily="18" charset="0"/>
              </a:rPr>
              <a:t> çoğu </a:t>
            </a:r>
            <a:r>
              <a:rPr lang="tr-TR" dirty="0" err="1" smtClean="0">
                <a:latin typeface="Times New Roman" pitchFamily="18" charset="0"/>
                <a:cs typeface="Times New Roman" pitchFamily="18" charset="0"/>
              </a:rPr>
              <a:t>duedonum</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jejunumda</a:t>
            </a:r>
            <a:r>
              <a:rPr lang="tr-TR" dirty="0" smtClean="0">
                <a:latin typeface="Times New Roman" pitchFamily="18" charset="0"/>
                <a:cs typeface="Times New Roman" pitchFamily="18" charset="0"/>
              </a:rPr>
              <a:t> olur. </a:t>
            </a:r>
          </a:p>
          <a:p>
            <a:pPr algn="just">
              <a:lnSpc>
                <a:spcPct val="150000"/>
              </a:lnSpc>
            </a:pPr>
            <a:r>
              <a:rPr lang="tr-TR" dirty="0" err="1" smtClean="0">
                <a:latin typeface="Times New Roman" pitchFamily="18" charset="0"/>
                <a:cs typeface="Times New Roman" pitchFamily="18" charset="0"/>
              </a:rPr>
              <a:t>İleum</a:t>
            </a:r>
            <a:r>
              <a:rPr lang="tr-TR" dirty="0" smtClean="0">
                <a:latin typeface="Times New Roman" pitchFamily="18" charset="0"/>
                <a:cs typeface="Times New Roman" pitchFamily="18" charset="0"/>
              </a:rPr>
              <a:t>, safra tuzlarının ve vitamin B12’nin büyük bölümünün emildiği yerdir. </a:t>
            </a:r>
            <a:endParaRPr lang="tr-TR"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Sindirim Sistemi-</a:t>
            </a:r>
            <a:r>
              <a:rPr lang="tr-TR" b="1" dirty="0" err="1" smtClean="0">
                <a:latin typeface="Times New Roman" pitchFamily="18" charset="0"/>
                <a:cs typeface="Times New Roman" pitchFamily="18" charset="0"/>
              </a:rPr>
              <a:t>İntestinum</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Tenue</a:t>
            </a:r>
            <a:endParaRPr lang="tr-TR" dirty="0"/>
          </a:p>
        </p:txBody>
      </p:sp>
      <p:sp>
        <p:nvSpPr>
          <p:cNvPr id="3" name="2 İçerik Yer Tutucusu"/>
          <p:cNvSpPr>
            <a:spLocks noGrp="1"/>
          </p:cNvSpPr>
          <p:nvPr>
            <p:ph idx="1"/>
          </p:nvPr>
        </p:nvSpPr>
        <p:spPr/>
        <p:txBody>
          <a:bodyPr>
            <a:normAutofit fontScale="85000" lnSpcReduction="10000"/>
          </a:bodyPr>
          <a:lstStyle/>
          <a:p>
            <a:pPr algn="just">
              <a:lnSpc>
                <a:spcPct val="150000"/>
              </a:lnSpc>
            </a:pPr>
            <a:r>
              <a:rPr lang="tr-TR" dirty="0" smtClean="0">
                <a:latin typeface="Times New Roman" pitchFamily="18" charset="0"/>
                <a:cs typeface="Times New Roman" pitchFamily="18" charset="0"/>
              </a:rPr>
              <a:t>Dışta periton, içte mukoza, ortada ise çizgisiz kaslar yer alır.</a:t>
            </a:r>
          </a:p>
          <a:p>
            <a:pPr algn="just">
              <a:lnSpc>
                <a:spcPct val="150000"/>
              </a:lnSpc>
            </a:pPr>
            <a:r>
              <a:rPr lang="tr-TR" dirty="0" smtClean="0">
                <a:latin typeface="Times New Roman" pitchFamily="18" charset="0"/>
                <a:cs typeface="Times New Roman" pitchFamily="18" charset="0"/>
              </a:rPr>
              <a:t>Bağırsağın yüzeyini arttırmak için </a:t>
            </a:r>
            <a:r>
              <a:rPr lang="tr-TR" dirty="0" err="1" smtClean="0">
                <a:latin typeface="Times New Roman" pitchFamily="18" charset="0"/>
                <a:cs typeface="Times New Roman" pitchFamily="18" charset="0"/>
              </a:rPr>
              <a:t>plikalar</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villuslar</a:t>
            </a:r>
            <a:r>
              <a:rPr lang="tr-TR" dirty="0" smtClean="0">
                <a:latin typeface="Times New Roman" pitchFamily="18" charset="0"/>
                <a:cs typeface="Times New Roman" pitchFamily="18" charset="0"/>
              </a:rPr>
              <a:t> bulunur. </a:t>
            </a:r>
            <a:r>
              <a:rPr lang="tr-TR" dirty="0" err="1" smtClean="0">
                <a:latin typeface="Times New Roman" pitchFamily="18" charset="0"/>
                <a:cs typeface="Times New Roman" pitchFamily="18" charset="0"/>
              </a:rPr>
              <a:t>Duedonum</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jejunumda</a:t>
            </a:r>
            <a:r>
              <a:rPr lang="tr-TR" dirty="0" smtClean="0">
                <a:latin typeface="Times New Roman" pitchFamily="18" charset="0"/>
                <a:cs typeface="Times New Roman" pitchFamily="18" charset="0"/>
              </a:rPr>
              <a:t> büyük ve çok sayıdadır. Daha fazla besinin emilmesine fırsat verir.</a:t>
            </a:r>
          </a:p>
          <a:p>
            <a:pPr algn="just">
              <a:lnSpc>
                <a:spcPct val="150000"/>
              </a:lnSpc>
            </a:pPr>
            <a:r>
              <a:rPr lang="tr-TR" dirty="0" err="1" smtClean="0">
                <a:latin typeface="Times New Roman" pitchFamily="18" charset="0"/>
                <a:cs typeface="Times New Roman" pitchFamily="18" charset="0"/>
              </a:rPr>
              <a:t>Duedonuma</a:t>
            </a:r>
            <a:r>
              <a:rPr lang="tr-TR" dirty="0" smtClean="0">
                <a:latin typeface="Times New Roman" pitchFamily="18" charset="0"/>
                <a:cs typeface="Times New Roman" pitchFamily="18" charset="0"/>
              </a:rPr>
              <a:t> safra kanalı ve pankreasın dış salgılarını üreten kanal açılır.</a:t>
            </a:r>
            <a:endParaRPr lang="tr-TR"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640960" cy="1143000"/>
          </a:xfrm>
        </p:spPr>
        <p:txBody>
          <a:bodyPr>
            <a:normAutofit fontScale="90000"/>
          </a:bodyPr>
          <a:lstStyle/>
          <a:p>
            <a:r>
              <a:rPr lang="tr-TR" b="1" dirty="0" smtClean="0">
                <a:latin typeface="Times New Roman" pitchFamily="18" charset="0"/>
                <a:cs typeface="Times New Roman" pitchFamily="18" charset="0"/>
              </a:rPr>
              <a:t>Sindirim Sistemi-</a:t>
            </a:r>
            <a:r>
              <a:rPr lang="tr-TR" b="1" dirty="0" err="1" smtClean="0">
                <a:latin typeface="Times New Roman" pitchFamily="18" charset="0"/>
                <a:cs typeface="Times New Roman" pitchFamily="18" charset="0"/>
              </a:rPr>
              <a:t>İntestinum</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Crassum</a:t>
            </a:r>
            <a:endParaRPr lang="tr-TR" dirty="0"/>
          </a:p>
        </p:txBody>
      </p:sp>
      <p:sp>
        <p:nvSpPr>
          <p:cNvPr id="5" name="4 İçerik Yer Tutucusu"/>
          <p:cNvSpPr>
            <a:spLocks noGrp="1"/>
          </p:cNvSpPr>
          <p:nvPr>
            <p:ph idx="1"/>
          </p:nvPr>
        </p:nvSpPr>
        <p:spPr/>
        <p:txBody>
          <a:bodyPr>
            <a:normAutofit lnSpcReduction="10000"/>
          </a:bodyPr>
          <a:lstStyle/>
          <a:p>
            <a:pPr algn="just"/>
            <a:r>
              <a:rPr lang="tr-TR" dirty="0" err="1" smtClean="0">
                <a:latin typeface="Times New Roman" pitchFamily="18" charset="0"/>
                <a:cs typeface="Times New Roman" pitchFamily="18" charset="0"/>
              </a:rPr>
              <a:t>İleumdan</a:t>
            </a:r>
            <a:r>
              <a:rPr lang="tr-TR" dirty="0" smtClean="0">
                <a:latin typeface="Times New Roman" pitchFamily="18" charset="0"/>
                <a:cs typeface="Times New Roman" pitchFamily="18" charset="0"/>
              </a:rPr>
              <a:t> anüse kadar uzanan sindirim kanalı bölümüdür. </a:t>
            </a:r>
          </a:p>
          <a:p>
            <a:pPr algn="just"/>
            <a:r>
              <a:rPr lang="tr-TR" dirty="0" smtClean="0">
                <a:latin typeface="Times New Roman" pitchFamily="18" charset="0"/>
                <a:cs typeface="Times New Roman" pitchFamily="18" charset="0"/>
              </a:rPr>
              <a:t>Yaklaşık 1,5 metre uzunluğundadır.</a:t>
            </a:r>
          </a:p>
          <a:p>
            <a:pPr algn="just"/>
            <a:r>
              <a:rPr lang="tr-TR" dirty="0" smtClean="0">
                <a:latin typeface="Times New Roman" pitchFamily="18" charset="0"/>
                <a:cs typeface="Times New Roman" pitchFamily="18" charset="0"/>
              </a:rPr>
              <a:t>Temel fonksiyonu; su, mineral ve bazı vitaminlerin </a:t>
            </a:r>
            <a:r>
              <a:rPr lang="tr-TR" dirty="0" err="1" smtClean="0">
                <a:latin typeface="Times New Roman" pitchFamily="18" charset="0"/>
                <a:cs typeface="Times New Roman" pitchFamily="18" charset="0"/>
              </a:rPr>
              <a:t>absorbsiyonudur</a:t>
            </a:r>
            <a:r>
              <a:rPr lang="tr-TR" dirty="0" smtClean="0">
                <a:latin typeface="Times New Roman" pitchFamily="18" charset="0"/>
                <a:cs typeface="Times New Roman" pitchFamily="18" charset="0"/>
              </a:rPr>
              <a:t>. </a:t>
            </a:r>
          </a:p>
          <a:p>
            <a:pPr algn="just"/>
            <a:r>
              <a:rPr lang="tr-TR" dirty="0" err="1" smtClean="0">
                <a:latin typeface="Times New Roman" pitchFamily="18" charset="0"/>
                <a:cs typeface="Times New Roman" pitchFamily="18" charset="0"/>
              </a:rPr>
              <a:t>Absorbsiyonun</a:t>
            </a:r>
            <a:r>
              <a:rPr lang="tr-TR" dirty="0" smtClean="0">
                <a:latin typeface="Times New Roman" pitchFamily="18" charset="0"/>
                <a:cs typeface="Times New Roman" pitchFamily="18" charset="0"/>
              </a:rPr>
              <a:t> büyük bölümü kolon </a:t>
            </a:r>
            <a:r>
              <a:rPr lang="tr-TR" dirty="0" err="1" smtClean="0">
                <a:latin typeface="Times New Roman" pitchFamily="18" charset="0"/>
                <a:cs typeface="Times New Roman" pitchFamily="18" charset="0"/>
              </a:rPr>
              <a:t>ascendeste</a:t>
            </a:r>
            <a:r>
              <a:rPr lang="tr-TR" dirty="0" smtClean="0">
                <a:latin typeface="Times New Roman" pitchFamily="18" charset="0"/>
                <a:cs typeface="Times New Roman" pitchFamily="18" charset="0"/>
              </a:rPr>
              <a:t> oluşur.</a:t>
            </a:r>
          </a:p>
          <a:p>
            <a:pPr algn="just"/>
            <a:r>
              <a:rPr lang="tr-TR" dirty="0" err="1" smtClean="0">
                <a:latin typeface="Times New Roman" pitchFamily="18" charset="0"/>
                <a:cs typeface="Times New Roman" pitchFamily="18" charset="0"/>
              </a:rPr>
              <a:t>Feçes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colon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descendeste</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colon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sigmoideumda</a:t>
            </a:r>
            <a:r>
              <a:rPr lang="tr-TR" dirty="0" smtClean="0">
                <a:latin typeface="Times New Roman" pitchFamily="18" charset="0"/>
                <a:cs typeface="Times New Roman" pitchFamily="18" charset="0"/>
              </a:rPr>
              <a:t> oluşur, rektumda birikir.  </a:t>
            </a:r>
            <a:endParaRPr lang="tr-TR"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496944" cy="1143000"/>
          </a:xfrm>
        </p:spPr>
        <p:txBody>
          <a:bodyPr>
            <a:normAutofit fontScale="90000"/>
          </a:bodyPr>
          <a:lstStyle/>
          <a:p>
            <a:r>
              <a:rPr lang="tr-TR" b="1" dirty="0" smtClean="0">
                <a:latin typeface="Times New Roman" pitchFamily="18" charset="0"/>
                <a:cs typeface="Times New Roman" pitchFamily="18" charset="0"/>
              </a:rPr>
              <a:t>Sindirim Sistemi-</a:t>
            </a:r>
            <a:r>
              <a:rPr lang="tr-TR" b="1" dirty="0" err="1" smtClean="0">
                <a:latin typeface="Times New Roman" pitchFamily="18" charset="0"/>
                <a:cs typeface="Times New Roman" pitchFamily="18" charset="0"/>
              </a:rPr>
              <a:t>İntestinum</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Crassum</a:t>
            </a:r>
            <a:endParaRPr lang="tr-TR" dirty="0"/>
          </a:p>
        </p:txBody>
      </p:sp>
      <p:sp>
        <p:nvSpPr>
          <p:cNvPr id="3" name="2 İçerik Yer Tutucusu"/>
          <p:cNvSpPr>
            <a:spLocks noGrp="1"/>
          </p:cNvSpPr>
          <p:nvPr>
            <p:ph idx="1"/>
          </p:nvPr>
        </p:nvSpPr>
        <p:spPr/>
        <p:txBody>
          <a:bodyPr>
            <a:normAutofit/>
          </a:bodyPr>
          <a:lstStyle/>
          <a:p>
            <a:pPr algn="just">
              <a:lnSpc>
                <a:spcPct val="150000"/>
              </a:lnSpc>
            </a:pPr>
            <a:r>
              <a:rPr lang="tr-TR" dirty="0" err="1" smtClean="0">
                <a:latin typeface="Times New Roman" pitchFamily="18" charset="0"/>
                <a:cs typeface="Times New Roman" pitchFamily="18" charset="0"/>
              </a:rPr>
              <a:t>Rectum</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Colon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sigmoideum</a:t>
            </a:r>
            <a:r>
              <a:rPr lang="tr-TR" dirty="0" smtClean="0">
                <a:latin typeface="Times New Roman" pitchFamily="18" charset="0"/>
                <a:cs typeface="Times New Roman" pitchFamily="18" charset="0"/>
              </a:rPr>
              <a:t> S3 </a:t>
            </a:r>
            <a:r>
              <a:rPr lang="tr-TR" dirty="0" err="1" smtClean="0">
                <a:latin typeface="Times New Roman" pitchFamily="18" charset="0"/>
                <a:cs typeface="Times New Roman" pitchFamily="18" charset="0"/>
              </a:rPr>
              <a:t>vertebra</a:t>
            </a:r>
            <a:r>
              <a:rPr lang="tr-TR" dirty="0" smtClean="0">
                <a:latin typeface="Times New Roman" pitchFamily="18" charset="0"/>
                <a:cs typeface="Times New Roman" pitchFamily="18" charset="0"/>
              </a:rPr>
              <a:t> seviyesinde </a:t>
            </a:r>
            <a:r>
              <a:rPr lang="tr-TR" dirty="0" err="1" smtClean="0">
                <a:latin typeface="Times New Roman" pitchFamily="18" charset="0"/>
                <a:cs typeface="Times New Roman" pitchFamily="18" charset="0"/>
              </a:rPr>
              <a:t>rectum</a:t>
            </a:r>
            <a:r>
              <a:rPr lang="tr-TR" dirty="0" smtClean="0">
                <a:latin typeface="Times New Roman" pitchFamily="18" charset="0"/>
                <a:cs typeface="Times New Roman" pitchFamily="18" charset="0"/>
              </a:rPr>
              <a:t> olur. Yaklaşık 12 cm uzunluğundadır.</a:t>
            </a:r>
          </a:p>
          <a:p>
            <a:pPr algn="just">
              <a:lnSpc>
                <a:spcPct val="150000"/>
              </a:lnSpc>
            </a:pPr>
            <a:r>
              <a:rPr lang="tr-TR" dirty="0" smtClean="0">
                <a:latin typeface="Times New Roman" pitchFamily="18" charset="0"/>
                <a:cs typeface="Times New Roman" pitchFamily="18" charset="0"/>
              </a:rPr>
              <a:t>Alt ucu </a:t>
            </a:r>
            <a:r>
              <a:rPr lang="tr-TR" dirty="0" err="1" smtClean="0">
                <a:latin typeface="Times New Roman" pitchFamily="18" charset="0"/>
                <a:cs typeface="Times New Roman" pitchFamily="18" charset="0"/>
              </a:rPr>
              <a:t>dilatasyon</a:t>
            </a:r>
            <a:r>
              <a:rPr lang="tr-TR" dirty="0" smtClean="0">
                <a:latin typeface="Times New Roman" pitchFamily="18" charset="0"/>
                <a:cs typeface="Times New Roman" pitchFamily="18" charset="0"/>
              </a:rPr>
              <a:t> yeteneğine sahiptir (</a:t>
            </a:r>
            <a:r>
              <a:rPr lang="tr-TR" dirty="0" err="1" smtClean="0">
                <a:latin typeface="Times New Roman" pitchFamily="18" charset="0"/>
                <a:cs typeface="Times New Roman" pitchFamily="18" charset="0"/>
              </a:rPr>
              <a:t>Ampulla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recti</a:t>
            </a:r>
            <a:r>
              <a:rPr lang="tr-TR" dirty="0" smtClean="0">
                <a:latin typeface="Times New Roman" pitchFamily="18" charset="0"/>
                <a:cs typeface="Times New Roman" pitchFamily="18" charset="0"/>
              </a:rPr>
              <a:t>).</a:t>
            </a:r>
          </a:p>
          <a:p>
            <a:pPr algn="just">
              <a:lnSpc>
                <a:spcPct val="150000"/>
              </a:lnSpc>
              <a:buNone/>
            </a:pPr>
            <a:endParaRPr lang="tr-TR"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latin typeface="Times New Roman" pitchFamily="18" charset="0"/>
                <a:cs typeface="Times New Roman" pitchFamily="18" charset="0"/>
              </a:rPr>
              <a:t>Sindirim Sistemi - Pankreas </a:t>
            </a:r>
            <a:endParaRPr lang="tr-TR" dirty="0"/>
          </a:p>
        </p:txBody>
      </p:sp>
      <p:sp>
        <p:nvSpPr>
          <p:cNvPr id="3" name="2 İçerik Yer Tutucusu"/>
          <p:cNvSpPr>
            <a:spLocks noGrp="1"/>
          </p:cNvSpPr>
          <p:nvPr>
            <p:ph idx="1"/>
          </p:nvPr>
        </p:nvSpPr>
        <p:spPr/>
        <p:txBody>
          <a:bodyPr/>
          <a:lstStyle/>
          <a:p>
            <a:pPr algn="just">
              <a:lnSpc>
                <a:spcPct val="200000"/>
              </a:lnSpc>
            </a:pPr>
            <a:r>
              <a:rPr lang="tr-TR" dirty="0" smtClean="0">
                <a:latin typeface="Times New Roman" pitchFamily="18" charset="0"/>
                <a:cs typeface="Times New Roman" pitchFamily="18" charset="0"/>
              </a:rPr>
              <a:t>Gri-pembe renkli, </a:t>
            </a:r>
            <a:r>
              <a:rPr lang="tr-TR" dirty="0" err="1" smtClean="0">
                <a:latin typeface="Times New Roman" pitchFamily="18" charset="0"/>
                <a:cs typeface="Times New Roman" pitchFamily="18" charset="0"/>
              </a:rPr>
              <a:t>lobuler</a:t>
            </a:r>
            <a:r>
              <a:rPr lang="tr-TR" dirty="0" smtClean="0">
                <a:latin typeface="Times New Roman" pitchFamily="18" charset="0"/>
                <a:cs typeface="Times New Roman" pitchFamily="18" charset="0"/>
              </a:rPr>
              <a:t> yapıda, 15 cm uzunluğunda, 70-110 gr ağırlığındadır.</a:t>
            </a:r>
          </a:p>
          <a:p>
            <a:pPr algn="just">
              <a:lnSpc>
                <a:spcPct val="200000"/>
              </a:lnSpc>
            </a:pPr>
            <a:r>
              <a:rPr lang="tr-TR" dirty="0" smtClean="0">
                <a:latin typeface="Times New Roman" pitchFamily="18" charset="0"/>
                <a:cs typeface="Times New Roman" pitchFamily="18" charset="0"/>
              </a:rPr>
              <a:t>Hem endokrin (%1), hem </a:t>
            </a:r>
            <a:r>
              <a:rPr lang="tr-TR" dirty="0" err="1" smtClean="0">
                <a:latin typeface="Times New Roman" pitchFamily="18" charset="0"/>
                <a:cs typeface="Times New Roman" pitchFamily="18" charset="0"/>
              </a:rPr>
              <a:t>egzokrin</a:t>
            </a:r>
            <a:r>
              <a:rPr lang="tr-TR" dirty="0" smtClean="0">
                <a:latin typeface="Times New Roman" pitchFamily="18" charset="0"/>
                <a:cs typeface="Times New Roman" pitchFamily="18" charset="0"/>
              </a:rPr>
              <a:t> (%99) bezdir.</a:t>
            </a:r>
          </a:p>
          <a:p>
            <a:pPr algn="just">
              <a:lnSpc>
                <a:spcPct val="200000"/>
              </a:lnSpc>
              <a:buNone/>
            </a:pPr>
            <a:endParaRPr lang="tr-TR" dirty="0" smtClean="0">
              <a:latin typeface="Times New Roman" pitchFamily="18" charset="0"/>
              <a:cs typeface="Times New Roman" pitchFamily="18" charset="0"/>
            </a:endParaRPr>
          </a:p>
          <a:p>
            <a:pPr algn="just">
              <a:lnSpc>
                <a:spcPct val="200000"/>
              </a:lnSpc>
            </a:pPr>
            <a:endParaRPr lang="tr-TR" dirty="0" smtClean="0">
              <a:latin typeface="Times New Roman" pitchFamily="18" charset="0"/>
              <a:cs typeface="Times New Roman" pitchFamily="18" charset="0"/>
            </a:endParaRPr>
          </a:p>
          <a:p>
            <a:pPr algn="just">
              <a:lnSpc>
                <a:spcPct val="200000"/>
              </a:lnSpc>
            </a:pPr>
            <a:endParaRPr lang="tr-TR"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latin typeface="Times New Roman" pitchFamily="18" charset="0"/>
                <a:cs typeface="Times New Roman" pitchFamily="18" charset="0"/>
              </a:rPr>
              <a:t>Sindirim Sistemi - Pankreas </a:t>
            </a:r>
            <a:endParaRPr lang="tr-TR" dirty="0"/>
          </a:p>
        </p:txBody>
      </p:sp>
      <p:sp>
        <p:nvSpPr>
          <p:cNvPr id="3" name="2 İçerik Yer Tutucusu"/>
          <p:cNvSpPr>
            <a:spLocks noGrp="1"/>
          </p:cNvSpPr>
          <p:nvPr>
            <p:ph idx="1"/>
          </p:nvPr>
        </p:nvSpPr>
        <p:spPr>
          <a:xfrm>
            <a:off x="457200" y="1600200"/>
            <a:ext cx="8363272" cy="4853136"/>
          </a:xfrm>
        </p:spPr>
        <p:txBody>
          <a:bodyPr>
            <a:normAutofit fontScale="77500" lnSpcReduction="20000"/>
          </a:bodyPr>
          <a:lstStyle/>
          <a:p>
            <a:pPr algn="just">
              <a:lnSpc>
                <a:spcPct val="150000"/>
              </a:lnSpc>
            </a:pPr>
            <a:r>
              <a:rPr lang="tr-TR" dirty="0" smtClean="0">
                <a:latin typeface="Times New Roman" pitchFamily="18" charset="0"/>
                <a:cs typeface="Times New Roman" pitchFamily="18" charset="0"/>
              </a:rPr>
              <a:t>Pankreas günlük 1,2-5 litre kadar </a:t>
            </a:r>
            <a:r>
              <a:rPr lang="tr-TR" dirty="0" err="1" smtClean="0">
                <a:latin typeface="Times New Roman" pitchFamily="18" charset="0"/>
                <a:cs typeface="Times New Roman" pitchFamily="18" charset="0"/>
              </a:rPr>
              <a:t>ekzokrin</a:t>
            </a:r>
            <a:r>
              <a:rPr lang="tr-TR" dirty="0" smtClean="0">
                <a:latin typeface="Times New Roman" pitchFamily="18" charset="0"/>
                <a:cs typeface="Times New Roman" pitchFamily="18" charset="0"/>
              </a:rPr>
              <a:t> salgı üretir. </a:t>
            </a:r>
          </a:p>
          <a:p>
            <a:pPr algn="just">
              <a:lnSpc>
                <a:spcPct val="150000"/>
              </a:lnSpc>
            </a:pPr>
            <a:r>
              <a:rPr lang="tr-TR" dirty="0" smtClean="0">
                <a:latin typeface="Times New Roman" pitchFamily="18" charset="0"/>
                <a:cs typeface="Times New Roman" pitchFamily="18" charset="0"/>
              </a:rPr>
              <a:t>Pankreas salgısı; su, tuz, </a:t>
            </a:r>
            <a:r>
              <a:rPr lang="tr-TR" dirty="0" err="1" smtClean="0">
                <a:latin typeface="Times New Roman" pitchFamily="18" charset="0"/>
                <a:cs typeface="Times New Roman" pitchFamily="18" charset="0"/>
              </a:rPr>
              <a:t>pankreatik</a:t>
            </a:r>
            <a:r>
              <a:rPr lang="tr-TR" dirty="0" smtClean="0">
                <a:latin typeface="Times New Roman" pitchFamily="18" charset="0"/>
                <a:cs typeface="Times New Roman" pitchFamily="18" charset="0"/>
              </a:rPr>
              <a:t> amilaz (CHO), </a:t>
            </a:r>
            <a:r>
              <a:rPr lang="tr-TR" dirty="0" err="1" smtClean="0">
                <a:latin typeface="Times New Roman" pitchFamily="18" charset="0"/>
                <a:cs typeface="Times New Roman" pitchFamily="18" charset="0"/>
              </a:rPr>
              <a:t>lipaz</a:t>
            </a:r>
            <a:r>
              <a:rPr lang="tr-TR" dirty="0" smtClean="0">
                <a:latin typeface="Times New Roman" pitchFamily="18" charset="0"/>
                <a:cs typeface="Times New Roman" pitchFamily="18" charset="0"/>
              </a:rPr>
              <a:t> (yağ), </a:t>
            </a:r>
            <a:r>
              <a:rPr lang="tr-TR" dirty="0" err="1" smtClean="0">
                <a:latin typeface="Times New Roman" pitchFamily="18" charset="0"/>
                <a:cs typeface="Times New Roman" pitchFamily="18" charset="0"/>
              </a:rPr>
              <a:t>tripsinojen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kimotripsinojen</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prokarboksipeptidaz</a:t>
            </a:r>
            <a:r>
              <a:rPr lang="tr-TR" dirty="0" smtClean="0">
                <a:latin typeface="Times New Roman" pitchFamily="18" charset="0"/>
                <a:cs typeface="Times New Roman" pitchFamily="18" charset="0"/>
              </a:rPr>
              <a:t> (pankreas kendini sindirmesin diye) içerir.</a:t>
            </a:r>
          </a:p>
          <a:p>
            <a:pPr algn="just">
              <a:lnSpc>
                <a:spcPct val="150000"/>
              </a:lnSpc>
            </a:pPr>
            <a:r>
              <a:rPr lang="tr-TR" dirty="0" smtClean="0">
                <a:latin typeface="Times New Roman" pitchFamily="18" charset="0"/>
                <a:cs typeface="Times New Roman" pitchFamily="18" charset="0"/>
              </a:rPr>
              <a:t>Pankreas salgısı ductus </a:t>
            </a:r>
            <a:r>
              <a:rPr lang="tr-TR" dirty="0" err="1" smtClean="0">
                <a:latin typeface="Times New Roman" pitchFamily="18" charset="0"/>
                <a:cs typeface="Times New Roman" pitchFamily="18" charset="0"/>
              </a:rPr>
              <a:t>pacreaticus</a:t>
            </a:r>
            <a:r>
              <a:rPr lang="tr-TR" dirty="0" smtClean="0">
                <a:latin typeface="Times New Roman" pitchFamily="18" charset="0"/>
                <a:cs typeface="Times New Roman" pitchFamily="18" charset="0"/>
              </a:rPr>
              <a:t> üzerinden </a:t>
            </a:r>
            <a:r>
              <a:rPr lang="tr-TR" dirty="0" err="1" smtClean="0">
                <a:latin typeface="Times New Roman" pitchFamily="18" charset="0"/>
                <a:cs typeface="Times New Roman" pitchFamily="18" charset="0"/>
              </a:rPr>
              <a:t>duedonuma</a:t>
            </a:r>
            <a:r>
              <a:rPr lang="tr-TR" dirty="0" smtClean="0">
                <a:latin typeface="Times New Roman" pitchFamily="18" charset="0"/>
                <a:cs typeface="Times New Roman" pitchFamily="18" charset="0"/>
              </a:rPr>
              <a:t> aktarılır.</a:t>
            </a:r>
          </a:p>
          <a:p>
            <a:pPr algn="just">
              <a:lnSpc>
                <a:spcPct val="150000"/>
              </a:lnSpc>
            </a:pPr>
            <a:r>
              <a:rPr lang="tr-TR" dirty="0" smtClean="0">
                <a:latin typeface="Times New Roman" pitchFamily="18" charset="0"/>
                <a:cs typeface="Times New Roman" pitchFamily="18" charset="0"/>
              </a:rPr>
              <a:t>Ductus </a:t>
            </a:r>
            <a:r>
              <a:rPr lang="tr-TR" dirty="0" err="1" smtClean="0">
                <a:latin typeface="Times New Roman" pitchFamily="18" charset="0"/>
                <a:cs typeface="Times New Roman" pitchFamily="18" charset="0"/>
              </a:rPr>
              <a:t>pacreaticus’un</a:t>
            </a:r>
            <a:r>
              <a:rPr lang="tr-TR" dirty="0" smtClean="0">
                <a:latin typeface="Times New Roman" pitchFamily="18" charset="0"/>
                <a:cs typeface="Times New Roman" pitchFamily="18" charset="0"/>
              </a:rPr>
              <a:t> hücreleri, bikarbonat iyonları salgılayarak </a:t>
            </a:r>
            <a:r>
              <a:rPr lang="tr-TR" dirty="0" err="1" smtClean="0">
                <a:latin typeface="Times New Roman" pitchFamily="18" charset="0"/>
                <a:cs typeface="Times New Roman" pitchFamily="18" charset="0"/>
              </a:rPr>
              <a:t>pH’ı</a:t>
            </a:r>
            <a:r>
              <a:rPr lang="tr-TR" dirty="0" smtClean="0">
                <a:latin typeface="Times New Roman" pitchFamily="18" charset="0"/>
                <a:cs typeface="Times New Roman" pitchFamily="18" charset="0"/>
              </a:rPr>
              <a:t> YÜKSELTİR ve midenin asidik </a:t>
            </a:r>
            <a:r>
              <a:rPr lang="tr-TR" dirty="0" err="1" smtClean="0">
                <a:latin typeface="Times New Roman" pitchFamily="18" charset="0"/>
                <a:cs typeface="Times New Roman" pitchFamily="18" charset="0"/>
              </a:rPr>
              <a:t>kimusunu</a:t>
            </a:r>
            <a:r>
              <a:rPr lang="tr-TR" dirty="0" smtClean="0">
                <a:latin typeface="Times New Roman" pitchFamily="18" charset="0"/>
                <a:cs typeface="Times New Roman" pitchFamily="18" charset="0"/>
              </a:rPr>
              <a:t> nötralize ederek bağırsak hücrelerini korur.</a:t>
            </a:r>
          </a:p>
        </p:txBody>
      </p:sp>
    </p:spTree>
    <p:extLst>
      <p:ext uri="{BB962C8B-B14F-4D97-AF65-F5344CB8AC3E}">
        <p14:creationId xmlns:p14="http://schemas.microsoft.com/office/powerpoint/2010/main" xmlns="" val="156988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Sindirim Sistemi-</a:t>
            </a:r>
            <a:r>
              <a:rPr lang="tr-TR" b="1" dirty="0" err="1" smtClean="0">
                <a:latin typeface="Times New Roman" pitchFamily="18" charset="0"/>
                <a:cs typeface="Times New Roman" pitchFamily="18" charset="0"/>
              </a:rPr>
              <a:t>Cavum</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Oris</a:t>
            </a:r>
            <a:endParaRPr lang="tr-TR" dirty="0"/>
          </a:p>
        </p:txBody>
      </p:sp>
      <p:sp>
        <p:nvSpPr>
          <p:cNvPr id="3" name="2 İçerik Yer Tutucusu"/>
          <p:cNvSpPr>
            <a:spLocks noGrp="1"/>
          </p:cNvSpPr>
          <p:nvPr>
            <p:ph idx="1"/>
          </p:nvPr>
        </p:nvSpPr>
        <p:spPr/>
        <p:txBody>
          <a:bodyPr>
            <a:normAutofit/>
          </a:bodyPr>
          <a:lstStyle/>
          <a:p>
            <a:pPr algn="just">
              <a:lnSpc>
                <a:spcPct val="150000"/>
              </a:lnSpc>
            </a:pPr>
            <a:r>
              <a:rPr lang="tr-TR" dirty="0" err="1" smtClean="0">
                <a:latin typeface="Times New Roman" pitchFamily="18" charset="0"/>
                <a:cs typeface="Times New Roman" pitchFamily="18" charset="0"/>
              </a:rPr>
              <a:t>Vestibulum</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Oris</a:t>
            </a:r>
            <a:r>
              <a:rPr lang="tr-TR" dirty="0" smtClean="0">
                <a:latin typeface="Times New Roman" pitchFamily="18" charset="0"/>
                <a:cs typeface="Times New Roman" pitchFamily="18" charset="0"/>
              </a:rPr>
              <a:t>     +     </a:t>
            </a:r>
            <a:r>
              <a:rPr lang="tr-TR" dirty="0" err="1" smtClean="0">
                <a:latin typeface="Times New Roman" pitchFamily="18" charset="0"/>
                <a:cs typeface="Times New Roman" pitchFamily="18" charset="0"/>
              </a:rPr>
              <a:t>Cavitas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Oris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Propria</a:t>
            </a:r>
            <a:endParaRPr lang="tr-TR" dirty="0" smtClean="0">
              <a:latin typeface="Times New Roman" pitchFamily="18" charset="0"/>
              <a:cs typeface="Times New Roman" pitchFamily="18" charset="0"/>
            </a:endParaRPr>
          </a:p>
          <a:p>
            <a:pPr marL="0" indent="0" algn="just">
              <a:lnSpc>
                <a:spcPct val="150000"/>
              </a:lnSpc>
              <a:buNone/>
            </a:pPr>
            <a:r>
              <a:rPr lang="tr-TR" sz="1800" dirty="0" smtClean="0">
                <a:latin typeface="Times New Roman" pitchFamily="18" charset="0"/>
                <a:cs typeface="Times New Roman" pitchFamily="18" charset="0"/>
              </a:rPr>
              <a:t>     (Dudak, yanak ve dişler ve diş eti)                     (Esas Ağız boşluğu)</a:t>
            </a:r>
            <a:endParaRPr lang="tr-TR" sz="1800" dirty="0">
              <a:latin typeface="Times New Roman" pitchFamily="18" charset="0"/>
              <a:cs typeface="Times New Roman" pitchFamily="18" charset="0"/>
            </a:endParaRPr>
          </a:p>
          <a:p>
            <a:pPr algn="just">
              <a:lnSpc>
                <a:spcPct val="150000"/>
              </a:lnSpc>
            </a:pPr>
            <a:r>
              <a:rPr lang="tr-TR" sz="1800" dirty="0" smtClean="0">
                <a:latin typeface="Times New Roman" pitchFamily="18" charset="0"/>
                <a:cs typeface="Times New Roman" pitchFamily="18" charset="0"/>
              </a:rPr>
              <a:t>Dudaklar (</a:t>
            </a:r>
            <a:r>
              <a:rPr lang="tr-TR" sz="1800" dirty="0" err="1" smtClean="0">
                <a:latin typeface="Times New Roman" pitchFamily="18" charset="0"/>
                <a:cs typeface="Times New Roman" pitchFamily="18" charset="0"/>
              </a:rPr>
              <a:t>Labia</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Oris</a:t>
            </a:r>
            <a:r>
              <a:rPr lang="tr-TR" sz="1800" dirty="0" smtClean="0">
                <a:latin typeface="Times New Roman" pitchFamily="18" charset="0"/>
                <a:cs typeface="Times New Roman" pitchFamily="18" charset="0"/>
              </a:rPr>
              <a:t>) : Dış yüzeyi deri, iç yüzeyi mukozadır.</a:t>
            </a:r>
          </a:p>
          <a:p>
            <a:pPr algn="just">
              <a:lnSpc>
                <a:spcPct val="150000"/>
              </a:lnSpc>
            </a:pPr>
            <a:r>
              <a:rPr lang="tr-TR" sz="1800" dirty="0" smtClean="0">
                <a:latin typeface="Times New Roman" pitchFamily="18" charset="0"/>
                <a:cs typeface="Times New Roman" pitchFamily="18" charset="0"/>
              </a:rPr>
              <a:t>Yanak (</a:t>
            </a:r>
            <a:r>
              <a:rPr lang="tr-TR" sz="1800" dirty="0" err="1" smtClean="0">
                <a:latin typeface="Times New Roman" pitchFamily="18" charset="0"/>
                <a:cs typeface="Times New Roman" pitchFamily="18" charset="0"/>
              </a:rPr>
              <a:t>Bucca</a:t>
            </a:r>
            <a:r>
              <a:rPr lang="tr-TR" sz="1800" dirty="0" smtClean="0">
                <a:latin typeface="Times New Roman" pitchFamily="18" charset="0"/>
                <a:cs typeface="Times New Roman" pitchFamily="18" charset="0"/>
              </a:rPr>
              <a:t>): Önde dudaklar, arkada damak mukozası ile devamıdır.  </a:t>
            </a:r>
          </a:p>
          <a:p>
            <a:pPr algn="just">
              <a:lnSpc>
                <a:spcPct val="150000"/>
              </a:lnSpc>
            </a:pPr>
            <a:r>
              <a:rPr lang="tr-TR" sz="1800" dirty="0" smtClean="0">
                <a:latin typeface="Times New Roman" pitchFamily="18" charset="0"/>
                <a:cs typeface="Times New Roman" pitchFamily="18" charset="0"/>
              </a:rPr>
              <a:t> Diş Eti (</a:t>
            </a:r>
            <a:r>
              <a:rPr lang="tr-TR" sz="1800" dirty="0" err="1" smtClean="0">
                <a:latin typeface="Times New Roman" pitchFamily="18" charset="0"/>
                <a:cs typeface="Times New Roman" pitchFamily="18" charset="0"/>
              </a:rPr>
              <a:t>Gingiva</a:t>
            </a:r>
            <a:r>
              <a:rPr lang="tr-TR" sz="1800" dirty="0" smtClean="0">
                <a:latin typeface="Times New Roman" pitchFamily="18" charset="0"/>
                <a:cs typeface="Times New Roman" pitchFamily="18" charset="0"/>
              </a:rPr>
              <a:t>): Dişin boynunu kuşatan, </a:t>
            </a:r>
            <a:r>
              <a:rPr lang="tr-TR" sz="1800" dirty="0" err="1" smtClean="0">
                <a:latin typeface="Times New Roman" pitchFamily="18" charset="0"/>
                <a:cs typeface="Times New Roman" pitchFamily="18" charset="0"/>
              </a:rPr>
              <a:t>vasküler</a:t>
            </a:r>
            <a:r>
              <a:rPr lang="tr-TR" sz="1800" dirty="0" smtClean="0">
                <a:latin typeface="Times New Roman" pitchFamily="18" charset="0"/>
                <a:cs typeface="Times New Roman" pitchFamily="18" charset="0"/>
              </a:rPr>
              <a:t>, çok katlı yassı </a:t>
            </a:r>
            <a:r>
              <a:rPr lang="tr-TR" sz="1800" dirty="0" err="1" smtClean="0">
                <a:latin typeface="Times New Roman" pitchFamily="18" charset="0"/>
                <a:cs typeface="Times New Roman" pitchFamily="18" charset="0"/>
              </a:rPr>
              <a:t>epitelle</a:t>
            </a:r>
            <a:r>
              <a:rPr lang="tr-TR" sz="1800" dirty="0" smtClean="0">
                <a:latin typeface="Times New Roman" pitchFamily="18" charset="0"/>
                <a:cs typeface="Times New Roman" pitchFamily="18" charset="0"/>
              </a:rPr>
              <a:t> örtülü, sıkı </a:t>
            </a:r>
            <a:r>
              <a:rPr lang="tr-TR" sz="1800" dirty="0" err="1" smtClean="0">
                <a:latin typeface="Times New Roman" pitchFamily="18" charset="0"/>
                <a:cs typeface="Times New Roman" pitchFamily="18" charset="0"/>
              </a:rPr>
              <a:t>fibröz</a:t>
            </a:r>
            <a:r>
              <a:rPr lang="tr-TR" sz="1800" dirty="0" smtClean="0">
                <a:latin typeface="Times New Roman" pitchFamily="18" charset="0"/>
                <a:cs typeface="Times New Roman" pitchFamily="18" charset="0"/>
              </a:rPr>
              <a:t> dokudan ibaret yapıdır. </a:t>
            </a:r>
          </a:p>
          <a:p>
            <a:pPr algn="just">
              <a:lnSpc>
                <a:spcPct val="150000"/>
              </a:lnSpc>
            </a:pPr>
            <a:r>
              <a:rPr lang="tr-TR" sz="1800" dirty="0" smtClean="0">
                <a:latin typeface="Times New Roman" pitchFamily="18" charset="0"/>
                <a:cs typeface="Times New Roman" pitchFamily="18" charset="0"/>
              </a:rPr>
              <a:t>Damak (</a:t>
            </a:r>
            <a:r>
              <a:rPr lang="tr-TR" sz="1800" dirty="0" err="1" smtClean="0">
                <a:latin typeface="Times New Roman" pitchFamily="18" charset="0"/>
                <a:cs typeface="Times New Roman" pitchFamily="18" charset="0"/>
              </a:rPr>
              <a:t>Palatum</a:t>
            </a:r>
            <a:r>
              <a:rPr lang="tr-TR" sz="1800" dirty="0" smtClean="0">
                <a:latin typeface="Times New Roman" pitchFamily="18" charset="0"/>
                <a:cs typeface="Times New Roman" pitchFamily="18" charset="0"/>
              </a:rPr>
              <a:t>): Ağız boşluğunun tavanını yapar. Burun boşluğu ve </a:t>
            </a:r>
            <a:r>
              <a:rPr lang="tr-TR" sz="1800" dirty="0" err="1" smtClean="0">
                <a:latin typeface="Times New Roman" pitchFamily="18" charset="0"/>
                <a:cs typeface="Times New Roman" pitchFamily="18" charset="0"/>
              </a:rPr>
              <a:t>nazofarenksi</a:t>
            </a:r>
            <a:r>
              <a:rPr lang="tr-TR" sz="1800" dirty="0" smtClean="0">
                <a:latin typeface="Times New Roman" pitchFamily="18" charset="0"/>
                <a:cs typeface="Times New Roman" pitchFamily="18" charset="0"/>
              </a:rPr>
              <a:t>, ağız boşluğundan ayırır. Ön 2/3’ü </a:t>
            </a:r>
            <a:r>
              <a:rPr lang="tr-TR" sz="1800" dirty="0" err="1" smtClean="0">
                <a:latin typeface="Times New Roman" pitchFamily="18" charset="0"/>
                <a:cs typeface="Times New Roman" pitchFamily="18" charset="0"/>
              </a:rPr>
              <a:t>palatunum</a:t>
            </a:r>
            <a:r>
              <a:rPr lang="tr-TR" sz="1800" dirty="0" smtClean="0">
                <a:latin typeface="Times New Roman" pitchFamily="18" charset="0"/>
                <a:cs typeface="Times New Roman" pitchFamily="18" charset="0"/>
              </a:rPr>
              <a:t> durum, arka 1/3’ü </a:t>
            </a:r>
            <a:r>
              <a:rPr lang="tr-TR" sz="1800" dirty="0" err="1" smtClean="0">
                <a:latin typeface="Times New Roman" pitchFamily="18" charset="0"/>
                <a:cs typeface="Times New Roman" pitchFamily="18" charset="0"/>
              </a:rPr>
              <a:t>palatunum</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molle’dir</a:t>
            </a:r>
            <a:r>
              <a:rPr lang="tr-TR" sz="1800" dirty="0" smtClean="0">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568952" cy="1143000"/>
          </a:xfrm>
        </p:spPr>
        <p:txBody>
          <a:bodyPr>
            <a:normAutofit fontScale="90000"/>
          </a:bodyPr>
          <a:lstStyle/>
          <a:p>
            <a:r>
              <a:rPr lang="tr-TR" b="1" dirty="0" smtClean="0">
                <a:latin typeface="Times New Roman" pitchFamily="18" charset="0"/>
                <a:cs typeface="Times New Roman" pitchFamily="18" charset="0"/>
              </a:rPr>
              <a:t>Sindirim Sistemi – </a:t>
            </a:r>
            <a:r>
              <a:rPr lang="tr-TR" b="1" dirty="0" err="1" smtClean="0">
                <a:latin typeface="Times New Roman" pitchFamily="18" charset="0"/>
                <a:cs typeface="Times New Roman" pitchFamily="18" charset="0"/>
              </a:rPr>
              <a:t>Hepar</a:t>
            </a:r>
            <a:r>
              <a:rPr lang="tr-TR" b="1" dirty="0" smtClean="0">
                <a:latin typeface="Times New Roman" pitchFamily="18" charset="0"/>
                <a:cs typeface="Times New Roman" pitchFamily="18" charset="0"/>
              </a:rPr>
              <a:t> (Karaciğer)</a:t>
            </a:r>
            <a:endParaRPr lang="tr-TR"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Vücudun en büyük bezi ve deriden sonra en büyük organıdır.</a:t>
            </a:r>
          </a:p>
          <a:p>
            <a:pPr algn="just">
              <a:lnSpc>
                <a:spcPct val="150000"/>
              </a:lnSpc>
            </a:pPr>
            <a:r>
              <a:rPr lang="tr-TR" dirty="0" smtClean="0">
                <a:latin typeface="Times New Roman" pitchFamily="18" charset="0"/>
                <a:cs typeface="Times New Roman" pitchFamily="18" charset="0"/>
              </a:rPr>
              <a:t>Sağ 7-11. </a:t>
            </a:r>
            <a:r>
              <a:rPr lang="tr-TR" dirty="0" err="1" smtClean="0">
                <a:latin typeface="Times New Roman" pitchFamily="18" charset="0"/>
                <a:cs typeface="Times New Roman" pitchFamily="18" charset="0"/>
              </a:rPr>
              <a:t>kostalar</a:t>
            </a:r>
            <a:r>
              <a:rPr lang="tr-TR" dirty="0" smtClean="0">
                <a:latin typeface="Times New Roman" pitchFamily="18" charset="0"/>
                <a:cs typeface="Times New Roman" pitchFamily="18" charset="0"/>
              </a:rPr>
              <a:t> arasında yer almaktadır.</a:t>
            </a:r>
          </a:p>
          <a:p>
            <a:pPr algn="just">
              <a:lnSpc>
                <a:spcPct val="150000"/>
              </a:lnSpc>
            </a:pPr>
            <a:r>
              <a:rPr lang="tr-TR" dirty="0" smtClean="0">
                <a:latin typeface="Times New Roman" pitchFamily="18" charset="0"/>
                <a:cs typeface="Times New Roman" pitchFamily="18" charset="0"/>
              </a:rPr>
              <a:t>Esas fonksiyonu safra üretmek ve salgılamaktır.</a:t>
            </a:r>
          </a:p>
          <a:p>
            <a:pPr algn="just">
              <a:lnSpc>
                <a:spcPct val="150000"/>
              </a:lnSpc>
            </a:pPr>
            <a:r>
              <a:rPr lang="tr-TR" dirty="0" smtClean="0">
                <a:latin typeface="Times New Roman" pitchFamily="18" charset="0"/>
                <a:cs typeface="Times New Roman" pitchFamily="18" charset="0"/>
              </a:rPr>
              <a:t>Glikojeni depo eder.</a:t>
            </a:r>
            <a:endParaRPr lang="tr-TR"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568952" cy="1143000"/>
          </a:xfrm>
        </p:spPr>
        <p:txBody>
          <a:bodyPr>
            <a:normAutofit fontScale="90000"/>
          </a:bodyPr>
          <a:lstStyle/>
          <a:p>
            <a:r>
              <a:rPr lang="tr-TR" b="1" dirty="0" smtClean="0">
                <a:latin typeface="Times New Roman" pitchFamily="18" charset="0"/>
                <a:cs typeface="Times New Roman" pitchFamily="18" charset="0"/>
              </a:rPr>
              <a:t>Sindirim Sistemi – </a:t>
            </a:r>
            <a:r>
              <a:rPr lang="tr-TR" b="1" dirty="0" err="1" smtClean="0">
                <a:latin typeface="Times New Roman" pitchFamily="18" charset="0"/>
                <a:cs typeface="Times New Roman" pitchFamily="18" charset="0"/>
              </a:rPr>
              <a:t>Hepar</a:t>
            </a:r>
            <a:r>
              <a:rPr lang="tr-TR" b="1" dirty="0" smtClean="0">
                <a:latin typeface="Times New Roman" pitchFamily="18" charset="0"/>
                <a:cs typeface="Times New Roman" pitchFamily="18" charset="0"/>
              </a:rPr>
              <a:t> (Karaciğer)</a:t>
            </a:r>
            <a:endParaRPr lang="tr-TR" dirty="0"/>
          </a:p>
        </p:txBody>
      </p:sp>
      <p:sp>
        <p:nvSpPr>
          <p:cNvPr id="3" name="2 İçerik Yer Tutucusu"/>
          <p:cNvSpPr>
            <a:spLocks noGrp="1"/>
          </p:cNvSpPr>
          <p:nvPr>
            <p:ph idx="1"/>
          </p:nvPr>
        </p:nvSpPr>
        <p:spPr/>
        <p:txBody>
          <a:bodyPr>
            <a:normAutofit fontScale="92500"/>
          </a:bodyPr>
          <a:lstStyle/>
          <a:p>
            <a:pPr algn="just"/>
            <a:r>
              <a:rPr lang="tr-TR" dirty="0" smtClean="0">
                <a:latin typeface="Times New Roman" pitchFamily="18" charset="0"/>
                <a:cs typeface="Times New Roman" pitchFamily="18" charset="0"/>
              </a:rPr>
              <a:t>Karaciğer anatomik olarak </a:t>
            </a:r>
            <a:r>
              <a:rPr lang="tr-TR" dirty="0" err="1" smtClean="0">
                <a:latin typeface="Times New Roman" pitchFamily="18" charset="0"/>
                <a:cs typeface="Times New Roman" pitchFamily="18" charset="0"/>
              </a:rPr>
              <a:t>lobus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hepatis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dexter</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lobus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hepatis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sinister</a:t>
            </a:r>
            <a:r>
              <a:rPr lang="tr-TR" dirty="0" smtClean="0">
                <a:latin typeface="Times New Roman" pitchFamily="18" charset="0"/>
                <a:cs typeface="Times New Roman" pitchFamily="18" charset="0"/>
              </a:rPr>
              <a:t> olmak üzere iki ana loba ayrılır.</a:t>
            </a:r>
          </a:p>
          <a:p>
            <a:pPr algn="just"/>
            <a:r>
              <a:rPr lang="tr-TR" dirty="0" smtClean="0">
                <a:latin typeface="Times New Roman" pitchFamily="18" charset="0"/>
                <a:cs typeface="Times New Roman" pitchFamily="18" charset="0"/>
              </a:rPr>
              <a:t>Sağ lob sol lobun yaklaşık 2 katı büyüklüktedir. </a:t>
            </a:r>
          </a:p>
          <a:p>
            <a:pPr algn="just"/>
            <a:r>
              <a:rPr lang="tr-TR" dirty="0" smtClean="0">
                <a:latin typeface="Times New Roman" pitchFamily="18" charset="0"/>
                <a:cs typeface="Times New Roman" pitchFamily="18" charset="0"/>
              </a:rPr>
              <a:t>Karaciğere gelen kanın %30’u a. </a:t>
            </a:r>
            <a:r>
              <a:rPr lang="tr-TR" dirty="0" err="1" smtClean="0">
                <a:latin typeface="Times New Roman" pitchFamily="18" charset="0"/>
                <a:cs typeface="Times New Roman" pitchFamily="18" charset="0"/>
              </a:rPr>
              <a:t>hepatica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propria</a:t>
            </a:r>
            <a:r>
              <a:rPr lang="tr-TR" dirty="0" smtClean="0">
                <a:latin typeface="Times New Roman" pitchFamily="18" charset="0"/>
                <a:cs typeface="Times New Roman" pitchFamily="18" charset="0"/>
              </a:rPr>
              <a:t> taşır.</a:t>
            </a:r>
          </a:p>
          <a:p>
            <a:pPr algn="just"/>
            <a:r>
              <a:rPr lang="tr-TR" dirty="0" smtClean="0">
                <a:latin typeface="Times New Roman" pitchFamily="18" charset="0"/>
                <a:cs typeface="Times New Roman" pitchFamily="18" charset="0"/>
              </a:rPr>
              <a:t>V. </a:t>
            </a:r>
            <a:r>
              <a:rPr lang="tr-TR" dirty="0" err="1" smtClean="0">
                <a:latin typeface="Times New Roman" pitchFamily="18" charset="0"/>
                <a:cs typeface="Times New Roman" pitchFamily="18" charset="0"/>
              </a:rPr>
              <a:t>porta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hepatis</a:t>
            </a:r>
            <a:r>
              <a:rPr lang="tr-TR" dirty="0" smtClean="0">
                <a:latin typeface="Times New Roman" pitchFamily="18" charset="0"/>
                <a:cs typeface="Times New Roman" pitchFamily="18" charset="0"/>
              </a:rPr>
              <a:t> ise karaciğerin fonksiyonel </a:t>
            </a:r>
            <a:r>
              <a:rPr lang="tr-TR" dirty="0" err="1" smtClean="0">
                <a:latin typeface="Times New Roman" pitchFamily="18" charset="0"/>
                <a:cs typeface="Times New Roman" pitchFamily="18" charset="0"/>
              </a:rPr>
              <a:t>venidir</a:t>
            </a:r>
            <a:r>
              <a:rPr lang="tr-TR" dirty="0" smtClean="0">
                <a:latin typeface="Times New Roman" pitchFamily="18" charset="0"/>
                <a:cs typeface="Times New Roman" pitchFamily="18" charset="0"/>
              </a:rPr>
              <a:t> ve karaciğerdeki </a:t>
            </a:r>
            <a:r>
              <a:rPr lang="tr-TR" dirty="0" err="1" smtClean="0">
                <a:latin typeface="Times New Roman" pitchFamily="18" charset="0"/>
                <a:cs typeface="Times New Roman" pitchFamily="18" charset="0"/>
              </a:rPr>
              <a:t>venöz</a:t>
            </a:r>
            <a:r>
              <a:rPr lang="tr-TR" dirty="0" smtClean="0">
                <a:latin typeface="Times New Roman" pitchFamily="18" charset="0"/>
                <a:cs typeface="Times New Roman" pitchFamily="18" charset="0"/>
              </a:rPr>
              <a:t> kanın % 70’ini taşır.  </a:t>
            </a:r>
            <a:endParaRPr lang="tr-TR"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latin typeface="Times New Roman" pitchFamily="18" charset="0"/>
                <a:cs typeface="Times New Roman" pitchFamily="18" charset="0"/>
              </a:rPr>
              <a:t>Sindirim Sistemi – </a:t>
            </a:r>
            <a:r>
              <a:rPr lang="tr-TR" b="1" dirty="0" err="1">
                <a:latin typeface="Times New Roman" pitchFamily="18" charset="0"/>
                <a:cs typeface="Times New Roman" pitchFamily="18" charset="0"/>
              </a:rPr>
              <a:t>Hepar</a:t>
            </a:r>
            <a:r>
              <a:rPr lang="tr-TR" b="1" dirty="0">
                <a:latin typeface="Times New Roman" pitchFamily="18" charset="0"/>
                <a:cs typeface="Times New Roman" pitchFamily="18" charset="0"/>
              </a:rPr>
              <a:t> (Karaciğer)</a:t>
            </a:r>
            <a:endParaRPr lang="tr-TR" dirty="0"/>
          </a:p>
        </p:txBody>
      </p:sp>
      <p:sp>
        <p:nvSpPr>
          <p:cNvPr id="3" name="İçerik Yer Tutucusu 2"/>
          <p:cNvSpPr>
            <a:spLocks noGrp="1"/>
          </p:cNvSpPr>
          <p:nvPr>
            <p:ph idx="1"/>
          </p:nvPr>
        </p:nvSpPr>
        <p:spPr>
          <a:xfrm>
            <a:off x="457200" y="1484784"/>
            <a:ext cx="8229600" cy="5112568"/>
          </a:xfrm>
        </p:spPr>
        <p:txBody>
          <a:bodyPr>
            <a:normAutofit lnSpcReduction="10000"/>
          </a:bodyPr>
          <a:lstStyle/>
          <a:p>
            <a:pPr algn="just"/>
            <a:r>
              <a:rPr lang="tr-TR" dirty="0" err="1" smtClean="0">
                <a:latin typeface="Times New Roman" pitchFamily="18" charset="0"/>
                <a:cs typeface="Times New Roman" pitchFamily="18" charset="0"/>
              </a:rPr>
              <a:t>Hepatosit</a:t>
            </a:r>
            <a:r>
              <a:rPr lang="tr-TR" dirty="0" smtClean="0">
                <a:latin typeface="Times New Roman" pitchFamily="18" charset="0"/>
                <a:cs typeface="Times New Roman" pitchFamily="18" charset="0"/>
              </a:rPr>
              <a:t> içeren küçük altıgen şekilli </a:t>
            </a:r>
            <a:r>
              <a:rPr lang="tr-TR" dirty="0" err="1" smtClean="0">
                <a:latin typeface="Times New Roman" pitchFamily="18" charset="0"/>
                <a:cs typeface="Times New Roman" pitchFamily="18" charset="0"/>
              </a:rPr>
              <a:t>lobüllerden</a:t>
            </a:r>
            <a:r>
              <a:rPr lang="tr-TR" dirty="0" smtClean="0">
                <a:latin typeface="Times New Roman" pitchFamily="18" charset="0"/>
                <a:cs typeface="Times New Roman" pitchFamily="18" charset="0"/>
              </a:rPr>
              <a:t> oluşmuştur. </a:t>
            </a:r>
          </a:p>
          <a:p>
            <a:pPr algn="just"/>
            <a:r>
              <a:rPr lang="tr-TR" dirty="0" smtClean="0">
                <a:latin typeface="Times New Roman" pitchFamily="18" charset="0"/>
                <a:cs typeface="Times New Roman" pitchFamily="18" charset="0"/>
              </a:rPr>
              <a:t>Altıgen biçimli her bir </a:t>
            </a:r>
            <a:r>
              <a:rPr lang="tr-TR" dirty="0" err="1" smtClean="0">
                <a:latin typeface="Times New Roman" pitchFamily="18" charset="0"/>
                <a:cs typeface="Times New Roman" pitchFamily="18" charset="0"/>
              </a:rPr>
              <a:t>lobülün</a:t>
            </a:r>
            <a:r>
              <a:rPr lang="tr-TR" dirty="0" smtClean="0">
                <a:latin typeface="Times New Roman" pitchFamily="18" charset="0"/>
                <a:cs typeface="Times New Roman" pitchFamily="18" charset="0"/>
              </a:rPr>
              <a:t>, her bir köşesi portal </a:t>
            </a:r>
            <a:r>
              <a:rPr lang="tr-TR" dirty="0" err="1" smtClean="0">
                <a:latin typeface="Times New Roman" pitchFamily="18" charset="0"/>
                <a:cs typeface="Times New Roman" pitchFamily="18" charset="0"/>
              </a:rPr>
              <a:t>tiriada</a:t>
            </a:r>
            <a:r>
              <a:rPr lang="tr-TR" dirty="0" smtClean="0">
                <a:latin typeface="Times New Roman" pitchFamily="18" charset="0"/>
                <a:cs typeface="Times New Roman" pitchFamily="18" charset="0"/>
              </a:rPr>
              <a:t> sahiptir.</a:t>
            </a:r>
          </a:p>
          <a:p>
            <a:pPr algn="just"/>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Portal Alan: V. porta </a:t>
            </a:r>
            <a:r>
              <a:rPr lang="tr-TR" dirty="0" err="1">
                <a:latin typeface="Times New Roman" pitchFamily="18" charset="0"/>
                <a:cs typeface="Times New Roman" pitchFamily="18" charset="0"/>
              </a:rPr>
              <a:t>hepatis’in</a:t>
            </a:r>
            <a:r>
              <a:rPr lang="tr-TR" dirty="0">
                <a:latin typeface="Times New Roman" pitchFamily="18" charset="0"/>
                <a:cs typeface="Times New Roman" pitchFamily="18" charset="0"/>
              </a:rPr>
              <a:t> bir dalı, a. </a:t>
            </a:r>
            <a:r>
              <a:rPr lang="tr-TR" dirty="0" err="1">
                <a:latin typeface="Times New Roman" pitchFamily="18" charset="0"/>
                <a:cs typeface="Times New Roman" pitchFamily="18" charset="0"/>
              </a:rPr>
              <a:t>hepatica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propria’nın</a:t>
            </a:r>
            <a:r>
              <a:rPr lang="tr-TR" dirty="0">
                <a:latin typeface="Times New Roman" pitchFamily="18" charset="0"/>
                <a:cs typeface="Times New Roman" pitchFamily="18" charset="0"/>
              </a:rPr>
              <a:t> bir dalı, safra kanalı, lenf damarı ve sinir bulunur</a:t>
            </a:r>
            <a:r>
              <a:rPr lang="tr-TR" dirty="0" smtClean="0">
                <a:latin typeface="Times New Roman" pitchFamily="18" charset="0"/>
                <a:cs typeface="Times New Roman" pitchFamily="18" charset="0"/>
              </a:rPr>
              <a:t>.</a:t>
            </a:r>
          </a:p>
          <a:p>
            <a:pPr algn="just"/>
            <a:r>
              <a:rPr lang="tr-TR" dirty="0" smtClean="0">
                <a:latin typeface="Times New Roman" pitchFamily="18" charset="0"/>
                <a:cs typeface="Times New Roman" pitchFamily="18" charset="0"/>
              </a:rPr>
              <a:t>Vena porta </a:t>
            </a:r>
            <a:r>
              <a:rPr lang="tr-TR" dirty="0" err="1" smtClean="0">
                <a:latin typeface="Times New Roman" pitchFamily="18" charset="0"/>
                <a:cs typeface="Times New Roman" pitchFamily="18" charset="0"/>
              </a:rPr>
              <a:t>hepatis</a:t>
            </a:r>
            <a:r>
              <a:rPr lang="tr-TR" dirty="0" smtClean="0">
                <a:latin typeface="Times New Roman" pitchFamily="18" charset="0"/>
                <a:cs typeface="Times New Roman" pitchFamily="18" charset="0"/>
              </a:rPr>
              <a:t> : besince zengin, oksijence fakir kan</a:t>
            </a:r>
          </a:p>
          <a:p>
            <a:pPr algn="just"/>
            <a:r>
              <a:rPr lang="tr-TR" dirty="0" smtClean="0">
                <a:latin typeface="Times New Roman" pitchFamily="18" charset="0"/>
                <a:cs typeface="Times New Roman" pitchFamily="18" charset="0"/>
              </a:rPr>
              <a:t>A. </a:t>
            </a:r>
            <a:r>
              <a:rPr lang="tr-TR" dirty="0" err="1">
                <a:latin typeface="Times New Roman" pitchFamily="18" charset="0"/>
                <a:cs typeface="Times New Roman" pitchFamily="18" charset="0"/>
              </a:rPr>
              <a:t>hepatica</a:t>
            </a:r>
            <a:r>
              <a:rPr lang="tr-TR" dirty="0">
                <a:latin typeface="Times New Roman" pitchFamily="18" charset="0"/>
                <a:cs typeface="Times New Roman" pitchFamily="18" charset="0"/>
              </a:rPr>
              <a:t> </a:t>
            </a:r>
            <a:r>
              <a:rPr lang="tr-TR" dirty="0" err="1" smtClean="0">
                <a:latin typeface="Times New Roman" pitchFamily="18" charset="0"/>
                <a:cs typeface="Times New Roman" pitchFamily="18" charset="0"/>
              </a:rPr>
              <a:t>propria</a:t>
            </a:r>
            <a:r>
              <a:rPr lang="tr-TR" dirty="0" smtClean="0">
                <a:latin typeface="Times New Roman" pitchFamily="18" charset="0"/>
                <a:cs typeface="Times New Roman" pitchFamily="18" charset="0"/>
              </a:rPr>
              <a:t>: Oksijence zengin kan. </a:t>
            </a:r>
          </a:p>
        </p:txBody>
      </p:sp>
    </p:spTree>
    <p:extLst>
      <p:ext uri="{BB962C8B-B14F-4D97-AF65-F5344CB8AC3E}">
        <p14:creationId xmlns:p14="http://schemas.microsoft.com/office/powerpoint/2010/main" xmlns="" val="3001174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latin typeface="Times New Roman" pitchFamily="18" charset="0"/>
                <a:cs typeface="Times New Roman" pitchFamily="18" charset="0"/>
              </a:rPr>
              <a:t>Sindirim Sistemi – </a:t>
            </a:r>
            <a:r>
              <a:rPr lang="tr-TR" b="1" dirty="0" err="1">
                <a:latin typeface="Times New Roman" pitchFamily="18" charset="0"/>
                <a:cs typeface="Times New Roman" pitchFamily="18" charset="0"/>
              </a:rPr>
              <a:t>Hepar</a:t>
            </a:r>
            <a:r>
              <a:rPr lang="tr-TR" b="1" dirty="0">
                <a:latin typeface="Times New Roman" pitchFamily="18" charset="0"/>
                <a:cs typeface="Times New Roman" pitchFamily="18" charset="0"/>
              </a:rPr>
              <a:t> (Karaciğer)</a:t>
            </a:r>
            <a:endParaRPr lang="tr-TR" dirty="0"/>
          </a:p>
        </p:txBody>
      </p:sp>
      <p:sp>
        <p:nvSpPr>
          <p:cNvPr id="3" name="İçerik Yer Tutucusu 2"/>
          <p:cNvSpPr>
            <a:spLocks noGrp="1"/>
          </p:cNvSpPr>
          <p:nvPr>
            <p:ph idx="1"/>
          </p:nvPr>
        </p:nvSpPr>
        <p:spPr/>
        <p:txBody>
          <a:bodyPr>
            <a:normAutofit/>
          </a:bodyPr>
          <a:lstStyle/>
          <a:p>
            <a:pPr algn="just">
              <a:lnSpc>
                <a:spcPct val="150000"/>
              </a:lnSpc>
            </a:pPr>
            <a:endParaRPr lang="tr-TR" dirty="0" smtClean="0">
              <a:latin typeface="Times New Roman" pitchFamily="18" charset="0"/>
              <a:cs typeface="Times New Roman" pitchFamily="18" charset="0"/>
            </a:endParaRPr>
          </a:p>
          <a:p>
            <a:pPr algn="just">
              <a:lnSpc>
                <a:spcPct val="150000"/>
              </a:lnSpc>
            </a:pPr>
            <a:r>
              <a:rPr lang="tr-TR" dirty="0" smtClean="0">
                <a:latin typeface="Times New Roman" pitchFamily="18" charset="0"/>
                <a:cs typeface="Times New Roman" pitchFamily="18" charset="0"/>
              </a:rPr>
              <a:t>Safra</a:t>
            </a:r>
            <a:r>
              <a:rPr lang="tr-TR" dirty="0">
                <a:latin typeface="Times New Roman" pitchFamily="18" charset="0"/>
                <a:cs typeface="Times New Roman" pitchFamily="18" charset="0"/>
              </a:rPr>
              <a:t>: Yağı sindiren enzimlerin çalışması için yağ emülsiyonu sağlamak.</a:t>
            </a:r>
          </a:p>
          <a:p>
            <a:pPr algn="just">
              <a:lnSpc>
                <a:spcPct val="150000"/>
              </a:lnSpc>
            </a:pPr>
            <a:r>
              <a:rPr lang="tr-TR" u="sng" dirty="0" smtClean="0">
                <a:latin typeface="Times New Roman" pitchFamily="18" charset="0"/>
                <a:cs typeface="Times New Roman" pitchFamily="18" charset="0"/>
              </a:rPr>
              <a:t>GÜNLÜK YAKLAŞIK 1 LİTRE SAFRA ÜRETİLİR</a:t>
            </a:r>
            <a:r>
              <a:rPr lang="tr-TR" dirty="0" smtClean="0">
                <a:latin typeface="Times New Roman" pitchFamily="18" charset="0"/>
                <a:cs typeface="Times New Roman" pitchFamily="18" charset="0"/>
              </a:rPr>
              <a:t>.</a:t>
            </a:r>
          </a:p>
        </p:txBody>
      </p:sp>
    </p:spTree>
    <p:extLst>
      <p:ext uri="{BB962C8B-B14F-4D97-AF65-F5344CB8AC3E}">
        <p14:creationId xmlns:p14="http://schemas.microsoft.com/office/powerpoint/2010/main" xmlns="" val="2927030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568952" cy="1143000"/>
          </a:xfrm>
        </p:spPr>
        <p:txBody>
          <a:bodyPr>
            <a:normAutofit fontScale="90000"/>
          </a:bodyPr>
          <a:lstStyle/>
          <a:p>
            <a:r>
              <a:rPr lang="tr-TR" b="1" dirty="0" smtClean="0">
                <a:latin typeface="Times New Roman" pitchFamily="18" charset="0"/>
                <a:cs typeface="Times New Roman" pitchFamily="18" charset="0"/>
              </a:rPr>
              <a:t>Sindirim Sistemi – </a:t>
            </a:r>
            <a:r>
              <a:rPr lang="tr-TR" b="1" dirty="0" err="1" smtClean="0">
                <a:latin typeface="Times New Roman" pitchFamily="18" charset="0"/>
                <a:cs typeface="Times New Roman" pitchFamily="18" charset="0"/>
              </a:rPr>
              <a:t>Hepar</a:t>
            </a:r>
            <a:r>
              <a:rPr lang="tr-TR" b="1" dirty="0" smtClean="0">
                <a:latin typeface="Times New Roman" pitchFamily="18" charset="0"/>
                <a:cs typeface="Times New Roman" pitchFamily="18" charset="0"/>
              </a:rPr>
              <a:t> (Karaciğer)</a:t>
            </a:r>
            <a:endParaRPr lang="tr-TR" dirty="0"/>
          </a:p>
        </p:txBody>
      </p:sp>
      <p:sp>
        <p:nvSpPr>
          <p:cNvPr id="3" name="2 İçerik Yer Tutucusu"/>
          <p:cNvSpPr>
            <a:spLocks noGrp="1"/>
          </p:cNvSpPr>
          <p:nvPr>
            <p:ph idx="1"/>
          </p:nvPr>
        </p:nvSpPr>
        <p:spPr/>
        <p:txBody>
          <a:bodyPr>
            <a:normAutofit/>
          </a:bodyPr>
          <a:lstStyle/>
          <a:p>
            <a:pPr algn="just">
              <a:lnSpc>
                <a:spcPct val="150000"/>
              </a:lnSpc>
            </a:pPr>
            <a:r>
              <a:rPr lang="tr-TR" dirty="0" smtClean="0">
                <a:latin typeface="Times New Roman" pitchFamily="18" charset="0"/>
                <a:cs typeface="Times New Roman" pitchFamily="18" charset="0"/>
              </a:rPr>
              <a:t>Portal Hipertansiyon : V. </a:t>
            </a:r>
            <a:r>
              <a:rPr lang="tr-TR" dirty="0" err="1" smtClean="0">
                <a:latin typeface="Times New Roman" pitchFamily="18" charset="0"/>
                <a:cs typeface="Times New Roman" pitchFamily="18" charset="0"/>
              </a:rPr>
              <a:t>porta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hepatis</a:t>
            </a:r>
            <a:r>
              <a:rPr lang="tr-TR" dirty="0" smtClean="0">
                <a:latin typeface="Times New Roman" pitchFamily="18" charset="0"/>
                <a:cs typeface="Times New Roman" pitchFamily="18" charset="0"/>
              </a:rPr>
              <a:t> ve dallarında, basıncın artmasıdır (</a:t>
            </a:r>
            <a:r>
              <a:rPr lang="tr-TR" dirty="0" err="1" smtClean="0">
                <a:latin typeface="Times New Roman" pitchFamily="18" charset="0"/>
                <a:cs typeface="Times New Roman" pitchFamily="18" charset="0"/>
              </a:rPr>
              <a:t>portal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ven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trombozu</a:t>
            </a:r>
            <a:r>
              <a:rPr lang="tr-TR" dirty="0" smtClean="0">
                <a:latin typeface="Times New Roman" pitchFamily="18" charset="0"/>
                <a:cs typeface="Times New Roman" pitchFamily="18" charset="0"/>
              </a:rPr>
              <a:t>, siroz, </a:t>
            </a:r>
            <a:r>
              <a:rPr lang="tr-TR" dirty="0" err="1" smtClean="0">
                <a:latin typeface="Times New Roman" pitchFamily="18" charset="0"/>
                <a:cs typeface="Times New Roman" pitchFamily="18" charset="0"/>
              </a:rPr>
              <a:t>hepatik</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ven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trombozu</a:t>
            </a:r>
            <a:r>
              <a:rPr lang="tr-TR" dirty="0" smtClean="0">
                <a:latin typeface="Times New Roman" pitchFamily="18" charset="0"/>
                <a:cs typeface="Times New Roman" pitchFamily="18" charset="0"/>
              </a:rPr>
              <a:t>). Belirtileri: </a:t>
            </a:r>
            <a:r>
              <a:rPr lang="tr-TR" dirty="0" err="1" smtClean="0">
                <a:latin typeface="Times New Roman" pitchFamily="18" charset="0"/>
                <a:cs typeface="Times New Roman" pitchFamily="18" charset="0"/>
              </a:rPr>
              <a:t>assit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splenomegali</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caput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medusa</a:t>
            </a:r>
            <a:r>
              <a:rPr lang="tr-TR" dirty="0" smtClean="0">
                <a:latin typeface="Times New Roman" pitchFamily="18" charset="0"/>
                <a:cs typeface="Times New Roman" pitchFamily="18" charset="0"/>
              </a:rPr>
              <a:t> – </a:t>
            </a:r>
            <a:r>
              <a:rPr lang="tr-TR" dirty="0" err="1" smtClean="0">
                <a:latin typeface="Times New Roman" pitchFamily="18" charset="0"/>
                <a:cs typeface="Times New Roman" pitchFamily="18" charset="0"/>
              </a:rPr>
              <a:t>abdominal</a:t>
            </a:r>
            <a:r>
              <a:rPr lang="tr-TR" dirty="0" smtClean="0">
                <a:latin typeface="Times New Roman" pitchFamily="18" charset="0"/>
                <a:cs typeface="Times New Roman" pitchFamily="18" charset="0"/>
              </a:rPr>
              <a:t> bölgedeki </a:t>
            </a:r>
            <a:r>
              <a:rPr lang="tr-TR" dirty="0" err="1" smtClean="0">
                <a:latin typeface="Times New Roman" pitchFamily="18" charset="0"/>
                <a:cs typeface="Times New Roman" pitchFamily="18" charset="0"/>
              </a:rPr>
              <a:t>venlerin</a:t>
            </a:r>
            <a:r>
              <a:rPr lang="tr-TR" dirty="0" smtClean="0">
                <a:latin typeface="Times New Roman" pitchFamily="18" charset="0"/>
                <a:cs typeface="Times New Roman" pitchFamily="18" charset="0"/>
              </a:rPr>
              <a:t> genişleyip mor renk alması-)   </a:t>
            </a:r>
            <a:endParaRPr lang="tr-TR"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Beslenme</a:t>
            </a:r>
            <a:endParaRPr lang="tr-TR" b="1" dirty="0">
              <a:latin typeface="Times New Roman" pitchFamily="18" charset="0"/>
              <a:cs typeface="Times New Roman" pitchFamily="18" charset="0"/>
            </a:endParaRPr>
          </a:p>
        </p:txBody>
      </p:sp>
      <p:pic>
        <p:nvPicPr>
          <p:cNvPr id="4" name="3 İçerik Yer Tutucusu" descr="indir.jfif"/>
          <p:cNvPicPr>
            <a:picLocks noGrp="1" noChangeAspect="1"/>
          </p:cNvPicPr>
          <p:nvPr>
            <p:ph idx="1"/>
          </p:nvPr>
        </p:nvPicPr>
        <p:blipFill>
          <a:blip r:embed="rId2" cstate="print"/>
          <a:stretch>
            <a:fillRect/>
          </a:stretch>
        </p:blipFill>
        <p:spPr>
          <a:xfrm>
            <a:off x="827584" y="1693861"/>
            <a:ext cx="7056784" cy="4543451"/>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Beslenme</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Beslenme; bir organizma ile tükettiği gıda arasındaki tüm etkileşimlerin toplamıdır.</a:t>
            </a:r>
          </a:p>
          <a:p>
            <a:pPr algn="just">
              <a:lnSpc>
                <a:spcPct val="150000"/>
              </a:lnSpc>
            </a:pPr>
            <a:r>
              <a:rPr lang="tr-TR" dirty="0" smtClean="0">
                <a:latin typeface="Times New Roman" pitchFamily="18" charset="0"/>
                <a:cs typeface="Times New Roman" pitchFamily="18" charset="0"/>
              </a:rPr>
              <a:t>Besinler, vücudun çalışması için gerekli olan gıdalarda bulunan organik ve inorganik maddelerdir.</a:t>
            </a:r>
            <a:endParaRPr lang="tr-TR"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Temel Besinler</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nSpc>
                <a:spcPct val="150000"/>
              </a:lnSpc>
            </a:pPr>
            <a:r>
              <a:rPr lang="tr-TR" dirty="0" smtClean="0">
                <a:latin typeface="Times New Roman" pitchFamily="18" charset="0"/>
                <a:cs typeface="Times New Roman" pitchFamily="18" charset="0"/>
              </a:rPr>
              <a:t>Karbonhidratlar </a:t>
            </a:r>
          </a:p>
          <a:p>
            <a:pPr>
              <a:lnSpc>
                <a:spcPct val="150000"/>
              </a:lnSpc>
            </a:pPr>
            <a:r>
              <a:rPr lang="tr-TR" dirty="0" smtClean="0">
                <a:latin typeface="Times New Roman" pitchFamily="18" charset="0"/>
                <a:cs typeface="Times New Roman" pitchFamily="18" charset="0"/>
              </a:rPr>
              <a:t>Proteinler</a:t>
            </a:r>
          </a:p>
          <a:p>
            <a:pPr>
              <a:lnSpc>
                <a:spcPct val="150000"/>
              </a:lnSpc>
            </a:pPr>
            <a:r>
              <a:rPr lang="tr-TR" dirty="0" smtClean="0">
                <a:latin typeface="Times New Roman" pitchFamily="18" charset="0"/>
                <a:cs typeface="Times New Roman" pitchFamily="18" charset="0"/>
              </a:rPr>
              <a:t>Yağlar </a:t>
            </a:r>
          </a:p>
          <a:p>
            <a:pPr>
              <a:lnSpc>
                <a:spcPct val="150000"/>
              </a:lnSpc>
            </a:pPr>
            <a:r>
              <a:rPr lang="tr-TR" dirty="0" err="1" smtClean="0">
                <a:latin typeface="Times New Roman" pitchFamily="18" charset="0"/>
                <a:cs typeface="Times New Roman" pitchFamily="18" charset="0"/>
              </a:rPr>
              <a:t>Mikrobesinler</a:t>
            </a:r>
            <a:r>
              <a:rPr lang="tr-TR" dirty="0" smtClean="0">
                <a:latin typeface="Times New Roman" pitchFamily="18" charset="0"/>
                <a:cs typeface="Times New Roman" pitchFamily="18" charset="0"/>
              </a:rPr>
              <a:t> (Vitaminler (Suda/yağda), Mineraller)</a:t>
            </a:r>
            <a:endParaRPr lang="tr-TR"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Vücut Ağırlığı Ve Vücut Kitle</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Standartları</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229600" cy="4709120"/>
          </a:xfrm>
        </p:spPr>
        <p:txBody>
          <a:bodyPr>
            <a:normAutofit fontScale="92500"/>
          </a:bodyPr>
          <a:lstStyle/>
          <a:p>
            <a:pPr algn="just">
              <a:lnSpc>
                <a:spcPct val="150000"/>
              </a:lnSpc>
            </a:pPr>
            <a:r>
              <a:rPr lang="tr-TR" dirty="0" smtClean="0">
                <a:latin typeface="Times New Roman" pitchFamily="18" charset="0"/>
                <a:cs typeface="Times New Roman" pitchFamily="18" charset="0"/>
              </a:rPr>
              <a:t>Sağlıklı veya ideal bir vücut ağırlığının korunması, enerji tüketimi ile besin maddelerinin alımı arasında bir denge kurulmasını gerektirir.</a:t>
            </a:r>
          </a:p>
          <a:p>
            <a:pPr algn="just">
              <a:lnSpc>
                <a:spcPct val="150000"/>
              </a:lnSpc>
            </a:pPr>
            <a:r>
              <a:rPr lang="tr-TR" dirty="0" smtClean="0">
                <a:latin typeface="Times New Roman" pitchFamily="18" charset="0"/>
                <a:cs typeface="Times New Roman" pitchFamily="18" charset="0"/>
              </a:rPr>
              <a:t>Genel olarak, bir bireyin enerji gereksinimleri günlük kalori alımına eşit olduğunda, vücut ağırlığı sabit kalır.</a:t>
            </a:r>
            <a:endParaRPr lang="tr-TR"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Vücut Ağırlığı Ve Vücut Kitle</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Standartları</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gn="just">
              <a:lnSpc>
                <a:spcPct val="200000"/>
              </a:lnSpc>
            </a:pPr>
            <a:r>
              <a:rPr lang="tr-TR" dirty="0" smtClean="0">
                <a:latin typeface="Times New Roman" pitchFamily="18" charset="0"/>
                <a:cs typeface="Times New Roman" pitchFamily="18" charset="0"/>
              </a:rPr>
              <a:t>Birçok sağlık profesyoneli, vücut kitle indeksini bir kişinin sağlıklı kilosunun daha güvenilir bir göstergesi olarak görür.</a:t>
            </a:r>
          </a:p>
          <a:p>
            <a:pPr>
              <a:lnSpc>
                <a:spcPct val="200000"/>
              </a:lnSpc>
              <a:buNone/>
            </a:pPr>
            <a:endParaRPr lang="tr-TR"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Sindirim Sistemi-</a:t>
            </a:r>
            <a:r>
              <a:rPr lang="tr-TR" b="1" dirty="0" err="1" smtClean="0">
                <a:latin typeface="Times New Roman" pitchFamily="18" charset="0"/>
                <a:cs typeface="Times New Roman" pitchFamily="18" charset="0"/>
              </a:rPr>
              <a:t>Cavum</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Oris</a:t>
            </a:r>
            <a:endParaRPr lang="tr-TR" dirty="0"/>
          </a:p>
        </p:txBody>
      </p:sp>
      <p:sp>
        <p:nvSpPr>
          <p:cNvPr id="3" name="2 İçerik Yer Tutucusu"/>
          <p:cNvSpPr>
            <a:spLocks noGrp="1"/>
          </p:cNvSpPr>
          <p:nvPr>
            <p:ph type="body" idx="1"/>
          </p:nvPr>
        </p:nvSpPr>
        <p:spPr>
          <a:xfrm>
            <a:off x="457200" y="1268760"/>
            <a:ext cx="8229600" cy="906115"/>
          </a:xfrm>
        </p:spPr>
        <p:txBody>
          <a:bodyPr>
            <a:normAutofit fontScale="25000" lnSpcReduction="20000"/>
          </a:bodyPr>
          <a:lstStyle/>
          <a:p>
            <a:pPr algn="just">
              <a:lnSpc>
                <a:spcPct val="150000"/>
              </a:lnSpc>
            </a:pPr>
            <a:r>
              <a:rPr lang="tr-TR" sz="8000" b="0" dirty="0" smtClean="0">
                <a:latin typeface="Times New Roman" pitchFamily="18" charset="0"/>
                <a:cs typeface="Times New Roman" pitchFamily="18" charset="0"/>
              </a:rPr>
              <a:t>Dişler (</a:t>
            </a:r>
            <a:r>
              <a:rPr lang="tr-TR" sz="8000" b="0" dirty="0" err="1" smtClean="0">
                <a:latin typeface="Times New Roman" pitchFamily="18" charset="0"/>
                <a:cs typeface="Times New Roman" pitchFamily="18" charset="0"/>
              </a:rPr>
              <a:t>Dentes</a:t>
            </a:r>
            <a:r>
              <a:rPr lang="tr-TR" sz="8000" b="0" dirty="0" smtClean="0">
                <a:latin typeface="Times New Roman" pitchFamily="18" charset="0"/>
                <a:cs typeface="Times New Roman" pitchFamily="18" charset="0"/>
              </a:rPr>
              <a:t>): </a:t>
            </a:r>
            <a:r>
              <a:rPr lang="tr-TR" sz="8000" b="0" dirty="0" err="1" smtClean="0">
                <a:latin typeface="Times New Roman" pitchFamily="18" charset="0"/>
                <a:cs typeface="Times New Roman" pitchFamily="18" charset="0"/>
              </a:rPr>
              <a:t>maxilla</a:t>
            </a:r>
            <a:r>
              <a:rPr lang="tr-TR" sz="8000" b="0" dirty="0" smtClean="0">
                <a:latin typeface="Times New Roman" pitchFamily="18" charset="0"/>
                <a:cs typeface="Times New Roman" pitchFamily="18" charset="0"/>
              </a:rPr>
              <a:t> ve </a:t>
            </a:r>
            <a:r>
              <a:rPr lang="tr-TR" sz="8000" b="0" dirty="0" err="1" smtClean="0">
                <a:latin typeface="Times New Roman" pitchFamily="18" charset="0"/>
                <a:cs typeface="Times New Roman" pitchFamily="18" charset="0"/>
              </a:rPr>
              <a:t>mandibuladaki</a:t>
            </a:r>
            <a:r>
              <a:rPr lang="tr-TR" sz="8000" b="0" dirty="0" smtClean="0">
                <a:latin typeface="Times New Roman" pitchFamily="18" charset="0"/>
                <a:cs typeface="Times New Roman" pitchFamily="18" charset="0"/>
              </a:rPr>
              <a:t> </a:t>
            </a:r>
            <a:r>
              <a:rPr lang="tr-TR" sz="8000" b="0" dirty="0" err="1" smtClean="0">
                <a:latin typeface="Times New Roman" pitchFamily="18" charset="0"/>
                <a:cs typeface="Times New Roman" pitchFamily="18" charset="0"/>
              </a:rPr>
              <a:t>kemek</a:t>
            </a:r>
            <a:r>
              <a:rPr lang="tr-TR" sz="8000" b="0" dirty="0" smtClean="0">
                <a:latin typeface="Times New Roman" pitchFamily="18" charset="0"/>
                <a:cs typeface="Times New Roman" pitchFamily="18" charset="0"/>
              </a:rPr>
              <a:t> şeklinde dizili olan alveollere tutunmuştur.</a:t>
            </a:r>
          </a:p>
          <a:p>
            <a:pPr marL="0" indent="0" algn="just">
              <a:lnSpc>
                <a:spcPct val="150000"/>
              </a:lnSpc>
              <a:buNone/>
            </a:pP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
        <p:nvSpPr>
          <p:cNvPr id="5" name="İçerik Yer Tutucusu 4"/>
          <p:cNvSpPr>
            <a:spLocks noGrp="1"/>
          </p:cNvSpPr>
          <p:nvPr>
            <p:ph sz="half" idx="2"/>
          </p:nvPr>
        </p:nvSpPr>
        <p:spPr/>
        <p:txBody>
          <a:bodyPr/>
          <a:lstStyle/>
          <a:p>
            <a:endParaRPr lang="tr-TR" dirty="0"/>
          </a:p>
        </p:txBody>
      </p:sp>
      <p:sp>
        <p:nvSpPr>
          <p:cNvPr id="7" name="İçerik Yer Tutucusu 6"/>
          <p:cNvSpPr>
            <a:spLocks noGrp="1"/>
          </p:cNvSpPr>
          <p:nvPr>
            <p:ph sz="quarter" idx="4"/>
          </p:nvPr>
        </p:nvSpPr>
        <p:spPr/>
        <p:txBody>
          <a:bodyPr/>
          <a:lstStyle/>
          <a:p>
            <a:r>
              <a:rPr lang="tr-TR" dirty="0" err="1" smtClean="0"/>
              <a:t>Corona</a:t>
            </a:r>
            <a:r>
              <a:rPr lang="tr-TR" dirty="0" smtClean="0"/>
              <a:t> </a:t>
            </a:r>
            <a:r>
              <a:rPr lang="tr-TR" dirty="0" err="1" smtClean="0"/>
              <a:t>dentis</a:t>
            </a:r>
            <a:r>
              <a:rPr lang="tr-TR" dirty="0" smtClean="0"/>
              <a:t>: en sert ve </a:t>
            </a:r>
            <a:r>
              <a:rPr lang="tr-TR" dirty="0" err="1" smtClean="0"/>
              <a:t>Ca’dan</a:t>
            </a:r>
            <a:r>
              <a:rPr lang="tr-TR" dirty="0" smtClean="0"/>
              <a:t> en zengin bölümdür. </a:t>
            </a:r>
          </a:p>
          <a:p>
            <a:r>
              <a:rPr lang="tr-TR" dirty="0" err="1" smtClean="0"/>
              <a:t>Radix</a:t>
            </a:r>
            <a:r>
              <a:rPr lang="tr-TR" dirty="0" smtClean="0"/>
              <a:t> </a:t>
            </a:r>
            <a:r>
              <a:rPr lang="tr-TR" dirty="0" err="1" smtClean="0"/>
              <a:t>dentis</a:t>
            </a:r>
            <a:r>
              <a:rPr lang="tr-TR" dirty="0" smtClean="0"/>
              <a:t>: dişin alveol içine oturan kök bölümüdür. </a:t>
            </a:r>
            <a:r>
              <a:rPr lang="tr-TR" dirty="0" err="1" smtClean="0"/>
              <a:t>Radix</a:t>
            </a:r>
            <a:r>
              <a:rPr lang="tr-TR" dirty="0" smtClean="0"/>
              <a:t> </a:t>
            </a:r>
            <a:r>
              <a:rPr lang="tr-TR" dirty="0" err="1" smtClean="0"/>
              <a:t>dentisi</a:t>
            </a:r>
            <a:r>
              <a:rPr lang="tr-TR" dirty="0" smtClean="0"/>
              <a:t> </a:t>
            </a:r>
            <a:r>
              <a:rPr lang="tr-TR" dirty="0" err="1" smtClean="0"/>
              <a:t>sement</a:t>
            </a:r>
            <a:r>
              <a:rPr lang="tr-TR" dirty="0" smtClean="0"/>
              <a:t> denilen sarı renkli tabaka örter. </a:t>
            </a:r>
            <a:endParaRPr lang="tr-TR" dirty="0"/>
          </a:p>
          <a:p>
            <a:r>
              <a:rPr lang="tr-TR" dirty="0" err="1" smtClean="0"/>
              <a:t>Cervix</a:t>
            </a:r>
            <a:r>
              <a:rPr lang="tr-TR" dirty="0" smtClean="0"/>
              <a:t> </a:t>
            </a:r>
            <a:r>
              <a:rPr lang="tr-TR" dirty="0" err="1" smtClean="0"/>
              <a:t>dentis</a:t>
            </a:r>
            <a:r>
              <a:rPr lang="tr-TR" dirty="0" smtClean="0"/>
              <a:t>: </a:t>
            </a:r>
            <a:r>
              <a:rPr lang="tr-TR" dirty="0" err="1" smtClean="0"/>
              <a:t>Corona</a:t>
            </a:r>
            <a:r>
              <a:rPr lang="tr-TR" dirty="0" smtClean="0"/>
              <a:t> </a:t>
            </a:r>
            <a:r>
              <a:rPr lang="tr-TR" dirty="0" err="1" smtClean="0"/>
              <a:t>dentis</a:t>
            </a:r>
            <a:r>
              <a:rPr lang="tr-TR" dirty="0" smtClean="0"/>
              <a:t> ile </a:t>
            </a:r>
            <a:r>
              <a:rPr lang="tr-TR" dirty="0" err="1" smtClean="0"/>
              <a:t>radix</a:t>
            </a:r>
            <a:r>
              <a:rPr lang="tr-TR" dirty="0" smtClean="0"/>
              <a:t> </a:t>
            </a:r>
            <a:r>
              <a:rPr lang="tr-TR" dirty="0" err="1" smtClean="0"/>
              <a:t>dentisin</a:t>
            </a:r>
            <a:r>
              <a:rPr lang="tr-TR" dirty="0" smtClean="0"/>
              <a:t> birleşme yeridir. </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2294" y="2276872"/>
            <a:ext cx="3510000" cy="3744415"/>
          </a:xfrm>
          <a:prstGeom prst="rect">
            <a:avLst/>
          </a:prstGeom>
        </p:spPr>
      </p:pic>
    </p:spTree>
    <p:extLst>
      <p:ext uri="{BB962C8B-B14F-4D97-AF65-F5344CB8AC3E}">
        <p14:creationId xmlns:p14="http://schemas.microsoft.com/office/powerpoint/2010/main" xmlns="" val="2957098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WhatsApp-Image-2019-12-19-at-02.44.56-1.jpeg"/>
          <p:cNvPicPr>
            <a:picLocks noGrp="1" noChangeAspect="1"/>
          </p:cNvPicPr>
          <p:nvPr>
            <p:ph idx="1"/>
          </p:nvPr>
        </p:nvPicPr>
        <p:blipFill>
          <a:blip r:embed="rId2" cstate="print"/>
          <a:stretch>
            <a:fillRect/>
          </a:stretch>
        </p:blipFill>
        <p:spPr>
          <a:xfrm>
            <a:off x="395536" y="332656"/>
            <a:ext cx="8424936" cy="6264696"/>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Beslenmeye Etki Eden Faktörler</a:t>
            </a:r>
            <a:endParaRPr lang="tr-TR" b="1" dirty="0">
              <a:latin typeface="Times New Roman" pitchFamily="18" charset="0"/>
              <a:cs typeface="Times New Roman" pitchFamily="18" charset="0"/>
            </a:endParaRPr>
          </a:p>
        </p:txBody>
      </p:sp>
      <p:sp>
        <p:nvSpPr>
          <p:cNvPr id="3" name="2 İçerik Yer Tutucusu"/>
          <p:cNvSpPr>
            <a:spLocks noGrp="1"/>
          </p:cNvSpPr>
          <p:nvPr>
            <p:ph sz="half" idx="1"/>
          </p:nvPr>
        </p:nvSpPr>
        <p:spPr/>
        <p:txBody>
          <a:bodyPr>
            <a:normAutofit/>
          </a:bodyPr>
          <a:lstStyle/>
          <a:p>
            <a:pPr>
              <a:lnSpc>
                <a:spcPct val="150000"/>
              </a:lnSpc>
            </a:pPr>
            <a:r>
              <a:rPr lang="tr-TR" dirty="0" smtClean="0">
                <a:latin typeface="Times New Roman" pitchFamily="18" charset="0"/>
                <a:cs typeface="Times New Roman" pitchFamily="18" charset="0"/>
              </a:rPr>
              <a:t>Gelişim</a:t>
            </a:r>
          </a:p>
          <a:p>
            <a:pPr>
              <a:lnSpc>
                <a:spcPct val="150000"/>
              </a:lnSpc>
            </a:pPr>
            <a:r>
              <a:rPr lang="tr-TR" dirty="0" smtClean="0">
                <a:latin typeface="Times New Roman" pitchFamily="18" charset="0"/>
                <a:cs typeface="Times New Roman" pitchFamily="18" charset="0"/>
              </a:rPr>
              <a:t>Cinsiyet</a:t>
            </a:r>
          </a:p>
          <a:p>
            <a:pPr>
              <a:lnSpc>
                <a:spcPct val="150000"/>
              </a:lnSpc>
            </a:pPr>
            <a:r>
              <a:rPr lang="tr-TR" dirty="0" smtClean="0">
                <a:latin typeface="Times New Roman" pitchFamily="18" charset="0"/>
                <a:cs typeface="Times New Roman" pitchFamily="18" charset="0"/>
              </a:rPr>
              <a:t>Kültür </a:t>
            </a:r>
          </a:p>
          <a:p>
            <a:pPr>
              <a:lnSpc>
                <a:spcPct val="150000"/>
              </a:lnSpc>
            </a:pPr>
            <a:r>
              <a:rPr lang="tr-TR" dirty="0" smtClean="0">
                <a:latin typeface="Times New Roman" pitchFamily="18" charset="0"/>
                <a:cs typeface="Times New Roman" pitchFamily="18" charset="0"/>
              </a:rPr>
              <a:t>Besinler hakkındaki inançlar</a:t>
            </a:r>
          </a:p>
          <a:p>
            <a:pPr>
              <a:lnSpc>
                <a:spcPct val="150000"/>
              </a:lnSpc>
            </a:pPr>
            <a:r>
              <a:rPr lang="tr-TR" dirty="0" smtClean="0">
                <a:latin typeface="Times New Roman" pitchFamily="18" charset="0"/>
                <a:cs typeface="Times New Roman" pitchFamily="18" charset="0"/>
              </a:rPr>
              <a:t>Kişisel tercihler</a:t>
            </a:r>
          </a:p>
        </p:txBody>
      </p:sp>
      <p:sp>
        <p:nvSpPr>
          <p:cNvPr id="4" name="3 İçerik Yer Tutucusu"/>
          <p:cNvSpPr>
            <a:spLocks noGrp="1"/>
          </p:cNvSpPr>
          <p:nvPr>
            <p:ph sz="half" idx="2"/>
          </p:nvPr>
        </p:nvSpPr>
        <p:spPr/>
        <p:txBody>
          <a:bodyPr>
            <a:normAutofit/>
          </a:bodyPr>
          <a:lstStyle/>
          <a:p>
            <a:pPr>
              <a:lnSpc>
                <a:spcPct val="150000"/>
              </a:lnSpc>
            </a:pPr>
            <a:r>
              <a:rPr lang="tr-TR" dirty="0" smtClean="0">
                <a:latin typeface="Times New Roman" pitchFamily="18" charset="0"/>
                <a:cs typeface="Times New Roman" pitchFamily="18" charset="0"/>
              </a:rPr>
              <a:t>Yaşam tarzı</a:t>
            </a:r>
          </a:p>
          <a:p>
            <a:pPr>
              <a:lnSpc>
                <a:spcPct val="150000"/>
              </a:lnSpc>
            </a:pPr>
            <a:r>
              <a:rPr lang="tr-TR" dirty="0" smtClean="0">
                <a:latin typeface="Times New Roman" pitchFamily="18" charset="0"/>
                <a:cs typeface="Times New Roman" pitchFamily="18" charset="0"/>
              </a:rPr>
              <a:t>Ekonomi</a:t>
            </a:r>
          </a:p>
          <a:p>
            <a:pPr>
              <a:lnSpc>
                <a:spcPct val="150000"/>
              </a:lnSpc>
            </a:pPr>
            <a:r>
              <a:rPr lang="tr-TR" dirty="0" smtClean="0">
                <a:latin typeface="Times New Roman" pitchFamily="18" charset="0"/>
                <a:cs typeface="Times New Roman" pitchFamily="18" charset="0"/>
              </a:rPr>
              <a:t>İlaçlar</a:t>
            </a:r>
          </a:p>
          <a:p>
            <a:pPr>
              <a:lnSpc>
                <a:spcPct val="150000"/>
              </a:lnSpc>
            </a:pPr>
            <a:r>
              <a:rPr lang="tr-TR" dirty="0" smtClean="0">
                <a:latin typeface="Times New Roman" pitchFamily="18" charset="0"/>
                <a:cs typeface="Times New Roman" pitchFamily="18" charset="0"/>
              </a:rPr>
              <a:t>Sağlık</a:t>
            </a:r>
          </a:p>
          <a:p>
            <a:pPr>
              <a:lnSpc>
                <a:spcPct val="150000"/>
              </a:lnSpc>
            </a:pPr>
            <a:r>
              <a:rPr lang="tr-TR" dirty="0" smtClean="0">
                <a:latin typeface="Times New Roman" pitchFamily="18" charset="0"/>
                <a:cs typeface="Times New Roman" pitchFamily="18" charset="0"/>
              </a:rPr>
              <a:t>Alkol alımı</a:t>
            </a:r>
          </a:p>
          <a:p>
            <a:pPr>
              <a:lnSpc>
                <a:spcPct val="150000"/>
              </a:lnSpc>
            </a:pPr>
            <a:r>
              <a:rPr lang="tr-TR" dirty="0" smtClean="0">
                <a:latin typeface="Times New Roman" pitchFamily="18" charset="0"/>
                <a:cs typeface="Times New Roman" pitchFamily="18" charset="0"/>
              </a:rPr>
              <a:t>Reklam ve pazarlama </a:t>
            </a:r>
          </a:p>
          <a:p>
            <a:pPr>
              <a:lnSpc>
                <a:spcPct val="150000"/>
              </a:lnSpc>
              <a:buNone/>
            </a:pPr>
            <a:endParaRPr lang="tr-TR"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Beslenme Değişimleri</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gn="just"/>
            <a:r>
              <a:rPr lang="tr-TR" dirty="0" err="1" smtClean="0">
                <a:solidFill>
                  <a:srgbClr val="FF0000"/>
                </a:solidFill>
                <a:latin typeface="Times New Roman" pitchFamily="18" charset="0"/>
                <a:cs typeface="Times New Roman" pitchFamily="18" charset="0"/>
              </a:rPr>
              <a:t>Malnutrisyon</a:t>
            </a:r>
            <a:r>
              <a:rPr lang="tr-TR" dirty="0">
                <a:solidFill>
                  <a:srgbClr val="FF0000"/>
                </a:solidFill>
                <a:latin typeface="Times New Roman" pitchFamily="18" charset="0"/>
                <a:cs typeface="Times New Roman" pitchFamily="18" charset="0"/>
              </a:rPr>
              <a:t>: </a:t>
            </a:r>
            <a:r>
              <a:rPr lang="tr-TR" dirty="0">
                <a:latin typeface="Times New Roman" pitchFamily="18" charset="0"/>
                <a:cs typeface="Times New Roman" pitchFamily="18" charset="0"/>
              </a:rPr>
              <a:t>G</a:t>
            </a:r>
            <a:r>
              <a:rPr lang="tr-TR" dirty="0" smtClean="0">
                <a:latin typeface="Times New Roman" pitchFamily="18" charset="0"/>
                <a:cs typeface="Times New Roman" pitchFamily="18" charset="0"/>
              </a:rPr>
              <a:t>enellikle </a:t>
            </a:r>
            <a:r>
              <a:rPr lang="tr-TR" dirty="0">
                <a:latin typeface="Times New Roman" pitchFamily="18" charset="0"/>
                <a:cs typeface="Times New Roman" pitchFamily="18" charset="0"/>
              </a:rPr>
              <a:t>gerekli veya uygun gıda maddelerinin eksikliği olarak tanımlanır, ancak uygulamada hem beslenme yetersizliğini hem de aşırı beslenmeyi içerir</a:t>
            </a:r>
            <a:r>
              <a:rPr lang="tr-TR" dirty="0" smtClean="0">
                <a:latin typeface="Times New Roman" pitchFamily="18" charset="0"/>
                <a:cs typeface="Times New Roman" pitchFamily="18" charset="0"/>
              </a:rPr>
              <a:t>.</a:t>
            </a:r>
          </a:p>
          <a:p>
            <a:pPr algn="just"/>
            <a:r>
              <a:rPr lang="tr-TR" dirty="0">
                <a:solidFill>
                  <a:srgbClr val="FF0000"/>
                </a:solidFill>
                <a:latin typeface="Times New Roman" pitchFamily="18" charset="0"/>
                <a:cs typeface="Times New Roman" pitchFamily="18" charset="0"/>
              </a:rPr>
              <a:t>Aşırı </a:t>
            </a:r>
            <a:r>
              <a:rPr lang="tr-TR" dirty="0" smtClean="0">
                <a:solidFill>
                  <a:srgbClr val="FF0000"/>
                </a:solidFill>
                <a:latin typeface="Times New Roman" pitchFamily="18" charset="0"/>
                <a:cs typeface="Times New Roman" pitchFamily="18" charset="0"/>
              </a:rPr>
              <a:t>beslenme</a:t>
            </a:r>
            <a:r>
              <a:rPr lang="tr-TR" dirty="0" smtClean="0">
                <a:latin typeface="Times New Roman" pitchFamily="18" charset="0"/>
                <a:cs typeface="Times New Roman" pitchFamily="18" charset="0"/>
              </a:rPr>
              <a:t>: Günlük </a:t>
            </a:r>
            <a:r>
              <a:rPr lang="tr-TR" dirty="0">
                <a:latin typeface="Times New Roman" pitchFamily="18" charset="0"/>
                <a:cs typeface="Times New Roman" pitchFamily="18" charset="0"/>
              </a:rPr>
              <a:t>enerji gereksinimlerini aşan kalori alımını ifade eder, bu da enerjinin yağ dokusu şeklinde depolanmasına neden olur.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Beslenme Değişimleri</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a:bodyPr>
          <a:lstStyle/>
          <a:p>
            <a:pPr algn="just"/>
            <a:r>
              <a:rPr lang="tr-TR" dirty="0">
                <a:solidFill>
                  <a:srgbClr val="FF0000"/>
                </a:solidFill>
                <a:latin typeface="Times New Roman" pitchFamily="18" charset="0"/>
                <a:cs typeface="Times New Roman" pitchFamily="18" charset="0"/>
              </a:rPr>
              <a:t>Yetersiz </a:t>
            </a:r>
            <a:r>
              <a:rPr lang="tr-TR" dirty="0" smtClean="0">
                <a:solidFill>
                  <a:srgbClr val="FF0000"/>
                </a:solidFill>
                <a:latin typeface="Times New Roman" pitchFamily="18" charset="0"/>
                <a:cs typeface="Times New Roman" pitchFamily="18" charset="0"/>
              </a:rPr>
              <a:t>beslenme</a:t>
            </a:r>
            <a:r>
              <a:rPr lang="tr-TR" dirty="0" smtClean="0">
                <a:latin typeface="Times New Roman" pitchFamily="18" charset="0"/>
                <a:cs typeface="Times New Roman" pitchFamily="18" charset="0"/>
              </a:rPr>
              <a:t>: Yetersiz </a:t>
            </a:r>
            <a:r>
              <a:rPr lang="tr-TR" dirty="0">
                <a:latin typeface="Times New Roman" pitchFamily="18" charset="0"/>
                <a:cs typeface="Times New Roman" pitchFamily="18" charset="0"/>
              </a:rPr>
              <a:t>gıda alımı veya uygun olmayan sindirim ve gıda emilimi nedeniyle günlük enerji gereksinimlerini karşılamaya yeterli olmayan besin alımını ifade eder</a:t>
            </a:r>
            <a:r>
              <a:rPr lang="tr-TR" dirty="0" smtClean="0">
                <a:latin typeface="Times New Roman" pitchFamily="18" charset="0"/>
                <a:cs typeface="Times New Roman" pitchFamily="18" charset="0"/>
              </a:rPr>
              <a:t>.</a:t>
            </a:r>
          </a:p>
          <a:p>
            <a:pPr algn="just"/>
            <a:r>
              <a:rPr lang="tr-TR" dirty="0" smtClean="0">
                <a:solidFill>
                  <a:srgbClr val="FF0000"/>
                </a:solidFill>
                <a:latin typeface="Times New Roman" pitchFamily="18" charset="0"/>
                <a:cs typeface="Times New Roman" pitchFamily="18" charset="0"/>
              </a:rPr>
              <a:t>Protein-Enerji </a:t>
            </a:r>
            <a:r>
              <a:rPr lang="tr-TR" dirty="0" err="1" smtClean="0">
                <a:solidFill>
                  <a:srgbClr val="FF0000"/>
                </a:solidFill>
                <a:latin typeface="Times New Roman" pitchFamily="18" charset="0"/>
                <a:cs typeface="Times New Roman" pitchFamily="18" charset="0"/>
              </a:rPr>
              <a:t>Malnutrisyonu</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Kalori </a:t>
            </a:r>
            <a:r>
              <a:rPr lang="tr-TR" dirty="0">
                <a:latin typeface="Times New Roman" pitchFamily="18" charset="0"/>
                <a:cs typeface="Times New Roman" pitchFamily="18" charset="0"/>
              </a:rPr>
              <a:t>alımında uzun süreli eksiklikleri olan </a:t>
            </a:r>
            <a:r>
              <a:rPr lang="tr-TR" dirty="0" smtClean="0">
                <a:latin typeface="Times New Roman" pitchFamily="18" charset="0"/>
                <a:cs typeface="Times New Roman" pitchFamily="18" charset="0"/>
              </a:rPr>
              <a:t>hastaların önemli </a:t>
            </a:r>
            <a:r>
              <a:rPr lang="tr-TR" dirty="0">
                <a:latin typeface="Times New Roman" pitchFamily="18" charset="0"/>
                <a:cs typeface="Times New Roman" pitchFamily="18" charset="0"/>
              </a:rPr>
              <a:t>bir sorunu olarak kabul edilmektedir</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bir zamanlar üçüncü dünya ülkelerinin açlıktan ölen çocuklarında görülen yetersiz </a:t>
            </a:r>
            <a:r>
              <a:rPr lang="tr-TR" dirty="0" smtClean="0">
                <a:latin typeface="Times New Roman" pitchFamily="18" charset="0"/>
                <a:cs typeface="Times New Roman" pitchFamily="18" charset="0"/>
              </a:rPr>
              <a:t>beslenme)</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xmlns="" val="152962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atin typeface="Times New Roman" pitchFamily="18" charset="0"/>
                <a:cs typeface="Times New Roman" pitchFamily="18" charset="0"/>
              </a:rPr>
              <a:t>Beslenme</a:t>
            </a:r>
            <a:endParaRPr lang="tr-TR" b="1" dirty="0">
              <a:latin typeface="Times New Roman" pitchFamily="18" charset="0"/>
              <a:cs typeface="Times New Roman"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18954335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79803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Beslenme Gereksinimi Uygulamaları </a:t>
            </a:r>
            <a:endParaRPr lang="tr-TR" b="1"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899592" y="1600200"/>
            <a:ext cx="7776864" cy="499715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err="1" smtClean="0">
                <a:latin typeface="Times New Roman" pitchFamily="18" charset="0"/>
                <a:cs typeface="Times New Roman" pitchFamily="18" charset="0"/>
              </a:rPr>
              <a:t>Nazogastrik</a:t>
            </a:r>
            <a:r>
              <a:rPr lang="tr-TR" b="1" dirty="0" smtClean="0">
                <a:latin typeface="Times New Roman" pitchFamily="18" charset="0"/>
                <a:cs typeface="Times New Roman" pitchFamily="18" charset="0"/>
              </a:rPr>
              <a:t> Tüp Uygulaması</a:t>
            </a:r>
            <a:endParaRPr lang="tr-TR" dirty="0"/>
          </a:p>
        </p:txBody>
      </p:sp>
      <p:sp>
        <p:nvSpPr>
          <p:cNvPr id="6" name="5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Tüp burundan girilerek mideye kadar yerleştiriliyorsa </a:t>
            </a:r>
            <a:r>
              <a:rPr lang="tr-TR" dirty="0" smtClean="0">
                <a:solidFill>
                  <a:srgbClr val="FF0000"/>
                </a:solidFill>
                <a:latin typeface="Times New Roman" pitchFamily="18" charset="0"/>
                <a:cs typeface="Times New Roman" pitchFamily="18" charset="0"/>
              </a:rPr>
              <a:t>‘</a:t>
            </a:r>
            <a:r>
              <a:rPr lang="tr-TR" dirty="0" err="1" smtClean="0">
                <a:solidFill>
                  <a:srgbClr val="FF0000"/>
                </a:solidFill>
                <a:latin typeface="Times New Roman" pitchFamily="18" charset="0"/>
                <a:cs typeface="Times New Roman" pitchFamily="18" charset="0"/>
              </a:rPr>
              <a:t>nazogastrik</a:t>
            </a:r>
            <a:r>
              <a:rPr lang="tr-TR" dirty="0" smtClean="0">
                <a:solidFill>
                  <a:srgbClr val="FF0000"/>
                </a:solidFill>
                <a:latin typeface="Times New Roman" pitchFamily="18" charset="0"/>
                <a:cs typeface="Times New Roman" pitchFamily="18" charset="0"/>
              </a:rPr>
              <a:t> tüp uygulaması</a:t>
            </a:r>
            <a:r>
              <a:rPr lang="tr-TR" dirty="0" smtClean="0">
                <a:latin typeface="Times New Roman" pitchFamily="18" charset="0"/>
                <a:cs typeface="Times New Roman" pitchFamily="18" charset="0"/>
              </a:rPr>
              <a:t>’, ağızdan girilerek mideye yerleştiriliyorsa </a:t>
            </a:r>
            <a:r>
              <a:rPr lang="tr-TR" dirty="0" smtClean="0">
                <a:solidFill>
                  <a:srgbClr val="FF0000"/>
                </a:solidFill>
                <a:latin typeface="Times New Roman" pitchFamily="18" charset="0"/>
                <a:cs typeface="Times New Roman" pitchFamily="18" charset="0"/>
              </a:rPr>
              <a:t>‘</a:t>
            </a:r>
            <a:r>
              <a:rPr lang="tr-TR" dirty="0" err="1" smtClean="0">
                <a:solidFill>
                  <a:srgbClr val="FF0000"/>
                </a:solidFill>
                <a:latin typeface="Times New Roman" pitchFamily="18" charset="0"/>
                <a:cs typeface="Times New Roman" pitchFamily="18" charset="0"/>
              </a:rPr>
              <a:t>orogastrik</a:t>
            </a:r>
            <a:r>
              <a:rPr lang="tr-TR" dirty="0" smtClean="0">
                <a:solidFill>
                  <a:srgbClr val="FF0000"/>
                </a:solidFill>
                <a:latin typeface="Times New Roman" pitchFamily="18" charset="0"/>
                <a:cs typeface="Times New Roman" pitchFamily="18" charset="0"/>
              </a:rPr>
              <a:t> tüp</a:t>
            </a:r>
            <a:r>
              <a:rPr lang="tr-TR" dirty="0" smtClean="0">
                <a:latin typeface="Times New Roman" pitchFamily="18" charset="0"/>
                <a:cs typeface="Times New Roman" pitchFamily="18" charset="0"/>
              </a:rPr>
              <a:t> </a:t>
            </a:r>
            <a:r>
              <a:rPr lang="tr-TR" dirty="0" smtClean="0">
                <a:solidFill>
                  <a:srgbClr val="FF0000"/>
                </a:solidFill>
                <a:latin typeface="Times New Roman" pitchFamily="18" charset="0"/>
                <a:cs typeface="Times New Roman" pitchFamily="18" charset="0"/>
              </a:rPr>
              <a:t>uygulaması’ </a:t>
            </a:r>
            <a:r>
              <a:rPr lang="tr-TR" dirty="0" smtClean="0">
                <a:latin typeface="Times New Roman" pitchFamily="18" charset="0"/>
                <a:cs typeface="Times New Roman" pitchFamily="18" charset="0"/>
              </a:rPr>
              <a:t>olarak ifade edilir.</a:t>
            </a:r>
            <a:endParaRPr lang="tr-TR"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err="1" smtClean="0">
                <a:latin typeface="Times New Roman" pitchFamily="18" charset="0"/>
                <a:cs typeface="Times New Roman" pitchFamily="18" charset="0"/>
              </a:rPr>
              <a:t>Nazogastrik</a:t>
            </a:r>
            <a:r>
              <a:rPr lang="tr-TR" b="1" dirty="0" smtClean="0">
                <a:latin typeface="Times New Roman" pitchFamily="18" charset="0"/>
                <a:cs typeface="Times New Roman" pitchFamily="18" charset="0"/>
              </a:rPr>
              <a:t> Tüp Uygulaması</a:t>
            </a:r>
            <a:endParaRPr lang="tr-TR" b="1" dirty="0">
              <a:latin typeface="Times New Roman" pitchFamily="18" charset="0"/>
              <a:cs typeface="Times New Roman" pitchFamily="18" charset="0"/>
            </a:endParaRPr>
          </a:p>
        </p:txBody>
      </p:sp>
      <p:sp>
        <p:nvSpPr>
          <p:cNvPr id="6" name="5 İçerik Yer Tutucusu"/>
          <p:cNvSpPr>
            <a:spLocks noGrp="1"/>
          </p:cNvSpPr>
          <p:nvPr>
            <p:ph idx="1"/>
          </p:nvPr>
        </p:nvSpPr>
        <p:spPr>
          <a:xfrm>
            <a:off x="457200" y="1412776"/>
            <a:ext cx="8229600" cy="5112568"/>
          </a:xfrm>
        </p:spPr>
        <p:txBody>
          <a:bodyPr>
            <a:normAutofit/>
          </a:bodyPr>
          <a:lstStyle/>
          <a:p>
            <a:pPr algn="just">
              <a:lnSpc>
                <a:spcPct val="150000"/>
              </a:lnSpc>
            </a:pPr>
            <a:r>
              <a:rPr lang="tr-TR" dirty="0" err="1" smtClean="0">
                <a:latin typeface="Times New Roman" pitchFamily="18" charset="0"/>
                <a:cs typeface="Times New Roman" pitchFamily="18" charset="0"/>
              </a:rPr>
              <a:t>Nazogastrik</a:t>
            </a:r>
            <a:r>
              <a:rPr lang="tr-TR" dirty="0" smtClean="0">
                <a:latin typeface="Times New Roman" pitchFamily="18" charset="0"/>
                <a:cs typeface="Times New Roman" pitchFamily="18" charset="0"/>
              </a:rPr>
              <a:t> sonda uygulaması çeşitli amaçlarla yapılır:</a:t>
            </a:r>
          </a:p>
          <a:p>
            <a:pPr lvl="1" algn="just">
              <a:lnSpc>
                <a:spcPct val="150000"/>
              </a:lnSpc>
            </a:pPr>
            <a:r>
              <a:rPr lang="tr-TR" dirty="0" err="1" smtClean="0">
                <a:latin typeface="Times New Roman" pitchFamily="18" charset="0"/>
                <a:cs typeface="Times New Roman" pitchFamily="18" charset="0"/>
              </a:rPr>
              <a:t>Gastrik</a:t>
            </a:r>
            <a:r>
              <a:rPr lang="tr-TR" dirty="0" smtClean="0">
                <a:latin typeface="Times New Roman" pitchFamily="18" charset="0"/>
                <a:cs typeface="Times New Roman" pitchFamily="18" charset="0"/>
              </a:rPr>
              <a:t> analiz</a:t>
            </a:r>
          </a:p>
          <a:p>
            <a:pPr lvl="1" algn="just">
              <a:lnSpc>
                <a:spcPct val="150000"/>
              </a:lnSpc>
            </a:pPr>
            <a:r>
              <a:rPr lang="tr-TR" dirty="0" smtClean="0">
                <a:latin typeface="Times New Roman" pitchFamily="18" charset="0"/>
                <a:cs typeface="Times New Roman" pitchFamily="18" charset="0"/>
              </a:rPr>
              <a:t>Lavaj</a:t>
            </a:r>
          </a:p>
          <a:p>
            <a:pPr lvl="1" algn="just">
              <a:lnSpc>
                <a:spcPct val="150000"/>
              </a:lnSpc>
            </a:pPr>
            <a:r>
              <a:rPr lang="tr-TR" dirty="0" err="1" smtClean="0">
                <a:latin typeface="Times New Roman" pitchFamily="18" charset="0"/>
                <a:cs typeface="Times New Roman" pitchFamily="18" charset="0"/>
              </a:rPr>
              <a:t>Gavaj</a:t>
            </a:r>
            <a:endParaRPr lang="tr-TR" dirty="0" smtClean="0">
              <a:latin typeface="Times New Roman" pitchFamily="18" charset="0"/>
              <a:cs typeface="Times New Roman" pitchFamily="18" charset="0"/>
            </a:endParaRPr>
          </a:p>
          <a:p>
            <a:pPr lvl="1" algn="just">
              <a:lnSpc>
                <a:spcPct val="150000"/>
              </a:lnSpc>
            </a:pPr>
            <a:r>
              <a:rPr lang="tr-TR" dirty="0" err="1" smtClean="0">
                <a:latin typeface="Times New Roman" pitchFamily="18" charset="0"/>
                <a:cs typeface="Times New Roman" pitchFamily="18" charset="0"/>
              </a:rPr>
              <a:t>Dekompesyon</a:t>
            </a:r>
            <a:endParaRPr lang="tr-TR" dirty="0" smtClean="0">
              <a:latin typeface="Times New Roman" pitchFamily="18" charset="0"/>
              <a:cs typeface="Times New Roman" pitchFamily="18" charset="0"/>
            </a:endParaRP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err="1" smtClean="0">
                <a:latin typeface="Times New Roman" pitchFamily="18" charset="0"/>
                <a:cs typeface="Times New Roman" pitchFamily="18" charset="0"/>
              </a:rPr>
              <a:t>Nazogastrik</a:t>
            </a:r>
            <a:r>
              <a:rPr lang="tr-TR" b="1" dirty="0" smtClean="0">
                <a:latin typeface="Times New Roman" pitchFamily="18" charset="0"/>
                <a:cs typeface="Times New Roman" pitchFamily="18" charset="0"/>
              </a:rPr>
              <a:t> Tüp Uygulaması</a:t>
            </a:r>
            <a:endParaRPr lang="tr-TR" dirty="0"/>
          </a:p>
        </p:txBody>
      </p:sp>
      <p:sp>
        <p:nvSpPr>
          <p:cNvPr id="6" name="5 İçerik Yer Tutucusu"/>
          <p:cNvSpPr>
            <a:spLocks noGrp="1"/>
          </p:cNvSpPr>
          <p:nvPr>
            <p:ph idx="1"/>
          </p:nvPr>
        </p:nvSpPr>
        <p:spPr>
          <a:xfrm>
            <a:off x="457200" y="1340768"/>
            <a:ext cx="8229600" cy="5184576"/>
          </a:xfrm>
        </p:spPr>
        <p:txBody>
          <a:bodyPr>
            <a:normAutofit lnSpcReduction="10000"/>
          </a:bodyPr>
          <a:lstStyle/>
          <a:p>
            <a:pPr algn="just">
              <a:lnSpc>
                <a:spcPct val="150000"/>
              </a:lnSpc>
            </a:pPr>
            <a:r>
              <a:rPr lang="tr-TR" b="1" dirty="0" err="1" smtClean="0">
                <a:latin typeface="Times New Roman" pitchFamily="18" charset="0"/>
                <a:cs typeface="Times New Roman" pitchFamily="18" charset="0"/>
              </a:rPr>
              <a:t>Gastrik</a:t>
            </a:r>
            <a:r>
              <a:rPr lang="tr-TR" b="1" dirty="0" smtClean="0">
                <a:latin typeface="Times New Roman" pitchFamily="18" charset="0"/>
                <a:cs typeface="Times New Roman" pitchFamily="18" charset="0"/>
              </a:rPr>
              <a:t> Analiz: </a:t>
            </a:r>
            <a:r>
              <a:rPr lang="tr-TR" dirty="0" err="1" smtClean="0">
                <a:latin typeface="Times New Roman" pitchFamily="18" charset="0"/>
                <a:cs typeface="Times New Roman" pitchFamily="18" charset="0"/>
              </a:rPr>
              <a:t>Gastrointestinal</a:t>
            </a:r>
            <a:r>
              <a:rPr lang="tr-TR" dirty="0" smtClean="0">
                <a:latin typeface="Times New Roman" pitchFamily="18" charset="0"/>
                <a:cs typeface="Times New Roman" pitchFamily="18" charset="0"/>
              </a:rPr>
              <a:t> sistem hastalıklarında tanı koymaya yardımcı olmak amacıyla, mide içeriğinin çeşitli laboratuar yöntemleri ile incelenmesi işlemidir. </a:t>
            </a:r>
          </a:p>
          <a:p>
            <a:pPr algn="just">
              <a:lnSpc>
                <a:spcPct val="150000"/>
              </a:lnSpc>
              <a:buFont typeface="Wingdings" pitchFamily="2" charset="2"/>
              <a:buChar char="Ø"/>
            </a:pPr>
            <a:r>
              <a:rPr lang="tr-TR" b="1" dirty="0" err="1" smtClean="0">
                <a:latin typeface="Times New Roman" pitchFamily="18" charset="0"/>
                <a:cs typeface="Times New Roman" pitchFamily="18" charset="0"/>
              </a:rPr>
              <a:t>Gavaj</a:t>
            </a:r>
            <a:r>
              <a:rPr lang="tr-TR" b="1"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Çeşitli nedenlerle oral yolla beslenemeyen hastalarda besinlerin sonda yolu ile verilmesidir.</a:t>
            </a:r>
          </a:p>
          <a:p>
            <a:pPr algn="just"/>
            <a:endParaRPr lang="tr-TR" dirty="0" smtClean="0">
              <a:latin typeface="Times New Roman" pitchFamily="18" charset="0"/>
              <a:cs typeface="Times New Roman" pitchFamily="18" charset="0"/>
            </a:endParaRP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latin typeface="Times New Roman" pitchFamily="18" charset="0"/>
                <a:cs typeface="Times New Roman" pitchFamily="18" charset="0"/>
              </a:rPr>
              <a:t>Nazogastrik</a:t>
            </a:r>
            <a:r>
              <a:rPr lang="tr-TR" b="1" dirty="0" smtClean="0">
                <a:latin typeface="Times New Roman" pitchFamily="18" charset="0"/>
                <a:cs typeface="Times New Roman" pitchFamily="18" charset="0"/>
              </a:rPr>
              <a:t> Tüp Uygulaması</a:t>
            </a:r>
            <a:endParaRPr lang="tr-TR" dirty="0"/>
          </a:p>
        </p:txBody>
      </p:sp>
      <p:sp>
        <p:nvSpPr>
          <p:cNvPr id="5" name="4 İçerik Yer Tutucusu"/>
          <p:cNvSpPr>
            <a:spLocks noGrp="1"/>
          </p:cNvSpPr>
          <p:nvPr>
            <p:ph idx="1"/>
          </p:nvPr>
        </p:nvSpPr>
        <p:spPr/>
        <p:txBody>
          <a:bodyPr>
            <a:normAutofit/>
          </a:bodyPr>
          <a:lstStyle/>
          <a:p>
            <a:pPr algn="just"/>
            <a:r>
              <a:rPr lang="tr-TR" b="1" dirty="0" smtClean="0">
                <a:latin typeface="Times New Roman" pitchFamily="18" charset="0"/>
                <a:cs typeface="Times New Roman" pitchFamily="18" charset="0"/>
              </a:rPr>
              <a:t>Lavaj: </a:t>
            </a:r>
            <a:r>
              <a:rPr lang="tr-TR" dirty="0" smtClean="0">
                <a:latin typeface="Times New Roman" pitchFamily="18" charset="0"/>
                <a:cs typeface="Times New Roman" pitchFamily="18" charset="0"/>
              </a:rPr>
              <a:t>Mide içeriğinin, uygun bir sıvı ile yıkama yoluyla boşaltılması işlemidir. İşlem ağızdan mideye kadar yerleştirilen sonda ile uygulanır. Her seferinde ortalama 100- 500 ml solüsyon mideye verilir ve sifon sistemi oluşturularak mideden geri alınır. Bu uygulamaya mide içeriği berrak gelinceye kadar devam edilir. Lavaj amacıyla kullanılan sonda geniş lümenli olmalıdır. </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Sindirim Sistemi-</a:t>
            </a:r>
            <a:r>
              <a:rPr lang="tr-TR" b="1" dirty="0" err="1" smtClean="0">
                <a:latin typeface="Times New Roman" pitchFamily="18" charset="0"/>
                <a:cs typeface="Times New Roman" pitchFamily="18" charset="0"/>
              </a:rPr>
              <a:t>Cavum</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Oris</a:t>
            </a:r>
            <a:endParaRPr lang="tr-TR" dirty="0"/>
          </a:p>
        </p:txBody>
      </p:sp>
      <p:sp>
        <p:nvSpPr>
          <p:cNvPr id="3" name="2 İçerik Yer Tutucusu"/>
          <p:cNvSpPr>
            <a:spLocks noGrp="1"/>
          </p:cNvSpPr>
          <p:nvPr>
            <p:ph type="body" idx="1"/>
          </p:nvPr>
        </p:nvSpPr>
        <p:spPr>
          <a:xfrm>
            <a:off x="457200" y="1417638"/>
            <a:ext cx="8229600" cy="757237"/>
          </a:xfrm>
        </p:spPr>
        <p:txBody>
          <a:bodyPr>
            <a:normAutofit fontScale="40000" lnSpcReduction="20000"/>
          </a:bodyPr>
          <a:lstStyle/>
          <a:p>
            <a:pPr algn="ctr">
              <a:lnSpc>
                <a:spcPct val="150000"/>
              </a:lnSpc>
            </a:pPr>
            <a:r>
              <a:rPr lang="tr-TR" sz="8000" b="0" dirty="0" smtClean="0">
                <a:latin typeface="Times New Roman" pitchFamily="18" charset="0"/>
                <a:cs typeface="Times New Roman" pitchFamily="18" charset="0"/>
              </a:rPr>
              <a:t>Dişler (</a:t>
            </a:r>
            <a:r>
              <a:rPr lang="tr-TR" sz="8000" b="0" dirty="0" err="1" smtClean="0">
                <a:latin typeface="Times New Roman" pitchFamily="18" charset="0"/>
                <a:cs typeface="Times New Roman" pitchFamily="18" charset="0"/>
              </a:rPr>
              <a:t>Dentes</a:t>
            </a:r>
            <a:r>
              <a:rPr lang="tr-TR" sz="8000" b="0"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
        <p:nvSpPr>
          <p:cNvPr id="5" name="İçerik Yer Tutucusu 4"/>
          <p:cNvSpPr>
            <a:spLocks noGrp="1"/>
          </p:cNvSpPr>
          <p:nvPr>
            <p:ph sz="half" idx="2"/>
          </p:nvPr>
        </p:nvSpPr>
        <p:spPr>
          <a:xfrm>
            <a:off x="251520" y="2174875"/>
            <a:ext cx="4245868" cy="4350469"/>
          </a:xfrm>
        </p:spPr>
        <p:txBody>
          <a:bodyPr/>
          <a:lstStyle/>
          <a:p>
            <a:pPr>
              <a:lnSpc>
                <a:spcPct val="150000"/>
              </a:lnSpc>
            </a:pPr>
            <a:r>
              <a:rPr lang="tr-TR" u="sng" dirty="0" smtClean="0">
                <a:solidFill>
                  <a:srgbClr val="FF0000"/>
                </a:solidFill>
                <a:latin typeface="Times New Roman" pitchFamily="18" charset="0"/>
                <a:cs typeface="Times New Roman" pitchFamily="18" charset="0"/>
              </a:rPr>
              <a:t>Süt Dişleri</a:t>
            </a:r>
          </a:p>
          <a:p>
            <a:pPr>
              <a:lnSpc>
                <a:spcPct val="150000"/>
              </a:lnSpc>
            </a:pPr>
            <a:r>
              <a:rPr lang="tr-TR" sz="2000" dirty="0" smtClean="0">
                <a:latin typeface="Times New Roman" pitchFamily="18" charset="0"/>
                <a:cs typeface="Times New Roman" pitchFamily="18" charset="0"/>
              </a:rPr>
              <a:t>Dens </a:t>
            </a:r>
            <a:r>
              <a:rPr lang="tr-TR" sz="2000" dirty="0" err="1" smtClean="0">
                <a:latin typeface="Times New Roman" pitchFamily="18" charset="0"/>
                <a:cs typeface="Times New Roman" pitchFamily="18" charset="0"/>
              </a:rPr>
              <a:t>incisivus</a:t>
            </a:r>
            <a:r>
              <a:rPr lang="tr-TR" sz="2000" dirty="0" smtClean="0">
                <a:latin typeface="Times New Roman" pitchFamily="18" charset="0"/>
                <a:cs typeface="Times New Roman" pitchFamily="18" charset="0"/>
              </a:rPr>
              <a:t> (kesici diş): 8 Adet</a:t>
            </a:r>
          </a:p>
          <a:p>
            <a:pPr>
              <a:lnSpc>
                <a:spcPct val="150000"/>
              </a:lnSpc>
            </a:pPr>
            <a:r>
              <a:rPr lang="tr-TR" sz="2000" dirty="0" smtClean="0">
                <a:latin typeface="Times New Roman" pitchFamily="18" charset="0"/>
                <a:cs typeface="Times New Roman" pitchFamily="18" charset="0"/>
              </a:rPr>
              <a:t>Dens </a:t>
            </a:r>
            <a:r>
              <a:rPr lang="tr-TR" sz="2000" dirty="0" err="1" smtClean="0">
                <a:latin typeface="Times New Roman" pitchFamily="18" charset="0"/>
                <a:cs typeface="Times New Roman" pitchFamily="18" charset="0"/>
              </a:rPr>
              <a:t>caninus</a:t>
            </a:r>
            <a:r>
              <a:rPr lang="tr-TR" sz="2000" dirty="0" smtClean="0">
                <a:latin typeface="Times New Roman" pitchFamily="18" charset="0"/>
                <a:cs typeface="Times New Roman" pitchFamily="18" charset="0"/>
              </a:rPr>
              <a:t> (Köpek dişleri): 4 Adet</a:t>
            </a:r>
          </a:p>
          <a:p>
            <a:pPr>
              <a:lnSpc>
                <a:spcPct val="150000"/>
              </a:lnSpc>
            </a:pPr>
            <a:r>
              <a:rPr lang="tr-TR" sz="2000" dirty="0" smtClean="0">
                <a:latin typeface="Times New Roman" pitchFamily="18" charset="0"/>
                <a:cs typeface="Times New Roman" pitchFamily="18" charset="0"/>
              </a:rPr>
              <a:t>Dens </a:t>
            </a:r>
            <a:r>
              <a:rPr lang="tr-TR" sz="2000" dirty="0" err="1" smtClean="0">
                <a:latin typeface="Times New Roman" pitchFamily="18" charset="0"/>
                <a:cs typeface="Times New Roman" pitchFamily="18" charset="0"/>
              </a:rPr>
              <a:t>premolaris</a:t>
            </a:r>
            <a:r>
              <a:rPr lang="tr-TR" sz="2000" dirty="0" smtClean="0">
                <a:latin typeface="Times New Roman" pitchFamily="18" charset="0"/>
                <a:cs typeface="Times New Roman" pitchFamily="18" charset="0"/>
              </a:rPr>
              <a:t> (küçük azı dişi):Yok</a:t>
            </a:r>
          </a:p>
          <a:p>
            <a:pPr>
              <a:lnSpc>
                <a:spcPct val="150000"/>
              </a:lnSpc>
            </a:pPr>
            <a:r>
              <a:rPr lang="tr-TR" sz="2000" dirty="0" smtClean="0">
                <a:latin typeface="Times New Roman" pitchFamily="18" charset="0"/>
                <a:cs typeface="Times New Roman" pitchFamily="18" charset="0"/>
              </a:rPr>
              <a:t>Dens </a:t>
            </a:r>
            <a:r>
              <a:rPr lang="tr-TR" sz="2000" dirty="0" err="1" smtClean="0">
                <a:latin typeface="Times New Roman" pitchFamily="18" charset="0"/>
                <a:cs typeface="Times New Roman" pitchFamily="18" charset="0"/>
              </a:rPr>
              <a:t>molaris</a:t>
            </a:r>
            <a:r>
              <a:rPr lang="tr-TR" sz="2000" dirty="0" smtClean="0">
                <a:latin typeface="Times New Roman" pitchFamily="18" charset="0"/>
                <a:cs typeface="Times New Roman" pitchFamily="18" charset="0"/>
              </a:rPr>
              <a:t> (Büyük azı dişi): 8 tane</a:t>
            </a:r>
            <a:endParaRPr lang="tr-TR" sz="2000" dirty="0">
              <a:latin typeface="Times New Roman" pitchFamily="18" charset="0"/>
              <a:cs typeface="Times New Roman" pitchFamily="18" charset="0"/>
            </a:endParaRPr>
          </a:p>
        </p:txBody>
      </p:sp>
      <p:sp>
        <p:nvSpPr>
          <p:cNvPr id="7" name="İçerik Yer Tutucusu 6"/>
          <p:cNvSpPr>
            <a:spLocks noGrp="1"/>
          </p:cNvSpPr>
          <p:nvPr>
            <p:ph sz="quarter" idx="4"/>
          </p:nvPr>
        </p:nvSpPr>
        <p:spPr>
          <a:xfrm>
            <a:off x="4496834" y="2492896"/>
            <a:ext cx="4539107" cy="3951288"/>
          </a:xfrm>
        </p:spPr>
        <p:txBody>
          <a:bodyPr>
            <a:normAutofit fontScale="92500"/>
          </a:bodyPr>
          <a:lstStyle/>
          <a:p>
            <a:r>
              <a:rPr lang="tr-TR" u="sng" dirty="0" smtClean="0">
                <a:solidFill>
                  <a:srgbClr val="FF0000"/>
                </a:solidFill>
                <a:latin typeface="Times New Roman" pitchFamily="18" charset="0"/>
                <a:cs typeface="Times New Roman" pitchFamily="18" charset="0"/>
              </a:rPr>
              <a:t>Kalıcı Dişler </a:t>
            </a:r>
          </a:p>
          <a:p>
            <a:pPr>
              <a:lnSpc>
                <a:spcPct val="150000"/>
              </a:lnSpc>
            </a:pPr>
            <a:r>
              <a:rPr lang="tr-TR" sz="2200" dirty="0">
                <a:latin typeface="Times New Roman" pitchFamily="18" charset="0"/>
                <a:cs typeface="Times New Roman" pitchFamily="18" charset="0"/>
              </a:rPr>
              <a:t>Dens </a:t>
            </a:r>
            <a:r>
              <a:rPr lang="tr-TR" sz="2200" dirty="0" err="1">
                <a:latin typeface="Times New Roman" pitchFamily="18" charset="0"/>
                <a:cs typeface="Times New Roman" pitchFamily="18" charset="0"/>
              </a:rPr>
              <a:t>incisivus</a:t>
            </a:r>
            <a:r>
              <a:rPr lang="tr-TR" sz="2200" dirty="0">
                <a:latin typeface="Times New Roman" pitchFamily="18" charset="0"/>
                <a:cs typeface="Times New Roman" pitchFamily="18" charset="0"/>
              </a:rPr>
              <a:t> (kesici diş): 8 Adet</a:t>
            </a:r>
          </a:p>
          <a:p>
            <a:pPr>
              <a:lnSpc>
                <a:spcPct val="150000"/>
              </a:lnSpc>
            </a:pPr>
            <a:r>
              <a:rPr lang="tr-TR" sz="2200" dirty="0">
                <a:latin typeface="Times New Roman" pitchFamily="18" charset="0"/>
                <a:cs typeface="Times New Roman" pitchFamily="18" charset="0"/>
              </a:rPr>
              <a:t>Dens </a:t>
            </a:r>
            <a:r>
              <a:rPr lang="tr-TR" sz="2200" dirty="0" err="1">
                <a:latin typeface="Times New Roman" pitchFamily="18" charset="0"/>
                <a:cs typeface="Times New Roman" pitchFamily="18" charset="0"/>
              </a:rPr>
              <a:t>caninus</a:t>
            </a:r>
            <a:r>
              <a:rPr lang="tr-TR" sz="2200" dirty="0">
                <a:latin typeface="Times New Roman" pitchFamily="18" charset="0"/>
                <a:cs typeface="Times New Roman" pitchFamily="18" charset="0"/>
              </a:rPr>
              <a:t> (Köpek dişleri): 4 Adet</a:t>
            </a:r>
          </a:p>
          <a:p>
            <a:pPr>
              <a:lnSpc>
                <a:spcPct val="150000"/>
              </a:lnSpc>
            </a:pPr>
            <a:r>
              <a:rPr lang="tr-TR" sz="2200" dirty="0">
                <a:latin typeface="Times New Roman" pitchFamily="18" charset="0"/>
                <a:cs typeface="Times New Roman" pitchFamily="18" charset="0"/>
              </a:rPr>
              <a:t>Dens </a:t>
            </a:r>
            <a:r>
              <a:rPr lang="tr-TR" sz="2200" dirty="0" err="1">
                <a:latin typeface="Times New Roman" pitchFamily="18" charset="0"/>
                <a:cs typeface="Times New Roman" pitchFamily="18" charset="0"/>
              </a:rPr>
              <a:t>premolaris</a:t>
            </a:r>
            <a:r>
              <a:rPr lang="tr-TR" sz="2200" dirty="0">
                <a:latin typeface="Times New Roman" pitchFamily="18" charset="0"/>
                <a:cs typeface="Times New Roman" pitchFamily="18" charset="0"/>
              </a:rPr>
              <a:t> (küçük azı dişi</a:t>
            </a:r>
            <a:r>
              <a:rPr lang="tr-TR" sz="2200" dirty="0" smtClean="0">
                <a:latin typeface="Times New Roman" pitchFamily="18" charset="0"/>
                <a:cs typeface="Times New Roman" pitchFamily="18" charset="0"/>
              </a:rPr>
              <a:t>):8 Adet</a:t>
            </a:r>
            <a:endParaRPr lang="tr-TR" sz="2200" dirty="0">
              <a:latin typeface="Times New Roman" pitchFamily="18" charset="0"/>
              <a:cs typeface="Times New Roman" pitchFamily="18" charset="0"/>
            </a:endParaRPr>
          </a:p>
          <a:p>
            <a:pPr>
              <a:lnSpc>
                <a:spcPct val="150000"/>
              </a:lnSpc>
            </a:pPr>
            <a:r>
              <a:rPr lang="tr-TR" sz="2200" dirty="0">
                <a:latin typeface="Times New Roman" pitchFamily="18" charset="0"/>
                <a:cs typeface="Times New Roman" pitchFamily="18" charset="0"/>
              </a:rPr>
              <a:t>Dens </a:t>
            </a:r>
            <a:r>
              <a:rPr lang="tr-TR" sz="2200" dirty="0" err="1">
                <a:latin typeface="Times New Roman" pitchFamily="18" charset="0"/>
                <a:cs typeface="Times New Roman" pitchFamily="18" charset="0"/>
              </a:rPr>
              <a:t>molaris</a:t>
            </a:r>
            <a:r>
              <a:rPr lang="tr-TR" sz="2200" dirty="0">
                <a:latin typeface="Times New Roman" pitchFamily="18" charset="0"/>
                <a:cs typeface="Times New Roman" pitchFamily="18" charset="0"/>
              </a:rPr>
              <a:t> (Büyük azı dişi): </a:t>
            </a:r>
            <a:r>
              <a:rPr lang="tr-TR" sz="2200" dirty="0" smtClean="0">
                <a:latin typeface="Times New Roman" pitchFamily="18" charset="0"/>
                <a:cs typeface="Times New Roman" pitchFamily="18" charset="0"/>
              </a:rPr>
              <a:t>12 Adet</a:t>
            </a:r>
            <a:endParaRPr lang="tr-TR" sz="2200" dirty="0">
              <a:latin typeface="Times New Roman" pitchFamily="18" charset="0"/>
              <a:cs typeface="Times New Roman" pitchFamily="18" charset="0"/>
            </a:endParaRPr>
          </a:p>
          <a:p>
            <a:pPr marL="0" indent="0">
              <a:buNone/>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xmlns="" val="3178161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latin typeface="Times New Roman" pitchFamily="18" charset="0"/>
                <a:cs typeface="Times New Roman" pitchFamily="18" charset="0"/>
              </a:rPr>
              <a:t>Nazogastrik</a:t>
            </a:r>
            <a:r>
              <a:rPr lang="tr-TR" b="1" dirty="0" smtClean="0">
                <a:latin typeface="Times New Roman" pitchFamily="18" charset="0"/>
                <a:cs typeface="Times New Roman" pitchFamily="18" charset="0"/>
              </a:rPr>
              <a:t> Tüp Uygulaması</a:t>
            </a:r>
            <a:endParaRPr lang="tr-TR" dirty="0"/>
          </a:p>
        </p:txBody>
      </p:sp>
      <p:sp>
        <p:nvSpPr>
          <p:cNvPr id="5" name="4 İçerik Yer Tutucusu"/>
          <p:cNvSpPr>
            <a:spLocks noGrp="1"/>
          </p:cNvSpPr>
          <p:nvPr>
            <p:ph idx="1"/>
          </p:nvPr>
        </p:nvSpPr>
        <p:spPr>
          <a:xfrm>
            <a:off x="457200" y="1600200"/>
            <a:ext cx="8363272" cy="4997152"/>
          </a:xfrm>
        </p:spPr>
        <p:txBody>
          <a:bodyPr>
            <a:normAutofit lnSpcReduction="10000"/>
          </a:bodyPr>
          <a:lstStyle/>
          <a:p>
            <a:pPr algn="just"/>
            <a:r>
              <a:rPr lang="tr-TR" b="1" dirty="0" err="1" smtClean="0">
                <a:latin typeface="Times New Roman" pitchFamily="18" charset="0"/>
                <a:cs typeface="Times New Roman" pitchFamily="18" charset="0"/>
              </a:rPr>
              <a:t>Dekompresyon</a:t>
            </a:r>
            <a:r>
              <a:rPr lang="tr-TR" b="1"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Gastrointestinal</a:t>
            </a:r>
            <a:r>
              <a:rPr lang="tr-TR" dirty="0" smtClean="0">
                <a:latin typeface="Times New Roman" pitchFamily="18" charset="0"/>
                <a:cs typeface="Times New Roman" pitchFamily="18" charset="0"/>
              </a:rPr>
              <a:t> sistemdeki basıncı önlemek ya da kaldırmak amacıyla mide içeriğinin dışarı alınması işlemidir. </a:t>
            </a:r>
          </a:p>
          <a:p>
            <a:pPr algn="just"/>
            <a:r>
              <a:rPr lang="tr-TR" dirty="0" err="1" smtClean="0">
                <a:latin typeface="Times New Roman" pitchFamily="18" charset="0"/>
                <a:cs typeface="Times New Roman" pitchFamily="18" charset="0"/>
              </a:rPr>
              <a:t>Gastrointestinal</a:t>
            </a:r>
            <a:r>
              <a:rPr lang="tr-TR" dirty="0" smtClean="0">
                <a:latin typeface="Times New Roman" pitchFamily="18" charset="0"/>
                <a:cs typeface="Times New Roman" pitchFamily="18" charset="0"/>
              </a:rPr>
              <a:t> sistemde biriken sıvı, gaz ve diğer içeriği boşaltarak </a:t>
            </a:r>
            <a:r>
              <a:rPr lang="tr-TR" dirty="0" err="1" smtClean="0">
                <a:latin typeface="Times New Roman" pitchFamily="18" charset="0"/>
                <a:cs typeface="Times New Roman" pitchFamily="18" charset="0"/>
              </a:rPr>
              <a:t>gastrointestinal</a:t>
            </a:r>
            <a:r>
              <a:rPr lang="tr-TR" dirty="0" smtClean="0">
                <a:latin typeface="Times New Roman" pitchFamily="18" charset="0"/>
                <a:cs typeface="Times New Roman" pitchFamily="18" charset="0"/>
              </a:rPr>
              <a:t> sistemi dinlendirmek ve </a:t>
            </a:r>
            <a:r>
              <a:rPr lang="tr-TR" dirty="0" err="1" smtClean="0">
                <a:latin typeface="Times New Roman" pitchFamily="18" charset="0"/>
                <a:cs typeface="Times New Roman" pitchFamily="18" charset="0"/>
              </a:rPr>
              <a:t>distansiyonu</a:t>
            </a:r>
            <a:r>
              <a:rPr lang="tr-TR" dirty="0" smtClean="0">
                <a:latin typeface="Times New Roman" pitchFamily="18" charset="0"/>
                <a:cs typeface="Times New Roman" pitchFamily="18" charset="0"/>
              </a:rPr>
              <a:t> önlemek amacıyla uygulanır.</a:t>
            </a:r>
          </a:p>
          <a:p>
            <a:pPr algn="just"/>
            <a:r>
              <a:rPr lang="tr-TR" dirty="0" smtClean="0">
                <a:latin typeface="Times New Roman" pitchFamily="18" charset="0"/>
                <a:cs typeface="Times New Roman" pitchFamily="18" charset="0"/>
              </a:rPr>
              <a:t> Hastaya burundan mideye kadar sonda ( </a:t>
            </a:r>
            <a:r>
              <a:rPr lang="tr-TR" dirty="0" err="1" smtClean="0">
                <a:latin typeface="Times New Roman" pitchFamily="18" charset="0"/>
                <a:cs typeface="Times New Roman" pitchFamily="18" charset="0"/>
              </a:rPr>
              <a:t>Levin</a:t>
            </a:r>
            <a:r>
              <a:rPr lang="tr-TR" dirty="0" smtClean="0">
                <a:latin typeface="Times New Roman" pitchFamily="18" charset="0"/>
                <a:cs typeface="Times New Roman" pitchFamily="18" charset="0"/>
              </a:rPr>
              <a:t>) yerleştirilir ve sondanın </a:t>
            </a:r>
            <a:r>
              <a:rPr lang="tr-TR" dirty="0" err="1" smtClean="0">
                <a:latin typeface="Times New Roman" pitchFamily="18" charset="0"/>
                <a:cs typeface="Times New Roman" pitchFamily="18" charset="0"/>
              </a:rPr>
              <a:t>distal</a:t>
            </a:r>
            <a:r>
              <a:rPr lang="tr-TR" dirty="0" smtClean="0">
                <a:latin typeface="Times New Roman" pitchFamily="18" charset="0"/>
                <a:cs typeface="Times New Roman" pitchFamily="18" charset="0"/>
              </a:rPr>
              <a:t> ucu emme özelliği olan bir araca bağlanır. </a:t>
            </a:r>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latin typeface="Times New Roman" pitchFamily="18" charset="0"/>
                <a:cs typeface="Times New Roman" pitchFamily="18" charset="0"/>
              </a:rPr>
              <a:t>Nazogastrik</a:t>
            </a:r>
            <a:r>
              <a:rPr lang="tr-TR" b="1" dirty="0" smtClean="0">
                <a:latin typeface="Times New Roman" pitchFamily="18" charset="0"/>
                <a:cs typeface="Times New Roman" pitchFamily="18" charset="0"/>
              </a:rPr>
              <a:t> Tüp Uygulaması</a:t>
            </a:r>
            <a:endParaRPr lang="tr-TR" dirty="0"/>
          </a:p>
        </p:txBody>
      </p:sp>
      <p:sp>
        <p:nvSpPr>
          <p:cNvPr id="5" name="4 İçerik Yer Tutucusu"/>
          <p:cNvSpPr>
            <a:spLocks noGrp="1"/>
          </p:cNvSpPr>
          <p:nvPr>
            <p:ph idx="1"/>
          </p:nvPr>
        </p:nvSpPr>
        <p:spPr>
          <a:xfrm>
            <a:off x="457200" y="1196752"/>
            <a:ext cx="8229600" cy="5328592"/>
          </a:xfrm>
        </p:spPr>
        <p:txBody>
          <a:bodyPr>
            <a:normAutofit lnSpcReduction="10000"/>
          </a:bodyPr>
          <a:lstStyle/>
          <a:p>
            <a:pPr algn="just">
              <a:lnSpc>
                <a:spcPct val="150000"/>
              </a:lnSpc>
              <a:buNone/>
            </a:pPr>
            <a:r>
              <a:rPr lang="tr-TR" b="1" dirty="0" err="1" smtClean="0">
                <a:latin typeface="Times New Roman" pitchFamily="18" charset="0"/>
                <a:cs typeface="Times New Roman" pitchFamily="18" charset="0"/>
              </a:rPr>
              <a:t>Dekompresyon</a:t>
            </a:r>
            <a:r>
              <a:rPr lang="tr-TR" b="1" dirty="0" smtClean="0">
                <a:latin typeface="Times New Roman" pitchFamily="18" charset="0"/>
                <a:cs typeface="Times New Roman" pitchFamily="18" charset="0"/>
              </a:rPr>
              <a:t>;</a:t>
            </a:r>
          </a:p>
          <a:p>
            <a:pPr algn="just">
              <a:lnSpc>
                <a:spcPct val="150000"/>
              </a:lnSpc>
            </a:pPr>
            <a:r>
              <a:rPr lang="tr-TR" dirty="0" smtClean="0">
                <a:latin typeface="Times New Roman" pitchFamily="18" charset="0"/>
                <a:cs typeface="Times New Roman" pitchFamily="18" charset="0"/>
              </a:rPr>
              <a:t>GİS ameliyatlarından sonra, </a:t>
            </a:r>
          </a:p>
          <a:p>
            <a:pPr algn="just">
              <a:lnSpc>
                <a:spcPct val="150000"/>
              </a:lnSpc>
            </a:pPr>
            <a:r>
              <a:rPr lang="tr-TR" dirty="0" smtClean="0">
                <a:latin typeface="Times New Roman" pitchFamily="18" charset="0"/>
                <a:cs typeface="Times New Roman" pitchFamily="18" charset="0"/>
              </a:rPr>
              <a:t>Ameliyat dikişlerinde gerginliği önlemek ve sistemi dinlendirmek, </a:t>
            </a:r>
          </a:p>
          <a:p>
            <a:pPr algn="just">
              <a:lnSpc>
                <a:spcPct val="150000"/>
              </a:lnSpc>
            </a:pPr>
            <a:r>
              <a:rPr lang="tr-TR" dirty="0" smtClean="0">
                <a:latin typeface="Times New Roman" pitchFamily="18" charset="0"/>
                <a:cs typeface="Times New Roman" pitchFamily="18" charset="0"/>
              </a:rPr>
              <a:t>Barsak </a:t>
            </a:r>
            <a:r>
              <a:rPr lang="tr-TR" dirty="0" err="1" smtClean="0">
                <a:latin typeface="Times New Roman" pitchFamily="18" charset="0"/>
                <a:cs typeface="Times New Roman" pitchFamily="18" charset="0"/>
              </a:rPr>
              <a:t>peristaltizminin</a:t>
            </a:r>
            <a:r>
              <a:rPr lang="tr-TR" dirty="0" smtClean="0">
                <a:latin typeface="Times New Roman" pitchFamily="18" charset="0"/>
                <a:cs typeface="Times New Roman" pitchFamily="18" charset="0"/>
              </a:rPr>
              <a:t> azaldığı durumlarda, sıvı, gaz gibi içeriğin boşaltılarak sistemdeki basıncın azaltılması amacıyla uygulanır</a:t>
            </a:r>
            <a:r>
              <a:rPr lang="tr-TR" dirty="0" smtClean="0">
                <a:latin typeface="Century Gothic" pitchFamily="34" charset="0"/>
              </a:rPr>
              <a:t>.</a:t>
            </a: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pic>
        <p:nvPicPr>
          <p:cNvPr id="7" name="6 İçerik Yer Tutucusu" descr="images (2).jpg"/>
          <p:cNvPicPr>
            <a:picLocks noGrp="1" noChangeAspect="1"/>
          </p:cNvPicPr>
          <p:nvPr>
            <p:ph idx="1"/>
          </p:nvPr>
        </p:nvPicPr>
        <p:blipFill>
          <a:blip r:embed="rId2" cstate="print"/>
          <a:stretch>
            <a:fillRect/>
          </a:stretch>
        </p:blipFill>
        <p:spPr>
          <a:xfrm>
            <a:off x="5292080" y="908720"/>
            <a:ext cx="2971800" cy="2376264"/>
          </a:xfrm>
        </p:spPr>
      </p:pic>
      <p:pic>
        <p:nvPicPr>
          <p:cNvPr id="8" name="7 Resim" descr="indir (5).jpg"/>
          <p:cNvPicPr>
            <a:picLocks noChangeAspect="1"/>
          </p:cNvPicPr>
          <p:nvPr/>
        </p:nvPicPr>
        <p:blipFill>
          <a:blip r:embed="rId3" cstate="print"/>
          <a:stretch>
            <a:fillRect/>
          </a:stretch>
        </p:blipFill>
        <p:spPr>
          <a:xfrm>
            <a:off x="467544" y="836712"/>
            <a:ext cx="3096344" cy="2566789"/>
          </a:xfrm>
          <a:prstGeom prst="rect">
            <a:avLst/>
          </a:prstGeom>
        </p:spPr>
      </p:pic>
      <p:pic>
        <p:nvPicPr>
          <p:cNvPr id="9" name="8 Resim" descr="indir (6).jpg"/>
          <p:cNvPicPr>
            <a:picLocks noChangeAspect="1"/>
          </p:cNvPicPr>
          <p:nvPr/>
        </p:nvPicPr>
        <p:blipFill>
          <a:blip r:embed="rId4" cstate="print"/>
          <a:stretch>
            <a:fillRect/>
          </a:stretch>
        </p:blipFill>
        <p:spPr>
          <a:xfrm>
            <a:off x="971600" y="3789040"/>
            <a:ext cx="3007221" cy="2808312"/>
          </a:xfrm>
          <a:prstGeom prst="rect">
            <a:avLst/>
          </a:prstGeom>
        </p:spPr>
      </p:pic>
      <p:pic>
        <p:nvPicPr>
          <p:cNvPr id="10" name="9 Resim" descr="indir (7).jpg"/>
          <p:cNvPicPr>
            <a:picLocks noChangeAspect="1"/>
          </p:cNvPicPr>
          <p:nvPr/>
        </p:nvPicPr>
        <p:blipFill>
          <a:blip r:embed="rId5" cstate="print"/>
          <a:stretch>
            <a:fillRect/>
          </a:stretch>
        </p:blipFill>
        <p:spPr>
          <a:xfrm>
            <a:off x="4860032" y="3789040"/>
            <a:ext cx="3240360" cy="259228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r>
              <a:rPr lang="tr-TR" b="1" dirty="0" err="1" smtClean="0">
                <a:latin typeface="Times New Roman" pitchFamily="18" charset="0"/>
                <a:cs typeface="Times New Roman" pitchFamily="18" charset="0"/>
              </a:rPr>
              <a:t>Nazogastrik</a:t>
            </a:r>
            <a:r>
              <a:rPr lang="tr-TR" b="1" dirty="0" smtClean="0">
                <a:latin typeface="Times New Roman" pitchFamily="18" charset="0"/>
                <a:cs typeface="Times New Roman" pitchFamily="18" charset="0"/>
              </a:rPr>
              <a:t> Tüp Uygulaması</a:t>
            </a:r>
            <a:endParaRPr lang="tr-TR" dirty="0"/>
          </a:p>
        </p:txBody>
      </p:sp>
      <p:sp>
        <p:nvSpPr>
          <p:cNvPr id="8" name="7 Metin Yer Tutucusu"/>
          <p:cNvSpPr>
            <a:spLocks noGrp="1"/>
          </p:cNvSpPr>
          <p:nvPr>
            <p:ph type="body" idx="1"/>
          </p:nvPr>
        </p:nvSpPr>
        <p:spPr>
          <a:xfrm>
            <a:off x="395536" y="1196752"/>
            <a:ext cx="8219256" cy="639762"/>
          </a:xfrm>
        </p:spPr>
        <p:txBody>
          <a:bodyPr>
            <a:normAutofit/>
          </a:bodyPr>
          <a:lstStyle/>
          <a:p>
            <a:pPr algn="ctr"/>
            <a:r>
              <a:rPr lang="tr-TR" sz="2800" dirty="0" smtClean="0">
                <a:latin typeface="Times New Roman" pitchFamily="18" charset="0"/>
                <a:cs typeface="Times New Roman" pitchFamily="18" charset="0"/>
              </a:rPr>
              <a:t>Kullanılacak Araç Gereçler</a:t>
            </a:r>
            <a:endParaRPr lang="tr-TR" sz="2800" dirty="0">
              <a:latin typeface="Times New Roman" pitchFamily="18" charset="0"/>
              <a:cs typeface="Times New Roman" pitchFamily="18" charset="0"/>
            </a:endParaRPr>
          </a:p>
        </p:txBody>
      </p:sp>
      <p:sp>
        <p:nvSpPr>
          <p:cNvPr id="9" name="8 İçerik Yer Tutucusu"/>
          <p:cNvSpPr>
            <a:spLocks noGrp="1"/>
          </p:cNvSpPr>
          <p:nvPr>
            <p:ph sz="half" idx="2"/>
          </p:nvPr>
        </p:nvSpPr>
        <p:spPr/>
        <p:txBody>
          <a:bodyPr>
            <a:noAutofit/>
          </a:bodyPr>
          <a:lstStyle/>
          <a:p>
            <a:pPr>
              <a:buNone/>
            </a:pPr>
            <a:r>
              <a:rPr lang="tr-TR" dirty="0" smtClean="0">
                <a:latin typeface="Times New Roman" pitchFamily="18" charset="0"/>
                <a:cs typeface="Times New Roman" pitchFamily="18" charset="0"/>
              </a:rPr>
              <a:t>-Sonda</a:t>
            </a:r>
          </a:p>
          <a:p>
            <a:pPr>
              <a:buNone/>
            </a:pPr>
            <a:r>
              <a:rPr lang="tr-TR" dirty="0" smtClean="0">
                <a:latin typeface="Times New Roman" pitchFamily="18" charset="0"/>
                <a:cs typeface="Times New Roman" pitchFamily="18" charset="0"/>
              </a:rPr>
              <a:t>- Dil basacağı</a:t>
            </a:r>
          </a:p>
          <a:p>
            <a:pPr>
              <a:buNone/>
            </a:pPr>
            <a:r>
              <a:rPr lang="tr-TR" dirty="0" smtClean="0">
                <a:latin typeface="Times New Roman" pitchFamily="18" charset="0"/>
                <a:cs typeface="Times New Roman" pitchFamily="18" charset="0"/>
              </a:rPr>
              <a:t>-Işık kaynağı</a:t>
            </a:r>
          </a:p>
          <a:p>
            <a:pPr>
              <a:buNone/>
            </a:pPr>
            <a:r>
              <a:rPr lang="tr-TR" dirty="0" smtClean="0">
                <a:latin typeface="Times New Roman" pitchFamily="18" charset="0"/>
                <a:cs typeface="Times New Roman" pitchFamily="18" charset="0"/>
              </a:rPr>
              <a:t>-Gazlı bez</a:t>
            </a:r>
          </a:p>
          <a:p>
            <a:pPr>
              <a:buNone/>
            </a:pPr>
            <a:r>
              <a:rPr lang="tr-TR" dirty="0" smtClean="0">
                <a:latin typeface="Times New Roman" pitchFamily="18" charset="0"/>
                <a:cs typeface="Times New Roman" pitchFamily="18" charset="0"/>
              </a:rPr>
              <a:t>- Stetoskop</a:t>
            </a:r>
          </a:p>
          <a:p>
            <a:pPr>
              <a:buNone/>
            </a:pPr>
            <a:r>
              <a:rPr lang="tr-TR" dirty="0" smtClean="0">
                <a:latin typeface="Times New Roman" pitchFamily="18" charset="0"/>
                <a:cs typeface="Times New Roman" pitchFamily="18" charset="0"/>
              </a:rPr>
              <a:t>-Tek kullanımlık eldiven</a:t>
            </a:r>
          </a:p>
          <a:p>
            <a:pPr>
              <a:buNone/>
            </a:pPr>
            <a:r>
              <a:rPr lang="tr-TR" dirty="0" smtClean="0">
                <a:latin typeface="Times New Roman" pitchFamily="18" charset="0"/>
                <a:cs typeface="Times New Roman" pitchFamily="18" charset="0"/>
              </a:rPr>
              <a:t>- Böbrek küvet</a:t>
            </a:r>
          </a:p>
          <a:p>
            <a:pPr>
              <a:buNone/>
            </a:pP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Flaster</a:t>
            </a:r>
            <a:endParaRPr lang="tr-TR" dirty="0" smtClean="0">
              <a:latin typeface="Times New Roman" pitchFamily="18" charset="0"/>
              <a:cs typeface="Times New Roman" pitchFamily="18" charset="0"/>
            </a:endParaRPr>
          </a:p>
          <a:p>
            <a:pPr>
              <a:buNone/>
            </a:pPr>
            <a:endParaRPr lang="tr-TR" dirty="0">
              <a:latin typeface="Times New Roman" pitchFamily="18" charset="0"/>
              <a:cs typeface="Times New Roman" pitchFamily="18" charset="0"/>
            </a:endParaRPr>
          </a:p>
        </p:txBody>
      </p:sp>
      <p:sp>
        <p:nvSpPr>
          <p:cNvPr id="11" name="10 İçerik Yer Tutucusu"/>
          <p:cNvSpPr>
            <a:spLocks noGrp="1"/>
          </p:cNvSpPr>
          <p:nvPr>
            <p:ph sz="quarter" idx="4"/>
          </p:nvPr>
        </p:nvSpPr>
        <p:spPr/>
        <p:txBody>
          <a:bodyPr/>
          <a:lstStyle/>
          <a:p>
            <a:pPr>
              <a:buNone/>
            </a:pPr>
            <a:r>
              <a:rPr lang="tr-TR" dirty="0" smtClean="0">
                <a:latin typeface="Times New Roman" pitchFamily="18" charset="0"/>
                <a:cs typeface="Times New Roman" pitchFamily="18" charset="0"/>
              </a:rPr>
              <a:t>-Suda eriyebilir yağlayıcı ya da % 09 </a:t>
            </a:r>
            <a:r>
              <a:rPr lang="tr-TR" dirty="0" err="1" smtClean="0">
                <a:latin typeface="Times New Roman" pitchFamily="18" charset="0"/>
                <a:cs typeface="Times New Roman" pitchFamily="18" charset="0"/>
              </a:rPr>
              <a:t>NaCl</a:t>
            </a: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 Bir bardak su ve pipet</a:t>
            </a:r>
            <a:endParaRPr lang="tr-TR" b="1"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 Su geçirmez örtü</a:t>
            </a:r>
          </a:p>
          <a:p>
            <a:pPr>
              <a:buNone/>
            </a:pPr>
            <a:r>
              <a:rPr lang="tr-TR" dirty="0" smtClean="0">
                <a:latin typeface="Times New Roman" pitchFamily="18" charset="0"/>
                <a:cs typeface="Times New Roman" pitchFamily="18" charset="0"/>
              </a:rPr>
              <a:t>- Kağıt peçete</a:t>
            </a:r>
          </a:p>
          <a:p>
            <a:pPr>
              <a:buNone/>
            </a:pPr>
            <a:r>
              <a:rPr lang="tr-TR" dirty="0" smtClean="0">
                <a:latin typeface="Times New Roman" pitchFamily="18" charset="0"/>
                <a:cs typeface="Times New Roman" pitchFamily="18" charset="0"/>
              </a:rPr>
              <a:t>- Kıskaç</a:t>
            </a:r>
          </a:p>
          <a:p>
            <a:pPr>
              <a:buFontTx/>
              <a:buChar char="-"/>
            </a:pPr>
            <a:r>
              <a:rPr lang="tr-TR" dirty="0" err="1" smtClean="0">
                <a:latin typeface="Times New Roman" pitchFamily="18" charset="0"/>
                <a:cs typeface="Times New Roman" pitchFamily="18" charset="0"/>
              </a:rPr>
              <a:t>pH</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stripi</a:t>
            </a: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- 50 ml enjektör</a:t>
            </a:r>
          </a:p>
          <a:p>
            <a:pPr>
              <a:buNone/>
            </a:pPr>
            <a:r>
              <a:rPr lang="tr-TR" dirty="0" smtClean="0">
                <a:latin typeface="Times New Roman" pitchFamily="18" charset="0"/>
                <a:cs typeface="Times New Roman" pitchFamily="18" charset="0"/>
              </a:rPr>
              <a:t>- Adaptör</a:t>
            </a:r>
          </a:p>
          <a:p>
            <a:pPr>
              <a:buFontTx/>
              <a:buChar char="-"/>
            </a:pPr>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r>
              <a:rPr lang="tr-TR" b="1" dirty="0" err="1" smtClean="0">
                <a:latin typeface="Times New Roman" pitchFamily="18" charset="0"/>
                <a:cs typeface="Times New Roman" pitchFamily="18" charset="0"/>
              </a:rPr>
              <a:t>Nazogastrik</a:t>
            </a:r>
            <a:r>
              <a:rPr lang="tr-TR" b="1" dirty="0" smtClean="0">
                <a:latin typeface="Times New Roman" pitchFamily="18" charset="0"/>
                <a:cs typeface="Times New Roman" pitchFamily="18" charset="0"/>
              </a:rPr>
              <a:t> Tüp Uygulaması</a:t>
            </a:r>
            <a:endParaRPr lang="tr-TR" dirty="0"/>
          </a:p>
        </p:txBody>
      </p:sp>
      <p:graphicFrame>
        <p:nvGraphicFramePr>
          <p:cNvPr id="9" name="8 İçerik Yer Tutucusu"/>
          <p:cNvGraphicFramePr>
            <a:graphicFrameLocks noGrp="1"/>
          </p:cNvGraphicFramePr>
          <p:nvPr>
            <p:ph idx="1"/>
          </p:nvPr>
        </p:nvGraphicFramePr>
        <p:xfrm>
          <a:off x="457200" y="1600200"/>
          <a:ext cx="8229600" cy="4813046"/>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Hekimin </a:t>
                      </a:r>
                      <a:r>
                        <a:rPr lang="tr-TR" sz="1400" dirty="0">
                          <a:latin typeface="Times New Roman"/>
                          <a:ea typeface="Calibri"/>
                          <a:cs typeface="Times New Roman"/>
                        </a:rPr>
                        <a:t>istemi doğrulanır.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Hastanın doğru tedavi aldığından emin olmayı sağlar.</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El </a:t>
                      </a:r>
                      <a:r>
                        <a:rPr lang="tr-TR" sz="1400" dirty="0">
                          <a:latin typeface="Times New Roman"/>
                          <a:ea typeface="Calibri"/>
                          <a:cs typeface="Times New Roman"/>
                        </a:rPr>
                        <a:t>hijyeni sağlanır, tek kullanımlık eldiven giyilir, gerekli ise kişisel koruyucu ekipman giyilir.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El hijyeni ve kişisel koruyucu ekipman mikroorganizmaların yayılımını engeller.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Kullanılacak </a:t>
                      </a:r>
                      <a:r>
                        <a:rPr lang="tr-TR" sz="1400" dirty="0">
                          <a:latin typeface="Times New Roman"/>
                          <a:ea typeface="Calibri"/>
                          <a:cs typeface="Times New Roman"/>
                        </a:rPr>
                        <a:t>malzemeler hazırlanır ve hasta başına uygun şekilde </a:t>
                      </a:r>
                      <a:r>
                        <a:rPr lang="tr-TR" sz="1400" dirty="0" smtClean="0">
                          <a:latin typeface="Times New Roman"/>
                          <a:ea typeface="Calibri"/>
                          <a:cs typeface="Times New Roman"/>
                        </a:rPr>
                        <a:t>yerleştirilir.</a:t>
                      </a:r>
                      <a:endParaRPr lang="tr-TR" sz="1400" dirty="0">
                        <a:latin typeface="Calibri"/>
                        <a:ea typeface="Calibri"/>
                        <a:cs typeface="Times New Roman"/>
                      </a:endParaRPr>
                    </a:p>
                    <a:p>
                      <a:pPr>
                        <a:lnSpc>
                          <a:spcPct val="106000"/>
                        </a:lnSpc>
                        <a:spcAft>
                          <a:spcPts val="0"/>
                        </a:spcAft>
                      </a:pP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Malzemeleri hazırlamak ve yatağın yanına yerleştirmek zaman ve enerji tasarrufu sağlar.</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Hastanın </a:t>
                      </a:r>
                      <a:r>
                        <a:rPr lang="tr-TR" sz="1400" dirty="0">
                          <a:latin typeface="Times New Roman"/>
                          <a:ea typeface="Calibri"/>
                          <a:cs typeface="Times New Roman"/>
                        </a:rPr>
                        <a:t>kimliği doğrulanır, hastaya işlem açıklanır.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Hastanın kimliğinin doğrulanması, doğru hastaya girişim yapıldığından emin olunmasını sağlar. Açıklama yapmak hasta ile işbirliğini kolaylaştırır.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Hasta </a:t>
                      </a:r>
                      <a:r>
                        <a:rPr lang="tr-TR" sz="1400" dirty="0">
                          <a:latin typeface="Times New Roman"/>
                          <a:ea typeface="Calibri"/>
                          <a:cs typeface="Times New Roman"/>
                        </a:rPr>
                        <a:t>yatağının perdesi çekilir ve odanın kapısı kapatılır. Yatak çalışılabilecek uygun yüksekliğe getirilir; genellikle uygulama yapanın dirsek yüksekliğinde olması önerilir.  Hastadan </a:t>
                      </a:r>
                      <a:r>
                        <a:rPr lang="tr-TR" sz="1400" dirty="0" err="1">
                          <a:latin typeface="Times New Roman"/>
                          <a:ea typeface="Calibri"/>
                          <a:cs typeface="Times New Roman"/>
                        </a:rPr>
                        <a:t>fowler</a:t>
                      </a:r>
                      <a:r>
                        <a:rPr lang="tr-TR" sz="1400" dirty="0">
                          <a:latin typeface="Times New Roman"/>
                          <a:ea typeface="Calibri"/>
                          <a:cs typeface="Times New Roman"/>
                        </a:rPr>
                        <a:t> pozisyonuna gelmesi istenir ya da gelemiyorsa hastanın başı 45 derece yükseltilir. Göğüs kısmı su geçirmez örtü ile örtülür.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Hasta mahremiyeti sağlanır. Uygulama yapanın sırtının ve kaslarının gerilimini azaltmak için yatak uygun yükseklikte olmalıdır. </a:t>
                      </a:r>
                      <a:r>
                        <a:rPr lang="tr-TR" sz="1400" dirty="0" err="1">
                          <a:latin typeface="Times New Roman"/>
                          <a:ea typeface="Calibri"/>
                          <a:cs typeface="Times New Roman"/>
                        </a:rPr>
                        <a:t>Fowler</a:t>
                      </a:r>
                      <a:r>
                        <a:rPr lang="tr-TR" sz="1400" dirty="0">
                          <a:latin typeface="Times New Roman"/>
                          <a:ea typeface="Calibri"/>
                          <a:cs typeface="Times New Roman"/>
                        </a:rPr>
                        <a:t> pozisyonu yutkunmayı kolaylaştırır ve kusma olması durumunda </a:t>
                      </a:r>
                      <a:r>
                        <a:rPr lang="tr-TR" sz="1400" dirty="0" err="1">
                          <a:latin typeface="Times New Roman"/>
                          <a:ea typeface="Calibri"/>
                          <a:cs typeface="Times New Roman"/>
                        </a:rPr>
                        <a:t>aspirasyonu</a:t>
                      </a:r>
                      <a:r>
                        <a:rPr lang="tr-TR" sz="1400" dirty="0">
                          <a:latin typeface="Times New Roman"/>
                          <a:ea typeface="Calibri"/>
                          <a:cs typeface="Times New Roman"/>
                        </a:rPr>
                        <a:t> önler. </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a:latin typeface="Times New Roman"/>
                          <a:ea typeface="Calibri"/>
                          <a:cs typeface="Times New Roman"/>
                        </a:rPr>
                        <a:t>NG </a:t>
                      </a:r>
                      <a:r>
                        <a:rPr lang="tr-TR" sz="1400" dirty="0" err="1">
                          <a:latin typeface="Times New Roman"/>
                          <a:ea typeface="Calibri"/>
                          <a:cs typeface="Times New Roman"/>
                        </a:rPr>
                        <a:t>kataterin</a:t>
                      </a:r>
                      <a:r>
                        <a:rPr lang="tr-TR" sz="1400" dirty="0">
                          <a:latin typeface="Times New Roman"/>
                          <a:ea typeface="Calibri"/>
                          <a:cs typeface="Times New Roman"/>
                        </a:rPr>
                        <a:t> ucu burun ucundan kulak memesine, kulak memesinden </a:t>
                      </a:r>
                      <a:r>
                        <a:rPr lang="tr-TR" sz="1400" dirty="0" err="1">
                          <a:latin typeface="Times New Roman"/>
                          <a:ea typeface="Calibri"/>
                          <a:cs typeface="Times New Roman"/>
                        </a:rPr>
                        <a:t>kisfoidin</a:t>
                      </a:r>
                      <a:r>
                        <a:rPr lang="tr-TR" sz="1400" dirty="0">
                          <a:latin typeface="Times New Roman"/>
                          <a:ea typeface="Calibri"/>
                          <a:cs typeface="Times New Roman"/>
                        </a:rPr>
                        <a:t> alt ucuna kadar ölçülür ve silinmez bir kalemle işaretlenir. </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Ölçüm hastanın midesine giriş için </a:t>
                      </a:r>
                      <a:r>
                        <a:rPr lang="tr-TR" sz="1400" dirty="0" err="1">
                          <a:latin typeface="Times New Roman"/>
                          <a:ea typeface="Calibri"/>
                          <a:cs typeface="Times New Roman"/>
                        </a:rPr>
                        <a:t>kataterin</a:t>
                      </a:r>
                      <a:r>
                        <a:rPr lang="tr-TR" sz="1400" dirty="0">
                          <a:latin typeface="Times New Roman"/>
                          <a:ea typeface="Calibri"/>
                          <a:cs typeface="Times New Roman"/>
                        </a:rPr>
                        <a:t> yeterli uzunlukta olmasını sağlar.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467544" y="0"/>
            <a:ext cx="8229600" cy="1143000"/>
          </a:xfrm>
        </p:spPr>
        <p:txBody>
          <a:bodyPr/>
          <a:lstStyle/>
          <a:p>
            <a:r>
              <a:rPr lang="tr-TR" b="1" dirty="0" err="1" smtClean="0">
                <a:latin typeface="Times New Roman" pitchFamily="18" charset="0"/>
                <a:cs typeface="Times New Roman" pitchFamily="18" charset="0"/>
              </a:rPr>
              <a:t>Nazogastrik</a:t>
            </a:r>
            <a:r>
              <a:rPr lang="tr-TR" b="1" dirty="0" smtClean="0">
                <a:latin typeface="Times New Roman" pitchFamily="18" charset="0"/>
                <a:cs typeface="Times New Roman" pitchFamily="18" charset="0"/>
              </a:rPr>
              <a:t> Tüp Uygulaması</a:t>
            </a:r>
            <a:endParaRPr lang="tr-TR" dirty="0"/>
          </a:p>
        </p:txBody>
      </p:sp>
      <p:graphicFrame>
        <p:nvGraphicFramePr>
          <p:cNvPr id="4" name="3 İçerik Yer Tutucusu"/>
          <p:cNvGraphicFramePr>
            <a:graphicFrameLocks noGrp="1"/>
          </p:cNvGraphicFramePr>
          <p:nvPr>
            <p:ph idx="1"/>
          </p:nvPr>
        </p:nvGraphicFramePr>
        <p:xfrm>
          <a:off x="395536" y="1052736"/>
          <a:ext cx="8229600" cy="5346954"/>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 </a:t>
                      </a:r>
                      <a:r>
                        <a:rPr lang="tr-TR" sz="1400" dirty="0">
                          <a:latin typeface="Times New Roman"/>
                          <a:ea typeface="Calibri"/>
                          <a:cs typeface="Times New Roman"/>
                        </a:rPr>
                        <a:t>NG </a:t>
                      </a:r>
                      <a:r>
                        <a:rPr lang="tr-TR" sz="1400" dirty="0" err="1">
                          <a:latin typeface="Times New Roman"/>
                          <a:ea typeface="Calibri"/>
                          <a:cs typeface="Times New Roman"/>
                        </a:rPr>
                        <a:t>kataterin</a:t>
                      </a:r>
                      <a:r>
                        <a:rPr lang="tr-TR" sz="1400" dirty="0">
                          <a:latin typeface="Times New Roman"/>
                          <a:ea typeface="Calibri"/>
                          <a:cs typeface="Times New Roman"/>
                        </a:rPr>
                        <a:t> ucu kayganlaştırılır (En az 2-4 </a:t>
                      </a:r>
                      <a:r>
                        <a:rPr lang="tr-TR" sz="1400" dirty="0" err="1">
                          <a:latin typeface="Times New Roman"/>
                          <a:ea typeface="Calibri"/>
                          <a:cs typeface="Times New Roman"/>
                        </a:rPr>
                        <a:t>cm’lik</a:t>
                      </a:r>
                      <a:r>
                        <a:rPr lang="tr-TR" sz="1400" dirty="0">
                          <a:latin typeface="Times New Roman"/>
                          <a:ea typeface="Calibri"/>
                          <a:cs typeface="Times New Roman"/>
                        </a:rPr>
                        <a:t> kısım). Gerekirse burun ve </a:t>
                      </a:r>
                      <a:r>
                        <a:rPr lang="tr-TR" sz="1400" dirty="0" err="1">
                          <a:latin typeface="Times New Roman"/>
                          <a:ea typeface="Calibri"/>
                          <a:cs typeface="Times New Roman"/>
                        </a:rPr>
                        <a:t>orafarenkse</a:t>
                      </a:r>
                      <a:r>
                        <a:rPr lang="tr-TR" sz="1400" dirty="0">
                          <a:latin typeface="Times New Roman"/>
                          <a:ea typeface="Calibri"/>
                          <a:cs typeface="Times New Roman"/>
                        </a:rPr>
                        <a:t> kadar </a:t>
                      </a:r>
                      <a:r>
                        <a:rPr lang="tr-TR" sz="1400" dirty="0" err="1">
                          <a:latin typeface="Times New Roman"/>
                          <a:ea typeface="Calibri"/>
                          <a:cs typeface="Times New Roman"/>
                        </a:rPr>
                        <a:t>topikal</a:t>
                      </a:r>
                      <a:r>
                        <a:rPr lang="tr-TR" sz="1400" dirty="0">
                          <a:latin typeface="Times New Roman"/>
                          <a:ea typeface="Calibri"/>
                          <a:cs typeface="Times New Roman"/>
                        </a:rPr>
                        <a:t> anestetik uygulanır.   </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Kayganlaştırıcı sürtünmeyi azaltır ve kataterin mideye geçmesini kolaylaştırır. Suda çözünebilir kayganlaştırıcı kullanıldığında kataterin yanlışlıkla akciğere girmesi durumunda pnömoniye neden olmaz. Topikal anestetikler lokal anestetikler gibi davranarak ağrıyı azaltır.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NG </a:t>
                      </a:r>
                      <a:r>
                        <a:rPr lang="tr-TR" sz="1400" dirty="0" err="1">
                          <a:latin typeface="Times New Roman"/>
                          <a:ea typeface="Calibri"/>
                          <a:cs typeface="Times New Roman"/>
                        </a:rPr>
                        <a:t>kataterin</a:t>
                      </a:r>
                      <a:r>
                        <a:rPr lang="tr-TR" sz="1400" dirty="0">
                          <a:latin typeface="Times New Roman"/>
                          <a:ea typeface="Calibri"/>
                          <a:cs typeface="Times New Roman"/>
                        </a:rPr>
                        <a:t> takılacağı burun deliği seçildikten sonra hastadan başını hafifçe arkaya eğmesi istenir. Sonda nazikçe burun deliğinden sokularak burun kanalının tabanı boyunca aşağıya ve arkaya doğru ilerletilir. </a:t>
                      </a:r>
                      <a:r>
                        <a:rPr lang="tr-TR" sz="1400" dirty="0" err="1">
                          <a:latin typeface="Times New Roman"/>
                          <a:ea typeface="Calibri"/>
                          <a:cs typeface="Times New Roman"/>
                        </a:rPr>
                        <a:t>Katater</a:t>
                      </a:r>
                      <a:r>
                        <a:rPr lang="tr-TR" sz="1400" dirty="0">
                          <a:latin typeface="Times New Roman"/>
                          <a:ea typeface="Calibri"/>
                          <a:cs typeface="Times New Roman"/>
                        </a:rPr>
                        <a:t> </a:t>
                      </a:r>
                      <a:r>
                        <a:rPr lang="tr-TR" sz="1400" dirty="0" err="1">
                          <a:latin typeface="Times New Roman"/>
                          <a:ea typeface="Calibri"/>
                          <a:cs typeface="Times New Roman"/>
                        </a:rPr>
                        <a:t>farenkse</a:t>
                      </a:r>
                      <a:r>
                        <a:rPr lang="tr-TR" sz="1400" dirty="0">
                          <a:latin typeface="Times New Roman"/>
                          <a:ea typeface="Calibri"/>
                          <a:cs typeface="Times New Roman"/>
                        </a:rPr>
                        <a:t> ulaştığında hastada öğürme, gözlerde yaşarma gibi belirtiler görülebilir.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Kataterin nazal pasajın normal konturunda ilerletilmesi irritasyon ve mukozal yaralanma olasılığını azaltır. Öğürme ve göz yaşı normal bir tepkidir.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err="1" smtClean="0">
                          <a:latin typeface="Times New Roman"/>
                          <a:ea typeface="Calibri"/>
                          <a:cs typeface="Times New Roman"/>
                        </a:rPr>
                        <a:t>Katater</a:t>
                      </a:r>
                      <a:r>
                        <a:rPr lang="tr-TR" sz="1400" dirty="0" smtClean="0">
                          <a:latin typeface="Times New Roman"/>
                          <a:ea typeface="Calibri"/>
                          <a:cs typeface="Times New Roman"/>
                        </a:rPr>
                        <a:t> </a:t>
                      </a:r>
                      <a:r>
                        <a:rPr lang="tr-TR" sz="1400" dirty="0" err="1">
                          <a:latin typeface="Times New Roman"/>
                          <a:ea typeface="Calibri"/>
                          <a:cs typeface="Times New Roman"/>
                        </a:rPr>
                        <a:t>farenkse</a:t>
                      </a:r>
                      <a:r>
                        <a:rPr lang="tr-TR" sz="1400" dirty="0">
                          <a:latin typeface="Times New Roman"/>
                          <a:ea typeface="Calibri"/>
                          <a:cs typeface="Times New Roman"/>
                        </a:rPr>
                        <a:t> ulaştıktan sonra hastadan çenesini göğsüne değdirmesi istenir. Pipetle azar azar su verilir ya da oral alamayacak durumda ise yutkunması istenir. Yutkunma ile sonda ileri ve aşağı doğru ilerletilir. Hasta nefes aldığı sırada </a:t>
                      </a:r>
                      <a:r>
                        <a:rPr lang="tr-TR" sz="1400" dirty="0" err="1">
                          <a:latin typeface="Times New Roman"/>
                          <a:ea typeface="Calibri"/>
                          <a:cs typeface="Times New Roman"/>
                        </a:rPr>
                        <a:t>katater</a:t>
                      </a:r>
                      <a:r>
                        <a:rPr lang="tr-TR" sz="1400" dirty="0">
                          <a:latin typeface="Times New Roman"/>
                          <a:ea typeface="Calibri"/>
                          <a:cs typeface="Times New Roman"/>
                        </a:rPr>
                        <a:t> ilerletilmez. Öksürme, öğürme varsa ışık kaynağı ve dil basacağı ile sonda ağız içinden kontrol edilir. </a:t>
                      </a:r>
                      <a:r>
                        <a:rPr lang="tr-TR" sz="1400" dirty="0" err="1">
                          <a:latin typeface="Times New Roman"/>
                          <a:ea typeface="Calibri"/>
                          <a:cs typeface="Times New Roman"/>
                        </a:rPr>
                        <a:t>Katater</a:t>
                      </a:r>
                      <a:r>
                        <a:rPr lang="tr-TR" sz="1400" dirty="0">
                          <a:latin typeface="Times New Roman"/>
                          <a:ea typeface="Calibri"/>
                          <a:cs typeface="Times New Roman"/>
                        </a:rPr>
                        <a:t> kıvrılmışsa düzleştirilir ve tekrar ilerletilir. Herhangi bir sorun yoksa, sonda işaretli yere kadar ilerletilir. Zorlanmaz ve dirençle karşılaşılırsa </a:t>
                      </a:r>
                      <a:r>
                        <a:rPr lang="tr-TR" sz="1400" dirty="0" err="1">
                          <a:latin typeface="Times New Roman"/>
                          <a:ea typeface="Calibri"/>
                          <a:cs typeface="Times New Roman"/>
                        </a:rPr>
                        <a:t>katater</a:t>
                      </a:r>
                      <a:r>
                        <a:rPr lang="tr-TR" sz="1400" dirty="0">
                          <a:latin typeface="Times New Roman"/>
                          <a:ea typeface="Calibri"/>
                          <a:cs typeface="Times New Roman"/>
                        </a:rPr>
                        <a:t> döndürülür.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Başı öne eğme </a:t>
                      </a:r>
                      <a:r>
                        <a:rPr lang="tr-TR" sz="1400" dirty="0" err="1">
                          <a:latin typeface="Times New Roman"/>
                          <a:ea typeface="Calibri"/>
                          <a:cs typeface="Times New Roman"/>
                        </a:rPr>
                        <a:t>trakeanın</a:t>
                      </a:r>
                      <a:r>
                        <a:rPr lang="tr-TR" sz="1400" dirty="0">
                          <a:latin typeface="Times New Roman"/>
                          <a:ea typeface="Calibri"/>
                          <a:cs typeface="Times New Roman"/>
                        </a:rPr>
                        <a:t> kapanmasına ve </a:t>
                      </a:r>
                      <a:r>
                        <a:rPr lang="tr-TR" sz="1400" dirty="0" err="1">
                          <a:latin typeface="Times New Roman"/>
                          <a:ea typeface="Calibri"/>
                          <a:cs typeface="Times New Roman"/>
                        </a:rPr>
                        <a:t>özefagusun</a:t>
                      </a:r>
                      <a:r>
                        <a:rPr lang="tr-TR" sz="1400" dirty="0">
                          <a:latin typeface="Times New Roman"/>
                          <a:ea typeface="Calibri"/>
                          <a:cs typeface="Times New Roman"/>
                        </a:rPr>
                        <a:t> açılmasına yardım eder. Yutkunma </a:t>
                      </a:r>
                      <a:r>
                        <a:rPr lang="tr-TR" sz="1400" dirty="0" err="1">
                          <a:latin typeface="Times New Roman"/>
                          <a:ea typeface="Calibri"/>
                          <a:cs typeface="Times New Roman"/>
                        </a:rPr>
                        <a:t>kataterin</a:t>
                      </a:r>
                      <a:r>
                        <a:rPr lang="tr-TR" sz="1400" dirty="0">
                          <a:latin typeface="Times New Roman"/>
                          <a:ea typeface="Calibri"/>
                          <a:cs typeface="Times New Roman"/>
                        </a:rPr>
                        <a:t> ilerlemesine yardım eder, </a:t>
                      </a:r>
                      <a:r>
                        <a:rPr lang="tr-TR" sz="1400" dirty="0" err="1">
                          <a:latin typeface="Times New Roman"/>
                          <a:ea typeface="Calibri"/>
                          <a:cs typeface="Times New Roman"/>
                        </a:rPr>
                        <a:t>epigilot</a:t>
                      </a:r>
                      <a:r>
                        <a:rPr lang="tr-TR" sz="1400" dirty="0">
                          <a:latin typeface="Times New Roman"/>
                          <a:ea typeface="Calibri"/>
                          <a:cs typeface="Times New Roman"/>
                        </a:rPr>
                        <a:t> </a:t>
                      </a:r>
                      <a:r>
                        <a:rPr lang="tr-TR" sz="1400" dirty="0" err="1">
                          <a:latin typeface="Times New Roman"/>
                          <a:ea typeface="Calibri"/>
                          <a:cs typeface="Times New Roman"/>
                        </a:rPr>
                        <a:t>trakeayı</a:t>
                      </a:r>
                      <a:r>
                        <a:rPr lang="tr-TR" sz="1400" dirty="0">
                          <a:latin typeface="Times New Roman"/>
                          <a:ea typeface="Calibri"/>
                          <a:cs typeface="Times New Roman"/>
                        </a:rPr>
                        <a:t> kapatır, öğürme ve öksürüğün elimine dilmesine yardım eder. </a:t>
                      </a:r>
                      <a:r>
                        <a:rPr lang="tr-TR" sz="1400" dirty="0" err="1">
                          <a:latin typeface="Times New Roman"/>
                          <a:ea typeface="Calibri"/>
                          <a:cs typeface="Times New Roman"/>
                        </a:rPr>
                        <a:t>Katater</a:t>
                      </a:r>
                      <a:r>
                        <a:rPr lang="tr-TR" sz="1400" dirty="0">
                          <a:latin typeface="Times New Roman"/>
                          <a:ea typeface="Calibri"/>
                          <a:cs typeface="Times New Roman"/>
                        </a:rPr>
                        <a:t> kıvrılmışsa şiddetli öksürük ve öğürme olabilir. </a:t>
                      </a:r>
                      <a:r>
                        <a:rPr lang="tr-TR" sz="1400" dirty="0" err="1">
                          <a:latin typeface="Times New Roman"/>
                          <a:ea typeface="Calibri"/>
                          <a:cs typeface="Times New Roman"/>
                        </a:rPr>
                        <a:t>Kataterin</a:t>
                      </a:r>
                      <a:r>
                        <a:rPr lang="tr-TR" sz="1400" dirty="0">
                          <a:latin typeface="Times New Roman"/>
                          <a:ea typeface="Calibri"/>
                          <a:cs typeface="Times New Roman"/>
                        </a:rPr>
                        <a:t> zorlanması mukoza hasarına neden olabilir.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467544" y="0"/>
            <a:ext cx="8229600" cy="1143000"/>
          </a:xfrm>
        </p:spPr>
        <p:txBody>
          <a:bodyPr/>
          <a:lstStyle/>
          <a:p>
            <a:r>
              <a:rPr lang="tr-TR" b="1" dirty="0" err="1" smtClean="0">
                <a:latin typeface="Times New Roman" pitchFamily="18" charset="0"/>
                <a:cs typeface="Times New Roman" pitchFamily="18" charset="0"/>
              </a:rPr>
              <a:t>Nazogastrik</a:t>
            </a:r>
            <a:r>
              <a:rPr lang="tr-TR" b="1" dirty="0" smtClean="0">
                <a:latin typeface="Times New Roman" pitchFamily="18" charset="0"/>
                <a:cs typeface="Times New Roman" pitchFamily="18" charset="0"/>
              </a:rPr>
              <a:t> Tüp Uygulaması</a:t>
            </a:r>
            <a:endParaRPr lang="tr-TR" dirty="0"/>
          </a:p>
        </p:txBody>
      </p:sp>
      <p:graphicFrame>
        <p:nvGraphicFramePr>
          <p:cNvPr id="4" name="3 İçerik Yer Tutucusu"/>
          <p:cNvGraphicFramePr>
            <a:graphicFrameLocks noGrp="1"/>
          </p:cNvGraphicFramePr>
          <p:nvPr>
            <p:ph idx="1"/>
          </p:nvPr>
        </p:nvGraphicFramePr>
        <p:xfrm>
          <a:off x="539552" y="1052736"/>
          <a:ext cx="8229600" cy="5573141"/>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a:latin typeface="Times New Roman"/>
                          <a:ea typeface="Calibri"/>
                          <a:cs typeface="Times New Roman"/>
                        </a:rPr>
                        <a:t>Nefes darlığı, öksürük, </a:t>
                      </a:r>
                      <a:r>
                        <a:rPr lang="tr-TR" sz="1400" dirty="0" err="1">
                          <a:latin typeface="Times New Roman"/>
                          <a:ea typeface="Calibri"/>
                          <a:cs typeface="Times New Roman"/>
                        </a:rPr>
                        <a:t>siyanoz</a:t>
                      </a:r>
                      <a:r>
                        <a:rPr lang="tr-TR" sz="1400" dirty="0">
                          <a:latin typeface="Times New Roman"/>
                          <a:ea typeface="Calibri"/>
                          <a:cs typeface="Times New Roman"/>
                        </a:rPr>
                        <a:t> ve konuşmada zorluk gibi solunum sıkıntısı belirtileri varsa </a:t>
                      </a:r>
                      <a:r>
                        <a:rPr lang="tr-TR" sz="1400" dirty="0" err="1">
                          <a:latin typeface="Times New Roman"/>
                          <a:ea typeface="Calibri"/>
                          <a:cs typeface="Times New Roman"/>
                        </a:rPr>
                        <a:t>katater</a:t>
                      </a:r>
                      <a:r>
                        <a:rPr lang="tr-TR" sz="1400" dirty="0">
                          <a:latin typeface="Times New Roman"/>
                          <a:ea typeface="Calibri"/>
                          <a:cs typeface="Times New Roman"/>
                        </a:rPr>
                        <a:t> geri çekilir ve işlem sonlandırılır.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Katater havayolunda ise solunum sıkıntısı belirtileri gösterir ve hasta konuşamaz.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Kataterin midede olduğu belirlenene kadar, sonda burun ya da çeneye geçici bir şekilde sabitlenir. </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dirty="0" err="1">
                          <a:latin typeface="Times New Roman"/>
                          <a:ea typeface="Calibri"/>
                          <a:cs typeface="Times New Roman"/>
                        </a:rPr>
                        <a:t>Kataterin</a:t>
                      </a:r>
                      <a:r>
                        <a:rPr lang="tr-TR" sz="1400" dirty="0">
                          <a:latin typeface="Times New Roman"/>
                          <a:ea typeface="Calibri"/>
                          <a:cs typeface="Times New Roman"/>
                        </a:rPr>
                        <a:t> pozisyonu belirleninceye kadar bantla sabitlenir.</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u="sng" dirty="0" err="1">
                          <a:latin typeface="Times New Roman"/>
                          <a:ea typeface="Calibri"/>
                          <a:cs typeface="Times New Roman"/>
                        </a:rPr>
                        <a:t>Kataterin</a:t>
                      </a:r>
                      <a:r>
                        <a:rPr lang="tr-TR" sz="1400" u="sng" dirty="0">
                          <a:latin typeface="Times New Roman"/>
                          <a:ea typeface="Calibri"/>
                          <a:cs typeface="Times New Roman"/>
                        </a:rPr>
                        <a:t> midede olma durumu değerlendirilir:</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a)</a:t>
                      </a:r>
                      <a:r>
                        <a:rPr lang="tr-TR" sz="1400" dirty="0" err="1">
                          <a:latin typeface="Times New Roman"/>
                          <a:ea typeface="Calibri"/>
                          <a:cs typeface="Times New Roman"/>
                        </a:rPr>
                        <a:t>Kataterin</a:t>
                      </a:r>
                      <a:r>
                        <a:rPr lang="tr-TR" sz="1400" dirty="0">
                          <a:latin typeface="Times New Roman"/>
                          <a:ea typeface="Calibri"/>
                          <a:cs typeface="Times New Roman"/>
                        </a:rPr>
                        <a:t> ucuna enjektör takılır ve mide içeriği </a:t>
                      </a:r>
                      <a:r>
                        <a:rPr lang="tr-TR" sz="1400" dirty="0" err="1">
                          <a:latin typeface="Times New Roman"/>
                          <a:ea typeface="Calibri"/>
                          <a:cs typeface="Times New Roman"/>
                        </a:rPr>
                        <a:t>aspire</a:t>
                      </a:r>
                      <a:r>
                        <a:rPr lang="tr-TR" sz="1400" dirty="0">
                          <a:latin typeface="Times New Roman"/>
                          <a:ea typeface="Calibri"/>
                          <a:cs typeface="Times New Roman"/>
                        </a:rPr>
                        <a:t> edilir.</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b) </a:t>
                      </a:r>
                      <a:r>
                        <a:rPr lang="tr-TR" sz="1400" dirty="0" err="1">
                          <a:latin typeface="Times New Roman"/>
                          <a:ea typeface="Calibri"/>
                          <a:cs typeface="Times New Roman"/>
                        </a:rPr>
                        <a:t>Ph</a:t>
                      </a:r>
                      <a:r>
                        <a:rPr lang="tr-TR" sz="1400" dirty="0">
                          <a:latin typeface="Times New Roman"/>
                          <a:ea typeface="Calibri"/>
                          <a:cs typeface="Times New Roman"/>
                        </a:rPr>
                        <a:t> Kağıdı kullanılarak içeriğin </a:t>
                      </a:r>
                      <a:r>
                        <a:rPr lang="tr-TR" sz="1400" dirty="0" err="1">
                          <a:latin typeface="Times New Roman"/>
                          <a:ea typeface="Calibri"/>
                          <a:cs typeface="Times New Roman"/>
                        </a:rPr>
                        <a:t>pH’ı</a:t>
                      </a:r>
                      <a:r>
                        <a:rPr lang="tr-TR" sz="1400" dirty="0">
                          <a:latin typeface="Times New Roman"/>
                          <a:ea typeface="Calibri"/>
                          <a:cs typeface="Times New Roman"/>
                        </a:rPr>
                        <a:t> değerlendirilir.</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c) </a:t>
                      </a:r>
                      <a:r>
                        <a:rPr lang="tr-TR" sz="1400" dirty="0" err="1">
                          <a:latin typeface="Times New Roman"/>
                          <a:ea typeface="Calibri"/>
                          <a:cs typeface="Times New Roman"/>
                        </a:rPr>
                        <a:t>Aspire</a:t>
                      </a:r>
                      <a:r>
                        <a:rPr lang="tr-TR" sz="1400" dirty="0">
                          <a:latin typeface="Times New Roman"/>
                          <a:ea typeface="Calibri"/>
                          <a:cs typeface="Times New Roman"/>
                        </a:rPr>
                        <a:t> edilen içeriğin rengi, kokusu kontrol edilir.</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d) Kurum politikası varsa sondanın yerleşimi radyolojik olarak da kontrol edilir.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a) Mide içeriği </a:t>
                      </a:r>
                      <a:r>
                        <a:rPr lang="tr-TR" sz="1400" dirty="0" err="1">
                          <a:latin typeface="Times New Roman"/>
                          <a:ea typeface="Calibri"/>
                          <a:cs typeface="Times New Roman"/>
                        </a:rPr>
                        <a:t>aspire</a:t>
                      </a:r>
                      <a:r>
                        <a:rPr lang="tr-TR" sz="1400" dirty="0">
                          <a:latin typeface="Times New Roman"/>
                          <a:ea typeface="Calibri"/>
                          <a:cs typeface="Times New Roman"/>
                        </a:rPr>
                        <a:t> edildiyse </a:t>
                      </a:r>
                      <a:r>
                        <a:rPr lang="tr-TR" sz="1400" dirty="0" err="1">
                          <a:latin typeface="Times New Roman"/>
                          <a:ea typeface="Calibri"/>
                          <a:cs typeface="Times New Roman"/>
                        </a:rPr>
                        <a:t>katater</a:t>
                      </a:r>
                      <a:r>
                        <a:rPr lang="tr-TR" sz="1400" dirty="0">
                          <a:latin typeface="Times New Roman"/>
                          <a:ea typeface="Calibri"/>
                          <a:cs typeface="Times New Roman"/>
                        </a:rPr>
                        <a:t> midededir: mide içeriğinin </a:t>
                      </a:r>
                      <a:r>
                        <a:rPr lang="tr-TR" sz="1400" dirty="0" err="1">
                          <a:latin typeface="Times New Roman"/>
                          <a:ea typeface="Calibri"/>
                          <a:cs typeface="Times New Roman"/>
                        </a:rPr>
                        <a:t>pH’ı</a:t>
                      </a:r>
                      <a:r>
                        <a:rPr lang="tr-TR" sz="1400" dirty="0">
                          <a:latin typeface="Times New Roman"/>
                          <a:ea typeface="Calibri"/>
                          <a:cs typeface="Times New Roman"/>
                        </a:rPr>
                        <a:t> </a:t>
                      </a:r>
                      <a:r>
                        <a:rPr lang="tr-TR" sz="1400" dirty="0" err="1">
                          <a:latin typeface="Times New Roman"/>
                          <a:ea typeface="Calibri"/>
                          <a:cs typeface="Times New Roman"/>
                        </a:rPr>
                        <a:t>gastrik</a:t>
                      </a:r>
                      <a:r>
                        <a:rPr lang="tr-TR" sz="1400" dirty="0">
                          <a:latin typeface="Times New Roman"/>
                          <a:ea typeface="Calibri"/>
                          <a:cs typeface="Times New Roman"/>
                        </a:rPr>
                        <a:t> yerleşimi belirlemek için test edilir. </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b) </a:t>
                      </a:r>
                      <a:r>
                        <a:rPr lang="tr-TR" sz="1400" dirty="0" err="1">
                          <a:latin typeface="Times New Roman"/>
                          <a:ea typeface="Calibri"/>
                          <a:cs typeface="Times New Roman"/>
                        </a:rPr>
                        <a:t>Gastrik</a:t>
                      </a:r>
                      <a:r>
                        <a:rPr lang="tr-TR" sz="1400" dirty="0">
                          <a:latin typeface="Times New Roman"/>
                          <a:ea typeface="Calibri"/>
                          <a:cs typeface="Times New Roman"/>
                        </a:rPr>
                        <a:t> içeriğin </a:t>
                      </a:r>
                      <a:r>
                        <a:rPr lang="tr-TR" sz="1400" dirty="0" err="1">
                          <a:latin typeface="Times New Roman"/>
                          <a:ea typeface="Calibri"/>
                          <a:cs typeface="Times New Roman"/>
                        </a:rPr>
                        <a:t>pH’ı</a:t>
                      </a:r>
                      <a:r>
                        <a:rPr lang="tr-TR" sz="1400" dirty="0">
                          <a:latin typeface="Times New Roman"/>
                          <a:ea typeface="Calibri"/>
                          <a:cs typeface="Times New Roman"/>
                        </a:rPr>
                        <a:t> asidiktir (5,5’ten daha azdır). Hasta asit </a:t>
                      </a:r>
                      <a:r>
                        <a:rPr lang="tr-TR" sz="1400" dirty="0" err="1">
                          <a:latin typeface="Times New Roman"/>
                          <a:ea typeface="Calibri"/>
                          <a:cs typeface="Times New Roman"/>
                        </a:rPr>
                        <a:t>inhibe</a:t>
                      </a:r>
                      <a:r>
                        <a:rPr lang="tr-TR" sz="1400" dirty="0">
                          <a:latin typeface="Times New Roman"/>
                          <a:ea typeface="Calibri"/>
                          <a:cs typeface="Times New Roman"/>
                        </a:rPr>
                        <a:t> eden bir ilaç alıyorsa </a:t>
                      </a:r>
                      <a:r>
                        <a:rPr lang="tr-TR" sz="1400" dirty="0" err="1">
                          <a:latin typeface="Times New Roman"/>
                          <a:ea typeface="Calibri"/>
                          <a:cs typeface="Times New Roman"/>
                        </a:rPr>
                        <a:t>pH</a:t>
                      </a:r>
                      <a:r>
                        <a:rPr lang="tr-TR" sz="1400" dirty="0">
                          <a:latin typeface="Times New Roman"/>
                          <a:ea typeface="Calibri"/>
                          <a:cs typeface="Times New Roman"/>
                        </a:rPr>
                        <a:t> 4-6 arasında olabilir. </a:t>
                      </a:r>
                      <a:r>
                        <a:rPr lang="tr-TR" sz="1400" dirty="0" err="1">
                          <a:latin typeface="Times New Roman"/>
                          <a:ea typeface="Calibri"/>
                          <a:cs typeface="Times New Roman"/>
                        </a:rPr>
                        <a:t>İntestinal</a:t>
                      </a:r>
                      <a:r>
                        <a:rPr lang="tr-TR" sz="1400" dirty="0">
                          <a:latin typeface="Times New Roman"/>
                          <a:ea typeface="Calibri"/>
                          <a:cs typeface="Times New Roman"/>
                        </a:rPr>
                        <a:t> sıvının </a:t>
                      </a:r>
                      <a:r>
                        <a:rPr lang="tr-TR" sz="1400" dirty="0" err="1">
                          <a:latin typeface="Times New Roman"/>
                          <a:ea typeface="Calibri"/>
                          <a:cs typeface="Times New Roman"/>
                        </a:rPr>
                        <a:t>pH’ı</a:t>
                      </a:r>
                      <a:r>
                        <a:rPr lang="tr-TR" sz="1400" dirty="0">
                          <a:latin typeface="Times New Roman"/>
                          <a:ea typeface="Calibri"/>
                          <a:cs typeface="Times New Roman"/>
                        </a:rPr>
                        <a:t> 7’dir. Solunum sıvısının </a:t>
                      </a:r>
                      <a:r>
                        <a:rPr lang="tr-TR" sz="1400" dirty="0" err="1">
                          <a:latin typeface="Times New Roman"/>
                          <a:ea typeface="Calibri"/>
                          <a:cs typeface="Times New Roman"/>
                        </a:rPr>
                        <a:t>pH’ı</a:t>
                      </a:r>
                      <a:r>
                        <a:rPr lang="tr-TR" sz="1400" dirty="0">
                          <a:latin typeface="Times New Roman"/>
                          <a:ea typeface="Calibri"/>
                          <a:cs typeface="Times New Roman"/>
                        </a:rPr>
                        <a:t> 6 ya da daha fazladır. Bu yöntem </a:t>
                      </a:r>
                      <a:r>
                        <a:rPr lang="tr-TR" sz="1400" dirty="0" err="1">
                          <a:latin typeface="Times New Roman"/>
                          <a:ea typeface="Calibri"/>
                          <a:cs typeface="Times New Roman"/>
                        </a:rPr>
                        <a:t>plevral</a:t>
                      </a:r>
                      <a:r>
                        <a:rPr lang="tr-TR" sz="1400" dirty="0">
                          <a:latin typeface="Times New Roman"/>
                          <a:ea typeface="Calibri"/>
                          <a:cs typeface="Times New Roman"/>
                        </a:rPr>
                        <a:t> ve </a:t>
                      </a:r>
                      <a:r>
                        <a:rPr lang="tr-TR" sz="1400" dirty="0" err="1">
                          <a:latin typeface="Times New Roman"/>
                          <a:ea typeface="Calibri"/>
                          <a:cs typeface="Times New Roman"/>
                        </a:rPr>
                        <a:t>intestinal</a:t>
                      </a:r>
                      <a:r>
                        <a:rPr lang="tr-TR" sz="1400" dirty="0">
                          <a:latin typeface="Times New Roman"/>
                          <a:ea typeface="Calibri"/>
                          <a:cs typeface="Times New Roman"/>
                        </a:rPr>
                        <a:t> sıvıyı ayırt etmede etkili değildir.</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c) </a:t>
                      </a:r>
                      <a:r>
                        <a:rPr lang="tr-TR" sz="1400" dirty="0" err="1">
                          <a:latin typeface="Times New Roman"/>
                          <a:ea typeface="Calibri"/>
                          <a:cs typeface="Times New Roman"/>
                        </a:rPr>
                        <a:t>Gastrik</a:t>
                      </a:r>
                      <a:r>
                        <a:rPr lang="tr-TR" sz="1400" dirty="0">
                          <a:latin typeface="Times New Roman"/>
                          <a:ea typeface="Calibri"/>
                          <a:cs typeface="Times New Roman"/>
                        </a:rPr>
                        <a:t> sıvı yeşil partiküllü , kirli beyaz ya da eski kan varsa kahverengi olabilir. </a:t>
                      </a:r>
                      <a:r>
                        <a:rPr lang="tr-TR" sz="1400" dirty="0" err="1">
                          <a:latin typeface="Times New Roman"/>
                          <a:ea typeface="Calibri"/>
                          <a:cs typeface="Times New Roman"/>
                        </a:rPr>
                        <a:t>İsntestinal</a:t>
                      </a:r>
                      <a:r>
                        <a:rPr lang="tr-TR" sz="1400" dirty="0">
                          <a:latin typeface="Times New Roman"/>
                          <a:ea typeface="Calibri"/>
                          <a:cs typeface="Times New Roman"/>
                        </a:rPr>
                        <a:t> içerik açık ya da koyu altın renkten saman renginde görülebilir. Solunum ya da </a:t>
                      </a:r>
                      <a:r>
                        <a:rPr lang="tr-TR" sz="1400" dirty="0" err="1">
                          <a:latin typeface="Times New Roman"/>
                          <a:ea typeface="Calibri"/>
                          <a:cs typeface="Times New Roman"/>
                        </a:rPr>
                        <a:t>trakeabronşial</a:t>
                      </a:r>
                      <a:r>
                        <a:rPr lang="tr-TR" sz="1400" dirty="0">
                          <a:latin typeface="Times New Roman"/>
                          <a:ea typeface="Calibri"/>
                          <a:cs typeface="Times New Roman"/>
                        </a:rPr>
                        <a:t> sıvı genellikle kirli beyazdan taba rengine değişebilmektedir ve mukuslu olabilir. NG </a:t>
                      </a:r>
                      <a:r>
                        <a:rPr lang="tr-TR" sz="1400" dirty="0" err="1">
                          <a:latin typeface="Times New Roman"/>
                          <a:ea typeface="Calibri"/>
                          <a:cs typeface="Times New Roman"/>
                        </a:rPr>
                        <a:t>katater</a:t>
                      </a:r>
                      <a:r>
                        <a:rPr lang="tr-TR" sz="1400" dirty="0">
                          <a:latin typeface="Times New Roman"/>
                          <a:ea typeface="Calibri"/>
                          <a:cs typeface="Times New Roman"/>
                        </a:rPr>
                        <a:t> yerleştirildikten hemen sonra az miktarda kanlı akışkan sıvı görülebilir.</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d)  Radyolojik yöntem NG </a:t>
                      </a:r>
                      <a:r>
                        <a:rPr lang="tr-TR" sz="1400" dirty="0" err="1">
                          <a:latin typeface="Times New Roman"/>
                          <a:ea typeface="Calibri"/>
                          <a:cs typeface="Times New Roman"/>
                        </a:rPr>
                        <a:t>kataterin</a:t>
                      </a:r>
                      <a:r>
                        <a:rPr lang="tr-TR" sz="1400" dirty="0">
                          <a:latin typeface="Times New Roman"/>
                          <a:ea typeface="Calibri"/>
                          <a:cs typeface="Times New Roman"/>
                        </a:rPr>
                        <a:t> yerinin belirlenmesinde en güvenilir yöntem olarak kabul edilir.  </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r>
              <a:rPr lang="tr-TR" b="1" dirty="0" err="1" smtClean="0">
                <a:latin typeface="Times New Roman" pitchFamily="18" charset="0"/>
                <a:cs typeface="Times New Roman" pitchFamily="18" charset="0"/>
              </a:rPr>
              <a:t>Nazogastrik</a:t>
            </a:r>
            <a:r>
              <a:rPr lang="tr-TR" b="1" dirty="0" smtClean="0">
                <a:latin typeface="Times New Roman" pitchFamily="18" charset="0"/>
                <a:cs typeface="Times New Roman" pitchFamily="18" charset="0"/>
              </a:rPr>
              <a:t> Tüp Uygulaması</a:t>
            </a:r>
            <a:endParaRPr lang="tr-TR" dirty="0"/>
          </a:p>
        </p:txBody>
      </p:sp>
      <p:graphicFrame>
        <p:nvGraphicFramePr>
          <p:cNvPr id="4" name="3 İçerik Yer Tutucusu"/>
          <p:cNvGraphicFramePr>
            <a:graphicFrameLocks noGrp="1"/>
          </p:cNvGraphicFramePr>
          <p:nvPr>
            <p:ph idx="1"/>
          </p:nvPr>
        </p:nvGraphicFramePr>
        <p:xfrm>
          <a:off x="457200" y="1600200"/>
          <a:ext cx="8229600" cy="4442206"/>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a:latin typeface="Times New Roman"/>
                          <a:ea typeface="Calibri"/>
                          <a:cs typeface="Times New Roman"/>
                        </a:rPr>
                        <a:t>Burun ucuna cilt bariyeri uygulanır ve kurumaya bırakılır. Eldivenler çıkartılır ve </a:t>
                      </a:r>
                      <a:r>
                        <a:rPr lang="tr-TR" sz="1400" dirty="0" err="1">
                          <a:latin typeface="Times New Roman"/>
                          <a:ea typeface="Calibri"/>
                          <a:cs typeface="Times New Roman"/>
                        </a:rPr>
                        <a:t>katater</a:t>
                      </a:r>
                      <a:r>
                        <a:rPr lang="tr-TR" sz="1400" dirty="0">
                          <a:latin typeface="Times New Roman"/>
                          <a:ea typeface="Calibri"/>
                          <a:cs typeface="Times New Roman"/>
                        </a:rPr>
                        <a:t> </a:t>
                      </a:r>
                      <a:r>
                        <a:rPr lang="tr-TR" sz="1400" dirty="0">
                          <a:highlight>
                            <a:srgbClr val="FFFF00"/>
                          </a:highlight>
                          <a:latin typeface="Times New Roman"/>
                          <a:ea typeface="Calibri"/>
                          <a:cs typeface="Times New Roman"/>
                        </a:rPr>
                        <a:t>kullanıma hazır sabitleme kiti</a:t>
                      </a:r>
                      <a:r>
                        <a:rPr lang="tr-TR" sz="1400" dirty="0">
                          <a:latin typeface="Times New Roman"/>
                          <a:ea typeface="Calibri"/>
                          <a:cs typeface="Times New Roman"/>
                        </a:rPr>
                        <a:t> ile </a:t>
                      </a:r>
                      <a:r>
                        <a:rPr lang="tr-TR" sz="1400" dirty="0" err="1">
                          <a:latin typeface="Times New Roman"/>
                          <a:ea typeface="Calibri"/>
                          <a:cs typeface="Times New Roman"/>
                        </a:rPr>
                        <a:t>katater</a:t>
                      </a:r>
                      <a:r>
                        <a:rPr lang="tr-TR" sz="1400" dirty="0">
                          <a:latin typeface="Times New Roman"/>
                          <a:ea typeface="Calibri"/>
                          <a:cs typeface="Times New Roman"/>
                        </a:rPr>
                        <a:t> buruna sabitlenir. Bantla sabitlemek için:</a:t>
                      </a:r>
                      <a:endParaRPr lang="tr-TR" sz="1400" dirty="0">
                        <a:latin typeface="Calibri"/>
                        <a:ea typeface="Calibri"/>
                        <a:cs typeface="Times New Roman"/>
                      </a:endParaRPr>
                    </a:p>
                    <a:p>
                      <a:pPr marL="342900" lvl="0" indent="-342900">
                        <a:lnSpc>
                          <a:spcPct val="106000"/>
                        </a:lnSpc>
                        <a:spcAft>
                          <a:spcPts val="0"/>
                        </a:spcAft>
                        <a:buFont typeface="+mj-lt"/>
                        <a:buAutoNum type="alphaLcParenR"/>
                      </a:pPr>
                      <a:r>
                        <a:rPr lang="tr-TR" sz="1400" dirty="0">
                          <a:latin typeface="Times New Roman"/>
                          <a:ea typeface="Calibri"/>
                          <a:cs typeface="Times New Roman"/>
                        </a:rPr>
                        <a:t>10 cm bant kesilir ve alttan ikiye ayrılır.</a:t>
                      </a:r>
                      <a:endParaRPr lang="tr-TR" sz="1400" dirty="0">
                        <a:latin typeface="Calibri"/>
                        <a:ea typeface="Calibri"/>
                        <a:cs typeface="Times New Roman"/>
                      </a:endParaRPr>
                    </a:p>
                    <a:p>
                      <a:pPr marL="342900" lvl="0" indent="-342900">
                        <a:lnSpc>
                          <a:spcPct val="106000"/>
                        </a:lnSpc>
                        <a:spcAft>
                          <a:spcPts val="0"/>
                        </a:spcAft>
                        <a:buFont typeface="+mj-lt"/>
                        <a:buAutoNum type="alphaLcParenR"/>
                      </a:pPr>
                      <a:r>
                        <a:rPr lang="tr-TR" sz="1400" dirty="0">
                          <a:latin typeface="Times New Roman"/>
                          <a:ea typeface="Calibri"/>
                          <a:cs typeface="Times New Roman"/>
                        </a:rPr>
                        <a:t>Hastanın burun kökünün üstüne </a:t>
                      </a:r>
                      <a:r>
                        <a:rPr lang="tr-TR" sz="1400" dirty="0" err="1">
                          <a:latin typeface="Times New Roman"/>
                          <a:ea typeface="Calibri"/>
                          <a:cs typeface="Times New Roman"/>
                        </a:rPr>
                        <a:t>bantın</a:t>
                      </a:r>
                      <a:r>
                        <a:rPr lang="tr-TR" sz="1400" dirty="0">
                          <a:latin typeface="Times New Roman"/>
                          <a:ea typeface="Calibri"/>
                          <a:cs typeface="Times New Roman"/>
                        </a:rPr>
                        <a:t> bölünmemiş ucu yerleştirilir.</a:t>
                      </a:r>
                      <a:endParaRPr lang="tr-TR" sz="1400" dirty="0">
                        <a:latin typeface="Calibri"/>
                        <a:ea typeface="Calibri"/>
                        <a:cs typeface="Times New Roman"/>
                      </a:endParaRPr>
                    </a:p>
                    <a:p>
                      <a:pPr marL="342900" lvl="0" indent="-342900">
                        <a:lnSpc>
                          <a:spcPct val="106000"/>
                        </a:lnSpc>
                        <a:spcAft>
                          <a:spcPts val="0"/>
                        </a:spcAft>
                        <a:buFont typeface="+mj-lt"/>
                        <a:buAutoNum type="alphaLcParenR"/>
                      </a:pPr>
                      <a:r>
                        <a:rPr lang="tr-TR" sz="1400" dirty="0" err="1">
                          <a:latin typeface="Times New Roman"/>
                          <a:ea typeface="Calibri"/>
                          <a:cs typeface="Times New Roman"/>
                        </a:rPr>
                        <a:t>Kataterin</a:t>
                      </a:r>
                      <a:r>
                        <a:rPr lang="tr-TR" sz="1400" dirty="0">
                          <a:latin typeface="Times New Roman"/>
                          <a:ea typeface="Calibri"/>
                          <a:cs typeface="Times New Roman"/>
                        </a:rPr>
                        <a:t> altından, üstünden ve burun üzerinden bant sarılır. </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Cilt bariyeri yapışmayı arttırır ve cildi korur. Katateri sabitlemek kataterin içe ve dışa çıkışını önler.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Eldiven giyilir, katater klemplenir ve ucunda olan enjektör çıkartılır. Tıbbi isteme göre kapatılır ya da sakşına alınır.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Sakşın mide dekompresyonu ve mide içeriğinin drenajını sağlar.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Kataterin dışarıda kalan kısmı ölçülür, burun deliklerinden çıktığı noktadaki işaret kontrol edilir ve silinmez kalem ile işaretlenir.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dirty="0" err="1">
                          <a:latin typeface="Times New Roman"/>
                          <a:ea typeface="Calibri"/>
                          <a:cs typeface="Times New Roman"/>
                        </a:rPr>
                        <a:t>Kataterin</a:t>
                      </a:r>
                      <a:r>
                        <a:rPr lang="tr-TR" sz="1400" dirty="0">
                          <a:latin typeface="Times New Roman"/>
                          <a:ea typeface="Calibri"/>
                          <a:cs typeface="Times New Roman"/>
                        </a:rPr>
                        <a:t> dışta kalan uzunluğunun artması yerinden çıktığını gösterir. </a:t>
                      </a:r>
                      <a:r>
                        <a:rPr lang="tr-TR" sz="1400" dirty="0" err="1">
                          <a:latin typeface="Times New Roman"/>
                          <a:ea typeface="Calibri"/>
                          <a:cs typeface="Times New Roman"/>
                        </a:rPr>
                        <a:t>Kataterin</a:t>
                      </a:r>
                      <a:r>
                        <a:rPr lang="tr-TR" sz="1400" dirty="0">
                          <a:latin typeface="Times New Roman"/>
                          <a:ea typeface="Calibri"/>
                          <a:cs typeface="Times New Roman"/>
                        </a:rPr>
                        <a:t> burun deliğinden hemen sonra işaretlenmesi, sonraki değerlendirmelerde </a:t>
                      </a:r>
                      <a:r>
                        <a:rPr lang="tr-TR" sz="1400" dirty="0" err="1">
                          <a:latin typeface="Times New Roman"/>
                          <a:ea typeface="Calibri"/>
                          <a:cs typeface="Times New Roman"/>
                        </a:rPr>
                        <a:t>kataterin</a:t>
                      </a:r>
                      <a:r>
                        <a:rPr lang="tr-TR" sz="1400" dirty="0">
                          <a:latin typeface="Times New Roman"/>
                          <a:ea typeface="Calibri"/>
                          <a:cs typeface="Times New Roman"/>
                        </a:rPr>
                        <a:t> yerleşimini kontrol etmek için gereklidir. </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a:latin typeface="Times New Roman"/>
                          <a:ea typeface="Calibri"/>
                          <a:cs typeface="Times New Roman"/>
                        </a:rPr>
                        <a:t>2-4 saatte bir hastaya ağız bakımı verilir ya da ağız bakımı için desteklenir. Burun bakımı sağlanır.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Ağız bakımı ağız hijyenini ve konforu sağlar, susamayı azaltır. </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r>
              <a:rPr lang="tr-TR" b="1" dirty="0" err="1" smtClean="0">
                <a:latin typeface="Times New Roman" pitchFamily="18" charset="0"/>
                <a:cs typeface="Times New Roman" pitchFamily="18" charset="0"/>
              </a:rPr>
              <a:t>Nazogastrik</a:t>
            </a:r>
            <a:r>
              <a:rPr lang="tr-TR" b="1" dirty="0" smtClean="0">
                <a:latin typeface="Times New Roman" pitchFamily="18" charset="0"/>
                <a:cs typeface="Times New Roman" pitchFamily="18" charset="0"/>
              </a:rPr>
              <a:t> Tüp Uygulaması</a:t>
            </a:r>
            <a:endParaRPr lang="tr-TR" dirty="0"/>
          </a:p>
        </p:txBody>
      </p:sp>
      <p:graphicFrame>
        <p:nvGraphicFramePr>
          <p:cNvPr id="4" name="3 İçerik Yer Tutucusu"/>
          <p:cNvGraphicFramePr>
            <a:graphicFrameLocks noGrp="1"/>
          </p:cNvGraphicFramePr>
          <p:nvPr>
            <p:ph idx="1"/>
          </p:nvPr>
        </p:nvGraphicFramePr>
        <p:xfrm>
          <a:off x="457200" y="1600200"/>
          <a:ext cx="8229600" cy="3412976"/>
        </p:xfrm>
        <a:graphic>
          <a:graphicData uri="http://schemas.openxmlformats.org/drawingml/2006/table">
            <a:tbl>
              <a:tblPr firstRow="1" bandRow="1">
                <a:tableStyleId>{5940675A-B579-460E-94D1-54222C63F5DA}</a:tableStyleId>
              </a:tblPr>
              <a:tblGrid>
                <a:gridCol w="4114800"/>
                <a:gridCol w="4114800"/>
              </a:tblGrid>
              <a:tr h="480747">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1172892">
                <a:tc>
                  <a:txBody>
                    <a:bodyPr/>
                    <a:lstStyle/>
                    <a:p>
                      <a:pPr>
                        <a:lnSpc>
                          <a:spcPct val="106000"/>
                        </a:lnSpc>
                        <a:spcAft>
                          <a:spcPts val="0"/>
                        </a:spcAft>
                      </a:pPr>
                      <a:r>
                        <a:rPr lang="tr-TR" sz="1400" dirty="0">
                          <a:latin typeface="Times New Roman"/>
                          <a:ea typeface="Calibri"/>
                          <a:cs typeface="Times New Roman"/>
                        </a:rPr>
                        <a:t>18. Malzemeler toplanır, hastaya rahat edebileceği bir pozisyon verilir, el hijyeni sağlanır. Yatak kenarlıkları kaldırılır ve yatak yüksekliği en düşük seviyeye getirilir.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Hastanın güvenliği ve rahatı sağlanır. El hijyeninin yapılması diğer eşyaların kontamine olmasını ve enfeksiyon bulaşma riskini azaltır.</a:t>
                      </a:r>
                      <a:endParaRPr lang="tr-TR" sz="1400">
                        <a:latin typeface="Calibri"/>
                        <a:ea typeface="Calibri"/>
                        <a:cs typeface="Times New Roman"/>
                      </a:endParaRPr>
                    </a:p>
                  </a:txBody>
                  <a:tcPr marL="68580" marR="68580" marT="0" marB="0"/>
                </a:tc>
              </a:tr>
              <a:tr h="1759337">
                <a:tc>
                  <a:txBody>
                    <a:bodyPr/>
                    <a:lstStyle/>
                    <a:p>
                      <a:pPr algn="just">
                        <a:lnSpc>
                          <a:spcPct val="106000"/>
                        </a:lnSpc>
                        <a:spcAft>
                          <a:spcPts val="0"/>
                        </a:spcAft>
                      </a:pPr>
                      <a:r>
                        <a:rPr lang="tr-TR" sz="1400">
                          <a:latin typeface="Times New Roman"/>
                          <a:ea typeface="Calibri"/>
                          <a:cs typeface="Times New Roman"/>
                        </a:rPr>
                        <a:t>Tarih, saat, hastanın abdomenine dair değerlendirmeler, bağırsak sesleri, kullanılan kataterin özellikleri, hangi burun deliğine yerleştirildiği, burun deliğinden çıktığı noktadan sonraki uzunluğu, gastrik içeriğin özelliği, pH seviyesine dair bilgileri içeren kayıt gözleme kaydedilir.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Uygun kayıt hasta bakımının </a:t>
                      </a:r>
                      <a:r>
                        <a:rPr lang="tr-TR" sz="1400" dirty="0" smtClean="0">
                          <a:latin typeface="Times New Roman"/>
                          <a:ea typeface="Calibri"/>
                          <a:cs typeface="Times New Roman"/>
                        </a:rPr>
                        <a:t>sürdürülebilirliği </a:t>
                      </a:r>
                      <a:r>
                        <a:rPr lang="tr-TR" sz="1400" dirty="0">
                          <a:latin typeface="Times New Roman"/>
                          <a:ea typeface="Calibri"/>
                          <a:cs typeface="Times New Roman"/>
                        </a:rPr>
                        <a:t>ve hemşirelik uygulamalarının görünürlüğü için önemlidir.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err="1" smtClean="0"/>
              <a:t>Gastrostomi</a:t>
            </a:r>
            <a:endParaRPr lang="tr-TR"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39552" y="1600200"/>
            <a:ext cx="8208912" cy="485313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b="1" dirty="0">
                <a:latin typeface="Times New Roman" pitchFamily="18" charset="0"/>
                <a:cs typeface="Times New Roman" pitchFamily="18" charset="0"/>
              </a:rPr>
              <a:t>Sindirim Sistemi-</a:t>
            </a:r>
            <a:r>
              <a:rPr lang="tr-TR" b="1" dirty="0" err="1">
                <a:latin typeface="Times New Roman" pitchFamily="18" charset="0"/>
                <a:cs typeface="Times New Roman" pitchFamily="18" charset="0"/>
              </a:rPr>
              <a:t>Cavum</a:t>
            </a:r>
            <a:r>
              <a:rPr lang="tr-TR" b="1" dirty="0">
                <a:latin typeface="Times New Roman" pitchFamily="18" charset="0"/>
                <a:cs typeface="Times New Roman" pitchFamily="18" charset="0"/>
              </a:rPr>
              <a:t> </a:t>
            </a:r>
            <a:r>
              <a:rPr lang="tr-TR" b="1" dirty="0" err="1">
                <a:latin typeface="Times New Roman" pitchFamily="18" charset="0"/>
                <a:cs typeface="Times New Roman" pitchFamily="18" charset="0"/>
              </a:rPr>
              <a:t>Oris</a:t>
            </a:r>
            <a:endParaRPr lang="tr-TR" dirty="0"/>
          </a:p>
        </p:txBody>
      </p:sp>
      <p:sp>
        <p:nvSpPr>
          <p:cNvPr id="8" name="İçerik Yer Tutucusu 7"/>
          <p:cNvSpPr>
            <a:spLocks noGrp="1"/>
          </p:cNvSpPr>
          <p:nvPr>
            <p:ph idx="1"/>
          </p:nvPr>
        </p:nvSpPr>
        <p:spPr/>
        <p:txBody>
          <a:bodyPr>
            <a:normAutofit lnSpcReduction="10000"/>
          </a:bodyPr>
          <a:lstStyle/>
          <a:p>
            <a:pPr marL="0" indent="0" algn="just">
              <a:buNone/>
            </a:pPr>
            <a:r>
              <a:rPr lang="tr-TR" u="sng" dirty="0" err="1" smtClean="0">
                <a:solidFill>
                  <a:srgbClr val="FF0000"/>
                </a:solidFill>
                <a:latin typeface="Times New Roman" pitchFamily="18" charset="0"/>
                <a:cs typeface="Times New Roman" pitchFamily="18" charset="0"/>
              </a:rPr>
              <a:t>Glandula</a:t>
            </a:r>
            <a:r>
              <a:rPr lang="tr-TR" u="sng" dirty="0" smtClean="0">
                <a:solidFill>
                  <a:srgbClr val="FF0000"/>
                </a:solidFill>
                <a:latin typeface="Times New Roman" pitchFamily="18" charset="0"/>
                <a:cs typeface="Times New Roman" pitchFamily="18" charset="0"/>
              </a:rPr>
              <a:t> </a:t>
            </a:r>
            <a:r>
              <a:rPr lang="tr-TR" u="sng" dirty="0" err="1" smtClean="0">
                <a:solidFill>
                  <a:srgbClr val="FF0000"/>
                </a:solidFill>
                <a:latin typeface="Times New Roman" pitchFamily="18" charset="0"/>
                <a:cs typeface="Times New Roman" pitchFamily="18" charset="0"/>
              </a:rPr>
              <a:t>Salivariae</a:t>
            </a:r>
            <a:r>
              <a:rPr lang="tr-TR" u="sng" dirty="0" smtClean="0">
                <a:solidFill>
                  <a:srgbClr val="FF0000"/>
                </a:solidFill>
                <a:latin typeface="Times New Roman" pitchFamily="18" charset="0"/>
                <a:cs typeface="Times New Roman" pitchFamily="18" charset="0"/>
              </a:rPr>
              <a:t> (Tükürük Bezleri)</a:t>
            </a:r>
          </a:p>
          <a:p>
            <a:pPr marL="0" indent="0" algn="just">
              <a:lnSpc>
                <a:spcPct val="150000"/>
              </a:lnSpc>
            </a:pPr>
            <a:r>
              <a:rPr lang="tr-TR" dirty="0" err="1" smtClean="0">
                <a:latin typeface="Times New Roman" pitchFamily="18" charset="0"/>
                <a:cs typeface="Times New Roman" pitchFamily="18" charset="0"/>
              </a:rPr>
              <a:t>Tükrüğün</a:t>
            </a:r>
            <a:r>
              <a:rPr lang="tr-TR" dirty="0" smtClean="0">
                <a:latin typeface="Times New Roman" pitchFamily="18" charset="0"/>
                <a:cs typeface="Times New Roman" pitchFamily="18" charset="0"/>
              </a:rPr>
              <a:t> görevi, içindeki enzimlerle gıdayı parçalayıp, yumuşatarak yutulmasını kolaylaştırmaktır. </a:t>
            </a:r>
          </a:p>
          <a:p>
            <a:pPr marL="0" indent="0" algn="just">
              <a:lnSpc>
                <a:spcPct val="150000"/>
              </a:lnSpc>
            </a:pPr>
            <a:r>
              <a:rPr lang="tr-TR" dirty="0" smtClean="0">
                <a:latin typeface="Times New Roman" pitchFamily="18" charset="0"/>
                <a:cs typeface="Times New Roman" pitchFamily="18" charset="0"/>
              </a:rPr>
              <a:t>Günlük 1000-1500 ml üretilmektedir. </a:t>
            </a:r>
          </a:p>
          <a:p>
            <a:pPr marL="0" indent="0" algn="just">
              <a:lnSpc>
                <a:spcPct val="150000"/>
              </a:lnSpc>
            </a:pPr>
            <a:r>
              <a:rPr lang="tr-TR" dirty="0" err="1" smtClean="0">
                <a:latin typeface="Times New Roman" pitchFamily="18" charset="0"/>
                <a:cs typeface="Times New Roman" pitchFamily="18" charset="0"/>
              </a:rPr>
              <a:t>Ph’ı</a:t>
            </a:r>
            <a:r>
              <a:rPr lang="tr-TR" dirty="0" smtClean="0">
                <a:latin typeface="Times New Roman" pitchFamily="18" charset="0"/>
                <a:cs typeface="Times New Roman" pitchFamily="18" charset="0"/>
              </a:rPr>
              <a:t> 6.35-6.85’tir.</a:t>
            </a:r>
          </a:p>
          <a:p>
            <a:pPr marL="0" indent="0" algn="just"/>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xmlns="" val="1814665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pic>
        <p:nvPicPr>
          <p:cNvPr id="7" name="6 İçerik Yer Tutucusu" descr="25263Medical-Appliances-PEG-feeding-Tube-PEG-feeding_2.jpg"/>
          <p:cNvPicPr>
            <a:picLocks noGrp="1" noChangeAspect="1"/>
          </p:cNvPicPr>
          <p:nvPr>
            <p:ph idx="1"/>
          </p:nvPr>
        </p:nvPicPr>
        <p:blipFill>
          <a:blip r:embed="rId2" cstate="print"/>
          <a:stretch>
            <a:fillRect/>
          </a:stretch>
        </p:blipFill>
        <p:spPr>
          <a:xfrm>
            <a:off x="611560" y="1340768"/>
            <a:ext cx="7704856" cy="5184575"/>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NG/</a:t>
            </a:r>
            <a:r>
              <a:rPr lang="tr-TR" b="1" dirty="0" err="1" smtClean="0">
                <a:latin typeface="Times New Roman" pitchFamily="18" charset="0"/>
                <a:cs typeface="Times New Roman" pitchFamily="18" charset="0"/>
              </a:rPr>
              <a:t>Gastrostomi</a:t>
            </a:r>
            <a:r>
              <a:rPr lang="tr-TR" b="1" dirty="0" smtClean="0">
                <a:latin typeface="Times New Roman" pitchFamily="18" charset="0"/>
                <a:cs typeface="Times New Roman" pitchFamily="18" charset="0"/>
              </a:rPr>
              <a:t> ile Beslenme </a:t>
            </a:r>
            <a:r>
              <a:rPr lang="tr-TR" b="1" dirty="0" err="1" smtClean="0">
                <a:latin typeface="Times New Roman" pitchFamily="18" charset="0"/>
                <a:cs typeface="Times New Roman" pitchFamily="18" charset="0"/>
              </a:rPr>
              <a:t>Endikasyonları</a:t>
            </a:r>
            <a:endParaRPr lang="tr-TR" dirty="0"/>
          </a:p>
        </p:txBody>
      </p:sp>
      <p:sp>
        <p:nvSpPr>
          <p:cNvPr id="6" name="5 İçerik Yer Tutucusu"/>
          <p:cNvSpPr>
            <a:spLocks noGrp="1"/>
          </p:cNvSpPr>
          <p:nvPr>
            <p:ph sz="half" idx="1"/>
          </p:nvPr>
        </p:nvSpPr>
        <p:spPr/>
        <p:txBody>
          <a:bodyPr>
            <a:normAutofit fontScale="85000" lnSpcReduction="20000"/>
          </a:bodyPr>
          <a:lstStyle/>
          <a:p>
            <a:pPr lvl="0"/>
            <a:r>
              <a:rPr lang="tr-TR" dirty="0" smtClean="0">
                <a:latin typeface="Times New Roman" pitchFamily="18" charset="0"/>
                <a:cs typeface="Times New Roman" pitchFamily="18" charset="0"/>
              </a:rPr>
              <a:t>Kafa, boyun ve üst GİS kanserleri</a:t>
            </a:r>
          </a:p>
          <a:p>
            <a:pPr lvl="0"/>
            <a:r>
              <a:rPr lang="tr-TR" dirty="0" smtClean="0">
                <a:latin typeface="Times New Roman" pitchFamily="18" charset="0"/>
                <a:cs typeface="Times New Roman" pitchFamily="18" charset="0"/>
              </a:rPr>
              <a:t>Uzun süreli </a:t>
            </a:r>
            <a:r>
              <a:rPr lang="tr-TR" dirty="0" err="1" smtClean="0">
                <a:latin typeface="Times New Roman" pitchFamily="18" charset="0"/>
                <a:cs typeface="Times New Roman" pitchFamily="18" charset="0"/>
              </a:rPr>
              <a:t>entübasyon</a:t>
            </a:r>
            <a:r>
              <a:rPr lang="tr-TR" dirty="0" smtClean="0">
                <a:latin typeface="Times New Roman" pitchFamily="18" charset="0"/>
                <a:cs typeface="Times New Roman" pitchFamily="18" charset="0"/>
              </a:rPr>
              <a:t> / yetersiz oral alım ile ilişkili solunum yetmezliği</a:t>
            </a:r>
          </a:p>
          <a:p>
            <a:pPr lvl="0"/>
            <a:r>
              <a:rPr lang="tr-TR" dirty="0" smtClean="0">
                <a:latin typeface="Times New Roman" pitchFamily="18" charset="0"/>
                <a:cs typeface="Times New Roman" pitchFamily="18" charset="0"/>
              </a:rPr>
              <a:t>Kritik bakımdaki hastalar</a:t>
            </a:r>
          </a:p>
          <a:p>
            <a:pPr lvl="0"/>
            <a:r>
              <a:rPr lang="tr-TR" dirty="0" err="1" smtClean="0">
                <a:latin typeface="Times New Roman" pitchFamily="18" charset="0"/>
                <a:cs typeface="Times New Roman" pitchFamily="18" charset="0"/>
              </a:rPr>
              <a:t>Hipermetabolik</a:t>
            </a:r>
            <a:r>
              <a:rPr lang="tr-TR" dirty="0" smtClean="0">
                <a:latin typeface="Times New Roman" pitchFamily="18" charset="0"/>
                <a:cs typeface="Times New Roman" pitchFamily="18" charset="0"/>
              </a:rPr>
              <a:t> durumda olan hastalar (örn. Yanıklar)</a:t>
            </a:r>
          </a:p>
          <a:p>
            <a:pPr lvl="0"/>
            <a:r>
              <a:rPr lang="tr-TR" dirty="0" smtClean="0">
                <a:latin typeface="Times New Roman" pitchFamily="18" charset="0"/>
                <a:cs typeface="Times New Roman" pitchFamily="18" charset="0"/>
              </a:rPr>
              <a:t>Beyin </a:t>
            </a:r>
            <a:r>
              <a:rPr lang="tr-TR" dirty="0" err="1" smtClean="0">
                <a:latin typeface="Times New Roman" pitchFamily="18" charset="0"/>
                <a:cs typeface="Times New Roman" pitchFamily="18" charset="0"/>
              </a:rPr>
              <a:t>neoplazmı</a:t>
            </a:r>
            <a:endParaRPr lang="tr-TR" dirty="0" smtClean="0">
              <a:latin typeface="Times New Roman" pitchFamily="18" charset="0"/>
              <a:cs typeface="Times New Roman" pitchFamily="18" charset="0"/>
            </a:endParaRPr>
          </a:p>
          <a:p>
            <a:r>
              <a:rPr lang="tr-TR" dirty="0" err="1" smtClean="0">
                <a:latin typeface="Times New Roman" pitchFamily="18" charset="0"/>
                <a:cs typeface="Times New Roman" pitchFamily="18" charset="0"/>
              </a:rPr>
              <a:t>Serebrovasküler</a:t>
            </a:r>
            <a:r>
              <a:rPr lang="tr-TR" dirty="0" smtClean="0">
                <a:latin typeface="Times New Roman" pitchFamily="18" charset="0"/>
                <a:cs typeface="Times New Roman" pitchFamily="18" charset="0"/>
              </a:rPr>
              <a:t> olay</a:t>
            </a:r>
          </a:p>
          <a:p>
            <a:r>
              <a:rPr lang="tr-TR" dirty="0" err="1" smtClean="0">
                <a:latin typeface="Times New Roman" pitchFamily="18" charset="0"/>
                <a:cs typeface="Times New Roman" pitchFamily="18" charset="0"/>
              </a:rPr>
              <a:t>Nöromüsküler</a:t>
            </a:r>
            <a:r>
              <a:rPr lang="tr-TR" dirty="0" smtClean="0">
                <a:latin typeface="Times New Roman" pitchFamily="18" charset="0"/>
                <a:cs typeface="Times New Roman" pitchFamily="18" charset="0"/>
              </a:rPr>
              <a:t> bozukluklar (</a:t>
            </a:r>
            <a:r>
              <a:rPr lang="tr-TR" dirty="0" err="1" smtClean="0">
                <a:latin typeface="Times New Roman" pitchFamily="18" charset="0"/>
                <a:cs typeface="Times New Roman" pitchFamily="18" charset="0"/>
              </a:rPr>
              <a:t>multipl</a:t>
            </a:r>
            <a:r>
              <a:rPr lang="tr-TR" dirty="0" smtClean="0">
                <a:latin typeface="Times New Roman" pitchFamily="18" charset="0"/>
                <a:cs typeface="Times New Roman" pitchFamily="18" charset="0"/>
              </a:rPr>
              <a:t> skleroz, Parkinson hastalığı)</a:t>
            </a:r>
          </a:p>
          <a:p>
            <a:pPr lvl="0"/>
            <a:endParaRPr lang="tr-TR" dirty="0" smtClean="0">
              <a:latin typeface="Times New Roman" pitchFamily="18" charset="0"/>
              <a:cs typeface="Times New Roman" pitchFamily="18" charset="0"/>
            </a:endParaRPr>
          </a:p>
        </p:txBody>
      </p:sp>
      <p:sp>
        <p:nvSpPr>
          <p:cNvPr id="7" name="6 İçerik Yer Tutucusu"/>
          <p:cNvSpPr>
            <a:spLocks noGrp="1"/>
          </p:cNvSpPr>
          <p:nvPr>
            <p:ph sz="half" idx="2"/>
          </p:nvPr>
        </p:nvSpPr>
        <p:spPr/>
        <p:txBody>
          <a:bodyPr>
            <a:normAutofit fontScale="85000" lnSpcReduction="20000"/>
          </a:bodyPr>
          <a:lstStyle/>
          <a:p>
            <a:pPr lvl="0"/>
            <a:r>
              <a:rPr lang="tr-TR" dirty="0" err="1" smtClean="0">
                <a:latin typeface="Times New Roman" pitchFamily="18" charset="0"/>
                <a:cs typeface="Times New Roman" pitchFamily="18" charset="0"/>
              </a:rPr>
              <a:t>Demans</a:t>
            </a:r>
            <a:endParaRPr lang="tr-TR" dirty="0" smtClean="0">
              <a:latin typeface="Times New Roman" pitchFamily="18" charset="0"/>
              <a:cs typeface="Times New Roman" pitchFamily="18" charset="0"/>
            </a:endParaRPr>
          </a:p>
          <a:p>
            <a:pPr lvl="0"/>
            <a:r>
              <a:rPr lang="tr-TR" dirty="0" err="1" smtClean="0">
                <a:latin typeface="Times New Roman" pitchFamily="18" charset="0"/>
                <a:cs typeface="Times New Roman" pitchFamily="18" charset="0"/>
              </a:rPr>
              <a:t>Miyopati</a:t>
            </a:r>
            <a:endParaRPr lang="tr-TR" dirty="0" smtClean="0">
              <a:latin typeface="Times New Roman" pitchFamily="18" charset="0"/>
              <a:cs typeface="Times New Roman" pitchFamily="18" charset="0"/>
            </a:endParaRPr>
          </a:p>
          <a:p>
            <a:pPr lvl="0"/>
            <a:r>
              <a:rPr lang="tr-TR" dirty="0" smtClean="0">
                <a:latin typeface="Times New Roman" pitchFamily="18" charset="0"/>
                <a:cs typeface="Times New Roman" pitchFamily="18" charset="0"/>
              </a:rPr>
              <a:t>Parkinson</a:t>
            </a:r>
          </a:p>
          <a:p>
            <a:pPr lvl="0"/>
            <a:r>
              <a:rPr lang="tr-TR" dirty="0" err="1" smtClean="0">
                <a:latin typeface="Times New Roman" pitchFamily="18" charset="0"/>
                <a:cs typeface="Times New Roman" pitchFamily="18" charset="0"/>
              </a:rPr>
              <a:t>Enterokutanöz</a:t>
            </a:r>
            <a:r>
              <a:rPr lang="tr-TR" dirty="0" smtClean="0">
                <a:latin typeface="Times New Roman" pitchFamily="18" charset="0"/>
                <a:cs typeface="Times New Roman" pitchFamily="18" charset="0"/>
              </a:rPr>
              <a:t> fistül</a:t>
            </a:r>
          </a:p>
          <a:p>
            <a:pPr lvl="0"/>
            <a:r>
              <a:rPr lang="tr-TR" dirty="0" err="1" smtClean="0">
                <a:latin typeface="Times New Roman" pitchFamily="18" charset="0"/>
                <a:cs typeface="Times New Roman" pitchFamily="18" charset="0"/>
              </a:rPr>
              <a:t>Enflamatuar</a:t>
            </a:r>
            <a:r>
              <a:rPr lang="tr-TR" dirty="0" smtClean="0">
                <a:latin typeface="Times New Roman" pitchFamily="18" charset="0"/>
                <a:cs typeface="Times New Roman" pitchFamily="18" charset="0"/>
              </a:rPr>
              <a:t> barsak hastalığı</a:t>
            </a:r>
          </a:p>
          <a:p>
            <a:pPr lvl="0"/>
            <a:r>
              <a:rPr lang="tr-TR" dirty="0" smtClean="0">
                <a:latin typeface="Times New Roman" pitchFamily="18" charset="0"/>
                <a:cs typeface="Times New Roman" pitchFamily="18" charset="0"/>
              </a:rPr>
              <a:t>Orta şiddette </a:t>
            </a:r>
            <a:r>
              <a:rPr lang="tr-TR" dirty="0" err="1" smtClean="0">
                <a:latin typeface="Times New Roman" pitchFamily="18" charset="0"/>
                <a:cs typeface="Times New Roman" pitchFamily="18" charset="0"/>
              </a:rPr>
              <a:t>pankreatit</a:t>
            </a:r>
            <a:endParaRPr lang="tr-TR" dirty="0" smtClean="0">
              <a:latin typeface="Times New Roman" pitchFamily="18" charset="0"/>
              <a:cs typeface="Times New Roman" pitchFamily="18" charset="0"/>
            </a:endParaRPr>
          </a:p>
          <a:p>
            <a:pPr lvl="0"/>
            <a:r>
              <a:rPr lang="tr-TR" dirty="0" smtClean="0">
                <a:latin typeface="Times New Roman" pitchFamily="18" charset="0"/>
                <a:cs typeface="Times New Roman" pitchFamily="18" charset="0"/>
              </a:rPr>
              <a:t>Uzun süreli </a:t>
            </a:r>
            <a:r>
              <a:rPr lang="tr-TR" dirty="0" err="1" smtClean="0">
                <a:latin typeface="Times New Roman" pitchFamily="18" charset="0"/>
                <a:cs typeface="Times New Roman" pitchFamily="18" charset="0"/>
              </a:rPr>
              <a:t>entübasyon</a:t>
            </a:r>
            <a:r>
              <a:rPr lang="tr-TR" dirty="0" smtClean="0">
                <a:latin typeface="Times New Roman" pitchFamily="18" charset="0"/>
                <a:cs typeface="Times New Roman" pitchFamily="18" charset="0"/>
              </a:rPr>
              <a:t> ile solunum yetmezliği</a:t>
            </a:r>
          </a:p>
          <a:p>
            <a:pPr lvl="0"/>
            <a:r>
              <a:rPr lang="tr-TR" dirty="0" smtClean="0">
                <a:latin typeface="Times New Roman" pitchFamily="18" charset="0"/>
                <a:cs typeface="Times New Roman" pitchFamily="18" charset="0"/>
              </a:rPr>
              <a:t>Yetersiz oral alım</a:t>
            </a:r>
          </a:p>
          <a:p>
            <a:endParaRPr lang="tr-TR"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NG/</a:t>
            </a:r>
            <a:r>
              <a:rPr lang="tr-TR" b="1" dirty="0" err="1" smtClean="0">
                <a:latin typeface="Times New Roman" pitchFamily="18" charset="0"/>
                <a:cs typeface="Times New Roman" pitchFamily="18" charset="0"/>
              </a:rPr>
              <a:t>Gastrostomi</a:t>
            </a:r>
            <a:r>
              <a:rPr lang="tr-TR" b="1" dirty="0" smtClean="0">
                <a:latin typeface="Times New Roman" pitchFamily="18" charset="0"/>
                <a:cs typeface="Times New Roman" pitchFamily="18" charset="0"/>
              </a:rPr>
              <a:t> ile Beslenme </a:t>
            </a:r>
            <a:endParaRPr lang="tr-TR" dirty="0"/>
          </a:p>
        </p:txBody>
      </p:sp>
      <p:sp>
        <p:nvSpPr>
          <p:cNvPr id="5" name="4 İçerik Yer Tutucusu"/>
          <p:cNvSpPr>
            <a:spLocks noGrp="1"/>
          </p:cNvSpPr>
          <p:nvPr>
            <p:ph idx="1"/>
          </p:nvPr>
        </p:nvSpPr>
        <p:spPr/>
        <p:txBody>
          <a:bodyPr>
            <a:normAutofit/>
          </a:bodyPr>
          <a:lstStyle/>
          <a:p>
            <a:pPr>
              <a:lnSpc>
                <a:spcPct val="200000"/>
              </a:lnSpc>
            </a:pPr>
            <a:r>
              <a:rPr lang="tr-TR" sz="4000" dirty="0" err="1" smtClean="0">
                <a:latin typeface="Times New Roman" pitchFamily="18" charset="0"/>
                <a:cs typeface="Times New Roman" pitchFamily="18" charset="0"/>
              </a:rPr>
              <a:t>Bolus</a:t>
            </a:r>
            <a:r>
              <a:rPr lang="tr-TR" sz="4000" dirty="0" smtClean="0">
                <a:latin typeface="Times New Roman" pitchFamily="18" charset="0"/>
                <a:cs typeface="Times New Roman" pitchFamily="18" charset="0"/>
              </a:rPr>
              <a:t> </a:t>
            </a:r>
          </a:p>
          <a:p>
            <a:pPr>
              <a:lnSpc>
                <a:spcPct val="200000"/>
              </a:lnSpc>
            </a:pPr>
            <a:r>
              <a:rPr lang="tr-TR" sz="4000" dirty="0" smtClean="0">
                <a:latin typeface="Times New Roman" pitchFamily="18" charset="0"/>
                <a:cs typeface="Times New Roman" pitchFamily="18" charset="0"/>
              </a:rPr>
              <a:t>Sürekli </a:t>
            </a:r>
            <a:r>
              <a:rPr lang="tr-TR" sz="4000" dirty="0" err="1" smtClean="0">
                <a:latin typeface="Times New Roman" pitchFamily="18" charset="0"/>
                <a:cs typeface="Times New Roman" pitchFamily="18" charset="0"/>
              </a:rPr>
              <a:t>İnfüzyon</a:t>
            </a:r>
            <a:r>
              <a:rPr lang="tr-TR" sz="4000" dirty="0" smtClean="0">
                <a:latin typeface="Times New Roman" pitchFamily="18" charset="0"/>
                <a:cs typeface="Times New Roman" pitchFamily="18" charset="0"/>
              </a:rPr>
              <a:t> </a:t>
            </a:r>
            <a:endParaRPr lang="tr-TR" sz="40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fontScale="90000"/>
          </a:bodyPr>
          <a:lstStyle/>
          <a:p>
            <a:r>
              <a:rPr lang="tr-TR" b="1" dirty="0" smtClean="0">
                <a:latin typeface="Times New Roman" pitchFamily="18" charset="0"/>
                <a:cs typeface="Times New Roman" pitchFamily="18" charset="0"/>
              </a:rPr>
              <a:t>NG/</a:t>
            </a:r>
            <a:r>
              <a:rPr lang="tr-TR" b="1" dirty="0" err="1" smtClean="0">
                <a:latin typeface="Times New Roman" pitchFamily="18" charset="0"/>
                <a:cs typeface="Times New Roman" pitchFamily="18" charset="0"/>
              </a:rPr>
              <a:t>Gastrostomi</a:t>
            </a:r>
            <a:r>
              <a:rPr lang="tr-TR" b="1" dirty="0" smtClean="0">
                <a:latin typeface="Times New Roman" pitchFamily="18" charset="0"/>
                <a:cs typeface="Times New Roman" pitchFamily="18" charset="0"/>
              </a:rPr>
              <a:t> Beslenme Uygulama Basamakları</a:t>
            </a:r>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251520" y="1412776"/>
          <a:ext cx="8445624" cy="4668393"/>
        </p:xfrm>
        <a:graphic>
          <a:graphicData uri="http://schemas.openxmlformats.org/drawingml/2006/table">
            <a:tbl>
              <a:tblPr firstRow="1" bandRow="1">
                <a:tableStyleId>{5940675A-B579-460E-94D1-54222C63F5DA}</a:tableStyleId>
              </a:tblPr>
              <a:tblGrid>
                <a:gridCol w="5832648"/>
                <a:gridCol w="2612976"/>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a:latin typeface="Times New Roman"/>
                          <a:ea typeface="Calibri"/>
                          <a:cs typeface="Times New Roman"/>
                        </a:rPr>
                        <a:t>GEREKÇE</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a:latin typeface="Times New Roman"/>
                          <a:ea typeface="Calibri"/>
                          <a:cs typeface="Times New Roman"/>
                        </a:rPr>
                        <a:t>Hekimin istemi doğrulanır (kullanılacak ürün, beslenme miktarı, sıklığı, beslenme ürününü son kullanma tarihi) ve kullanılacak malzemeler hazırlanır ve hasta başına uygun şekilde yerleştirilir:</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 Oda sıcaklığında beklemiş beslenme ürünü      - 50 ml enjektör</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 Beslenme torbası ya da seti                                -Beslenme pompası (İstem yapıldıysa)                                      </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 Stetoskop                                                            -Gerekli ise su</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-Tek kullanımlık eldiven                                       - Alkol</a:t>
                      </a:r>
                      <a:endParaRPr lang="tr-TR" sz="1400" dirty="0">
                        <a:latin typeface="Calibri"/>
                        <a:ea typeface="Calibri"/>
                        <a:cs typeface="Times New Roman"/>
                      </a:endParaRPr>
                    </a:p>
                    <a:p>
                      <a:pPr>
                        <a:lnSpc>
                          <a:spcPct val="106000"/>
                        </a:lnSpc>
                        <a:spcAft>
                          <a:spcPts val="0"/>
                        </a:spcAft>
                        <a:buFontTx/>
                        <a:buChar char="-"/>
                      </a:pPr>
                      <a:r>
                        <a:rPr lang="tr-TR" sz="1400" dirty="0" smtClean="0">
                          <a:latin typeface="Times New Roman"/>
                          <a:ea typeface="Calibri"/>
                          <a:cs typeface="Times New Roman"/>
                        </a:rPr>
                        <a:t>Su </a:t>
                      </a:r>
                      <a:r>
                        <a:rPr lang="tr-TR" sz="1400" dirty="0">
                          <a:latin typeface="Times New Roman"/>
                          <a:ea typeface="Calibri"/>
                          <a:cs typeface="Times New Roman"/>
                        </a:rPr>
                        <a:t>geçirmez örtü                                                 </a:t>
                      </a:r>
                      <a:r>
                        <a:rPr lang="tr-TR" sz="1400" dirty="0" smtClean="0">
                          <a:latin typeface="Times New Roman"/>
                          <a:ea typeface="Calibri"/>
                          <a:cs typeface="Times New Roman"/>
                        </a:rPr>
                        <a:t>- Ölçüm </a:t>
                      </a:r>
                      <a:r>
                        <a:rPr lang="tr-TR" sz="1400" dirty="0">
                          <a:latin typeface="Times New Roman"/>
                          <a:ea typeface="Calibri"/>
                          <a:cs typeface="Times New Roman"/>
                        </a:rPr>
                        <a:t>aracı</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 Kağıt </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 </a:t>
                      </a:r>
                      <a:r>
                        <a:rPr lang="tr-TR" sz="1400" dirty="0" err="1">
                          <a:latin typeface="Times New Roman"/>
                          <a:ea typeface="Calibri"/>
                          <a:cs typeface="Times New Roman"/>
                        </a:rPr>
                        <a:t>pH</a:t>
                      </a:r>
                      <a:r>
                        <a:rPr lang="tr-TR" sz="1400" dirty="0">
                          <a:latin typeface="Times New Roman"/>
                          <a:ea typeface="Calibri"/>
                          <a:cs typeface="Times New Roman"/>
                        </a:rPr>
                        <a:t> </a:t>
                      </a:r>
                      <a:r>
                        <a:rPr lang="tr-TR" sz="1400" dirty="0" err="1">
                          <a:latin typeface="Times New Roman"/>
                          <a:ea typeface="Calibri"/>
                          <a:cs typeface="Times New Roman"/>
                        </a:rPr>
                        <a:t>stripi</a:t>
                      </a:r>
                      <a:r>
                        <a:rPr lang="tr-TR" sz="1400" dirty="0">
                          <a:latin typeface="Times New Roman"/>
                          <a:ea typeface="Calibri"/>
                          <a:cs typeface="Times New Roman"/>
                        </a:rPr>
                        <a:t>                                                        </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Malzemeleri hazırlamak ve yatağın yanına yerleştirmek zaman ve enerji tasarrufu sağlar. </a:t>
                      </a:r>
                      <a:endParaRPr lang="tr-TR" sz="1400">
                        <a:latin typeface="Calibri"/>
                        <a:ea typeface="Calibri"/>
                        <a:cs typeface="Times New Roman"/>
                      </a:endParaRPr>
                    </a:p>
                  </a:txBody>
                  <a:tcPr marL="68580" marR="68580" marT="0" marB="0"/>
                </a:tc>
              </a:tr>
              <a:tr h="370840">
                <a:tc>
                  <a:txBody>
                    <a:bodyPr/>
                    <a:lstStyle/>
                    <a:p>
                      <a:pPr>
                        <a:lnSpc>
                          <a:spcPct val="106000"/>
                        </a:lnSpc>
                        <a:spcAft>
                          <a:spcPts val="800"/>
                        </a:spcAft>
                      </a:pPr>
                      <a:r>
                        <a:rPr lang="tr-TR" sz="1400">
                          <a:latin typeface="Times New Roman"/>
                          <a:ea typeface="Calibri"/>
                          <a:cs typeface="Times New Roman"/>
                        </a:rPr>
                        <a:t>El hijyeni sağlanır, tek kullanımlık eldiven giyilir, gerekli ise kişisel koruyucu ekipman giyilir.</a:t>
                      </a:r>
                      <a:endParaRPr lang="tr-TR" sz="1400">
                        <a:latin typeface="Calibri"/>
                        <a:ea typeface="Calibri"/>
                        <a:cs typeface="Times New Roman"/>
                      </a:endParaRPr>
                    </a:p>
                  </a:txBody>
                  <a:tcPr marL="68580" marR="68580" marT="0" marB="0"/>
                </a:tc>
                <a:tc>
                  <a:txBody>
                    <a:bodyPr/>
                    <a:lstStyle/>
                    <a:p>
                      <a:pPr algn="just">
                        <a:lnSpc>
                          <a:spcPct val="106000"/>
                        </a:lnSpc>
                        <a:spcAft>
                          <a:spcPts val="0"/>
                        </a:spcAft>
                      </a:pPr>
                      <a:r>
                        <a:rPr lang="tr-TR" sz="1400">
                          <a:latin typeface="Times New Roman"/>
                          <a:ea typeface="Calibri"/>
                          <a:cs typeface="Times New Roman"/>
                        </a:rPr>
                        <a:t>El hijyeni ve kişisel koruyucu ekipman mikroorganizmaların yayılımını engeller.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Hastanın kimliği doğrulanır, hastaya işlem açıklanır.</a:t>
                      </a:r>
                      <a:endParaRPr lang="tr-TR" sz="1400">
                        <a:latin typeface="Calibri"/>
                        <a:ea typeface="Calibri"/>
                        <a:cs typeface="Times New Roman"/>
                      </a:endParaRPr>
                    </a:p>
                  </a:txBody>
                  <a:tcPr marL="68580" marR="68580" marT="0" marB="0"/>
                </a:tc>
                <a:tc>
                  <a:txBody>
                    <a:bodyPr/>
                    <a:lstStyle/>
                    <a:p>
                      <a:pPr algn="just">
                        <a:lnSpc>
                          <a:spcPct val="106000"/>
                        </a:lnSpc>
                        <a:spcAft>
                          <a:spcPts val="0"/>
                        </a:spcAft>
                      </a:pPr>
                      <a:r>
                        <a:rPr lang="tr-TR" sz="1400" dirty="0">
                          <a:latin typeface="Times New Roman"/>
                          <a:ea typeface="Calibri"/>
                          <a:cs typeface="Times New Roman"/>
                        </a:rPr>
                        <a:t>Hastanın kimliğinin doğrulanması, doğru hastaya girişim yapıldığından emin olunmasını sağlar. Açıklama yapmak hasta ile işbirliğini kolaylaştırır.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NG/</a:t>
            </a:r>
            <a:r>
              <a:rPr lang="tr-TR" b="1" dirty="0" err="1" smtClean="0">
                <a:latin typeface="Times New Roman" pitchFamily="18" charset="0"/>
                <a:cs typeface="Times New Roman" pitchFamily="18" charset="0"/>
              </a:rPr>
              <a:t>Gastrostomi</a:t>
            </a:r>
            <a:r>
              <a:rPr lang="tr-TR" b="1" dirty="0" smtClean="0">
                <a:latin typeface="Times New Roman" pitchFamily="18" charset="0"/>
                <a:cs typeface="Times New Roman" pitchFamily="18" charset="0"/>
              </a:rPr>
              <a:t> Beslenme Uygulama Basamakları</a:t>
            </a:r>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57200" y="1600200"/>
          <a:ext cx="8229600" cy="4442206"/>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a:latin typeface="Times New Roman"/>
                          <a:ea typeface="Calibri"/>
                          <a:cs typeface="Times New Roman"/>
                        </a:rPr>
                        <a:t>Hasta yatağının perdesi çekilir ve odanın kapısı kapatılır. Yatak çalışılabilecek uygun yüksekliğe getirilir; genellikle uygulama yapanın dirsek yüksekliğinde olması önerilir.  </a:t>
                      </a:r>
                      <a:r>
                        <a:rPr lang="tr-TR" sz="1400" dirty="0" err="1">
                          <a:latin typeface="Times New Roman"/>
                          <a:ea typeface="Calibri"/>
                          <a:cs typeface="Times New Roman"/>
                        </a:rPr>
                        <a:t>Abdominal</a:t>
                      </a:r>
                      <a:r>
                        <a:rPr lang="tr-TR" sz="1400" dirty="0">
                          <a:latin typeface="Times New Roman"/>
                          <a:ea typeface="Calibri"/>
                          <a:cs typeface="Times New Roman"/>
                        </a:rPr>
                        <a:t> değerlendirme yapılır.</a:t>
                      </a:r>
                      <a:endParaRPr lang="tr-TR" sz="1400" dirty="0">
                        <a:latin typeface="Calibri"/>
                        <a:ea typeface="Calibri"/>
                        <a:cs typeface="Times New Roman"/>
                      </a:endParaRPr>
                    </a:p>
                  </a:txBody>
                  <a:tcPr marL="68580" marR="68580" marT="0" marB="0"/>
                </a:tc>
                <a:tc>
                  <a:txBody>
                    <a:bodyPr/>
                    <a:lstStyle/>
                    <a:p>
                      <a:pPr algn="just">
                        <a:lnSpc>
                          <a:spcPct val="106000"/>
                        </a:lnSpc>
                        <a:spcAft>
                          <a:spcPts val="0"/>
                        </a:spcAft>
                      </a:pPr>
                      <a:r>
                        <a:rPr lang="tr-TR" sz="1400">
                          <a:latin typeface="Times New Roman"/>
                          <a:ea typeface="Calibri"/>
                          <a:cs typeface="Times New Roman"/>
                        </a:rPr>
                        <a:t>Hasta mahremiyeti sağlanır. Uygulama yapanın sırtının ve kaslarının gerilimini azaltmak için yatak uygun yükseklikte olmalıdır. Girişime başlamadan önce abdominal değerlendirme yapılması, hastanın durumunu değerlendirme açısından önemlidir.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Hastanın başı 30- 45 derece yükseltilir ve beslenme boyunca mümkünse bu yükseklikte kalması sağlanır.  </a:t>
                      </a:r>
                      <a:endParaRPr lang="tr-TR" sz="1400">
                        <a:latin typeface="Calibri"/>
                        <a:ea typeface="Calibri"/>
                        <a:cs typeface="Times New Roman"/>
                      </a:endParaRPr>
                    </a:p>
                  </a:txBody>
                  <a:tcPr marL="68580" marR="68580" marT="0" marB="0"/>
                </a:tc>
                <a:tc>
                  <a:txBody>
                    <a:bodyPr/>
                    <a:lstStyle/>
                    <a:p>
                      <a:pPr algn="just">
                        <a:lnSpc>
                          <a:spcPct val="106000"/>
                        </a:lnSpc>
                        <a:spcAft>
                          <a:spcPts val="0"/>
                        </a:spcAft>
                      </a:pPr>
                      <a:r>
                        <a:rPr lang="tr-TR" sz="1400">
                          <a:latin typeface="Times New Roman"/>
                          <a:ea typeface="Calibri"/>
                          <a:cs typeface="Times New Roman"/>
                        </a:rPr>
                        <a:t>Bu pozisyon trakeaya aspirasyon riskini en aza indirir.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Hastanın NG kataterinin dışarıda olan kısmı ölçülür ve var olan kayıtlarla karşılaştırılır.</a:t>
                      </a:r>
                      <a:endParaRPr lang="tr-TR" sz="1400">
                        <a:latin typeface="Calibri"/>
                        <a:ea typeface="Calibri"/>
                        <a:cs typeface="Times New Roman"/>
                      </a:endParaRPr>
                    </a:p>
                  </a:txBody>
                  <a:tcPr marL="68580" marR="68580" marT="0" marB="0"/>
                </a:tc>
                <a:tc>
                  <a:txBody>
                    <a:bodyPr/>
                    <a:lstStyle/>
                    <a:p>
                      <a:pPr algn="just">
                        <a:lnSpc>
                          <a:spcPct val="106000"/>
                        </a:lnSpc>
                        <a:spcAft>
                          <a:spcPts val="0"/>
                        </a:spcAft>
                      </a:pPr>
                      <a:r>
                        <a:rPr lang="tr-TR" sz="1400">
                          <a:latin typeface="Times New Roman"/>
                          <a:ea typeface="Calibri"/>
                          <a:cs typeface="Times New Roman"/>
                        </a:rPr>
                        <a:t>Kataterin yerinde olduğunu değerlendirmek için, kataterin dışarıda kalan uzunluğu ölçülür.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err="1">
                          <a:latin typeface="Times New Roman"/>
                          <a:ea typeface="Calibri"/>
                          <a:cs typeface="Times New Roman"/>
                        </a:rPr>
                        <a:t>Kataterin</a:t>
                      </a:r>
                      <a:r>
                        <a:rPr lang="tr-TR" sz="1400" dirty="0">
                          <a:latin typeface="Times New Roman"/>
                          <a:ea typeface="Calibri"/>
                          <a:cs typeface="Times New Roman"/>
                        </a:rPr>
                        <a:t> ucuna enjektör yerleştirilir ve bir miktar mide içeriği </a:t>
                      </a:r>
                      <a:r>
                        <a:rPr lang="tr-TR" sz="1400" dirty="0" err="1">
                          <a:latin typeface="Times New Roman"/>
                          <a:ea typeface="Calibri"/>
                          <a:cs typeface="Times New Roman"/>
                        </a:rPr>
                        <a:t>aspire</a:t>
                      </a:r>
                      <a:r>
                        <a:rPr lang="tr-TR" sz="1400" dirty="0">
                          <a:latin typeface="Times New Roman"/>
                          <a:ea typeface="Calibri"/>
                          <a:cs typeface="Times New Roman"/>
                        </a:rPr>
                        <a:t> edilir ve </a:t>
                      </a:r>
                      <a:r>
                        <a:rPr lang="tr-TR" sz="1400" dirty="0" err="1">
                          <a:latin typeface="Times New Roman"/>
                          <a:ea typeface="Calibri"/>
                          <a:cs typeface="Times New Roman"/>
                        </a:rPr>
                        <a:t>pH’ı</a:t>
                      </a:r>
                      <a:r>
                        <a:rPr lang="tr-TR" sz="1400" dirty="0">
                          <a:latin typeface="Times New Roman"/>
                          <a:ea typeface="Calibri"/>
                          <a:cs typeface="Times New Roman"/>
                        </a:rPr>
                        <a:t> kontrol edilir. </a:t>
                      </a:r>
                      <a:r>
                        <a:rPr lang="tr-TR" sz="1400" dirty="0" err="1">
                          <a:latin typeface="Times New Roman"/>
                          <a:ea typeface="Calibri"/>
                          <a:cs typeface="Times New Roman"/>
                        </a:rPr>
                        <a:t>Aspire</a:t>
                      </a:r>
                      <a:r>
                        <a:rPr lang="tr-TR" sz="1400" dirty="0">
                          <a:latin typeface="Times New Roman"/>
                          <a:ea typeface="Calibri"/>
                          <a:cs typeface="Times New Roman"/>
                        </a:rPr>
                        <a:t> edilen içerik renk ve koku yönünden değerlendirilir.   </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İçerik </a:t>
                      </a:r>
                      <a:r>
                        <a:rPr lang="tr-TR" sz="1400" dirty="0" err="1">
                          <a:latin typeface="Times New Roman"/>
                          <a:ea typeface="Calibri"/>
                          <a:cs typeface="Times New Roman"/>
                        </a:rPr>
                        <a:t>aspire</a:t>
                      </a:r>
                      <a:r>
                        <a:rPr lang="tr-TR" sz="1400" dirty="0">
                          <a:latin typeface="Times New Roman"/>
                          <a:ea typeface="Calibri"/>
                          <a:cs typeface="Times New Roman"/>
                        </a:rPr>
                        <a:t> edildi ise </a:t>
                      </a:r>
                      <a:r>
                        <a:rPr lang="tr-TR" sz="1400" dirty="0" err="1">
                          <a:latin typeface="Times New Roman"/>
                          <a:ea typeface="Calibri"/>
                          <a:cs typeface="Times New Roman"/>
                        </a:rPr>
                        <a:t>katater</a:t>
                      </a:r>
                      <a:r>
                        <a:rPr lang="tr-TR" sz="1400" dirty="0">
                          <a:latin typeface="Times New Roman"/>
                          <a:ea typeface="Calibri"/>
                          <a:cs typeface="Times New Roman"/>
                        </a:rPr>
                        <a:t> midededir. </a:t>
                      </a:r>
                      <a:r>
                        <a:rPr lang="tr-TR" sz="1400" dirty="0" err="1">
                          <a:latin typeface="Times New Roman"/>
                          <a:ea typeface="Calibri"/>
                          <a:cs typeface="Times New Roman"/>
                        </a:rPr>
                        <a:t>Aspire</a:t>
                      </a:r>
                      <a:r>
                        <a:rPr lang="tr-TR" sz="1400" dirty="0">
                          <a:latin typeface="Times New Roman"/>
                          <a:ea typeface="Calibri"/>
                          <a:cs typeface="Times New Roman"/>
                        </a:rPr>
                        <a:t> edilen içeriğin </a:t>
                      </a:r>
                      <a:r>
                        <a:rPr lang="tr-TR" sz="1400" dirty="0" err="1">
                          <a:latin typeface="Times New Roman"/>
                          <a:ea typeface="Calibri"/>
                          <a:cs typeface="Times New Roman"/>
                        </a:rPr>
                        <a:t>pH’ının</a:t>
                      </a:r>
                      <a:r>
                        <a:rPr lang="tr-TR" sz="1400" dirty="0">
                          <a:latin typeface="Times New Roman"/>
                          <a:ea typeface="Calibri"/>
                          <a:cs typeface="Times New Roman"/>
                        </a:rPr>
                        <a:t> asidik olması, </a:t>
                      </a:r>
                      <a:r>
                        <a:rPr lang="tr-TR" sz="1400" dirty="0" err="1">
                          <a:latin typeface="Times New Roman"/>
                          <a:ea typeface="Calibri"/>
                          <a:cs typeface="Times New Roman"/>
                        </a:rPr>
                        <a:t>gastrik</a:t>
                      </a:r>
                      <a:r>
                        <a:rPr lang="tr-TR" sz="1400" dirty="0">
                          <a:latin typeface="Times New Roman"/>
                          <a:ea typeface="Calibri"/>
                          <a:cs typeface="Times New Roman"/>
                        </a:rPr>
                        <a:t> içerik olduğunu göstermektedir. </a:t>
                      </a:r>
                      <a:r>
                        <a:rPr lang="tr-TR" sz="1400" dirty="0" err="1">
                          <a:latin typeface="Times New Roman"/>
                          <a:ea typeface="Calibri"/>
                          <a:cs typeface="Times New Roman"/>
                        </a:rPr>
                        <a:t>Aspire</a:t>
                      </a:r>
                      <a:r>
                        <a:rPr lang="tr-TR" sz="1400" dirty="0">
                          <a:latin typeface="Times New Roman"/>
                          <a:ea typeface="Calibri"/>
                          <a:cs typeface="Times New Roman"/>
                        </a:rPr>
                        <a:t> edilen içeriğin partiküllü, hafif grimsi beyaz (daha önceden kanama olmuşsa kahverengi ) olması </a:t>
                      </a:r>
                      <a:r>
                        <a:rPr lang="tr-TR" sz="1400" dirty="0" err="1">
                          <a:latin typeface="Times New Roman"/>
                          <a:ea typeface="Calibri"/>
                          <a:cs typeface="Times New Roman"/>
                        </a:rPr>
                        <a:t>gastrik</a:t>
                      </a:r>
                      <a:r>
                        <a:rPr lang="tr-TR" sz="1400" dirty="0">
                          <a:latin typeface="Times New Roman"/>
                          <a:ea typeface="Calibri"/>
                          <a:cs typeface="Times New Roman"/>
                        </a:rPr>
                        <a:t> içerik olduğunu göstermektedir.</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a:latin typeface="Times New Roman"/>
                          <a:ea typeface="Calibri"/>
                          <a:cs typeface="Times New Roman"/>
                        </a:rPr>
                        <a:t>İçerik </a:t>
                      </a:r>
                      <a:r>
                        <a:rPr lang="tr-TR" sz="1400" dirty="0" err="1">
                          <a:latin typeface="Times New Roman"/>
                          <a:ea typeface="Calibri"/>
                          <a:cs typeface="Times New Roman"/>
                        </a:rPr>
                        <a:t>aspire</a:t>
                      </a:r>
                      <a:r>
                        <a:rPr lang="tr-TR" sz="1400" dirty="0">
                          <a:latin typeface="Times New Roman"/>
                          <a:ea typeface="Calibri"/>
                          <a:cs typeface="Times New Roman"/>
                        </a:rPr>
                        <a:t> edilmezse </a:t>
                      </a:r>
                      <a:r>
                        <a:rPr lang="tr-TR" sz="1400" dirty="0" err="1">
                          <a:latin typeface="Times New Roman"/>
                          <a:ea typeface="Calibri"/>
                          <a:cs typeface="Times New Roman"/>
                        </a:rPr>
                        <a:t>kataterin</a:t>
                      </a:r>
                      <a:r>
                        <a:rPr lang="tr-TR" sz="1400" dirty="0">
                          <a:latin typeface="Times New Roman"/>
                          <a:ea typeface="Calibri"/>
                          <a:cs typeface="Times New Roman"/>
                        </a:rPr>
                        <a:t> yerleşiminde sorun vardır.  </a:t>
                      </a:r>
                      <a:r>
                        <a:rPr lang="tr-TR" sz="1400" dirty="0" err="1">
                          <a:latin typeface="Times New Roman"/>
                          <a:ea typeface="Calibri"/>
                          <a:cs typeface="Times New Roman"/>
                        </a:rPr>
                        <a:t>Kataterin</a:t>
                      </a:r>
                      <a:r>
                        <a:rPr lang="tr-TR" sz="1400" dirty="0">
                          <a:latin typeface="Times New Roman"/>
                          <a:ea typeface="Calibri"/>
                          <a:cs typeface="Times New Roman"/>
                        </a:rPr>
                        <a:t> yerleşimini kontrol etmek için radyolojik yöntem kullanılabilir.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Radyolojik yöntem NG </a:t>
                      </a:r>
                      <a:r>
                        <a:rPr lang="tr-TR" sz="1400" dirty="0" err="1">
                          <a:latin typeface="Times New Roman"/>
                          <a:ea typeface="Calibri"/>
                          <a:cs typeface="Times New Roman"/>
                        </a:rPr>
                        <a:t>kataterin</a:t>
                      </a:r>
                      <a:r>
                        <a:rPr lang="tr-TR" sz="1400" dirty="0">
                          <a:latin typeface="Times New Roman"/>
                          <a:ea typeface="Calibri"/>
                          <a:cs typeface="Times New Roman"/>
                        </a:rPr>
                        <a:t> yerinin tanımlanmasında en güvenilir yöntem olarak düşünülmektedir.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706090"/>
          </a:xfrm>
        </p:spPr>
        <p:txBody>
          <a:bodyPr>
            <a:noAutofit/>
          </a:bodyPr>
          <a:lstStyle/>
          <a:p>
            <a:r>
              <a:rPr lang="tr-TR" sz="3200" b="1" dirty="0" smtClean="0">
                <a:latin typeface="Times New Roman" pitchFamily="18" charset="0"/>
                <a:cs typeface="Times New Roman" pitchFamily="18" charset="0"/>
              </a:rPr>
              <a:t>NG/</a:t>
            </a:r>
            <a:r>
              <a:rPr lang="tr-TR" sz="3200" b="1" dirty="0" err="1" smtClean="0">
                <a:latin typeface="Times New Roman" pitchFamily="18" charset="0"/>
                <a:cs typeface="Times New Roman" pitchFamily="18" charset="0"/>
              </a:rPr>
              <a:t>Gastrostomi</a:t>
            </a:r>
            <a:r>
              <a:rPr lang="tr-TR" sz="3200" b="1" dirty="0" smtClean="0">
                <a:latin typeface="Times New Roman" pitchFamily="18" charset="0"/>
                <a:cs typeface="Times New Roman" pitchFamily="18" charset="0"/>
              </a:rPr>
              <a:t> Beslenme Uygulama Basamakları</a:t>
            </a:r>
            <a:endParaRPr lang="tr-TR" sz="3200"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395536" y="732217"/>
          <a:ext cx="8229600" cy="6104128"/>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pitchFamily="18" charset="0"/>
                          <a:ea typeface="Calibri"/>
                          <a:cs typeface="Times New Roman" pitchFamily="18" charset="0"/>
                        </a:rPr>
                        <a:t>UYGULAMA BASAMAKLARI</a:t>
                      </a:r>
                      <a:endParaRPr lang="tr-TR" sz="1400" dirty="0">
                        <a:latin typeface="Times New Roman" pitchFamily="18" charset="0"/>
                        <a:ea typeface="Calibri"/>
                        <a:cs typeface="Times New Roman" pitchFamily="18" charset="0"/>
                      </a:endParaRPr>
                    </a:p>
                  </a:txBody>
                  <a:tcPr marL="68580" marR="68580" marT="0" marB="0"/>
                </a:tc>
                <a:tc>
                  <a:txBody>
                    <a:bodyPr/>
                    <a:lstStyle/>
                    <a:p>
                      <a:pPr algn="ctr">
                        <a:lnSpc>
                          <a:spcPct val="106000"/>
                        </a:lnSpc>
                        <a:spcAft>
                          <a:spcPts val="0"/>
                        </a:spcAft>
                      </a:pPr>
                      <a:r>
                        <a:rPr lang="tr-TR" sz="1400" b="1" dirty="0">
                          <a:latin typeface="Times New Roman" pitchFamily="18" charset="0"/>
                          <a:ea typeface="Calibri"/>
                          <a:cs typeface="Times New Roman" pitchFamily="18" charset="0"/>
                        </a:rPr>
                        <a:t>GEREKÇE</a:t>
                      </a:r>
                      <a:endParaRPr lang="tr-TR" sz="1400" dirty="0">
                        <a:latin typeface="Times New Roman" pitchFamily="18" charset="0"/>
                        <a:ea typeface="Calibri"/>
                        <a:cs typeface="Times New Roman" pitchFamily="18" charset="0"/>
                      </a:endParaRPr>
                    </a:p>
                  </a:txBody>
                  <a:tcPr marL="68580" marR="68580" marT="0" marB="0"/>
                </a:tc>
              </a:tr>
              <a:tr h="370840">
                <a:tc>
                  <a:txBody>
                    <a:bodyPr/>
                    <a:lstStyle/>
                    <a:p>
                      <a:pPr>
                        <a:lnSpc>
                          <a:spcPct val="106000"/>
                        </a:lnSpc>
                        <a:spcAft>
                          <a:spcPts val="0"/>
                        </a:spcAft>
                      </a:pPr>
                      <a:r>
                        <a:rPr lang="tr-TR" sz="1400" dirty="0">
                          <a:latin typeface="Times New Roman" pitchFamily="18" charset="0"/>
                          <a:ea typeface="Calibri"/>
                          <a:cs typeface="Times New Roman" pitchFamily="18" charset="0"/>
                        </a:rPr>
                        <a:t>Sondanın midede olduğuna karar verdikten sonra, kurum politikasına göre mide içeriğinin tamamı </a:t>
                      </a:r>
                      <a:r>
                        <a:rPr lang="tr-TR" sz="1400" dirty="0" err="1">
                          <a:latin typeface="Times New Roman" pitchFamily="18" charset="0"/>
                          <a:ea typeface="Calibri"/>
                          <a:cs typeface="Times New Roman" pitchFamily="18" charset="0"/>
                        </a:rPr>
                        <a:t>aspire</a:t>
                      </a:r>
                      <a:r>
                        <a:rPr lang="tr-TR" sz="1400" dirty="0">
                          <a:latin typeface="Times New Roman" pitchFamily="18" charset="0"/>
                          <a:ea typeface="Calibri"/>
                          <a:cs typeface="Times New Roman" pitchFamily="18" charset="0"/>
                        </a:rPr>
                        <a:t> edilerek </a:t>
                      </a:r>
                      <a:r>
                        <a:rPr lang="tr-TR" sz="1400" dirty="0" err="1">
                          <a:latin typeface="Times New Roman" pitchFamily="18" charset="0"/>
                          <a:ea typeface="Calibri"/>
                          <a:cs typeface="Times New Roman" pitchFamily="18" charset="0"/>
                        </a:rPr>
                        <a:t>rezidü</a:t>
                      </a:r>
                      <a:r>
                        <a:rPr lang="tr-TR" sz="1400" dirty="0">
                          <a:latin typeface="Times New Roman" pitchFamily="18" charset="0"/>
                          <a:ea typeface="Calibri"/>
                          <a:cs typeface="Times New Roman" pitchFamily="18" charset="0"/>
                        </a:rPr>
                        <a:t> miktarına bakılabilir ve kurum politikasına göre </a:t>
                      </a:r>
                      <a:r>
                        <a:rPr lang="tr-TR" sz="1400" dirty="0" err="1">
                          <a:latin typeface="Times New Roman" pitchFamily="18" charset="0"/>
                          <a:ea typeface="Calibri"/>
                          <a:cs typeface="Times New Roman" pitchFamily="18" charset="0"/>
                        </a:rPr>
                        <a:t>rezidü</a:t>
                      </a:r>
                      <a:r>
                        <a:rPr lang="tr-TR" sz="1400" dirty="0">
                          <a:latin typeface="Times New Roman" pitchFamily="18" charset="0"/>
                          <a:ea typeface="Calibri"/>
                          <a:cs typeface="Times New Roman" pitchFamily="18" charset="0"/>
                        </a:rPr>
                        <a:t> miktarı uygunsa işleme devam edilir.</a:t>
                      </a:r>
                    </a:p>
                  </a:txBody>
                  <a:tcPr marL="68580" marR="68580" marT="0" marB="0"/>
                </a:tc>
                <a:tc>
                  <a:txBody>
                    <a:bodyPr/>
                    <a:lstStyle/>
                    <a:p>
                      <a:pPr>
                        <a:lnSpc>
                          <a:spcPct val="106000"/>
                        </a:lnSpc>
                        <a:spcAft>
                          <a:spcPts val="0"/>
                        </a:spcAft>
                      </a:pPr>
                      <a:r>
                        <a:rPr lang="tr-TR" sz="1400" dirty="0">
                          <a:latin typeface="Times New Roman" pitchFamily="18" charset="0"/>
                          <a:ea typeface="Calibri"/>
                          <a:cs typeface="Times New Roman" pitchFamily="18" charset="0"/>
                        </a:rPr>
                        <a:t>Kurum politikasına göre her 4-6 </a:t>
                      </a:r>
                      <a:r>
                        <a:rPr lang="tr-TR" sz="1400" dirty="0" err="1">
                          <a:latin typeface="Times New Roman" pitchFamily="18" charset="0"/>
                          <a:ea typeface="Calibri"/>
                          <a:cs typeface="Times New Roman" pitchFamily="18" charset="0"/>
                        </a:rPr>
                        <a:t>satte</a:t>
                      </a:r>
                      <a:r>
                        <a:rPr lang="tr-TR" sz="1400" dirty="0">
                          <a:latin typeface="Times New Roman" pitchFamily="18" charset="0"/>
                          <a:ea typeface="Calibri"/>
                          <a:cs typeface="Times New Roman" pitchFamily="18" charset="0"/>
                        </a:rPr>
                        <a:t> </a:t>
                      </a:r>
                      <a:r>
                        <a:rPr lang="tr-TR" sz="1400" dirty="0" err="1">
                          <a:latin typeface="Times New Roman" pitchFamily="18" charset="0"/>
                          <a:ea typeface="Calibri"/>
                          <a:cs typeface="Times New Roman" pitchFamily="18" charset="0"/>
                        </a:rPr>
                        <a:t>rezidü</a:t>
                      </a:r>
                      <a:r>
                        <a:rPr lang="tr-TR" sz="1400" dirty="0">
                          <a:latin typeface="Times New Roman" pitchFamily="18" charset="0"/>
                          <a:ea typeface="Calibri"/>
                          <a:cs typeface="Times New Roman" pitchFamily="18" charset="0"/>
                        </a:rPr>
                        <a:t> kontrolü yapılabilmektedir. </a:t>
                      </a:r>
                    </a:p>
                  </a:txBody>
                  <a:tcPr marL="68580" marR="68580" marT="0" marB="0"/>
                </a:tc>
              </a:tr>
              <a:tr h="370840">
                <a:tc>
                  <a:txBody>
                    <a:bodyPr/>
                    <a:lstStyle/>
                    <a:p>
                      <a:pPr>
                        <a:lnSpc>
                          <a:spcPct val="106000"/>
                        </a:lnSpc>
                        <a:spcAft>
                          <a:spcPts val="0"/>
                        </a:spcAft>
                      </a:pPr>
                      <a:r>
                        <a:rPr lang="tr-TR" sz="1400">
                          <a:latin typeface="Times New Roman" pitchFamily="18" charset="0"/>
                          <a:ea typeface="Calibri"/>
                          <a:cs typeface="Times New Roman" pitchFamily="18" charset="0"/>
                        </a:rPr>
                        <a:t>Sonda 30 ml su ile yıkanır. Beslenme sisteminin parçaları birleştirilir. Beslenme uygulanır.</a:t>
                      </a:r>
                    </a:p>
                  </a:txBody>
                  <a:tcPr marL="68580" marR="68580" marT="0" marB="0"/>
                </a:tc>
                <a:tc>
                  <a:txBody>
                    <a:bodyPr/>
                    <a:lstStyle/>
                    <a:p>
                      <a:pPr>
                        <a:lnSpc>
                          <a:spcPct val="106000"/>
                        </a:lnSpc>
                        <a:spcAft>
                          <a:spcPts val="0"/>
                        </a:spcAft>
                      </a:pPr>
                      <a:r>
                        <a:rPr lang="tr-TR" sz="1400" dirty="0">
                          <a:latin typeface="Times New Roman" pitchFamily="18" charset="0"/>
                          <a:ea typeface="Calibri"/>
                          <a:cs typeface="Times New Roman" pitchFamily="18" charset="0"/>
                        </a:rPr>
                        <a:t>Su ile yıkama NG </a:t>
                      </a:r>
                      <a:r>
                        <a:rPr lang="tr-TR" sz="1400" dirty="0" err="1">
                          <a:latin typeface="Times New Roman" pitchFamily="18" charset="0"/>
                          <a:ea typeface="Calibri"/>
                          <a:cs typeface="Times New Roman" pitchFamily="18" charset="0"/>
                        </a:rPr>
                        <a:t>kataterin</a:t>
                      </a:r>
                      <a:r>
                        <a:rPr lang="tr-TR" sz="1400" dirty="0">
                          <a:latin typeface="Times New Roman" pitchFamily="18" charset="0"/>
                          <a:ea typeface="Calibri"/>
                          <a:cs typeface="Times New Roman" pitchFamily="18" charset="0"/>
                        </a:rPr>
                        <a:t> tıkanmasını önler. </a:t>
                      </a:r>
                    </a:p>
                  </a:txBody>
                  <a:tcPr marL="68580" marR="68580" marT="0" marB="0"/>
                </a:tc>
              </a:tr>
              <a:tr h="268168">
                <a:tc gridSpan="2">
                  <a:txBody>
                    <a:bodyPr/>
                    <a:lstStyle/>
                    <a:p>
                      <a:r>
                        <a:rPr lang="tr-TR" sz="1400" b="1" i="1" kern="1200" dirty="0" smtClean="0">
                          <a:solidFill>
                            <a:schemeClr val="tx1"/>
                          </a:solidFill>
                          <a:latin typeface="Times New Roman" pitchFamily="18" charset="0"/>
                          <a:ea typeface="+mn-ea"/>
                          <a:cs typeface="Times New Roman" pitchFamily="18" charset="0"/>
                        </a:rPr>
                        <a:t>Beslenme Torbası ile </a:t>
                      </a:r>
                      <a:endParaRPr lang="tr-TR" sz="1400" dirty="0">
                        <a:latin typeface="Times New Roman" pitchFamily="18" charset="0"/>
                        <a:cs typeface="Times New Roman" pitchFamily="18" charset="0"/>
                      </a:endParaRPr>
                    </a:p>
                  </a:txBody>
                  <a:tcPr/>
                </a:tc>
                <a:tc hMerge="1">
                  <a:txBody>
                    <a:bodyPr/>
                    <a:lstStyle/>
                    <a:p>
                      <a:endParaRPr lang="tr-TR" dirty="0"/>
                    </a:p>
                  </a:txBody>
                  <a:tcPr/>
                </a:tc>
              </a:tr>
              <a:tr h="370840">
                <a:tc>
                  <a:txBody>
                    <a:bodyPr/>
                    <a:lstStyle/>
                    <a:p>
                      <a:pPr marL="342900" lvl="0" indent="-342900">
                        <a:lnSpc>
                          <a:spcPct val="106000"/>
                        </a:lnSpc>
                        <a:spcAft>
                          <a:spcPts val="0"/>
                        </a:spcAft>
                        <a:buFont typeface="+mj-lt"/>
                        <a:buAutoNum type="alphaLcParenR"/>
                      </a:pPr>
                      <a:r>
                        <a:rPr lang="tr-TR" sz="1400" dirty="0">
                          <a:latin typeface="Times New Roman" pitchFamily="18" charset="0"/>
                          <a:ea typeface="Calibri"/>
                          <a:cs typeface="Times New Roman" pitchFamily="18" charset="0"/>
                        </a:rPr>
                        <a:t>Beslenme torbasının üzerine hasta adı, tarih, hazırlayan, beslenme ürünü bilgileri kaydedilir. Serum askısına torba asılır.</a:t>
                      </a:r>
                    </a:p>
                    <a:p>
                      <a:pPr marL="342900" lvl="0" indent="-342900">
                        <a:lnSpc>
                          <a:spcPct val="106000"/>
                        </a:lnSpc>
                        <a:spcAft>
                          <a:spcPts val="0"/>
                        </a:spcAft>
                        <a:buFont typeface="+mj-lt"/>
                        <a:buAutoNum type="alphaLcParenR"/>
                      </a:pPr>
                      <a:r>
                        <a:rPr lang="tr-TR" sz="1400" dirty="0">
                          <a:latin typeface="Times New Roman" pitchFamily="18" charset="0"/>
                          <a:ea typeface="Calibri"/>
                          <a:cs typeface="Times New Roman" pitchFamily="18" charset="0"/>
                        </a:rPr>
                        <a:t>Beslenme ürününün son kullanma tarihi kontrol edilir, beslenme ürününün kapağının üzeri alkolle temizlenir, torbaya boşaltılır ve torbanın hastaya gidecek olan ucunun beslenme ürünü ile dolması sağlanır, </a:t>
                      </a:r>
                      <a:r>
                        <a:rPr lang="tr-TR" sz="1400" dirty="0" err="1">
                          <a:latin typeface="Times New Roman" pitchFamily="18" charset="0"/>
                          <a:ea typeface="Calibri"/>
                          <a:cs typeface="Times New Roman" pitchFamily="18" charset="0"/>
                        </a:rPr>
                        <a:t>klemp</a:t>
                      </a:r>
                      <a:r>
                        <a:rPr lang="tr-TR" sz="1400" dirty="0">
                          <a:latin typeface="Times New Roman" pitchFamily="18" charset="0"/>
                          <a:ea typeface="Calibri"/>
                          <a:cs typeface="Times New Roman" pitchFamily="18" charset="0"/>
                        </a:rPr>
                        <a:t> kapatılır.</a:t>
                      </a:r>
                    </a:p>
                    <a:p>
                      <a:pPr marL="342900" lvl="0" indent="-342900">
                        <a:lnSpc>
                          <a:spcPct val="106000"/>
                        </a:lnSpc>
                        <a:spcAft>
                          <a:spcPts val="0"/>
                        </a:spcAft>
                        <a:buFont typeface="+mj-lt"/>
                        <a:buAutoNum type="alphaLcParenR"/>
                      </a:pPr>
                      <a:r>
                        <a:rPr lang="tr-TR" sz="1400" dirty="0">
                          <a:latin typeface="Times New Roman" pitchFamily="18" charset="0"/>
                          <a:ea typeface="Calibri"/>
                          <a:cs typeface="Times New Roman" pitchFamily="18" charset="0"/>
                        </a:rPr>
                        <a:t>Beslenme torbası ile hastadaki sonda birleştirilir, </a:t>
                      </a:r>
                      <a:r>
                        <a:rPr lang="tr-TR" sz="1400" dirty="0" err="1">
                          <a:latin typeface="Times New Roman" pitchFamily="18" charset="0"/>
                          <a:ea typeface="Calibri"/>
                          <a:cs typeface="Times New Roman" pitchFamily="18" charset="0"/>
                        </a:rPr>
                        <a:t>klemp</a:t>
                      </a:r>
                      <a:r>
                        <a:rPr lang="tr-TR" sz="1400" dirty="0">
                          <a:latin typeface="Times New Roman" pitchFamily="18" charset="0"/>
                          <a:ea typeface="Calibri"/>
                          <a:cs typeface="Times New Roman" pitchFamily="18" charset="0"/>
                        </a:rPr>
                        <a:t> açılır, tıbbi isteme göre damla sayısı ayarlanır veya ürünün 30 dakikada gitmesi sağlanır.</a:t>
                      </a:r>
                    </a:p>
                    <a:p>
                      <a:pPr marL="457200">
                        <a:lnSpc>
                          <a:spcPct val="106000"/>
                        </a:lnSpc>
                        <a:spcAft>
                          <a:spcPts val="0"/>
                        </a:spcAft>
                      </a:pPr>
                      <a:r>
                        <a:rPr lang="tr-TR" sz="1400" dirty="0">
                          <a:latin typeface="Times New Roman" pitchFamily="18" charset="0"/>
                          <a:ea typeface="Calibri"/>
                          <a:cs typeface="Times New Roman" pitchFamily="18" charset="0"/>
                        </a:rPr>
                        <a:t> </a:t>
                      </a:r>
                    </a:p>
                    <a:p>
                      <a:pPr marL="342900" lvl="0" indent="-342900">
                        <a:lnSpc>
                          <a:spcPct val="106000"/>
                        </a:lnSpc>
                        <a:spcAft>
                          <a:spcPts val="0"/>
                        </a:spcAft>
                        <a:buFont typeface="+mj-lt"/>
                        <a:buNone/>
                      </a:pPr>
                      <a:r>
                        <a:rPr lang="tr-TR" sz="1400" dirty="0" smtClean="0">
                          <a:latin typeface="Times New Roman" pitchFamily="18" charset="0"/>
                          <a:ea typeface="Calibri"/>
                          <a:cs typeface="Times New Roman" pitchFamily="18" charset="0"/>
                        </a:rPr>
                        <a:t>d)</a:t>
                      </a:r>
                      <a:r>
                        <a:rPr lang="tr-TR" sz="1400" baseline="0" dirty="0" smtClean="0">
                          <a:latin typeface="Times New Roman" pitchFamily="18" charset="0"/>
                          <a:ea typeface="Calibri"/>
                          <a:cs typeface="Times New Roman" pitchFamily="18" charset="0"/>
                        </a:rPr>
                        <a:t> </a:t>
                      </a:r>
                      <a:r>
                        <a:rPr lang="tr-TR" sz="1400" dirty="0" smtClean="0">
                          <a:latin typeface="Times New Roman" pitchFamily="18" charset="0"/>
                          <a:ea typeface="Calibri"/>
                          <a:cs typeface="Times New Roman" pitchFamily="18" charset="0"/>
                        </a:rPr>
                        <a:t>Torbadaki </a:t>
                      </a:r>
                      <a:r>
                        <a:rPr lang="tr-TR" sz="1400" dirty="0">
                          <a:latin typeface="Times New Roman" pitchFamily="18" charset="0"/>
                          <a:ea typeface="Calibri"/>
                          <a:cs typeface="Times New Roman" pitchFamily="18" charset="0"/>
                        </a:rPr>
                        <a:t>ürünün tamamı bitmeden 30-60 ml su torbaya eklenir ve yolun </a:t>
                      </a:r>
                      <a:r>
                        <a:rPr lang="tr-TR" sz="1400" dirty="0" err="1">
                          <a:latin typeface="Times New Roman" pitchFamily="18" charset="0"/>
                          <a:ea typeface="Calibri"/>
                          <a:cs typeface="Times New Roman" pitchFamily="18" charset="0"/>
                        </a:rPr>
                        <a:t>irrige</a:t>
                      </a:r>
                      <a:r>
                        <a:rPr lang="tr-TR" sz="1400" dirty="0">
                          <a:latin typeface="Times New Roman" pitchFamily="18" charset="0"/>
                          <a:ea typeface="Calibri"/>
                          <a:cs typeface="Times New Roman" pitchFamily="18" charset="0"/>
                        </a:rPr>
                        <a:t> edilmesi sağlanır. </a:t>
                      </a:r>
                      <a:endParaRPr lang="tr-TR" sz="1400" dirty="0" smtClean="0">
                        <a:latin typeface="Times New Roman" pitchFamily="18" charset="0"/>
                        <a:ea typeface="Calibri"/>
                        <a:cs typeface="Times New Roman" pitchFamily="18" charset="0"/>
                      </a:endParaRPr>
                    </a:p>
                    <a:p>
                      <a:pPr marL="342900" lvl="0" indent="-342900">
                        <a:lnSpc>
                          <a:spcPct val="106000"/>
                        </a:lnSpc>
                        <a:spcAft>
                          <a:spcPts val="0"/>
                        </a:spcAft>
                        <a:buFont typeface="+mj-lt"/>
                        <a:buNone/>
                      </a:pPr>
                      <a:r>
                        <a:rPr lang="tr-TR" sz="1400" dirty="0" smtClean="0">
                          <a:latin typeface="Times New Roman" pitchFamily="18" charset="0"/>
                          <a:ea typeface="Calibri"/>
                          <a:cs typeface="Times New Roman" pitchFamily="18" charset="0"/>
                        </a:rPr>
                        <a:t>e)</a:t>
                      </a:r>
                      <a:r>
                        <a:rPr lang="tr-TR" sz="1400" baseline="0" dirty="0" smtClean="0">
                          <a:latin typeface="Times New Roman" pitchFamily="18" charset="0"/>
                          <a:ea typeface="Calibri"/>
                          <a:cs typeface="Times New Roman" pitchFamily="18" charset="0"/>
                        </a:rPr>
                        <a:t> </a:t>
                      </a:r>
                      <a:r>
                        <a:rPr lang="tr-TR" sz="1400" dirty="0" smtClean="0">
                          <a:latin typeface="Times New Roman" pitchFamily="18" charset="0"/>
                          <a:ea typeface="Calibri"/>
                          <a:cs typeface="Times New Roman" pitchFamily="18" charset="0"/>
                        </a:rPr>
                        <a:t>Su </a:t>
                      </a:r>
                      <a:r>
                        <a:rPr lang="tr-TR" sz="1400" dirty="0">
                          <a:latin typeface="Times New Roman" pitchFamily="18" charset="0"/>
                          <a:ea typeface="Calibri"/>
                          <a:cs typeface="Times New Roman" pitchFamily="18" charset="0"/>
                        </a:rPr>
                        <a:t>bittikten sonra sonda </a:t>
                      </a:r>
                      <a:r>
                        <a:rPr lang="tr-TR" sz="1400" dirty="0" err="1">
                          <a:latin typeface="Times New Roman" pitchFamily="18" charset="0"/>
                          <a:ea typeface="Calibri"/>
                          <a:cs typeface="Times New Roman" pitchFamily="18" charset="0"/>
                        </a:rPr>
                        <a:t>klemplenir</a:t>
                      </a:r>
                      <a:r>
                        <a:rPr lang="tr-TR" sz="1400" dirty="0">
                          <a:latin typeface="Times New Roman" pitchFamily="18" charset="0"/>
                          <a:ea typeface="Calibri"/>
                          <a:cs typeface="Times New Roman" pitchFamily="18" charset="0"/>
                        </a:rPr>
                        <a:t> ve beslenme seti atılır.</a:t>
                      </a:r>
                    </a:p>
                  </a:txBody>
                  <a:tcPr marL="68580" marR="68580" marT="0" marB="0"/>
                </a:tc>
                <a:tc>
                  <a:txBody>
                    <a:bodyPr/>
                    <a:lstStyle/>
                    <a:p>
                      <a:pPr marL="342900" lvl="0" indent="-342900">
                        <a:lnSpc>
                          <a:spcPct val="106000"/>
                        </a:lnSpc>
                        <a:spcAft>
                          <a:spcPts val="0"/>
                        </a:spcAft>
                        <a:buFont typeface="+mj-lt"/>
                        <a:buAutoNum type="alphaLcParenR"/>
                      </a:pPr>
                      <a:r>
                        <a:rPr lang="tr-TR" sz="1400" dirty="0">
                          <a:latin typeface="Times New Roman" pitchFamily="18" charset="0"/>
                          <a:ea typeface="Calibri"/>
                          <a:cs typeface="Times New Roman" pitchFamily="18" charset="0"/>
                        </a:rPr>
                        <a:t>Torbaya tarih ve saatin etiketlenmesi 24 saat içinde torbanın değişimini sağlar. Beslenme torbasının yüksekliğinin ayarlanması, yer çekimi etkisiyle beslenme ürünün hastaya uygulanmasını sağlar.</a:t>
                      </a:r>
                    </a:p>
                    <a:p>
                      <a:pPr marL="342900" lvl="0" indent="-342900">
                        <a:lnSpc>
                          <a:spcPct val="106000"/>
                        </a:lnSpc>
                        <a:spcAft>
                          <a:spcPts val="0"/>
                        </a:spcAft>
                        <a:buFont typeface="+mj-lt"/>
                        <a:buAutoNum type="alphaLcParenR"/>
                      </a:pPr>
                      <a:r>
                        <a:rPr lang="tr-TR" sz="1400" dirty="0">
                          <a:latin typeface="Times New Roman" pitchFamily="18" charset="0"/>
                          <a:ea typeface="Calibri"/>
                          <a:cs typeface="Times New Roman" pitchFamily="18" charset="0"/>
                        </a:rPr>
                        <a:t>Beslenme ürününün kapağının alkol ile temizlenmesi beslenme torbasının </a:t>
                      </a:r>
                      <a:r>
                        <a:rPr lang="tr-TR" sz="1400" dirty="0" err="1">
                          <a:latin typeface="Times New Roman" pitchFamily="18" charset="0"/>
                          <a:ea typeface="Calibri"/>
                          <a:cs typeface="Times New Roman" pitchFamily="18" charset="0"/>
                        </a:rPr>
                        <a:t>kontaminasyon</a:t>
                      </a:r>
                      <a:r>
                        <a:rPr lang="tr-TR" sz="1400" dirty="0">
                          <a:latin typeface="Times New Roman" pitchFamily="18" charset="0"/>
                          <a:ea typeface="Calibri"/>
                          <a:cs typeface="Times New Roman" pitchFamily="18" charset="0"/>
                        </a:rPr>
                        <a:t> riskini azaltır.</a:t>
                      </a:r>
                    </a:p>
                    <a:p>
                      <a:pPr marL="342900" lvl="0" indent="-342900">
                        <a:lnSpc>
                          <a:spcPct val="106000"/>
                        </a:lnSpc>
                        <a:spcAft>
                          <a:spcPts val="0"/>
                        </a:spcAft>
                        <a:buFont typeface="+mj-lt"/>
                        <a:buAutoNum type="alphaLcParenR"/>
                      </a:pPr>
                      <a:r>
                        <a:rPr lang="tr-TR" sz="1400" dirty="0">
                          <a:latin typeface="Times New Roman" pitchFamily="18" charset="0"/>
                          <a:ea typeface="Calibri"/>
                          <a:cs typeface="Times New Roman" pitchFamily="18" charset="0"/>
                        </a:rPr>
                        <a:t>Beslenme ürününün yavaş verilmesi, akış hızının ayarlanması, midenin beslenmeye uyumunu arttırır ve Gİ </a:t>
                      </a:r>
                      <a:r>
                        <a:rPr lang="tr-TR" sz="1400" dirty="0" err="1">
                          <a:latin typeface="Times New Roman" pitchFamily="18" charset="0"/>
                          <a:ea typeface="Calibri"/>
                          <a:cs typeface="Times New Roman" pitchFamily="18" charset="0"/>
                        </a:rPr>
                        <a:t>distresi</a:t>
                      </a:r>
                      <a:r>
                        <a:rPr lang="tr-TR" sz="1400" dirty="0">
                          <a:latin typeface="Times New Roman" pitchFamily="18" charset="0"/>
                          <a:ea typeface="Calibri"/>
                          <a:cs typeface="Times New Roman" pitchFamily="18" charset="0"/>
                        </a:rPr>
                        <a:t> azaltır.</a:t>
                      </a:r>
                    </a:p>
                    <a:p>
                      <a:pPr marL="342900" lvl="0" indent="-342900">
                        <a:lnSpc>
                          <a:spcPct val="106000"/>
                        </a:lnSpc>
                        <a:spcAft>
                          <a:spcPts val="0"/>
                        </a:spcAft>
                        <a:buFont typeface="+mj-lt"/>
                        <a:buAutoNum type="alphaLcParenR"/>
                      </a:pPr>
                      <a:r>
                        <a:rPr lang="tr-TR" sz="1400" dirty="0">
                          <a:latin typeface="Times New Roman" pitchFamily="18" charset="0"/>
                          <a:ea typeface="Calibri"/>
                          <a:cs typeface="Times New Roman" pitchFamily="18" charset="0"/>
                        </a:rPr>
                        <a:t>Su </a:t>
                      </a:r>
                      <a:r>
                        <a:rPr lang="tr-TR" sz="1400" dirty="0" err="1">
                          <a:latin typeface="Times New Roman" pitchFamily="18" charset="0"/>
                          <a:ea typeface="Calibri"/>
                          <a:cs typeface="Times New Roman" pitchFamily="18" charset="0"/>
                        </a:rPr>
                        <a:t>kataterin</a:t>
                      </a:r>
                      <a:r>
                        <a:rPr lang="tr-TR" sz="1400" dirty="0">
                          <a:latin typeface="Times New Roman" pitchFamily="18" charset="0"/>
                          <a:ea typeface="Calibri"/>
                          <a:cs typeface="Times New Roman" pitchFamily="18" charset="0"/>
                        </a:rPr>
                        <a:t> tıkanmasını engeller.</a:t>
                      </a:r>
                    </a:p>
                    <a:p>
                      <a:pPr marL="342900" lvl="0" indent="-342900">
                        <a:lnSpc>
                          <a:spcPct val="106000"/>
                        </a:lnSpc>
                        <a:spcAft>
                          <a:spcPts val="0"/>
                        </a:spcAft>
                        <a:buFont typeface="+mj-lt"/>
                        <a:buAutoNum type="alphaLcParenR"/>
                      </a:pPr>
                      <a:r>
                        <a:rPr lang="tr-TR" sz="1400" dirty="0" err="1">
                          <a:latin typeface="Times New Roman" pitchFamily="18" charset="0"/>
                          <a:ea typeface="Calibri"/>
                          <a:cs typeface="Times New Roman" pitchFamily="18" charset="0"/>
                        </a:rPr>
                        <a:t>Kataterin</a:t>
                      </a:r>
                      <a:r>
                        <a:rPr lang="tr-TR" sz="1400" dirty="0">
                          <a:latin typeface="Times New Roman" pitchFamily="18" charset="0"/>
                          <a:ea typeface="Calibri"/>
                          <a:cs typeface="Times New Roman" pitchFamily="18" charset="0"/>
                        </a:rPr>
                        <a:t> </a:t>
                      </a:r>
                      <a:r>
                        <a:rPr lang="tr-TR" sz="1400" dirty="0" err="1">
                          <a:latin typeface="Times New Roman" pitchFamily="18" charset="0"/>
                          <a:ea typeface="Calibri"/>
                          <a:cs typeface="Times New Roman" pitchFamily="18" charset="0"/>
                        </a:rPr>
                        <a:t>klemplenmesi</a:t>
                      </a:r>
                      <a:r>
                        <a:rPr lang="tr-TR" sz="1400" dirty="0">
                          <a:latin typeface="Times New Roman" pitchFamily="18" charset="0"/>
                          <a:ea typeface="Calibri"/>
                          <a:cs typeface="Times New Roman" pitchFamily="18" charset="0"/>
                        </a:rPr>
                        <a:t> mideye hava gitmesini önler. </a:t>
                      </a:r>
                      <a:r>
                        <a:rPr lang="tr-TR" sz="1400" dirty="0" err="1">
                          <a:latin typeface="Times New Roman" pitchFamily="18" charset="0"/>
                          <a:ea typeface="Calibri"/>
                          <a:cs typeface="Times New Roman" pitchFamily="18" charset="0"/>
                        </a:rPr>
                        <a:t>Kataterin</a:t>
                      </a:r>
                      <a:r>
                        <a:rPr lang="tr-TR" sz="1400" dirty="0">
                          <a:latin typeface="Times New Roman" pitchFamily="18" charset="0"/>
                          <a:ea typeface="Calibri"/>
                          <a:cs typeface="Times New Roman" pitchFamily="18" charset="0"/>
                        </a:rPr>
                        <a:t> ucunun kapatılması, </a:t>
                      </a:r>
                      <a:r>
                        <a:rPr lang="tr-TR" sz="1400" dirty="0" err="1">
                          <a:latin typeface="Times New Roman" pitchFamily="18" charset="0"/>
                          <a:ea typeface="Calibri"/>
                          <a:cs typeface="Times New Roman" pitchFamily="18" charset="0"/>
                        </a:rPr>
                        <a:t>kataterden</a:t>
                      </a:r>
                      <a:r>
                        <a:rPr lang="tr-TR" sz="1400" dirty="0">
                          <a:latin typeface="Times New Roman" pitchFamily="18" charset="0"/>
                          <a:ea typeface="Calibri"/>
                          <a:cs typeface="Times New Roman" pitchFamily="18" charset="0"/>
                        </a:rPr>
                        <a:t> mide içeriğinin hastaya ve yatak çarşaflarına sızmasını önler.</a:t>
                      </a:r>
                    </a:p>
                  </a:txBody>
                  <a:tcPr marL="68580" marR="68580" marT="0" marB="0"/>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NG/</a:t>
            </a:r>
            <a:r>
              <a:rPr lang="tr-TR" b="1" dirty="0" err="1" smtClean="0">
                <a:latin typeface="Times New Roman" pitchFamily="18" charset="0"/>
                <a:cs typeface="Times New Roman" pitchFamily="18" charset="0"/>
              </a:rPr>
              <a:t>Gastrostomi</a:t>
            </a:r>
            <a:r>
              <a:rPr lang="tr-TR" b="1" dirty="0" smtClean="0">
                <a:latin typeface="Times New Roman" pitchFamily="18" charset="0"/>
                <a:cs typeface="Times New Roman" pitchFamily="18" charset="0"/>
              </a:rPr>
              <a:t> Beslenme Uygulama Basamakları</a:t>
            </a:r>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57200" y="1600200"/>
          <a:ext cx="8229600" cy="3917032"/>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370840">
                <a:tc gridSpan="2">
                  <a:txBody>
                    <a:bodyPr/>
                    <a:lstStyle/>
                    <a:p>
                      <a:r>
                        <a:rPr lang="tr-TR" sz="1800" b="1" i="1" kern="1200" dirty="0" smtClean="0">
                          <a:solidFill>
                            <a:schemeClr val="tx1"/>
                          </a:solidFill>
                          <a:latin typeface="Times New Roman" pitchFamily="18" charset="0"/>
                          <a:ea typeface="+mn-ea"/>
                          <a:cs typeface="Times New Roman" pitchFamily="18" charset="0"/>
                        </a:rPr>
                        <a:t>Enjektör ile</a:t>
                      </a:r>
                      <a:endParaRPr lang="tr-TR" dirty="0">
                        <a:latin typeface="Times New Roman" pitchFamily="18" charset="0"/>
                        <a:cs typeface="Times New Roman" pitchFamily="18" charset="0"/>
                      </a:endParaRPr>
                    </a:p>
                  </a:txBody>
                  <a:tcPr/>
                </a:tc>
                <a:tc hMerge="1">
                  <a:txBody>
                    <a:bodyPr/>
                    <a:lstStyle/>
                    <a:p>
                      <a:endParaRPr lang="tr-TR" dirty="0"/>
                    </a:p>
                  </a:txBody>
                  <a:tcPr/>
                </a:tc>
              </a:tr>
              <a:tr h="3175352">
                <a:tc>
                  <a:txBody>
                    <a:bodyPr/>
                    <a:lstStyle/>
                    <a:p>
                      <a:pPr marL="342900" lvl="0" indent="-342900">
                        <a:lnSpc>
                          <a:spcPct val="106000"/>
                        </a:lnSpc>
                        <a:spcAft>
                          <a:spcPts val="0"/>
                        </a:spcAft>
                        <a:buFont typeface="+mj-lt"/>
                        <a:buAutoNum type="alphaLcPeriod"/>
                      </a:pPr>
                      <a:r>
                        <a:rPr lang="tr-TR" sz="1400" dirty="0">
                          <a:latin typeface="Times New Roman"/>
                          <a:ea typeface="Calibri"/>
                          <a:cs typeface="Times New Roman"/>
                        </a:rPr>
                        <a:t>Büyük enjektörün pistonu çıkartılır.</a:t>
                      </a:r>
                      <a:endParaRPr lang="tr-TR" sz="1400" dirty="0">
                        <a:latin typeface="Calibri"/>
                        <a:ea typeface="Calibri"/>
                        <a:cs typeface="Times New Roman"/>
                      </a:endParaRPr>
                    </a:p>
                    <a:p>
                      <a:pPr marL="342900" lvl="0" indent="-342900">
                        <a:lnSpc>
                          <a:spcPct val="106000"/>
                        </a:lnSpc>
                        <a:spcAft>
                          <a:spcPts val="0"/>
                        </a:spcAft>
                        <a:buFont typeface="+mj-lt"/>
                        <a:buAutoNum type="alphaLcPeriod"/>
                      </a:pPr>
                      <a:r>
                        <a:rPr lang="tr-TR" sz="1400" dirty="0">
                          <a:latin typeface="Times New Roman"/>
                          <a:ea typeface="Calibri"/>
                          <a:cs typeface="Times New Roman"/>
                        </a:rPr>
                        <a:t>Enjektör hastadaki </a:t>
                      </a:r>
                      <a:r>
                        <a:rPr lang="tr-TR" sz="1400" dirty="0" err="1">
                          <a:latin typeface="Times New Roman"/>
                          <a:ea typeface="Calibri"/>
                          <a:cs typeface="Times New Roman"/>
                        </a:rPr>
                        <a:t>kataterin</a:t>
                      </a:r>
                      <a:r>
                        <a:rPr lang="tr-TR" sz="1400" dirty="0">
                          <a:latin typeface="Times New Roman"/>
                          <a:ea typeface="Calibri"/>
                          <a:cs typeface="Times New Roman"/>
                        </a:rPr>
                        <a:t> ucuna takılır, beslenme ürününün kapağı alkolle silinir, enjektöre beslenme ürünü boşaltılır ve hastanın </a:t>
                      </a:r>
                      <a:r>
                        <a:rPr lang="tr-TR" sz="1400" dirty="0" err="1">
                          <a:latin typeface="Times New Roman"/>
                          <a:ea typeface="Calibri"/>
                          <a:cs typeface="Times New Roman"/>
                        </a:rPr>
                        <a:t>klempi</a:t>
                      </a:r>
                      <a:r>
                        <a:rPr lang="tr-TR" sz="1400" dirty="0">
                          <a:latin typeface="Times New Roman"/>
                          <a:ea typeface="Calibri"/>
                          <a:cs typeface="Times New Roman"/>
                        </a:rPr>
                        <a:t> açılır ve besinin </a:t>
                      </a:r>
                      <a:r>
                        <a:rPr lang="tr-TR" sz="1400" dirty="0" err="1">
                          <a:latin typeface="Times New Roman"/>
                          <a:ea typeface="Calibri"/>
                          <a:cs typeface="Times New Roman"/>
                        </a:rPr>
                        <a:t>kataterden</a:t>
                      </a:r>
                      <a:r>
                        <a:rPr lang="tr-TR" sz="1400" dirty="0">
                          <a:latin typeface="Times New Roman"/>
                          <a:ea typeface="Calibri"/>
                          <a:cs typeface="Times New Roman"/>
                        </a:rPr>
                        <a:t> geçişi sağlanır. Enjektörün pistonu ile beslenme ürünü </a:t>
                      </a:r>
                      <a:r>
                        <a:rPr lang="tr-TR" sz="1400" dirty="0" err="1">
                          <a:latin typeface="Times New Roman"/>
                          <a:ea typeface="Calibri"/>
                          <a:cs typeface="Times New Roman"/>
                        </a:rPr>
                        <a:t>puşe</a:t>
                      </a:r>
                      <a:r>
                        <a:rPr lang="tr-TR" sz="1400" dirty="0">
                          <a:latin typeface="Times New Roman"/>
                          <a:ea typeface="Calibri"/>
                          <a:cs typeface="Times New Roman"/>
                        </a:rPr>
                        <a:t> olarak gönderilmez.</a:t>
                      </a:r>
                      <a:endParaRPr lang="tr-TR" sz="1400" dirty="0">
                        <a:latin typeface="Calibri"/>
                        <a:ea typeface="Calibri"/>
                        <a:cs typeface="Times New Roman"/>
                      </a:endParaRPr>
                    </a:p>
                    <a:p>
                      <a:pPr marL="342900" lvl="0" indent="-342900">
                        <a:lnSpc>
                          <a:spcPct val="106000"/>
                        </a:lnSpc>
                        <a:spcAft>
                          <a:spcPts val="0"/>
                        </a:spcAft>
                        <a:buFont typeface="+mj-lt"/>
                        <a:buAutoNum type="alphaLcPeriod"/>
                      </a:pPr>
                      <a:r>
                        <a:rPr lang="tr-TR" sz="1400" dirty="0">
                          <a:latin typeface="Times New Roman"/>
                          <a:ea typeface="Calibri"/>
                          <a:cs typeface="Times New Roman"/>
                        </a:rPr>
                        <a:t>Beslenme uygun miktarda olunca enjektöre </a:t>
                      </a:r>
                      <a:r>
                        <a:rPr lang="tr-TR" sz="1400" dirty="0" err="1">
                          <a:latin typeface="Times New Roman"/>
                          <a:ea typeface="Calibri"/>
                          <a:cs typeface="Times New Roman"/>
                        </a:rPr>
                        <a:t>irrigasyon</a:t>
                      </a:r>
                      <a:r>
                        <a:rPr lang="tr-TR" sz="1400" dirty="0">
                          <a:latin typeface="Times New Roman"/>
                          <a:ea typeface="Calibri"/>
                          <a:cs typeface="Times New Roman"/>
                        </a:rPr>
                        <a:t> için 30-60 ml su eklenir ve hastaya gönderilir.</a:t>
                      </a:r>
                      <a:endParaRPr lang="tr-TR" sz="1400" dirty="0">
                        <a:latin typeface="Calibri"/>
                        <a:ea typeface="Calibri"/>
                        <a:cs typeface="Times New Roman"/>
                      </a:endParaRPr>
                    </a:p>
                    <a:p>
                      <a:pPr marL="342900" lvl="0" indent="-342900">
                        <a:lnSpc>
                          <a:spcPct val="106000"/>
                        </a:lnSpc>
                        <a:spcAft>
                          <a:spcPts val="0"/>
                        </a:spcAft>
                        <a:buFont typeface="+mj-lt"/>
                        <a:buAutoNum type="alphaLcPeriod"/>
                      </a:pPr>
                      <a:r>
                        <a:rPr lang="tr-TR" sz="1400" dirty="0">
                          <a:latin typeface="Times New Roman"/>
                          <a:ea typeface="Calibri"/>
                          <a:cs typeface="Times New Roman"/>
                        </a:rPr>
                        <a:t>Beslenme bittikten sonra enjektör yükseltilir ve </a:t>
                      </a:r>
                      <a:r>
                        <a:rPr lang="tr-TR" sz="1400" dirty="0" err="1">
                          <a:latin typeface="Times New Roman"/>
                          <a:ea typeface="Calibri"/>
                          <a:cs typeface="Times New Roman"/>
                        </a:rPr>
                        <a:t>kataterden</a:t>
                      </a:r>
                      <a:r>
                        <a:rPr lang="tr-TR" sz="1400" dirty="0">
                          <a:latin typeface="Times New Roman"/>
                          <a:ea typeface="Calibri"/>
                          <a:cs typeface="Times New Roman"/>
                        </a:rPr>
                        <a:t> çıkarılır. </a:t>
                      </a:r>
                      <a:r>
                        <a:rPr lang="tr-TR" sz="1400" dirty="0" err="1">
                          <a:latin typeface="Times New Roman"/>
                          <a:ea typeface="Calibri"/>
                          <a:cs typeface="Times New Roman"/>
                        </a:rPr>
                        <a:t>Katater</a:t>
                      </a:r>
                      <a:r>
                        <a:rPr lang="tr-TR" sz="1400" dirty="0">
                          <a:latin typeface="Times New Roman"/>
                          <a:ea typeface="Calibri"/>
                          <a:cs typeface="Times New Roman"/>
                        </a:rPr>
                        <a:t> </a:t>
                      </a:r>
                      <a:r>
                        <a:rPr lang="tr-TR" sz="1400" dirty="0" err="1">
                          <a:latin typeface="Times New Roman"/>
                          <a:ea typeface="Calibri"/>
                          <a:cs typeface="Times New Roman"/>
                        </a:rPr>
                        <a:t>klemplenir</a:t>
                      </a:r>
                      <a:r>
                        <a:rPr lang="tr-TR" sz="1400" dirty="0">
                          <a:latin typeface="Times New Roman"/>
                          <a:ea typeface="Calibri"/>
                          <a:cs typeface="Times New Roman"/>
                        </a:rPr>
                        <a:t> ve kapağı kapatılır.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b) Beslenme ürününün yavaş verilmesi midenin beslenmeye uyumunu sağlar ve Gİ </a:t>
                      </a:r>
                      <a:r>
                        <a:rPr lang="tr-TR" sz="1400" dirty="0" err="1">
                          <a:latin typeface="Times New Roman"/>
                          <a:ea typeface="Calibri"/>
                          <a:cs typeface="Times New Roman"/>
                        </a:rPr>
                        <a:t>distresi</a:t>
                      </a:r>
                      <a:r>
                        <a:rPr lang="tr-TR" sz="1400" dirty="0">
                          <a:latin typeface="Times New Roman"/>
                          <a:ea typeface="Calibri"/>
                          <a:cs typeface="Times New Roman"/>
                        </a:rPr>
                        <a:t> azaltır.  </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c) Su NG </a:t>
                      </a:r>
                      <a:r>
                        <a:rPr lang="tr-TR" sz="1400" dirty="0" err="1">
                          <a:latin typeface="Times New Roman"/>
                          <a:ea typeface="Calibri"/>
                          <a:cs typeface="Times New Roman"/>
                        </a:rPr>
                        <a:t>kataterin</a:t>
                      </a:r>
                      <a:r>
                        <a:rPr lang="tr-TR" sz="1400" dirty="0">
                          <a:latin typeface="Times New Roman"/>
                          <a:ea typeface="Calibri"/>
                          <a:cs typeface="Times New Roman"/>
                        </a:rPr>
                        <a:t> tıkanmasını engeller.</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d) Enjektörün yükseltilmesiyle, beslenme ürünü </a:t>
                      </a:r>
                      <a:r>
                        <a:rPr lang="tr-TR" sz="1400" dirty="0" err="1">
                          <a:latin typeface="Times New Roman"/>
                          <a:ea typeface="Calibri"/>
                          <a:cs typeface="Times New Roman"/>
                        </a:rPr>
                        <a:t>kataterden</a:t>
                      </a:r>
                      <a:r>
                        <a:rPr lang="tr-TR" sz="1400" dirty="0">
                          <a:latin typeface="Times New Roman"/>
                          <a:ea typeface="Calibri"/>
                          <a:cs typeface="Times New Roman"/>
                        </a:rPr>
                        <a:t> geri gelmeyecektir. </a:t>
                      </a:r>
                      <a:r>
                        <a:rPr lang="tr-TR" sz="1400" dirty="0" err="1">
                          <a:latin typeface="Times New Roman"/>
                          <a:ea typeface="Calibri"/>
                          <a:cs typeface="Times New Roman"/>
                        </a:rPr>
                        <a:t>Kataterin</a:t>
                      </a:r>
                      <a:r>
                        <a:rPr lang="tr-TR" sz="1400" dirty="0">
                          <a:latin typeface="Times New Roman"/>
                          <a:ea typeface="Calibri"/>
                          <a:cs typeface="Times New Roman"/>
                        </a:rPr>
                        <a:t> </a:t>
                      </a:r>
                      <a:r>
                        <a:rPr lang="tr-TR" sz="1400" dirty="0" err="1">
                          <a:latin typeface="Times New Roman"/>
                          <a:ea typeface="Calibri"/>
                          <a:cs typeface="Times New Roman"/>
                        </a:rPr>
                        <a:t>klemplenmesi</a:t>
                      </a:r>
                      <a:r>
                        <a:rPr lang="tr-TR" sz="1400" dirty="0">
                          <a:latin typeface="Times New Roman"/>
                          <a:ea typeface="Calibri"/>
                          <a:cs typeface="Times New Roman"/>
                        </a:rPr>
                        <a:t> mideye hava gitmesini önler. </a:t>
                      </a:r>
                      <a:r>
                        <a:rPr lang="tr-TR" sz="1400" dirty="0" err="1">
                          <a:latin typeface="Times New Roman"/>
                          <a:ea typeface="Calibri"/>
                          <a:cs typeface="Times New Roman"/>
                        </a:rPr>
                        <a:t>Kataterin</a:t>
                      </a:r>
                      <a:r>
                        <a:rPr lang="tr-TR" sz="1400" dirty="0">
                          <a:latin typeface="Times New Roman"/>
                          <a:ea typeface="Calibri"/>
                          <a:cs typeface="Times New Roman"/>
                        </a:rPr>
                        <a:t> ucunun kapatılması, </a:t>
                      </a:r>
                      <a:r>
                        <a:rPr lang="tr-TR" sz="1400" dirty="0" err="1">
                          <a:latin typeface="Times New Roman"/>
                          <a:ea typeface="Calibri"/>
                          <a:cs typeface="Times New Roman"/>
                        </a:rPr>
                        <a:t>kataterden</a:t>
                      </a:r>
                      <a:r>
                        <a:rPr lang="tr-TR" sz="1400" dirty="0">
                          <a:latin typeface="Times New Roman"/>
                          <a:ea typeface="Calibri"/>
                          <a:cs typeface="Times New Roman"/>
                        </a:rPr>
                        <a:t> mide içeriğinin hastaya ve yatak çarşaflarına sızmasını önler.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NG/</a:t>
            </a:r>
            <a:r>
              <a:rPr lang="tr-TR" b="1" dirty="0" err="1" smtClean="0">
                <a:latin typeface="Times New Roman" pitchFamily="18" charset="0"/>
                <a:cs typeface="Times New Roman" pitchFamily="18" charset="0"/>
              </a:rPr>
              <a:t>Gastrostomi</a:t>
            </a:r>
            <a:r>
              <a:rPr lang="tr-TR" b="1" dirty="0" smtClean="0">
                <a:latin typeface="Times New Roman" pitchFamily="18" charset="0"/>
                <a:cs typeface="Times New Roman" pitchFamily="18" charset="0"/>
              </a:rPr>
              <a:t> Beslenme Uygulama Basamakları</a:t>
            </a:r>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57200" y="1600200"/>
          <a:ext cx="8229600" cy="4360672"/>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370840">
                <a:tc gridSpan="2">
                  <a:txBody>
                    <a:bodyPr/>
                    <a:lstStyle/>
                    <a:p>
                      <a:r>
                        <a:rPr lang="tr-TR" sz="1400" b="1" i="1" dirty="0" smtClean="0">
                          <a:latin typeface="Times New Roman" pitchFamily="18" charset="0"/>
                          <a:cs typeface="Times New Roman" pitchFamily="18" charset="0"/>
                        </a:rPr>
                        <a:t>Beslenme Pompası ile</a:t>
                      </a:r>
                      <a:endParaRPr lang="tr-TR" sz="1400" b="1" i="1" dirty="0">
                        <a:latin typeface="Times New Roman" pitchFamily="18" charset="0"/>
                        <a:cs typeface="Times New Roman" pitchFamily="18" charset="0"/>
                      </a:endParaRPr>
                    </a:p>
                  </a:txBody>
                  <a:tcPr/>
                </a:tc>
                <a:tc hMerge="1">
                  <a:txBody>
                    <a:bodyPr/>
                    <a:lstStyle/>
                    <a:p>
                      <a:endParaRPr lang="tr-TR" dirty="0"/>
                    </a:p>
                  </a:txBody>
                  <a:tcPr/>
                </a:tc>
              </a:tr>
              <a:tr h="370840">
                <a:tc>
                  <a:txBody>
                    <a:bodyPr/>
                    <a:lstStyle/>
                    <a:p>
                      <a:pPr marL="342900" lvl="0" indent="-342900">
                        <a:lnSpc>
                          <a:spcPct val="106000"/>
                        </a:lnSpc>
                        <a:spcAft>
                          <a:spcPts val="0"/>
                        </a:spcAft>
                        <a:buFont typeface="+mj-lt"/>
                        <a:buAutoNum type="alphaLcPeriod"/>
                      </a:pPr>
                      <a:r>
                        <a:rPr lang="tr-TR" sz="1400" dirty="0">
                          <a:latin typeface="Times New Roman"/>
                          <a:ea typeface="Calibri"/>
                          <a:cs typeface="Times New Roman"/>
                        </a:rPr>
                        <a:t>Beslenme torbasının üzerine hasta adı, tarih, hazırlayan, beslenme ürünü bilgileri kaydedilir.</a:t>
                      </a:r>
                      <a:endParaRPr lang="tr-TR" sz="1400" dirty="0">
                        <a:latin typeface="Calibri"/>
                        <a:ea typeface="Calibri"/>
                        <a:cs typeface="Times New Roman"/>
                      </a:endParaRPr>
                    </a:p>
                    <a:p>
                      <a:pPr marL="342900" lvl="0" indent="-342900">
                        <a:lnSpc>
                          <a:spcPct val="106000"/>
                        </a:lnSpc>
                        <a:spcAft>
                          <a:spcPts val="0"/>
                        </a:spcAft>
                        <a:buFont typeface="+mj-lt"/>
                        <a:buAutoNum type="alphaLcPeriod"/>
                      </a:pPr>
                      <a:r>
                        <a:rPr lang="tr-TR" sz="1400" dirty="0">
                          <a:latin typeface="Times New Roman"/>
                          <a:ea typeface="Calibri"/>
                          <a:cs typeface="Times New Roman"/>
                        </a:rPr>
                        <a:t>Beslenme ürününün son kullanma tarihi kontrol edilir, beslenme ürününün kapağı alkolle temizlenir ve torbaya boşaltılır, beslenme torbası serum askısına asılır ve torbanın hastaya gidecek olan ucunun beslenme ürünü ile dolması sağlanır.</a:t>
                      </a:r>
                      <a:endParaRPr lang="tr-TR" sz="1400" dirty="0">
                        <a:latin typeface="Calibri"/>
                        <a:ea typeface="Calibri"/>
                        <a:cs typeface="Times New Roman"/>
                      </a:endParaRPr>
                    </a:p>
                    <a:p>
                      <a:pPr marL="342900" lvl="0" indent="-342900">
                        <a:lnSpc>
                          <a:spcPct val="106000"/>
                        </a:lnSpc>
                        <a:spcAft>
                          <a:spcPts val="0"/>
                        </a:spcAft>
                        <a:buFont typeface="+mj-lt"/>
                        <a:buAutoNum type="alphaLcPeriod"/>
                      </a:pPr>
                      <a:r>
                        <a:rPr lang="tr-TR" sz="1400" dirty="0">
                          <a:latin typeface="Times New Roman"/>
                          <a:ea typeface="Calibri"/>
                          <a:cs typeface="Times New Roman"/>
                        </a:rPr>
                        <a:t>Beslenme pompasının seti pompaya ve hastaya üretici firmanın önerdiği şekilde bağlanır. Beslenme süresince hasta dik pozisyonda olmalıdır. Hasta yan yatmak isterse beslenme durdurulur. </a:t>
                      </a:r>
                      <a:endParaRPr lang="tr-TR" sz="1400" dirty="0">
                        <a:latin typeface="Calibri"/>
                        <a:ea typeface="Calibri"/>
                        <a:cs typeface="Times New Roman"/>
                      </a:endParaRPr>
                    </a:p>
                    <a:p>
                      <a:pPr marL="342900" lvl="0" indent="-342900">
                        <a:lnSpc>
                          <a:spcPct val="106000"/>
                        </a:lnSpc>
                        <a:spcAft>
                          <a:spcPts val="0"/>
                        </a:spcAft>
                        <a:buFont typeface="+mj-lt"/>
                        <a:buAutoNum type="alphaLcPeriod"/>
                      </a:pPr>
                      <a:r>
                        <a:rPr lang="tr-TR" sz="1400" dirty="0">
                          <a:latin typeface="Times New Roman"/>
                          <a:ea typeface="Calibri"/>
                          <a:cs typeface="Times New Roman"/>
                        </a:rPr>
                        <a:t>Beslenme pompasında uygun ayarlama yapılır. </a:t>
                      </a:r>
                      <a:endParaRPr lang="tr-TR" sz="1400" dirty="0">
                        <a:latin typeface="Calibri"/>
                        <a:ea typeface="Calibri"/>
                        <a:cs typeface="Times New Roman"/>
                      </a:endParaRPr>
                    </a:p>
                    <a:p>
                      <a:pPr marL="342900" lvl="0" indent="-342900">
                        <a:lnSpc>
                          <a:spcPct val="106000"/>
                        </a:lnSpc>
                        <a:spcAft>
                          <a:spcPts val="0"/>
                        </a:spcAft>
                        <a:buFont typeface="+mj-lt"/>
                        <a:buAutoNum type="alphaLcPeriod"/>
                      </a:pPr>
                      <a:r>
                        <a:rPr lang="tr-TR" sz="1400" dirty="0" err="1">
                          <a:latin typeface="Times New Roman"/>
                          <a:ea typeface="Calibri"/>
                          <a:cs typeface="Times New Roman"/>
                        </a:rPr>
                        <a:t>Kataterin</a:t>
                      </a:r>
                      <a:r>
                        <a:rPr lang="tr-TR" sz="1400" dirty="0">
                          <a:latin typeface="Times New Roman"/>
                          <a:ea typeface="Calibri"/>
                          <a:cs typeface="Times New Roman"/>
                        </a:rPr>
                        <a:t> yeri ve kurum politikasına göre </a:t>
                      </a:r>
                      <a:r>
                        <a:rPr lang="tr-TR" sz="1400" dirty="0" err="1">
                          <a:latin typeface="Times New Roman"/>
                          <a:ea typeface="Calibri"/>
                          <a:cs typeface="Times New Roman"/>
                        </a:rPr>
                        <a:t>rezidü</a:t>
                      </a:r>
                      <a:r>
                        <a:rPr lang="tr-TR" sz="1400" dirty="0">
                          <a:latin typeface="Times New Roman"/>
                          <a:ea typeface="Calibri"/>
                          <a:cs typeface="Times New Roman"/>
                        </a:rPr>
                        <a:t> 4-6 saatte bir kontrol edilir.</a:t>
                      </a:r>
                      <a:endParaRPr lang="tr-TR" sz="1400" dirty="0">
                        <a:latin typeface="Calibri"/>
                        <a:ea typeface="Calibri"/>
                        <a:cs typeface="Times New Roman"/>
                      </a:endParaRPr>
                    </a:p>
                  </a:txBody>
                  <a:tcPr marL="68580" marR="68580" marT="0" marB="0"/>
                </a:tc>
                <a:tc>
                  <a:txBody>
                    <a:bodyPr/>
                    <a:lstStyle/>
                    <a:p>
                      <a:pPr marL="342900" lvl="0" indent="-342900">
                        <a:lnSpc>
                          <a:spcPct val="106000"/>
                        </a:lnSpc>
                        <a:spcAft>
                          <a:spcPts val="0"/>
                        </a:spcAft>
                        <a:buFont typeface="+mj-lt"/>
                        <a:buAutoNum type="alphaLcParenR"/>
                      </a:pPr>
                      <a:r>
                        <a:rPr lang="tr-TR" sz="1400" dirty="0">
                          <a:latin typeface="Times New Roman"/>
                          <a:ea typeface="Calibri"/>
                          <a:cs typeface="Times New Roman"/>
                        </a:rPr>
                        <a:t>Torbaya tarih ve saatin etiketlenmesi 24 saat içinde torbanın değişimini sağlar. Beslenme torbasının yüksekliğinin ayarlanması, yer çekimi etkisiyle beslenme ürünün hastaya uygulanmasını sağlar.</a:t>
                      </a:r>
                      <a:endParaRPr lang="tr-TR" sz="1400" dirty="0">
                        <a:latin typeface="Calibri"/>
                        <a:ea typeface="Calibri"/>
                        <a:cs typeface="Times New Roman"/>
                      </a:endParaRPr>
                    </a:p>
                    <a:p>
                      <a:pPr marL="342900" lvl="0" indent="-342900">
                        <a:lnSpc>
                          <a:spcPct val="106000"/>
                        </a:lnSpc>
                        <a:spcAft>
                          <a:spcPts val="0"/>
                        </a:spcAft>
                        <a:buFont typeface="+mj-lt"/>
                        <a:buAutoNum type="alphaLcParenR"/>
                      </a:pPr>
                      <a:r>
                        <a:rPr lang="tr-TR" sz="1400" dirty="0">
                          <a:latin typeface="Times New Roman"/>
                          <a:ea typeface="Calibri"/>
                          <a:cs typeface="Times New Roman"/>
                        </a:rPr>
                        <a:t>Beslenme setini beslenme ürünü ile doldurmak mide ve bağırsaklara hava geçişini engeller.</a:t>
                      </a:r>
                      <a:endParaRPr lang="tr-TR" sz="1400" dirty="0">
                        <a:latin typeface="Calibri"/>
                        <a:ea typeface="Calibri"/>
                        <a:cs typeface="Times New Roman"/>
                      </a:endParaRPr>
                    </a:p>
                    <a:p>
                      <a:pPr marL="342900" lvl="0" indent="-342900">
                        <a:lnSpc>
                          <a:spcPct val="106000"/>
                        </a:lnSpc>
                        <a:spcAft>
                          <a:spcPts val="0"/>
                        </a:spcAft>
                        <a:buFont typeface="+mj-lt"/>
                        <a:buAutoNum type="alphaLcParenR"/>
                      </a:pPr>
                      <a:r>
                        <a:rPr lang="tr-TR" sz="1400" dirty="0">
                          <a:latin typeface="Times New Roman"/>
                          <a:ea typeface="Calibri"/>
                          <a:cs typeface="Times New Roman"/>
                        </a:rPr>
                        <a:t>Farklı beslenme pompaları ve beslenme setleri bulunmaktadır. Hastanın beslenme sırasında başının yüksek olası </a:t>
                      </a:r>
                      <a:r>
                        <a:rPr lang="tr-TR" sz="1400" dirty="0" err="1">
                          <a:latin typeface="Times New Roman"/>
                          <a:ea typeface="Calibri"/>
                          <a:cs typeface="Times New Roman"/>
                        </a:rPr>
                        <a:t>trakeaya</a:t>
                      </a:r>
                      <a:r>
                        <a:rPr lang="tr-TR" sz="1400" dirty="0">
                          <a:latin typeface="Times New Roman"/>
                          <a:ea typeface="Calibri"/>
                          <a:cs typeface="Times New Roman"/>
                        </a:rPr>
                        <a:t> </a:t>
                      </a:r>
                      <a:r>
                        <a:rPr lang="tr-TR" sz="1400" dirty="0" err="1">
                          <a:latin typeface="Times New Roman"/>
                          <a:ea typeface="Calibri"/>
                          <a:cs typeface="Times New Roman"/>
                        </a:rPr>
                        <a:t>aspirasyon</a:t>
                      </a:r>
                      <a:r>
                        <a:rPr lang="tr-TR" sz="1400" dirty="0">
                          <a:latin typeface="Times New Roman"/>
                          <a:ea typeface="Calibri"/>
                          <a:cs typeface="Times New Roman"/>
                        </a:rPr>
                        <a:t> riskini en aza indirir.</a:t>
                      </a:r>
                      <a:endParaRPr lang="tr-TR" sz="1400" dirty="0">
                        <a:latin typeface="Calibri"/>
                        <a:ea typeface="Calibri"/>
                        <a:cs typeface="Times New Roman"/>
                      </a:endParaRPr>
                    </a:p>
                    <a:p>
                      <a:pPr marL="342900" lvl="0" indent="-342900">
                        <a:lnSpc>
                          <a:spcPct val="106000"/>
                        </a:lnSpc>
                        <a:spcAft>
                          <a:spcPts val="0"/>
                        </a:spcAft>
                        <a:buFont typeface="+mj-lt"/>
                        <a:buAutoNum type="alphaLcParenR"/>
                      </a:pPr>
                      <a:r>
                        <a:rPr lang="tr-TR" sz="1400" dirty="0">
                          <a:latin typeface="Times New Roman"/>
                          <a:ea typeface="Calibri"/>
                          <a:cs typeface="Times New Roman"/>
                        </a:rPr>
                        <a:t>İstem yapılan dozda beslenme ürünü uygulanmalıdır.</a:t>
                      </a:r>
                      <a:endParaRPr lang="tr-TR" sz="1400" dirty="0">
                        <a:latin typeface="Calibri"/>
                        <a:ea typeface="Calibri"/>
                        <a:cs typeface="Times New Roman"/>
                      </a:endParaRPr>
                    </a:p>
                    <a:p>
                      <a:pPr marL="342900" lvl="0" indent="-342900">
                        <a:lnSpc>
                          <a:spcPct val="106000"/>
                        </a:lnSpc>
                        <a:spcAft>
                          <a:spcPts val="0"/>
                        </a:spcAft>
                        <a:buFont typeface="+mj-lt"/>
                        <a:buAutoNum type="alphaLcParenR"/>
                      </a:pPr>
                      <a:r>
                        <a:rPr lang="tr-TR" sz="1400" dirty="0" err="1">
                          <a:latin typeface="Times New Roman"/>
                          <a:ea typeface="Calibri"/>
                          <a:cs typeface="Times New Roman"/>
                        </a:rPr>
                        <a:t>Kataterin</a:t>
                      </a:r>
                      <a:r>
                        <a:rPr lang="tr-TR" sz="1400" dirty="0">
                          <a:latin typeface="Times New Roman"/>
                          <a:ea typeface="Calibri"/>
                          <a:cs typeface="Times New Roman"/>
                        </a:rPr>
                        <a:t> yerleşimini değerlendirmek için </a:t>
                      </a:r>
                      <a:r>
                        <a:rPr lang="tr-TR" sz="1400" dirty="0" err="1">
                          <a:latin typeface="Times New Roman"/>
                          <a:ea typeface="Calibri"/>
                          <a:cs typeface="Times New Roman"/>
                        </a:rPr>
                        <a:t>kataterin</a:t>
                      </a:r>
                      <a:r>
                        <a:rPr lang="tr-TR" sz="1400" dirty="0">
                          <a:latin typeface="Times New Roman"/>
                          <a:ea typeface="Calibri"/>
                          <a:cs typeface="Times New Roman"/>
                        </a:rPr>
                        <a:t> yeri kontrol edilir. </a:t>
                      </a:r>
                      <a:r>
                        <a:rPr lang="tr-TR" sz="1400" dirty="0" err="1">
                          <a:latin typeface="Times New Roman"/>
                          <a:ea typeface="Calibri"/>
                          <a:cs typeface="Times New Roman"/>
                        </a:rPr>
                        <a:t>Rezidünün</a:t>
                      </a:r>
                      <a:r>
                        <a:rPr lang="tr-TR" sz="1400" dirty="0">
                          <a:latin typeface="Times New Roman"/>
                          <a:ea typeface="Calibri"/>
                          <a:cs typeface="Times New Roman"/>
                        </a:rPr>
                        <a:t> kontrolü ile beslenme ürününü </a:t>
                      </a:r>
                      <a:r>
                        <a:rPr lang="tr-TR" sz="1400" dirty="0" err="1">
                          <a:latin typeface="Times New Roman"/>
                          <a:ea typeface="Calibri"/>
                          <a:cs typeface="Times New Roman"/>
                        </a:rPr>
                        <a:t>absorbsiyonu</a:t>
                      </a:r>
                      <a:r>
                        <a:rPr lang="tr-TR" sz="1400" dirty="0">
                          <a:latin typeface="Times New Roman"/>
                          <a:ea typeface="Calibri"/>
                          <a:cs typeface="Times New Roman"/>
                        </a:rPr>
                        <a:t> değerlendirilir.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NG/</a:t>
            </a:r>
            <a:r>
              <a:rPr lang="tr-TR" b="1" dirty="0" err="1" smtClean="0">
                <a:latin typeface="Times New Roman" pitchFamily="18" charset="0"/>
                <a:cs typeface="Times New Roman" pitchFamily="18" charset="0"/>
              </a:rPr>
              <a:t>Gastrostomi</a:t>
            </a:r>
            <a:r>
              <a:rPr lang="tr-TR" b="1" dirty="0" smtClean="0">
                <a:latin typeface="Times New Roman" pitchFamily="18" charset="0"/>
                <a:cs typeface="Times New Roman" pitchFamily="18" charset="0"/>
              </a:rPr>
              <a:t> Beslenme Uygulama Basamakları</a:t>
            </a:r>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57200" y="1600200"/>
          <a:ext cx="8229600" cy="3917033"/>
        </p:xfrm>
        <a:graphic>
          <a:graphicData uri="http://schemas.openxmlformats.org/drawingml/2006/table">
            <a:tbl>
              <a:tblPr firstRow="1" bandRow="1">
                <a:tableStyleId>{5940675A-B579-460E-94D1-54222C63F5DA}</a:tableStyleId>
              </a:tblPr>
              <a:tblGrid>
                <a:gridCol w="4114800"/>
                <a:gridCol w="4114800"/>
              </a:tblGrid>
              <a:tr h="477487">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568652">
                <a:tc>
                  <a:txBody>
                    <a:bodyPr/>
                    <a:lstStyle/>
                    <a:p>
                      <a:pPr>
                        <a:lnSpc>
                          <a:spcPct val="106000"/>
                        </a:lnSpc>
                        <a:spcAft>
                          <a:spcPts val="0"/>
                        </a:spcAft>
                      </a:pPr>
                      <a:r>
                        <a:rPr lang="tr-TR" sz="1400" dirty="0" err="1">
                          <a:latin typeface="Times New Roman"/>
                          <a:ea typeface="Calibri"/>
                          <a:cs typeface="Times New Roman"/>
                        </a:rPr>
                        <a:t>Katater</a:t>
                      </a:r>
                      <a:r>
                        <a:rPr lang="tr-TR" sz="1400" dirty="0">
                          <a:latin typeface="Times New Roman"/>
                          <a:ea typeface="Calibri"/>
                          <a:cs typeface="Times New Roman"/>
                        </a:rPr>
                        <a:t> ile beslenme süresince ve sonrasında hastanın yanıtı gözlemlenir. </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Abdominal distansiyon, sertlik, regürjitasyon, bulantı vb. belirtiler intolerans göstergesi olabilir.</a:t>
                      </a:r>
                      <a:endParaRPr lang="tr-TR" sz="1400">
                        <a:latin typeface="Calibri"/>
                        <a:ea typeface="Calibri"/>
                        <a:cs typeface="Times New Roman"/>
                      </a:endParaRPr>
                    </a:p>
                  </a:txBody>
                  <a:tcPr marL="68580" marR="68580" marT="0" marB="0"/>
                </a:tc>
              </a:tr>
              <a:tr h="568652">
                <a:tc>
                  <a:txBody>
                    <a:bodyPr/>
                    <a:lstStyle/>
                    <a:p>
                      <a:pPr>
                        <a:lnSpc>
                          <a:spcPct val="106000"/>
                        </a:lnSpc>
                        <a:spcAft>
                          <a:spcPts val="0"/>
                        </a:spcAft>
                      </a:pPr>
                      <a:r>
                        <a:rPr lang="tr-TR" sz="1400">
                          <a:latin typeface="Times New Roman"/>
                          <a:ea typeface="Calibri"/>
                          <a:cs typeface="Times New Roman"/>
                        </a:rPr>
                        <a:t>Hasta beslenme sonrası en az 1 saat dik oturur pozisyonda tutulur. </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Bu pozisyon reflü ya da kusma olduğunda aspirasyon riskini en aza indirir.</a:t>
                      </a:r>
                      <a:endParaRPr lang="tr-TR" sz="1400">
                        <a:latin typeface="Calibri"/>
                        <a:ea typeface="Calibri"/>
                        <a:cs typeface="Times New Roman"/>
                      </a:endParaRPr>
                    </a:p>
                  </a:txBody>
                  <a:tcPr marL="68580" marR="68580" marT="0" marB="0"/>
                </a:tc>
              </a:tr>
              <a:tr h="859886">
                <a:tc>
                  <a:txBody>
                    <a:bodyPr/>
                    <a:lstStyle/>
                    <a:p>
                      <a:pPr>
                        <a:lnSpc>
                          <a:spcPct val="106000"/>
                        </a:lnSpc>
                        <a:spcAft>
                          <a:spcPts val="0"/>
                        </a:spcAft>
                      </a:pPr>
                      <a:r>
                        <a:rPr lang="tr-TR" sz="1400">
                          <a:latin typeface="Times New Roman"/>
                          <a:ea typeface="Calibri"/>
                          <a:cs typeface="Times New Roman"/>
                        </a:rPr>
                        <a:t>Malzemeler toplanır, hastaya rahat edebileceği bir pozisyon verilir, el hijyeni sağlanır. </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Hastanın güvenliği ve rahatı sağlanır. El hijyeninin yapılması diğer eşyaların kontamine olmasını ve enfeksiyon bulaşma riskini azaltır.</a:t>
                      </a:r>
                      <a:endParaRPr lang="tr-TR" sz="1400">
                        <a:latin typeface="Calibri"/>
                        <a:ea typeface="Calibri"/>
                        <a:cs typeface="Times New Roman"/>
                      </a:endParaRPr>
                    </a:p>
                  </a:txBody>
                  <a:tcPr marL="68580" marR="68580" marT="0" marB="0"/>
                </a:tc>
              </a:tr>
              <a:tr h="1442356">
                <a:tc>
                  <a:txBody>
                    <a:bodyPr/>
                    <a:lstStyle/>
                    <a:p>
                      <a:pPr algn="just">
                        <a:lnSpc>
                          <a:spcPct val="106000"/>
                        </a:lnSpc>
                        <a:spcAft>
                          <a:spcPts val="0"/>
                        </a:spcAft>
                      </a:pPr>
                      <a:r>
                        <a:rPr lang="tr-TR" sz="1400">
                          <a:latin typeface="Times New Roman"/>
                          <a:ea typeface="Calibri"/>
                          <a:cs typeface="Times New Roman"/>
                        </a:rPr>
                        <a:t>Tarih, saat, hastanın abdomenine dair değerlendirmeler, bağırsak sesleri, kataterin dışarıda kalan uzunluğunun değerlendirmesi, yatak başının yüksekliği, gastrik içeriğin özelliği ve miktarı, pH seviyesine dair bilgileri içeren kayıt gözleme kaydedilir.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Uygun kayıt hasta bakımının </a:t>
                      </a:r>
                      <a:r>
                        <a:rPr lang="tr-TR" sz="1400" dirty="0" err="1">
                          <a:latin typeface="Times New Roman"/>
                          <a:ea typeface="Calibri"/>
                          <a:cs typeface="Times New Roman"/>
                        </a:rPr>
                        <a:t>sürdürülebiliriği</a:t>
                      </a:r>
                      <a:r>
                        <a:rPr lang="tr-TR" sz="1400" dirty="0">
                          <a:latin typeface="Times New Roman"/>
                          <a:ea typeface="Calibri"/>
                          <a:cs typeface="Times New Roman"/>
                        </a:rPr>
                        <a:t> ve hemşirelik uygulamalarının görünürlüğü için önemlidir.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latin typeface="Times New Roman" pitchFamily="18" charset="0"/>
                <a:cs typeface="Times New Roman" pitchFamily="18" charset="0"/>
              </a:rPr>
              <a:t>Gastrik</a:t>
            </a:r>
            <a:r>
              <a:rPr lang="tr-TR" b="1" dirty="0" smtClean="0">
                <a:latin typeface="Times New Roman" pitchFamily="18" charset="0"/>
                <a:cs typeface="Times New Roman" pitchFamily="18" charset="0"/>
              </a:rPr>
              <a:t> Tüp Yolu İle İlaç Verme</a:t>
            </a:r>
            <a:endParaRPr lang="tr-TR" dirty="0"/>
          </a:p>
        </p:txBody>
      </p:sp>
      <p:graphicFrame>
        <p:nvGraphicFramePr>
          <p:cNvPr id="4" name="3 İçerik Yer Tutucusu"/>
          <p:cNvGraphicFramePr>
            <a:graphicFrameLocks noGrp="1"/>
          </p:cNvGraphicFramePr>
          <p:nvPr>
            <p:ph idx="1"/>
          </p:nvPr>
        </p:nvGraphicFramePr>
        <p:xfrm>
          <a:off x="457200" y="1600200"/>
          <a:ext cx="8229600" cy="4586859"/>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Hekimin </a:t>
                      </a:r>
                      <a:r>
                        <a:rPr lang="tr-TR" sz="1400" dirty="0">
                          <a:latin typeface="Times New Roman"/>
                          <a:ea typeface="Calibri"/>
                          <a:cs typeface="Times New Roman"/>
                        </a:rPr>
                        <a:t>istemi doğrulanır. İstemler ilgili uyumsuz olan noktalar varsa açığa kavuşturulur. Hasta dosyasından hastanın </a:t>
                      </a:r>
                      <a:r>
                        <a:rPr lang="tr-TR" sz="1400" dirty="0" err="1">
                          <a:latin typeface="Times New Roman"/>
                          <a:ea typeface="Calibri"/>
                          <a:cs typeface="Times New Roman"/>
                        </a:rPr>
                        <a:t>allerjileri</a:t>
                      </a:r>
                      <a:r>
                        <a:rPr lang="tr-TR" sz="1400" dirty="0">
                          <a:latin typeface="Times New Roman"/>
                          <a:ea typeface="Calibri"/>
                          <a:cs typeface="Times New Roman"/>
                        </a:rPr>
                        <a:t> kontrol edilir. </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Hekimin isteminin doğrulanması, doğru girişim yapıldığından emin olunmasını sağlar. Allerjinin kontrol edilmesi istenmeyen olayların ortaya çıkmasını engeller.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İlacın özelliği, güvenli doz aralığı, uygulamanın amacı, uygulanacak ilacın olası yan etkileri değerlendirilir.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İlacın hasta için uygunluğunu ve uygulama sonrası hastayı kontrol etmeye yardımcı olur.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Kullanılacak malzemeler hazırlanır:</a:t>
                      </a:r>
                      <a:endParaRPr lang="tr-TR" sz="1400">
                        <a:latin typeface="Calibri"/>
                        <a:ea typeface="Calibri"/>
                        <a:cs typeface="Times New Roman"/>
                      </a:endParaRPr>
                    </a:p>
                    <a:p>
                      <a:pPr>
                        <a:lnSpc>
                          <a:spcPct val="106000"/>
                        </a:lnSpc>
                        <a:spcAft>
                          <a:spcPts val="0"/>
                        </a:spcAft>
                      </a:pPr>
                      <a:r>
                        <a:rPr lang="tr-TR" sz="1400">
                          <a:latin typeface="Times New Roman"/>
                          <a:ea typeface="Calibri"/>
                          <a:cs typeface="Times New Roman"/>
                        </a:rPr>
                        <a:t>-Enjektör  </a:t>
                      </a:r>
                      <a:endParaRPr lang="tr-TR" sz="1400">
                        <a:latin typeface="Calibri"/>
                        <a:ea typeface="Calibri"/>
                        <a:cs typeface="Times New Roman"/>
                      </a:endParaRPr>
                    </a:p>
                    <a:p>
                      <a:pPr>
                        <a:lnSpc>
                          <a:spcPct val="106000"/>
                        </a:lnSpc>
                        <a:spcAft>
                          <a:spcPts val="0"/>
                        </a:spcAft>
                      </a:pPr>
                      <a:r>
                        <a:rPr lang="tr-TR" sz="1400">
                          <a:latin typeface="Times New Roman"/>
                          <a:ea typeface="Calibri"/>
                          <a:cs typeface="Times New Roman"/>
                        </a:rPr>
                        <a:t>-İstem yapılan ilaç</a:t>
                      </a:r>
                      <a:endParaRPr lang="tr-TR" sz="1400">
                        <a:latin typeface="Calibri"/>
                        <a:ea typeface="Calibri"/>
                        <a:cs typeface="Times New Roman"/>
                      </a:endParaRPr>
                    </a:p>
                    <a:p>
                      <a:pPr>
                        <a:lnSpc>
                          <a:spcPct val="106000"/>
                        </a:lnSpc>
                        <a:spcAft>
                          <a:spcPts val="0"/>
                        </a:spcAft>
                      </a:pPr>
                      <a:r>
                        <a:rPr lang="tr-TR" sz="1400">
                          <a:latin typeface="Times New Roman"/>
                          <a:ea typeface="Calibri"/>
                          <a:cs typeface="Times New Roman"/>
                        </a:rPr>
                        <a:t>-Su</a:t>
                      </a:r>
                      <a:endParaRPr lang="tr-TR" sz="1400">
                        <a:latin typeface="Calibri"/>
                        <a:ea typeface="Calibri"/>
                        <a:cs typeface="Times New Roman"/>
                      </a:endParaRPr>
                    </a:p>
                    <a:p>
                      <a:pPr>
                        <a:lnSpc>
                          <a:spcPct val="106000"/>
                        </a:lnSpc>
                        <a:spcAft>
                          <a:spcPts val="0"/>
                        </a:spcAft>
                      </a:pPr>
                      <a:r>
                        <a:rPr lang="tr-TR" sz="1400">
                          <a:latin typeface="Times New Roman"/>
                          <a:ea typeface="Calibri"/>
                          <a:cs typeface="Times New Roman"/>
                        </a:rPr>
                        <a:t>-Eldiven</a:t>
                      </a:r>
                      <a:endParaRPr lang="tr-TR" sz="1400">
                        <a:latin typeface="Calibri"/>
                        <a:ea typeface="Calibri"/>
                        <a:cs typeface="Times New Roman"/>
                      </a:endParaRPr>
                    </a:p>
                    <a:p>
                      <a:pPr>
                        <a:lnSpc>
                          <a:spcPct val="106000"/>
                        </a:lnSpc>
                        <a:spcAft>
                          <a:spcPts val="0"/>
                        </a:spcAft>
                      </a:pPr>
                      <a:r>
                        <a:rPr lang="tr-TR" sz="1400">
                          <a:latin typeface="Times New Roman"/>
                          <a:ea typeface="Calibri"/>
                          <a:cs typeface="Times New Roman"/>
                        </a:rPr>
                        <a:t>-Su geçirmez örtü</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Malzemeleri hazırlamak ve yatağın yanına yerleştirmek zaman ve enerji tasarrufu sağlar.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İlaç tedavi odasında hazırlanır. İlaç arabası ya da ilaç çekmecesi açılır. Eğer bilgisayar destekli bir sistem kullanılıyorsa şifre ile giriş yapılır. </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Bu düzenleme ilaç uygulaması sırasında hataları önler. İlaç arabalarının ya da çekmecelerinin kapalı tutulması hastaya ait ilaçların güvenliğini sağlar. Bilgisayar destekli sistemlerin kullanılması sadece yetkili personelin hasta kayıtlarına erişimine izin verir.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Her seferinde tek bir hastanın ilacı hazırlanır.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Hataları önler.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640960" cy="1143000"/>
          </a:xfrm>
        </p:spPr>
        <p:txBody>
          <a:bodyPr>
            <a:normAutofit/>
          </a:bodyPr>
          <a:lstStyle/>
          <a:p>
            <a:r>
              <a:rPr lang="tr-TR" b="1" dirty="0" smtClean="0">
                <a:latin typeface="Times New Roman" pitchFamily="18" charset="0"/>
                <a:cs typeface="Times New Roman" pitchFamily="18" charset="0"/>
              </a:rPr>
              <a:t>Sindirim Sistemi- </a:t>
            </a:r>
            <a:r>
              <a:rPr lang="tr-TR" b="1" dirty="0" err="1" smtClean="0">
                <a:latin typeface="Times New Roman" pitchFamily="18" charset="0"/>
                <a:cs typeface="Times New Roman" pitchFamily="18" charset="0"/>
              </a:rPr>
              <a:t>Farenks</a:t>
            </a:r>
            <a:r>
              <a:rPr lang="tr-TR" b="1" dirty="0" smtClean="0">
                <a:latin typeface="Times New Roman" pitchFamily="18" charset="0"/>
                <a:cs typeface="Times New Roman" pitchFamily="18" charset="0"/>
              </a:rPr>
              <a:t> (Yutak)</a:t>
            </a:r>
            <a:endParaRPr lang="tr-TR" dirty="0"/>
          </a:p>
        </p:txBody>
      </p:sp>
      <p:sp>
        <p:nvSpPr>
          <p:cNvPr id="3" name="2 İçerik Yer Tutucusu"/>
          <p:cNvSpPr>
            <a:spLocks noGrp="1"/>
          </p:cNvSpPr>
          <p:nvPr>
            <p:ph idx="1"/>
          </p:nvPr>
        </p:nvSpPr>
        <p:spPr/>
        <p:txBody>
          <a:bodyPr/>
          <a:lstStyle/>
          <a:p>
            <a:pPr algn="just"/>
            <a:r>
              <a:rPr lang="tr-TR" sz="2800" dirty="0" smtClean="0">
                <a:latin typeface="Times New Roman" pitchFamily="18" charset="0"/>
                <a:cs typeface="Times New Roman" pitchFamily="18" charset="0"/>
              </a:rPr>
              <a:t>Kafa tabanından C6 </a:t>
            </a:r>
            <a:r>
              <a:rPr lang="tr-TR" sz="2800" dirty="0" err="1" smtClean="0">
                <a:latin typeface="Times New Roman" pitchFamily="18" charset="0"/>
                <a:cs typeface="Times New Roman" pitchFamily="18" charset="0"/>
              </a:rPr>
              <a:t>vertebranın</a:t>
            </a:r>
            <a:r>
              <a:rPr lang="tr-TR" sz="2800" dirty="0" smtClean="0">
                <a:latin typeface="Times New Roman" pitchFamily="18" charset="0"/>
                <a:cs typeface="Times New Roman" pitchFamily="18" charset="0"/>
              </a:rPr>
              <a:t> alt kenarına uzanır.</a:t>
            </a:r>
          </a:p>
          <a:p>
            <a:pPr algn="just"/>
            <a:r>
              <a:rPr lang="tr-TR" sz="2800" dirty="0" smtClean="0">
                <a:latin typeface="Times New Roman" pitchFamily="18" charset="0"/>
                <a:cs typeface="Times New Roman" pitchFamily="18" charset="0"/>
              </a:rPr>
              <a:t>12-14 cm uzunluğunda </a:t>
            </a:r>
            <a:r>
              <a:rPr lang="tr-TR" sz="2800" dirty="0" err="1" smtClean="0">
                <a:latin typeface="Times New Roman" pitchFamily="18" charset="0"/>
                <a:cs typeface="Times New Roman" pitchFamily="18" charset="0"/>
              </a:rPr>
              <a:t>musküler</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membranöz</a:t>
            </a:r>
            <a:r>
              <a:rPr lang="tr-TR" sz="2800" dirty="0" smtClean="0">
                <a:latin typeface="Times New Roman" pitchFamily="18" charset="0"/>
                <a:cs typeface="Times New Roman" pitchFamily="18" charset="0"/>
              </a:rPr>
              <a:t> yapıda tüp şeklinde bir organdır.</a:t>
            </a:r>
          </a:p>
          <a:p>
            <a:pPr algn="just"/>
            <a:r>
              <a:rPr lang="tr-TR" sz="2800" dirty="0" smtClean="0">
                <a:latin typeface="Times New Roman" pitchFamily="18" charset="0"/>
                <a:cs typeface="Times New Roman" pitchFamily="18" charset="0"/>
              </a:rPr>
              <a:t> En geniş yeri başlangıcı, en dar yeri </a:t>
            </a:r>
            <a:r>
              <a:rPr lang="tr-TR" sz="2800" dirty="0" err="1" smtClean="0">
                <a:latin typeface="Times New Roman" pitchFamily="18" charset="0"/>
                <a:cs typeface="Times New Roman" pitchFamily="18" charset="0"/>
              </a:rPr>
              <a:t>özofagusla</a:t>
            </a:r>
            <a:r>
              <a:rPr lang="tr-TR" sz="2800" dirty="0" smtClean="0">
                <a:latin typeface="Times New Roman" pitchFamily="18" charset="0"/>
                <a:cs typeface="Times New Roman" pitchFamily="18" charset="0"/>
              </a:rPr>
              <a:t> birleştiği yerdir.</a:t>
            </a:r>
          </a:p>
          <a:p>
            <a:pPr>
              <a:buNone/>
            </a:pP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latin typeface="Times New Roman" pitchFamily="18" charset="0"/>
                <a:cs typeface="Times New Roman" pitchFamily="18" charset="0"/>
              </a:rPr>
              <a:t>Gastrik</a:t>
            </a:r>
            <a:r>
              <a:rPr lang="tr-TR" b="1" dirty="0" smtClean="0">
                <a:latin typeface="Times New Roman" pitchFamily="18" charset="0"/>
                <a:cs typeface="Times New Roman" pitchFamily="18" charset="0"/>
              </a:rPr>
              <a:t> Tüp Yolu İle İlaç Verme</a:t>
            </a:r>
            <a:endParaRPr lang="tr-TR" dirty="0"/>
          </a:p>
        </p:txBody>
      </p:sp>
      <p:graphicFrame>
        <p:nvGraphicFramePr>
          <p:cNvPr id="4" name="3 İçerik Yer Tutucusu"/>
          <p:cNvGraphicFramePr>
            <a:graphicFrameLocks noGrp="1"/>
          </p:cNvGraphicFramePr>
          <p:nvPr>
            <p:ph idx="1"/>
          </p:nvPr>
        </p:nvGraphicFramePr>
        <p:xfrm>
          <a:off x="457200" y="1600200"/>
          <a:ext cx="8229600" cy="4460006"/>
        </p:xfrm>
        <a:graphic>
          <a:graphicData uri="http://schemas.openxmlformats.org/drawingml/2006/table">
            <a:tbl>
              <a:tblPr firstRow="1" bandRow="1">
                <a:tableStyleId>{5940675A-B579-460E-94D1-54222C63F5DA}</a:tableStyleId>
              </a:tblPr>
              <a:tblGrid>
                <a:gridCol w="4114800"/>
                <a:gridCol w="4114800"/>
              </a:tblGrid>
              <a:tr h="3886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a:latin typeface="Times New Roman"/>
                          <a:ea typeface="Calibri"/>
                          <a:cs typeface="Times New Roman"/>
                        </a:rPr>
                        <a:t>İsteme göre uygun ilaçlar hasta gözünden ya da birim ilaç dolabından seçilir. İlaçların son kullanma tarihi kontrol edilir ve gerekli ise yeniden doz hesaplaması yapılır. </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Kontrol basamağı.</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İstem yapılmış olan ilacın sıvı formda verilip verilmediği kontrol edilir. İlaç tablet ya da kapsül formda ise ezilerek/içi çıkartılarak verilmesinin uygunluğu değerlendirilir.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Beslenme tüpünde tıkanmayı önlemek için varsa bütün ilaçların sıvı formu kullanılmalıdır.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b="1">
                          <a:latin typeface="Times New Roman"/>
                          <a:ea typeface="Calibri"/>
                          <a:cs typeface="Times New Roman"/>
                        </a:rPr>
                        <a:t>Tablet:</a:t>
                      </a:r>
                      <a:r>
                        <a:rPr lang="tr-TR" sz="1400">
                          <a:latin typeface="Times New Roman"/>
                          <a:ea typeface="Calibri"/>
                          <a:cs typeface="Times New Roman"/>
                        </a:rPr>
                        <a:t> İlaç ezme aparatı ile ilaçlar tek tek ezilir, ilaçlar ayrı ayrı ilaç kadehine koyulur ve uygun çözücü ile eritilir. Üzerine etiket yapıştırılarak yerleştirilir.</a:t>
                      </a:r>
                      <a:endParaRPr lang="tr-TR" sz="1400">
                        <a:latin typeface="Calibri"/>
                        <a:ea typeface="Calibri"/>
                        <a:cs typeface="Times New Roman"/>
                      </a:endParaRPr>
                    </a:p>
                    <a:p>
                      <a:pPr>
                        <a:lnSpc>
                          <a:spcPct val="106000"/>
                        </a:lnSpc>
                        <a:spcAft>
                          <a:spcPts val="0"/>
                        </a:spcAft>
                      </a:pPr>
                      <a:r>
                        <a:rPr lang="tr-TR" sz="1400" b="1">
                          <a:latin typeface="Times New Roman"/>
                          <a:ea typeface="Calibri"/>
                          <a:cs typeface="Times New Roman"/>
                        </a:rPr>
                        <a:t>Sıvı Formdaki İlaçlar: </a:t>
                      </a:r>
                      <a:r>
                        <a:rPr lang="tr-TR" sz="1400">
                          <a:latin typeface="Times New Roman"/>
                          <a:ea typeface="Calibri"/>
                          <a:cs typeface="Times New Roman"/>
                        </a:rPr>
                        <a:t>İlaç kadehine uygulanacak dozda ilaç alınır. İlaç şişesi yerine koymadan kağıt havlu ile kurulanır. </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Bazı ilaçlar eritilirken su yerine farklı çözücülerin kullanılması gerekmektedir.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Tüm ilaçların hazırlanması bittikten sonra hazırlanan ilaçlarla istemler bir kez daha kontrol edilir. </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Kontrol basamağı.</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Tedavi odasından ayrılmadan önce ilaç dolabı/arabası kilitlenir.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İlaç dolabı/arabasının kilitlenmesi ilaç güvenliğini sağlar.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lstStyle/>
          <a:p>
            <a:r>
              <a:rPr lang="tr-TR" b="1" dirty="0" err="1" smtClean="0">
                <a:latin typeface="Times New Roman" pitchFamily="18" charset="0"/>
                <a:cs typeface="Times New Roman" pitchFamily="18" charset="0"/>
              </a:rPr>
              <a:t>Gastrik</a:t>
            </a:r>
            <a:r>
              <a:rPr lang="tr-TR" b="1" dirty="0" smtClean="0">
                <a:latin typeface="Times New Roman" pitchFamily="18" charset="0"/>
                <a:cs typeface="Times New Roman" pitchFamily="18" charset="0"/>
              </a:rPr>
              <a:t> Tüp Yolu İle İlaç Verme</a:t>
            </a:r>
            <a:endParaRPr lang="tr-TR" dirty="0"/>
          </a:p>
        </p:txBody>
      </p:sp>
      <p:graphicFrame>
        <p:nvGraphicFramePr>
          <p:cNvPr id="4" name="3 İçerik Yer Tutucusu"/>
          <p:cNvGraphicFramePr>
            <a:graphicFrameLocks noGrp="1"/>
          </p:cNvGraphicFramePr>
          <p:nvPr>
            <p:ph idx="1"/>
          </p:nvPr>
        </p:nvGraphicFramePr>
        <p:xfrm>
          <a:off x="467544" y="1052736"/>
          <a:ext cx="8229600" cy="5590941"/>
        </p:xfrm>
        <a:graphic>
          <a:graphicData uri="http://schemas.openxmlformats.org/drawingml/2006/table">
            <a:tbl>
              <a:tblPr firstRow="1" bandRow="1">
                <a:tableStyleId>{5940675A-B579-460E-94D1-54222C63F5DA}</a:tableStyleId>
              </a:tblPr>
              <a:tblGrid>
                <a:gridCol w="4114800"/>
                <a:gridCol w="4114800"/>
              </a:tblGrid>
              <a:tr h="3886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a:latin typeface="Times New Roman"/>
                          <a:ea typeface="Calibri"/>
                          <a:cs typeface="Times New Roman"/>
                        </a:rPr>
                        <a:t>Hazırlanan ilaçlar hasta odasına götürülür, ilaç tepsisi görme alanına yerleştirilir.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İlaçların dikkatli taşınması ve yakından gözlenmesi olası kazarı ve ilaçların kasıtlı olarak değiştirilmesini engeller.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El hijyeni sağlanır, eldiven giyilir.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El hijyeni ve eldiven mikroorganizmaların yayılımını engeller.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Hastanın kimliği doğrulanır. </a:t>
                      </a:r>
                      <a:endParaRPr lang="tr-TR" sz="1400">
                        <a:latin typeface="Calibri"/>
                        <a:ea typeface="Calibri"/>
                        <a:cs typeface="Times New Roman"/>
                      </a:endParaRPr>
                    </a:p>
                    <a:p>
                      <a:pPr marL="342900" lvl="0" indent="-342900">
                        <a:lnSpc>
                          <a:spcPct val="106000"/>
                        </a:lnSpc>
                        <a:spcAft>
                          <a:spcPts val="0"/>
                        </a:spcAft>
                        <a:buFont typeface="+mj-lt"/>
                        <a:buAutoNum type="alphaLcParenR"/>
                      </a:pPr>
                      <a:r>
                        <a:rPr lang="tr-TR" sz="1400">
                          <a:latin typeface="Times New Roman"/>
                          <a:ea typeface="Calibri"/>
                          <a:cs typeface="Times New Roman"/>
                        </a:rPr>
                        <a:t>Hastanın adı, soyadı ve protokol numarası kol bandından kontrol edilir.</a:t>
                      </a:r>
                      <a:endParaRPr lang="tr-TR" sz="1400">
                        <a:latin typeface="Calibri"/>
                        <a:ea typeface="Calibri"/>
                        <a:cs typeface="Times New Roman"/>
                      </a:endParaRPr>
                    </a:p>
                    <a:p>
                      <a:pPr marL="342900" lvl="0" indent="-342900">
                        <a:lnSpc>
                          <a:spcPct val="106000"/>
                        </a:lnSpc>
                        <a:spcAft>
                          <a:spcPts val="0"/>
                        </a:spcAft>
                        <a:buFont typeface="+mj-lt"/>
                        <a:buAutoNum type="alphaLcParenR"/>
                      </a:pPr>
                      <a:r>
                        <a:rPr lang="tr-TR" sz="1400">
                          <a:latin typeface="Times New Roman"/>
                          <a:ea typeface="Calibri"/>
                          <a:cs typeface="Times New Roman"/>
                        </a:rPr>
                        <a:t>Hastadan adı, soyadı, doğum tarihi söylemesi istenir.</a:t>
                      </a:r>
                      <a:endParaRPr lang="tr-TR" sz="1400">
                        <a:latin typeface="Calibri"/>
                        <a:ea typeface="Calibri"/>
                        <a:cs typeface="Times New Roman"/>
                      </a:endParaRPr>
                    </a:p>
                    <a:p>
                      <a:pPr marL="342900" lvl="0" indent="-342900">
                        <a:lnSpc>
                          <a:spcPct val="106000"/>
                        </a:lnSpc>
                        <a:spcAft>
                          <a:spcPts val="0"/>
                        </a:spcAft>
                        <a:buFont typeface="+mj-lt"/>
                        <a:buAutoNum type="alphaLcParenR"/>
                      </a:pPr>
                      <a:r>
                        <a:rPr lang="tr-TR" sz="1400">
                          <a:latin typeface="Times New Roman"/>
                          <a:ea typeface="Calibri"/>
                          <a:cs typeface="Times New Roman"/>
                        </a:rPr>
                        <a:t>Hasta kendini tanıtamıyorsa doğrulama için ikinci bir sağlık profesyonellerinden yardım alınır.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Hastanın doğrulanması hastanın doğru ilaç tedavisini almasını sağlar.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İlaç uygulamasından önce gerekli tüm değerlendirmeler yapılır (allerji bilekliği, dosyası…). Hastaya uygulamaya yönelik açıklama yapılır. </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Hasta değerlendirmesi ilaç uygulamasının ön koşuludur. Açıklama yapılması hastanın anksiyetesini azaltır ve işbirliğini arttırır.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Hastadan fowler pozisyonuna gelmesi istenir ya da gelemiyorsa hastanın başı 45 derece yükseltilir. Göğüs kısmı su geçirmez örtü ile örtülür. Beslenmesi pompa ile yapılıyorsa, pompa bekleme konumuna alınır.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Bu girişim aspirasyon riskini azaltır.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Gastirik tüpün yerinde olup olmadığı kontrol edilir, midedeki rezidü miktarı kontrol edilebilir, kurum politikasına göre rezidü ya atılır ya da geri verilir.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Kontrol etme </a:t>
                      </a:r>
                      <a:r>
                        <a:rPr lang="tr-TR" sz="1400" dirty="0" err="1">
                          <a:latin typeface="Times New Roman"/>
                          <a:ea typeface="Calibri"/>
                          <a:cs typeface="Times New Roman"/>
                        </a:rPr>
                        <a:t>aspirasyon</a:t>
                      </a:r>
                      <a:r>
                        <a:rPr lang="tr-TR" sz="1400" dirty="0">
                          <a:latin typeface="Times New Roman"/>
                          <a:ea typeface="Calibri"/>
                          <a:cs typeface="Times New Roman"/>
                        </a:rPr>
                        <a:t> riskini değerlendirme açısından önemlidir. </a:t>
                      </a:r>
                      <a:r>
                        <a:rPr lang="tr-TR" sz="1400" dirty="0" err="1">
                          <a:latin typeface="Times New Roman"/>
                          <a:ea typeface="Calibri"/>
                          <a:cs typeface="Times New Roman"/>
                        </a:rPr>
                        <a:t>Rezidü</a:t>
                      </a:r>
                      <a:r>
                        <a:rPr lang="tr-TR" sz="1400" dirty="0">
                          <a:latin typeface="Times New Roman"/>
                          <a:ea typeface="Calibri"/>
                          <a:cs typeface="Times New Roman"/>
                        </a:rPr>
                        <a:t> kontrolü ve </a:t>
                      </a:r>
                      <a:r>
                        <a:rPr lang="tr-TR" sz="1400" dirty="0" err="1">
                          <a:latin typeface="Times New Roman"/>
                          <a:ea typeface="Calibri"/>
                          <a:cs typeface="Times New Roman"/>
                        </a:rPr>
                        <a:t>aspiratın</a:t>
                      </a:r>
                      <a:r>
                        <a:rPr lang="tr-TR" sz="1400" dirty="0">
                          <a:latin typeface="Times New Roman"/>
                          <a:ea typeface="Calibri"/>
                          <a:cs typeface="Times New Roman"/>
                        </a:rPr>
                        <a:t> geri verilmesi kurumsal uygulamalarda farklılık göstermektedir.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latin typeface="Times New Roman" pitchFamily="18" charset="0"/>
                <a:cs typeface="Times New Roman" pitchFamily="18" charset="0"/>
              </a:rPr>
              <a:t>Gastrik</a:t>
            </a:r>
            <a:r>
              <a:rPr lang="tr-TR" b="1" dirty="0" smtClean="0">
                <a:latin typeface="Times New Roman" pitchFamily="18" charset="0"/>
                <a:cs typeface="Times New Roman" pitchFamily="18" charset="0"/>
              </a:rPr>
              <a:t> Tüp Yolu İle İlaç Verme</a:t>
            </a:r>
            <a:endParaRPr lang="tr-TR" dirty="0"/>
          </a:p>
        </p:txBody>
      </p:sp>
      <p:graphicFrame>
        <p:nvGraphicFramePr>
          <p:cNvPr id="4" name="3 İçerik Yer Tutucusu"/>
          <p:cNvGraphicFramePr>
            <a:graphicFrameLocks noGrp="1"/>
          </p:cNvGraphicFramePr>
          <p:nvPr>
            <p:ph idx="1"/>
          </p:nvPr>
        </p:nvGraphicFramePr>
        <p:xfrm>
          <a:off x="457200" y="1600200"/>
          <a:ext cx="8229600" cy="4277071"/>
        </p:xfrm>
        <a:graphic>
          <a:graphicData uri="http://schemas.openxmlformats.org/drawingml/2006/table">
            <a:tbl>
              <a:tblPr firstRow="1" bandRow="1">
                <a:tableStyleId>{5940675A-B579-460E-94D1-54222C63F5DA}</a:tableStyleId>
              </a:tblPr>
              <a:tblGrid>
                <a:gridCol w="4114800"/>
                <a:gridCol w="4114800"/>
              </a:tblGrid>
              <a:tr h="467544">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816327">
                <a:tc>
                  <a:txBody>
                    <a:bodyPr/>
                    <a:lstStyle/>
                    <a:p>
                      <a:pPr>
                        <a:lnSpc>
                          <a:spcPct val="106000"/>
                        </a:lnSpc>
                        <a:spcAft>
                          <a:spcPts val="0"/>
                        </a:spcAft>
                      </a:pPr>
                      <a:r>
                        <a:rPr lang="tr-TR" sz="1400" dirty="0" err="1">
                          <a:latin typeface="Times New Roman"/>
                          <a:ea typeface="Calibri"/>
                          <a:cs typeface="Times New Roman"/>
                        </a:rPr>
                        <a:t>Gastrik</a:t>
                      </a:r>
                      <a:r>
                        <a:rPr lang="tr-TR" sz="1400" dirty="0">
                          <a:latin typeface="Times New Roman"/>
                          <a:ea typeface="Calibri"/>
                          <a:cs typeface="Times New Roman"/>
                        </a:rPr>
                        <a:t> tüp </a:t>
                      </a:r>
                      <a:r>
                        <a:rPr lang="tr-TR" sz="1400" dirty="0" err="1">
                          <a:latin typeface="Times New Roman"/>
                          <a:ea typeface="Calibri"/>
                          <a:cs typeface="Times New Roman"/>
                        </a:rPr>
                        <a:t>klemplenir</a:t>
                      </a:r>
                      <a:r>
                        <a:rPr lang="tr-TR" sz="1400" dirty="0">
                          <a:latin typeface="Times New Roman"/>
                          <a:ea typeface="Calibri"/>
                          <a:cs typeface="Times New Roman"/>
                        </a:rPr>
                        <a:t>, tüpün ucuna enjektör yerleştirilir, 30 ml su enjektöre doldurulur ve  </a:t>
                      </a:r>
                      <a:r>
                        <a:rPr lang="tr-TR" sz="1400" dirty="0" err="1">
                          <a:latin typeface="Times New Roman"/>
                          <a:ea typeface="Calibri"/>
                          <a:cs typeface="Times New Roman"/>
                        </a:rPr>
                        <a:t>klemp</a:t>
                      </a:r>
                      <a:r>
                        <a:rPr lang="tr-TR" sz="1400" dirty="0">
                          <a:latin typeface="Times New Roman"/>
                          <a:ea typeface="Calibri"/>
                          <a:cs typeface="Times New Roman"/>
                        </a:rPr>
                        <a:t> açılarak yer çekiminin etkisiyle tüp yıkanır..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Tüpün klemplenmesi mide içeriğinin geriye dönmesini engeller, tüpün yıkanması lümenin açık kalmasını sağlar.</a:t>
                      </a:r>
                      <a:endParaRPr lang="tr-TR" sz="1400">
                        <a:latin typeface="Calibri"/>
                        <a:ea typeface="Calibri"/>
                        <a:cs typeface="Times New Roman"/>
                      </a:endParaRPr>
                    </a:p>
                  </a:txBody>
                  <a:tcPr marL="68580" marR="68580" marT="0" marB="0"/>
                </a:tc>
              </a:tr>
              <a:tr h="1360546">
                <a:tc>
                  <a:txBody>
                    <a:bodyPr/>
                    <a:lstStyle/>
                    <a:p>
                      <a:pPr>
                        <a:lnSpc>
                          <a:spcPct val="106000"/>
                        </a:lnSpc>
                        <a:spcAft>
                          <a:spcPts val="0"/>
                        </a:spcAft>
                      </a:pPr>
                      <a:r>
                        <a:rPr lang="tr-TR" sz="1400">
                          <a:latin typeface="Times New Roman"/>
                          <a:ea typeface="Calibri"/>
                          <a:cs typeface="Times New Roman"/>
                        </a:rPr>
                        <a:t>İlk ilaç dozu enjektöre dökülür, ilacın tüp içinden geçmesi için klempler açılır, ilaç tüpe gittikten sonra 5-10 ml su verilir, daha sonra diğer ilaçlar da aynı şekilde uygulanır. Tüm ilaç uygulaması bittikten sonra 30-60 ml su ile tüp yıkanır. </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İlaç uygulamasında lümenin yıkanması olası ilaç reaksiyonlarını önler. İlaç uygulamaları sonrası yıkama yapılması lümenin açıklığının sürdürülmesi, lümendeki ilaç partiküllerinin mideye geçmesini ve ilaçların tam doz olarak uygulanmasını sağlar.</a:t>
                      </a:r>
                      <a:endParaRPr lang="tr-TR" sz="1400">
                        <a:latin typeface="Calibri"/>
                        <a:ea typeface="Calibri"/>
                        <a:cs typeface="Times New Roman"/>
                      </a:endParaRPr>
                    </a:p>
                  </a:txBody>
                  <a:tcPr marL="68580" marR="68580" marT="0" marB="0"/>
                </a:tc>
              </a:tr>
              <a:tr h="816327">
                <a:tc>
                  <a:txBody>
                    <a:bodyPr/>
                    <a:lstStyle/>
                    <a:p>
                      <a:pPr>
                        <a:lnSpc>
                          <a:spcPct val="106000"/>
                        </a:lnSpc>
                        <a:spcAft>
                          <a:spcPts val="0"/>
                        </a:spcAft>
                      </a:pPr>
                      <a:r>
                        <a:rPr lang="tr-TR" sz="1400">
                          <a:latin typeface="Times New Roman"/>
                          <a:ea typeface="Calibri"/>
                          <a:cs typeface="Times New Roman"/>
                        </a:rPr>
                        <a:t>Tüp klemplenir, enjektör gastrik tüpten çıkartılır, tekrar beslenme tüpü bağlanır ve klempler açılarak önceki dozdan beslenmeye devam edilir.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Bazı ilaçlar besin infüzyonuna belirli bir süre ara vermenizi gerektirebilir.</a:t>
                      </a:r>
                      <a:endParaRPr lang="tr-TR" sz="1400">
                        <a:latin typeface="Calibri"/>
                        <a:ea typeface="Calibri"/>
                        <a:cs typeface="Times New Roman"/>
                      </a:endParaRPr>
                    </a:p>
                  </a:txBody>
                  <a:tcPr marL="68580" marR="68580" marT="0" marB="0"/>
                </a:tc>
              </a:tr>
              <a:tr h="816327">
                <a:tc>
                  <a:txBody>
                    <a:bodyPr/>
                    <a:lstStyle/>
                    <a:p>
                      <a:pPr>
                        <a:lnSpc>
                          <a:spcPct val="106000"/>
                        </a:lnSpc>
                        <a:spcAft>
                          <a:spcPts val="0"/>
                        </a:spcAft>
                      </a:pPr>
                      <a:r>
                        <a:rPr lang="tr-TR" sz="1400">
                          <a:latin typeface="Times New Roman"/>
                          <a:ea typeface="Calibri"/>
                          <a:cs typeface="Times New Roman"/>
                        </a:rPr>
                        <a:t>Eldivenler çıkarılır, el hijyeni sağlanır, hastaya rahat edeceği pozisyon verilir.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Hasta güvenliğini ve konforunu sağlar. El hijyeninin yapılması diğer eşyaların </a:t>
                      </a:r>
                      <a:r>
                        <a:rPr lang="tr-TR" sz="1400" dirty="0" err="1">
                          <a:latin typeface="Times New Roman"/>
                          <a:ea typeface="Calibri"/>
                          <a:cs typeface="Times New Roman"/>
                        </a:rPr>
                        <a:t>kontamine</a:t>
                      </a:r>
                      <a:r>
                        <a:rPr lang="tr-TR" sz="1400" dirty="0">
                          <a:latin typeface="Times New Roman"/>
                          <a:ea typeface="Calibri"/>
                          <a:cs typeface="Times New Roman"/>
                        </a:rPr>
                        <a:t> olmasını ve enfeksiyon bulaşma riskini azaltır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latin typeface="Times New Roman" pitchFamily="18" charset="0"/>
                <a:cs typeface="Times New Roman" pitchFamily="18" charset="0"/>
              </a:rPr>
              <a:t>Gastrik</a:t>
            </a:r>
            <a:r>
              <a:rPr lang="tr-TR" b="1" dirty="0" smtClean="0">
                <a:latin typeface="Times New Roman" pitchFamily="18" charset="0"/>
                <a:cs typeface="Times New Roman" pitchFamily="18" charset="0"/>
              </a:rPr>
              <a:t> Tüp Yolu İle İlaç Verme</a:t>
            </a:r>
            <a:endParaRPr lang="tr-TR" dirty="0"/>
          </a:p>
        </p:txBody>
      </p:sp>
      <p:graphicFrame>
        <p:nvGraphicFramePr>
          <p:cNvPr id="4" name="3 İçerik Yer Tutucusu"/>
          <p:cNvGraphicFramePr>
            <a:graphicFrameLocks noGrp="1"/>
          </p:cNvGraphicFramePr>
          <p:nvPr>
            <p:ph idx="1"/>
          </p:nvPr>
        </p:nvGraphicFramePr>
        <p:xfrm>
          <a:off x="457200" y="1600200"/>
          <a:ext cx="8229600" cy="3196952"/>
        </p:xfrm>
        <a:graphic>
          <a:graphicData uri="http://schemas.openxmlformats.org/drawingml/2006/table">
            <a:tbl>
              <a:tblPr firstRow="1" bandRow="1">
                <a:tableStyleId>{5940675A-B579-460E-94D1-54222C63F5DA}</a:tableStyleId>
              </a:tblPr>
              <a:tblGrid>
                <a:gridCol w="4114800"/>
                <a:gridCol w="4114800"/>
              </a:tblGrid>
              <a:tr h="630069">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a:t>
                      </a:r>
                      <a:endParaRPr lang="tr-TR" sz="1400" dirty="0">
                        <a:latin typeface="Calibri"/>
                        <a:ea typeface="Calibri"/>
                        <a:cs typeface="Times New Roman"/>
                      </a:endParaRPr>
                    </a:p>
                  </a:txBody>
                  <a:tcPr marL="68580" marR="68580" marT="0" marB="0"/>
                </a:tc>
              </a:tr>
              <a:tr h="733395">
                <a:tc>
                  <a:txBody>
                    <a:bodyPr/>
                    <a:lstStyle/>
                    <a:p>
                      <a:pPr>
                        <a:lnSpc>
                          <a:spcPct val="106000"/>
                        </a:lnSpc>
                        <a:spcAft>
                          <a:spcPts val="0"/>
                        </a:spcAft>
                      </a:pPr>
                      <a:r>
                        <a:rPr lang="tr-TR" sz="1400" dirty="0">
                          <a:latin typeface="Times New Roman"/>
                          <a:ea typeface="Calibri"/>
                          <a:cs typeface="Times New Roman"/>
                        </a:rPr>
                        <a:t>Hasta beslenmeye devem ettiği için yatak başı 30-45 derece yükseklikte bırakılır.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Yatak başının beslenme sırasında 30 derece yükseltilmesi aspirasyon riskini önler.</a:t>
                      </a:r>
                      <a:endParaRPr lang="tr-TR" sz="1400">
                        <a:latin typeface="Calibri"/>
                        <a:ea typeface="Calibri"/>
                        <a:cs typeface="Times New Roman"/>
                      </a:endParaRPr>
                    </a:p>
                  </a:txBody>
                  <a:tcPr marL="68580" marR="68580" marT="0" marB="0"/>
                </a:tc>
              </a:tr>
              <a:tr h="733395">
                <a:tc>
                  <a:txBody>
                    <a:bodyPr/>
                    <a:lstStyle/>
                    <a:p>
                      <a:pPr>
                        <a:lnSpc>
                          <a:spcPct val="106000"/>
                        </a:lnSpc>
                        <a:spcAft>
                          <a:spcPts val="0"/>
                        </a:spcAft>
                      </a:pPr>
                      <a:r>
                        <a:rPr lang="tr-TR" sz="1400">
                          <a:latin typeface="Times New Roman"/>
                          <a:ea typeface="Calibri"/>
                          <a:cs typeface="Times New Roman"/>
                        </a:rPr>
                        <a:t>Malzemeler toplanır, atıklar uygun şekilde ortamdan uzaklaştırılır.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Enfeksiyon ajanlarının bulaşmasını önler.</a:t>
                      </a:r>
                      <a:endParaRPr lang="tr-TR" sz="1400">
                        <a:latin typeface="Calibri"/>
                        <a:ea typeface="Calibri"/>
                        <a:cs typeface="Times New Roman"/>
                      </a:endParaRPr>
                    </a:p>
                  </a:txBody>
                  <a:tcPr marL="68580" marR="68580" marT="0" marB="0"/>
                </a:tc>
              </a:tr>
              <a:tr h="1100093">
                <a:tc>
                  <a:txBody>
                    <a:bodyPr/>
                    <a:lstStyle/>
                    <a:p>
                      <a:pPr>
                        <a:lnSpc>
                          <a:spcPct val="106000"/>
                        </a:lnSpc>
                        <a:spcAft>
                          <a:spcPts val="0"/>
                        </a:spcAft>
                      </a:pPr>
                      <a:r>
                        <a:rPr lang="tr-TR" sz="1400">
                          <a:latin typeface="Times New Roman"/>
                          <a:ea typeface="Calibri"/>
                          <a:cs typeface="Times New Roman"/>
                        </a:rPr>
                        <a:t>İlaç uygulamadan sonra tarih, saat, uygulanan ilaç, veriliş yolu, dozu,  hastanın ilaca verdiği cevaba yönelik bilgileri içeren kayıt tutulur. </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Uygun kayıt hasta bakımının </a:t>
                      </a:r>
                      <a:r>
                        <a:rPr lang="tr-TR" sz="1400" dirty="0" err="1" smtClean="0">
                          <a:latin typeface="Times New Roman"/>
                          <a:ea typeface="Calibri"/>
                          <a:cs typeface="Times New Roman"/>
                        </a:rPr>
                        <a:t>sürdürülebiliriliği</a:t>
                      </a:r>
                      <a:r>
                        <a:rPr lang="tr-TR" sz="1400" dirty="0" smtClean="0">
                          <a:latin typeface="Times New Roman"/>
                          <a:ea typeface="Calibri"/>
                          <a:cs typeface="Times New Roman"/>
                        </a:rPr>
                        <a:t> </a:t>
                      </a:r>
                      <a:r>
                        <a:rPr lang="tr-TR" sz="1400" dirty="0">
                          <a:latin typeface="Times New Roman"/>
                          <a:ea typeface="Calibri"/>
                          <a:cs typeface="Times New Roman"/>
                        </a:rPr>
                        <a:t>ve hemşirelik uygulamalarının görünürlüğü için önemlidir.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NG Tüpün Çıkarılması</a:t>
            </a:r>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57200" y="1600200"/>
          <a:ext cx="8229600" cy="4216019"/>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a:latin typeface="Times New Roman"/>
                          <a:ea typeface="Calibri"/>
                          <a:cs typeface="Times New Roman"/>
                        </a:rPr>
                        <a:t>GEREKÇE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 NG kataterin çıkarılması için yapılmış olan hekimin istemi doğrulanır.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İşlemin doğru uygulanmasını sağlar.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El </a:t>
                      </a:r>
                      <a:r>
                        <a:rPr lang="tr-TR" sz="1400" dirty="0">
                          <a:latin typeface="Times New Roman"/>
                          <a:ea typeface="Calibri"/>
                          <a:cs typeface="Times New Roman"/>
                        </a:rPr>
                        <a:t>hijyeni sağlanır, tek kullanımlık eldiven giyilir, gerekli ise kişisel koruyucu ekipman giyilir.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El hijyeni ve kişisel koruyucu ekipman mikroorganizmaların yayılımını engeller.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Kullanılacak </a:t>
                      </a:r>
                      <a:r>
                        <a:rPr lang="tr-TR" sz="1400" dirty="0">
                          <a:latin typeface="Times New Roman"/>
                          <a:ea typeface="Calibri"/>
                          <a:cs typeface="Times New Roman"/>
                        </a:rPr>
                        <a:t>malzemeler hazırlanır ve hasta başına uygun şekilde yerleştirilir:</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 Kağıt mendil </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-50 ml enjektör</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-Stetoskop</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-Tek kullanımlık eldiven                                </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 Böbrek küvet </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 Su geçirmez örtü</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 </a:t>
                      </a:r>
                      <a:r>
                        <a:rPr lang="tr-TR" sz="1400" dirty="0" err="1">
                          <a:latin typeface="Times New Roman"/>
                          <a:ea typeface="Calibri"/>
                          <a:cs typeface="Times New Roman"/>
                        </a:rPr>
                        <a:t>İrrigasyon</a:t>
                      </a:r>
                      <a:r>
                        <a:rPr lang="tr-TR" sz="1400" dirty="0">
                          <a:latin typeface="Times New Roman"/>
                          <a:ea typeface="Calibri"/>
                          <a:cs typeface="Times New Roman"/>
                        </a:rPr>
                        <a:t> için su</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-Atık Kutusu/torbası</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Malzemeleri hazırlamak ve yatağın yanına yerleştirmek zaman ve enerji tasarrufu sağlar.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Hastanın </a:t>
                      </a:r>
                      <a:r>
                        <a:rPr lang="tr-TR" sz="1400" dirty="0">
                          <a:latin typeface="Times New Roman"/>
                          <a:ea typeface="Calibri"/>
                          <a:cs typeface="Times New Roman"/>
                        </a:rPr>
                        <a:t>kimliği doğrulanır, hastaya işlem açıklanır.</a:t>
                      </a:r>
                      <a:endParaRPr lang="tr-TR" sz="1400" dirty="0">
                        <a:latin typeface="Calibri"/>
                        <a:ea typeface="Calibri"/>
                        <a:cs typeface="Times New Roman"/>
                      </a:endParaRPr>
                    </a:p>
                  </a:txBody>
                  <a:tcPr marL="68580" marR="68580" marT="0" marB="0"/>
                </a:tc>
                <a:tc>
                  <a:txBody>
                    <a:bodyPr/>
                    <a:lstStyle/>
                    <a:p>
                      <a:pPr algn="just">
                        <a:lnSpc>
                          <a:spcPct val="106000"/>
                        </a:lnSpc>
                        <a:spcAft>
                          <a:spcPts val="0"/>
                        </a:spcAft>
                      </a:pPr>
                      <a:r>
                        <a:rPr lang="tr-TR" sz="1400" dirty="0">
                          <a:latin typeface="Times New Roman"/>
                          <a:ea typeface="Calibri"/>
                          <a:cs typeface="Times New Roman"/>
                        </a:rPr>
                        <a:t>Hastanın kimliğinin doğrulanması, doğru hastaya girişim yapıldığından emin olunmasını sağlar. Açıklama yapmak hasta ile işbirliğini kolaylaştırır.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NG Tüpün Çıkarılması</a:t>
            </a:r>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57200" y="1600200"/>
          <a:ext cx="8229600" cy="4442206"/>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a:latin typeface="Times New Roman"/>
                          <a:ea typeface="Calibri"/>
                          <a:cs typeface="Times New Roman"/>
                        </a:rPr>
                        <a:t>GEREKÇE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a:latin typeface="Times New Roman"/>
                          <a:ea typeface="Calibri"/>
                          <a:cs typeface="Times New Roman"/>
                        </a:rPr>
                        <a:t>Hasta yatağının perdesi çekilir ve odanın kapısı kapatılır. Yatak çalışılabilecek uygun yüksekliğe getirilir; genellikle uygulama yapanın dirsek yüksekliğinde olması önerilir. Hastanın  başı 30- 45 derece yükseltilir. Göğüs kısmı su geçirmez örtü/ havlu ile örtülür. Hastaya böbrek küveti ve peçete verilir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Mahremiyeti sağlar.  Hasta mahremiyeti sağlanır. Uygulama yapanın sırtının ve kaslarının gerilimini azaltmak için yatak uygun yükseklikte olmalıdır. Havlu ya da su geçirmez örtü hastanın gastrik sekresyonla temasını önler. Böbrek küveti ve peçete hastanın öğürme refleksi ya da kusma olması durumunda kullanması için verilir. Kağıt mendil ayrıca hasta NG katater çıkarıldıktan sonra burnunu silmesi için de gereklidir.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NG kataterin yerleşimi kontrol edilir ve 10 ml su ile yıkanır veya 30-50 ml hava ile temizlenir. Hastanın burnunda bant yavaş bir şekilde çıkartılır.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Hava ya da su NG katateri temizler.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NG katater kendi etrafında ikiye katlanarak klemplenir. Hastadan derin bir nefes alması ve nefesini tutması istenir. Hızla ve dikkatli bir şekilde NG katater çıkartılır, peçeteye sarılır ve uygun şekilde atılır.   </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Klempleme farenks ya da özofagusa gastrik içeriğin drene olmasını önler. Hastanın nefesini tutması kataterin içinde içerik olması durumunda aspirasyonu önler.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Hastaya </a:t>
                      </a:r>
                      <a:r>
                        <a:rPr lang="tr-TR" sz="1400" dirty="0">
                          <a:latin typeface="Times New Roman"/>
                          <a:ea typeface="Calibri"/>
                          <a:cs typeface="Times New Roman"/>
                        </a:rPr>
                        <a:t>ağız bakımı verilir ve burnunun üzeri temizlenir. </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Hastanın rahatlamasını sağlar.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NG Tüpün Çıkarılması</a:t>
            </a:r>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57200" y="1600200"/>
          <a:ext cx="8229600" cy="2980928"/>
        </p:xfrm>
        <a:graphic>
          <a:graphicData uri="http://schemas.openxmlformats.org/drawingml/2006/table">
            <a:tbl>
              <a:tblPr firstRow="1" bandRow="1">
                <a:tableStyleId>{5940675A-B579-460E-94D1-54222C63F5DA}</a:tableStyleId>
              </a:tblPr>
              <a:tblGrid>
                <a:gridCol w="4114800"/>
                <a:gridCol w="4114800"/>
              </a:tblGrid>
              <a:tr h="565692">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a:latin typeface="Times New Roman"/>
                          <a:ea typeface="Calibri"/>
                          <a:cs typeface="Times New Roman"/>
                        </a:rPr>
                        <a:t>GEREKÇE </a:t>
                      </a:r>
                      <a:endParaRPr lang="tr-TR" sz="1400">
                        <a:latin typeface="Calibri"/>
                        <a:ea typeface="Calibri"/>
                        <a:cs typeface="Times New Roman"/>
                      </a:endParaRPr>
                    </a:p>
                  </a:txBody>
                  <a:tcPr marL="68580" marR="68580" marT="0" marB="0"/>
                </a:tc>
              </a:tr>
              <a:tr h="1035101">
                <a:tc>
                  <a:txBody>
                    <a:bodyPr/>
                    <a:lstStyle/>
                    <a:p>
                      <a:pPr>
                        <a:lnSpc>
                          <a:spcPct val="106000"/>
                        </a:lnSpc>
                        <a:spcAft>
                          <a:spcPts val="0"/>
                        </a:spcAft>
                      </a:pPr>
                      <a:r>
                        <a:rPr lang="tr-TR" sz="1400" dirty="0" smtClean="0">
                          <a:latin typeface="Times New Roman"/>
                          <a:ea typeface="Calibri"/>
                          <a:cs typeface="Times New Roman"/>
                        </a:rPr>
                        <a:t>Malzemeler </a:t>
                      </a:r>
                      <a:r>
                        <a:rPr lang="tr-TR" sz="1400" dirty="0">
                          <a:latin typeface="Times New Roman"/>
                          <a:ea typeface="Calibri"/>
                          <a:cs typeface="Times New Roman"/>
                        </a:rPr>
                        <a:t>toplanır, hastaya rahat edebileceği bir pozisyon verilir, yatak kenarlıkları kaldırılır, yatak uygun yüksekliğe getirilir, el hijyeni sağlanır.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Hasta güvenliğini ve konforunu sağlar. El hijyeninin yapılması diğer eşyaların kontamine olmasını ve enfeksiyon bulaşma riskini azaltır.</a:t>
                      </a:r>
                      <a:endParaRPr lang="tr-TR" sz="1400">
                        <a:latin typeface="Calibri"/>
                        <a:ea typeface="Calibri"/>
                        <a:cs typeface="Times New Roman"/>
                      </a:endParaRPr>
                    </a:p>
                  </a:txBody>
                  <a:tcPr marL="68580" marR="68580" marT="0" marB="0"/>
                </a:tc>
              </a:tr>
              <a:tr h="1380135">
                <a:tc>
                  <a:txBody>
                    <a:bodyPr/>
                    <a:lstStyle/>
                    <a:p>
                      <a:pPr>
                        <a:lnSpc>
                          <a:spcPct val="106000"/>
                        </a:lnSpc>
                        <a:spcAft>
                          <a:spcPts val="0"/>
                        </a:spcAft>
                      </a:pPr>
                      <a:r>
                        <a:rPr lang="tr-TR" sz="1400">
                          <a:latin typeface="Times New Roman"/>
                          <a:ea typeface="Calibri"/>
                          <a:cs typeface="Times New Roman"/>
                        </a:rPr>
                        <a:t>NG kataterin ne zaman, hangi burun deliğinden çıkarıldığı, varsa gastrik içeriğin özellikleri, abdominal değerlendirme ve bulantı-kusmaya dair bilgileri içeren kayıt tutulur.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Uygun kayıt hasta bakımının </a:t>
                      </a:r>
                      <a:r>
                        <a:rPr lang="tr-TR" sz="1400" dirty="0" err="1">
                          <a:latin typeface="Times New Roman"/>
                          <a:ea typeface="Calibri"/>
                          <a:cs typeface="Times New Roman"/>
                        </a:rPr>
                        <a:t>sürdürülebiliriği</a:t>
                      </a:r>
                      <a:r>
                        <a:rPr lang="tr-TR" sz="1400" dirty="0">
                          <a:latin typeface="Times New Roman"/>
                          <a:ea typeface="Calibri"/>
                          <a:cs typeface="Times New Roman"/>
                        </a:rPr>
                        <a:t> ve hemşirelik uygulamalarının görünürlüğü için önemlidir.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latin typeface="Times New Roman" pitchFamily="18" charset="0"/>
                <a:cs typeface="Times New Roman" pitchFamily="18" charset="0"/>
              </a:rPr>
              <a:t>Gastrostomi</a:t>
            </a:r>
            <a:r>
              <a:rPr lang="tr-TR" b="1" dirty="0" smtClean="0">
                <a:latin typeface="Times New Roman" pitchFamily="18" charset="0"/>
                <a:cs typeface="Times New Roman" pitchFamily="18" charset="0"/>
              </a:rPr>
              <a:t> Bakımı</a:t>
            </a:r>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57200" y="1600200"/>
          <a:ext cx="8229600" cy="4668393"/>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 </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a:latin typeface="Times New Roman"/>
                          <a:ea typeface="Calibri"/>
                          <a:cs typeface="Times New Roman"/>
                        </a:rPr>
                        <a:t>Kullanılacak malzemeler hazırlanır :</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-Tek kullanımlık eldiven / KKE (Kişisel koruyucu ekipman)</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-Bez, havlu ve sabun</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-Pamuk uçlu </a:t>
                      </a:r>
                      <a:r>
                        <a:rPr lang="tr-TR" sz="1400" dirty="0" err="1">
                          <a:latin typeface="Times New Roman"/>
                          <a:ea typeface="Calibri"/>
                          <a:cs typeface="Times New Roman"/>
                        </a:rPr>
                        <a:t>aplikatör</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-Steril % 0,9 </a:t>
                      </a:r>
                      <a:r>
                        <a:rPr lang="tr-TR" sz="1400" dirty="0" err="1">
                          <a:latin typeface="Times New Roman"/>
                          <a:ea typeface="Calibri"/>
                          <a:cs typeface="Times New Roman"/>
                        </a:rPr>
                        <a:t>NaCl</a:t>
                      </a:r>
                      <a:r>
                        <a:rPr lang="tr-TR" sz="1400" dirty="0">
                          <a:latin typeface="Times New Roman"/>
                          <a:ea typeface="Calibri"/>
                          <a:cs typeface="Times New Roman"/>
                        </a:rPr>
                        <a:t> solüsyon</a:t>
                      </a:r>
                      <a:endParaRPr lang="tr-TR" sz="1400" dirty="0">
                        <a:latin typeface="Calibri"/>
                        <a:ea typeface="Calibri"/>
                        <a:cs typeface="Times New Roman"/>
                      </a:endParaRPr>
                    </a:p>
                    <a:p>
                      <a:pPr>
                        <a:lnSpc>
                          <a:spcPct val="106000"/>
                        </a:lnSpc>
                        <a:spcAft>
                          <a:spcPts val="0"/>
                        </a:spcAft>
                      </a:pPr>
                      <a:r>
                        <a:rPr lang="tr-TR" sz="1400" dirty="0">
                          <a:latin typeface="Times New Roman"/>
                          <a:ea typeface="Calibri"/>
                          <a:cs typeface="Times New Roman"/>
                        </a:rPr>
                        <a:t>-Gazlı bez / dren süngeri</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Malzemeleri hazırlamak ve yatağın yanına yerleştirmek zaman ve enerji tasarrufu sağlar.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El hijyeni sağlanır, tek kullanımlık eldiven giyilir, gerekli ise KKE giyilir.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El hijyeni ve kişisel koruyucu ekipman mikroorganizmaların yayılımını engeller.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 Hastanın kimliği doğrulanır, hastaya işlem açıklanır.</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Hastanın kimliğinin doğrulanması, doğru hastaya girişim yapıldığından emin olunmasını sağlar. Açıklama yapmak hasta ile işbirliğini kolaylaştırır.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a:latin typeface="Times New Roman"/>
                          <a:ea typeface="Calibri"/>
                          <a:cs typeface="Times New Roman"/>
                        </a:rPr>
                        <a:t>Gastrostomi giriş alanındaki ağrı değerlendirilir. Ağrı varsa istemde yer alan / hekimin istem yaptığı analjezikler uygulanır. </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dirty="0" err="1">
                          <a:latin typeface="Times New Roman"/>
                          <a:ea typeface="Calibri"/>
                          <a:cs typeface="Times New Roman"/>
                        </a:rPr>
                        <a:t>Gastrostomi</a:t>
                      </a:r>
                      <a:r>
                        <a:rPr lang="tr-TR" sz="1400" dirty="0">
                          <a:latin typeface="Times New Roman"/>
                          <a:ea typeface="Calibri"/>
                          <a:cs typeface="Times New Roman"/>
                        </a:rPr>
                        <a:t> girişim sonrası özellikle ilk birkaç gün rahatsızlık verebilir. Analjezikler hastanın yapılacak olan bakıma toleransını sağlar. </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a:latin typeface="Times New Roman"/>
                          <a:ea typeface="Calibri"/>
                          <a:cs typeface="Times New Roman"/>
                        </a:rPr>
                        <a:t>Hasta yatağının perdesi çekilir ve odanın kapısı kapatılır. Yatak çalışılabilecek uygun yüksekliğe getirilir; genellikle uygulama yapanın dirsek yüksekliğinde olması önerilir. </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Mahremiyeti sağlar.  Hasta mahremiyeti sağlanır. Uygulama yapanın sırtının ve kaslarının gerilimini azaltmak için yatak uygun yükseklikte olmalıdır.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latin typeface="Times New Roman" pitchFamily="18" charset="0"/>
                <a:cs typeface="Times New Roman" pitchFamily="18" charset="0"/>
              </a:rPr>
              <a:t>Gastrostomi</a:t>
            </a:r>
            <a:r>
              <a:rPr lang="tr-TR" b="1" dirty="0" smtClean="0">
                <a:latin typeface="Times New Roman" pitchFamily="18" charset="0"/>
                <a:cs typeface="Times New Roman" pitchFamily="18" charset="0"/>
              </a:rPr>
              <a:t> Bakımı</a:t>
            </a:r>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67544" y="1340768"/>
          <a:ext cx="8229600" cy="5120767"/>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 </a:t>
                      </a:r>
                      <a:endParaRPr lang="tr-TR" sz="1400" dirty="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Eldiven </a:t>
                      </a:r>
                      <a:r>
                        <a:rPr lang="tr-TR" sz="1400" dirty="0">
                          <a:latin typeface="Times New Roman"/>
                          <a:ea typeface="Calibri"/>
                          <a:cs typeface="Times New Roman"/>
                        </a:rPr>
                        <a:t>giyilir, </a:t>
                      </a:r>
                      <a:r>
                        <a:rPr lang="tr-TR" sz="1400" dirty="0" err="1">
                          <a:latin typeface="Times New Roman"/>
                          <a:ea typeface="Calibri"/>
                          <a:cs typeface="Times New Roman"/>
                        </a:rPr>
                        <a:t>gastrostomi</a:t>
                      </a:r>
                      <a:r>
                        <a:rPr lang="tr-TR" sz="1400" dirty="0">
                          <a:latin typeface="Times New Roman"/>
                          <a:ea typeface="Calibri"/>
                          <a:cs typeface="Times New Roman"/>
                        </a:rPr>
                        <a:t> </a:t>
                      </a:r>
                      <a:r>
                        <a:rPr lang="tr-TR" sz="1400" dirty="0" err="1">
                          <a:latin typeface="Times New Roman"/>
                          <a:ea typeface="Calibri"/>
                          <a:cs typeface="Times New Roman"/>
                        </a:rPr>
                        <a:t>katateri</a:t>
                      </a:r>
                      <a:r>
                        <a:rPr lang="tr-TR" sz="1400" dirty="0">
                          <a:latin typeface="Times New Roman"/>
                          <a:ea typeface="Calibri"/>
                          <a:cs typeface="Times New Roman"/>
                        </a:rPr>
                        <a:t> yeni ve hala dikişleri varsa pamuk uçlu </a:t>
                      </a:r>
                      <a:r>
                        <a:rPr lang="tr-TR" sz="1400" dirty="0" err="1">
                          <a:latin typeface="Times New Roman"/>
                          <a:ea typeface="Calibri"/>
                          <a:cs typeface="Times New Roman"/>
                        </a:rPr>
                        <a:t>aplikatör</a:t>
                      </a:r>
                      <a:r>
                        <a:rPr lang="tr-TR" sz="1400" dirty="0">
                          <a:latin typeface="Times New Roman"/>
                          <a:ea typeface="Calibri"/>
                          <a:cs typeface="Times New Roman"/>
                        </a:rPr>
                        <a:t>  steril % 0.09 </a:t>
                      </a:r>
                      <a:r>
                        <a:rPr lang="tr-TR" sz="1400" dirty="0" err="1">
                          <a:latin typeface="Times New Roman"/>
                          <a:ea typeface="Calibri"/>
                          <a:cs typeface="Times New Roman"/>
                        </a:rPr>
                        <a:t>NaCl</a:t>
                      </a:r>
                      <a:r>
                        <a:rPr lang="tr-TR" sz="1400" dirty="0">
                          <a:latin typeface="Times New Roman"/>
                          <a:ea typeface="Calibri"/>
                          <a:cs typeface="Times New Roman"/>
                        </a:rPr>
                        <a:t> solüsyona batırılır giriş alanının etrafı nazikçe silinir. Kabuk ya da drenaj varsa temizlenir. </a:t>
                      </a:r>
                      <a:r>
                        <a:rPr lang="tr-TR" sz="1400" dirty="0" err="1">
                          <a:latin typeface="Times New Roman"/>
                          <a:ea typeface="Calibri"/>
                          <a:cs typeface="Times New Roman"/>
                        </a:rPr>
                        <a:t>Gastrostomi</a:t>
                      </a:r>
                      <a:r>
                        <a:rPr lang="tr-TR" sz="1400" dirty="0">
                          <a:latin typeface="Times New Roman"/>
                          <a:ea typeface="Calibri"/>
                          <a:cs typeface="Times New Roman"/>
                        </a:rPr>
                        <a:t> işleminden sonraki ilk birkaç gün </a:t>
                      </a:r>
                      <a:r>
                        <a:rPr lang="tr-TR" sz="1400" dirty="0" err="1">
                          <a:latin typeface="Times New Roman"/>
                          <a:ea typeface="Calibri"/>
                          <a:cs typeface="Times New Roman"/>
                        </a:rPr>
                        <a:t>ekternal</a:t>
                      </a:r>
                      <a:r>
                        <a:rPr lang="tr-TR" sz="1400" dirty="0">
                          <a:latin typeface="Times New Roman"/>
                          <a:ea typeface="Calibri"/>
                          <a:cs typeface="Times New Roman"/>
                        </a:rPr>
                        <a:t> disk kaldırılmamalı ve ayarlanmamalıdır. </a:t>
                      </a:r>
                      <a:endParaRPr lang="tr-TR" sz="1400" dirty="0">
                        <a:latin typeface="Calibri"/>
                        <a:ea typeface="Calibri"/>
                        <a:cs typeface="Times New Roman"/>
                      </a:endParaRPr>
                    </a:p>
                    <a:p>
                      <a:pPr>
                        <a:lnSpc>
                          <a:spcPct val="106000"/>
                        </a:lnSpc>
                        <a:spcAft>
                          <a:spcPts val="0"/>
                        </a:spcAft>
                      </a:pPr>
                      <a:r>
                        <a:rPr lang="tr-TR" sz="1400" dirty="0" err="1">
                          <a:latin typeface="Times New Roman"/>
                          <a:ea typeface="Calibri"/>
                          <a:cs typeface="Times New Roman"/>
                        </a:rPr>
                        <a:t>Gastrik</a:t>
                      </a:r>
                      <a:r>
                        <a:rPr lang="tr-TR" sz="1400" dirty="0">
                          <a:latin typeface="Times New Roman"/>
                          <a:ea typeface="Calibri"/>
                          <a:cs typeface="Times New Roman"/>
                        </a:rPr>
                        <a:t> </a:t>
                      </a:r>
                      <a:r>
                        <a:rPr lang="tr-TR" sz="1400" dirty="0" err="1">
                          <a:latin typeface="Times New Roman"/>
                          <a:ea typeface="Calibri"/>
                          <a:cs typeface="Times New Roman"/>
                        </a:rPr>
                        <a:t>katater</a:t>
                      </a:r>
                      <a:r>
                        <a:rPr lang="tr-TR" sz="1400" dirty="0">
                          <a:latin typeface="Times New Roman"/>
                          <a:ea typeface="Calibri"/>
                          <a:cs typeface="Times New Roman"/>
                        </a:rPr>
                        <a:t> giriş alanı eski ise, bez ıslatılır, çok az miktarda sabun uygulanır. Nazikçe giriş alanının etrafı temizlenir. Kabuk ya da drenaj varsa temizlenir. Sabunu arındırmak için iyice durulanır.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Steril %0.09 NaCl solüsyon ile giriş alanının temizlenmesi yâre yerinde mikroorganizmaların kolonizasyonu engeller. Kabuk ya da drenajda bakteriler olabilir ve cilt bütünlüğünün bozulmasına neden olabilir. Sabun kullanılması cilt irritasyonunun önlenmesine yardımcı olur.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Giriş </a:t>
                      </a:r>
                      <a:r>
                        <a:rPr lang="tr-TR" sz="1400" dirty="0">
                          <a:latin typeface="Times New Roman"/>
                          <a:ea typeface="Calibri"/>
                          <a:cs typeface="Times New Roman"/>
                        </a:rPr>
                        <a:t>alanının etrafı hafifçe kurulanır.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Nemli ortam bakterilerin kolonizasyonu için elverişlidir. Cildin kurulanması kolonizasyonu ve dolayısıyla cilt bütünlüğünün bozulmasını önler. </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Dikişler </a:t>
                      </a:r>
                      <a:r>
                        <a:rPr lang="tr-TR" sz="1400" dirty="0">
                          <a:latin typeface="Times New Roman"/>
                          <a:ea typeface="Calibri"/>
                          <a:cs typeface="Times New Roman"/>
                        </a:rPr>
                        <a:t>alınmışsa, günde en az bir kez koruma ya da dış tampon 90 derece döndürülür.  </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Koruma ya da dış tamponun rotasyonu cilt bütünlüğünün bozulmasını ve basınç yaralanmasını önler.</a:t>
                      </a:r>
                      <a:endParaRPr lang="tr-TR" sz="1400">
                        <a:latin typeface="Calibri"/>
                        <a:ea typeface="Calibri"/>
                        <a:cs typeface="Times New Roman"/>
                      </a:endParaRPr>
                    </a:p>
                  </a:txBody>
                  <a:tcPr marL="68580" marR="68580" marT="0" marB="0"/>
                </a:tc>
              </a:tr>
              <a:tr h="370840">
                <a:tc>
                  <a:txBody>
                    <a:bodyPr/>
                    <a:lstStyle/>
                    <a:p>
                      <a:pPr>
                        <a:lnSpc>
                          <a:spcPct val="106000"/>
                        </a:lnSpc>
                        <a:spcAft>
                          <a:spcPts val="0"/>
                        </a:spcAft>
                      </a:pPr>
                      <a:r>
                        <a:rPr lang="tr-TR" sz="1400" dirty="0" smtClean="0">
                          <a:latin typeface="Times New Roman"/>
                          <a:ea typeface="Calibri"/>
                          <a:cs typeface="Times New Roman"/>
                        </a:rPr>
                        <a:t> </a:t>
                      </a:r>
                      <a:r>
                        <a:rPr lang="tr-TR" sz="1400" dirty="0">
                          <a:latin typeface="Times New Roman"/>
                          <a:ea typeface="Calibri"/>
                          <a:cs typeface="Times New Roman"/>
                        </a:rPr>
                        <a:t>Drenaj yoksa giriş alanı açık bırakılır. Drenaj varsa ince gazlı bez ya da dış tampon altına dren süngeri yerleştirilir. Giriş yerini kuru tutmak için sünger ya da gazlı bez sık sık değiştirilir.  </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dirty="0" err="1">
                          <a:latin typeface="Times New Roman"/>
                          <a:ea typeface="Calibri"/>
                          <a:cs typeface="Times New Roman"/>
                        </a:rPr>
                        <a:t>Gastrik</a:t>
                      </a:r>
                      <a:r>
                        <a:rPr lang="tr-TR" sz="1400" dirty="0">
                          <a:latin typeface="Times New Roman"/>
                          <a:ea typeface="Calibri"/>
                          <a:cs typeface="Times New Roman"/>
                        </a:rPr>
                        <a:t> </a:t>
                      </a:r>
                      <a:r>
                        <a:rPr lang="tr-TR" sz="1400" dirty="0" err="1">
                          <a:latin typeface="Times New Roman"/>
                          <a:ea typeface="Calibri"/>
                          <a:cs typeface="Times New Roman"/>
                        </a:rPr>
                        <a:t>sekresyonun</a:t>
                      </a:r>
                      <a:r>
                        <a:rPr lang="tr-TR" sz="1400" dirty="0">
                          <a:latin typeface="Times New Roman"/>
                          <a:ea typeface="Calibri"/>
                          <a:cs typeface="Times New Roman"/>
                        </a:rPr>
                        <a:t> sindirim enzimleri cilt bütünlüğünde bozulmaya neden olabilir. Normal şartlarda pansumanda az miktarda drenaj beklenir. Drenaj miktarının artmasında olası </a:t>
                      </a:r>
                      <a:r>
                        <a:rPr lang="tr-TR" sz="1400" dirty="0" err="1">
                          <a:latin typeface="Times New Roman"/>
                          <a:ea typeface="Calibri"/>
                          <a:cs typeface="Times New Roman"/>
                        </a:rPr>
                        <a:t>gastrik</a:t>
                      </a:r>
                      <a:r>
                        <a:rPr lang="tr-TR" sz="1400" dirty="0">
                          <a:latin typeface="Times New Roman"/>
                          <a:ea typeface="Calibri"/>
                          <a:cs typeface="Times New Roman"/>
                        </a:rPr>
                        <a:t> sıvı sızıntısı gibi nedenler </a:t>
                      </a:r>
                      <a:r>
                        <a:rPr lang="tr-TR" sz="1400" dirty="0" err="1">
                          <a:latin typeface="Times New Roman"/>
                          <a:ea typeface="Calibri"/>
                          <a:cs typeface="Times New Roman"/>
                        </a:rPr>
                        <a:t>araştrırılmalıdır</a:t>
                      </a:r>
                      <a:r>
                        <a:rPr lang="tr-TR" sz="1400" dirty="0">
                          <a:latin typeface="Times New Roman"/>
                          <a:ea typeface="Calibri"/>
                          <a:cs typeface="Times New Roman"/>
                        </a:rPr>
                        <a:t>. </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latin typeface="Times New Roman" pitchFamily="18" charset="0"/>
                <a:cs typeface="Times New Roman" pitchFamily="18" charset="0"/>
              </a:rPr>
              <a:t>Gastrostomi</a:t>
            </a:r>
            <a:r>
              <a:rPr lang="tr-TR" b="1" dirty="0" smtClean="0">
                <a:latin typeface="Times New Roman" pitchFamily="18" charset="0"/>
                <a:cs typeface="Times New Roman" pitchFamily="18" charset="0"/>
              </a:rPr>
              <a:t> Bakımı</a:t>
            </a:r>
            <a:endParaRPr lang="tr-TR" b="1" dirty="0">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467544" y="1340768"/>
          <a:ext cx="8229600" cy="2952329"/>
        </p:xfrm>
        <a:graphic>
          <a:graphicData uri="http://schemas.openxmlformats.org/drawingml/2006/table">
            <a:tbl>
              <a:tblPr firstRow="1" bandRow="1">
                <a:tableStyleId>{5940675A-B579-460E-94D1-54222C63F5DA}</a:tableStyleId>
              </a:tblPr>
              <a:tblGrid>
                <a:gridCol w="4114800"/>
                <a:gridCol w="4114800"/>
              </a:tblGrid>
              <a:tr h="633603">
                <a:tc>
                  <a:txBody>
                    <a:bodyPr/>
                    <a:lstStyle/>
                    <a:p>
                      <a:pPr algn="ctr">
                        <a:lnSpc>
                          <a:spcPct val="106000"/>
                        </a:lnSpc>
                        <a:spcAft>
                          <a:spcPts val="0"/>
                        </a:spcAft>
                      </a:pPr>
                      <a:r>
                        <a:rPr lang="tr-TR" sz="1400" b="1" dirty="0">
                          <a:latin typeface="Times New Roman"/>
                          <a:ea typeface="Calibri"/>
                          <a:cs typeface="Times New Roman"/>
                        </a:rPr>
                        <a:t>UYGULAMA BASAMAKLARI</a:t>
                      </a:r>
                      <a:endParaRPr lang="tr-TR" sz="1400" dirty="0">
                        <a:latin typeface="Calibri"/>
                        <a:ea typeface="Calibri"/>
                        <a:cs typeface="Times New Roman"/>
                      </a:endParaRPr>
                    </a:p>
                  </a:txBody>
                  <a:tcPr marL="68580" marR="68580" marT="0" marB="0"/>
                </a:tc>
                <a:tc>
                  <a:txBody>
                    <a:bodyPr/>
                    <a:lstStyle/>
                    <a:p>
                      <a:pPr algn="ctr">
                        <a:lnSpc>
                          <a:spcPct val="106000"/>
                        </a:lnSpc>
                        <a:spcAft>
                          <a:spcPts val="0"/>
                        </a:spcAft>
                      </a:pPr>
                      <a:r>
                        <a:rPr lang="tr-TR" sz="1400" b="1" dirty="0">
                          <a:latin typeface="Times New Roman"/>
                          <a:ea typeface="Calibri"/>
                          <a:cs typeface="Times New Roman"/>
                        </a:rPr>
                        <a:t>GEREKÇE </a:t>
                      </a:r>
                      <a:endParaRPr lang="tr-TR" sz="1400" dirty="0">
                        <a:latin typeface="Calibri"/>
                        <a:ea typeface="Calibri"/>
                        <a:cs typeface="Times New Roman"/>
                      </a:endParaRPr>
                    </a:p>
                  </a:txBody>
                  <a:tcPr marL="68580" marR="68580" marT="0" marB="0"/>
                </a:tc>
              </a:tr>
              <a:tr h="1159363">
                <a:tc>
                  <a:txBody>
                    <a:bodyPr/>
                    <a:lstStyle/>
                    <a:p>
                      <a:pPr>
                        <a:lnSpc>
                          <a:spcPct val="106000"/>
                        </a:lnSpc>
                        <a:spcAft>
                          <a:spcPts val="0"/>
                        </a:spcAft>
                      </a:pPr>
                      <a:r>
                        <a:rPr lang="tr-TR" sz="1400" dirty="0" smtClean="0">
                          <a:latin typeface="Times New Roman"/>
                          <a:ea typeface="Calibri"/>
                          <a:cs typeface="Times New Roman"/>
                        </a:rPr>
                        <a:t>Malzemeler </a:t>
                      </a:r>
                      <a:r>
                        <a:rPr lang="tr-TR" sz="1400" dirty="0">
                          <a:latin typeface="Times New Roman"/>
                          <a:ea typeface="Calibri"/>
                          <a:cs typeface="Times New Roman"/>
                        </a:rPr>
                        <a:t>toplanır, hastaya rahat edebileceği bir pozisyon verilir, el hijyeni sağlanır.</a:t>
                      </a:r>
                      <a:endParaRPr lang="tr-TR" sz="1400" dirty="0">
                        <a:latin typeface="Calibri"/>
                        <a:ea typeface="Calibri"/>
                        <a:cs typeface="Times New Roman"/>
                      </a:endParaRPr>
                    </a:p>
                  </a:txBody>
                  <a:tcPr marL="68580" marR="68580" marT="0" marB="0"/>
                </a:tc>
                <a:tc>
                  <a:txBody>
                    <a:bodyPr/>
                    <a:lstStyle/>
                    <a:p>
                      <a:pPr>
                        <a:lnSpc>
                          <a:spcPct val="106000"/>
                        </a:lnSpc>
                        <a:spcAft>
                          <a:spcPts val="0"/>
                        </a:spcAft>
                      </a:pPr>
                      <a:r>
                        <a:rPr lang="tr-TR" sz="1400">
                          <a:latin typeface="Times New Roman"/>
                          <a:ea typeface="Calibri"/>
                          <a:cs typeface="Times New Roman"/>
                        </a:rPr>
                        <a:t>Hasta güvenliğini ve konforunu sağlar. El hijyeninin yapılması diğer eşyaların kontamine olmasını ve enfeksiyon bulaşma riskini azaltır.</a:t>
                      </a:r>
                      <a:endParaRPr lang="tr-TR" sz="1400">
                        <a:latin typeface="Calibri"/>
                        <a:ea typeface="Calibri"/>
                        <a:cs typeface="Times New Roman"/>
                      </a:endParaRPr>
                    </a:p>
                  </a:txBody>
                  <a:tcPr marL="68580" marR="68580" marT="0" marB="0"/>
                </a:tc>
              </a:tr>
              <a:tr h="1159363">
                <a:tc>
                  <a:txBody>
                    <a:bodyPr/>
                    <a:lstStyle/>
                    <a:p>
                      <a:pPr>
                        <a:lnSpc>
                          <a:spcPct val="106000"/>
                        </a:lnSpc>
                        <a:spcAft>
                          <a:spcPts val="0"/>
                        </a:spcAft>
                      </a:pPr>
                      <a:r>
                        <a:rPr lang="tr-TR" sz="1400">
                          <a:latin typeface="Times New Roman"/>
                          <a:ea typeface="Calibri"/>
                          <a:cs typeface="Times New Roman"/>
                        </a:rPr>
                        <a:t>Bakımın ne zaman yapıldığı, hangi malzemelerle bakım verildiği, rotasyon yaptırma durumu, kabuk, drenaj durumuna yönelik bilgileri içeren kayıt tutulur. </a:t>
                      </a:r>
                      <a:endParaRPr lang="tr-TR" sz="1400">
                        <a:latin typeface="Calibri"/>
                        <a:ea typeface="Calibri"/>
                        <a:cs typeface="Times New Roman"/>
                      </a:endParaRPr>
                    </a:p>
                  </a:txBody>
                  <a:tcPr marL="68580" marR="68580" marT="0" marB="0"/>
                </a:tc>
                <a:tc>
                  <a:txBody>
                    <a:bodyPr/>
                    <a:lstStyle/>
                    <a:p>
                      <a:pPr>
                        <a:lnSpc>
                          <a:spcPct val="106000"/>
                        </a:lnSpc>
                        <a:spcAft>
                          <a:spcPts val="0"/>
                        </a:spcAft>
                      </a:pPr>
                      <a:r>
                        <a:rPr lang="tr-TR" sz="1400" dirty="0">
                          <a:latin typeface="Times New Roman"/>
                          <a:ea typeface="Calibri"/>
                          <a:cs typeface="Times New Roman"/>
                        </a:rPr>
                        <a:t>Uygun kayıt hasta bakımının </a:t>
                      </a:r>
                      <a:r>
                        <a:rPr lang="tr-TR" sz="1400" dirty="0" smtClean="0">
                          <a:latin typeface="Times New Roman"/>
                          <a:ea typeface="Calibri"/>
                          <a:cs typeface="Times New Roman"/>
                        </a:rPr>
                        <a:t>sürdürülebilirliği </a:t>
                      </a:r>
                      <a:r>
                        <a:rPr lang="tr-TR" sz="1400" dirty="0">
                          <a:latin typeface="Times New Roman"/>
                          <a:ea typeface="Calibri"/>
                          <a:cs typeface="Times New Roman"/>
                        </a:rPr>
                        <a:t>ve hemşirelik uygulamalarının görünürlüğü için önemlidir.</a:t>
                      </a:r>
                      <a:endParaRPr lang="tr-TR"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Sindirim Sistemi-</a:t>
            </a:r>
            <a:r>
              <a:rPr lang="tr-TR" b="1" dirty="0" err="1" smtClean="0">
                <a:latin typeface="Times New Roman" pitchFamily="18" charset="0"/>
                <a:cs typeface="Times New Roman" pitchFamily="18" charset="0"/>
              </a:rPr>
              <a:t>Farenks</a:t>
            </a:r>
            <a:endParaRPr lang="tr-TR" dirty="0"/>
          </a:p>
        </p:txBody>
      </p:sp>
      <p:sp>
        <p:nvSpPr>
          <p:cNvPr id="3" name="2 İçerik Yer Tutucusu"/>
          <p:cNvSpPr>
            <a:spLocks noGrp="1"/>
          </p:cNvSpPr>
          <p:nvPr>
            <p:ph idx="1"/>
          </p:nvPr>
        </p:nvSpPr>
        <p:spPr/>
        <p:txBody>
          <a:bodyPr/>
          <a:lstStyle/>
          <a:p>
            <a:pPr algn="just"/>
            <a:r>
              <a:rPr lang="tr-TR" dirty="0" err="1" smtClean="0">
                <a:latin typeface="Times New Roman" pitchFamily="18" charset="0"/>
                <a:cs typeface="Times New Roman" pitchFamily="18" charset="0"/>
              </a:rPr>
              <a:t>Farenksin</a:t>
            </a:r>
            <a:r>
              <a:rPr lang="tr-TR" dirty="0" smtClean="0">
                <a:latin typeface="Times New Roman" pitchFamily="18" charset="0"/>
                <a:cs typeface="Times New Roman" pitchFamily="18" charset="0"/>
              </a:rPr>
              <a:t> sindirim fonksiyonu ağızda öğütülen besinleri yemek borusuna iletmektir.</a:t>
            </a:r>
          </a:p>
          <a:p>
            <a:pPr algn="just"/>
            <a:r>
              <a:rPr lang="tr-TR" dirty="0" smtClean="0">
                <a:latin typeface="Times New Roman" pitchFamily="18" charset="0"/>
                <a:cs typeface="Times New Roman" pitchFamily="18" charset="0"/>
              </a:rPr>
              <a:t>Yutkunmayı başlatmak için dil önden arkaya doğru yükselir, damağa yapışır, lokmayı arkaya doğru iter.</a:t>
            </a:r>
          </a:p>
          <a:p>
            <a:pPr algn="just"/>
            <a:r>
              <a:rPr lang="tr-TR" dirty="0" smtClean="0">
                <a:latin typeface="Times New Roman" pitchFamily="18" charset="0"/>
                <a:cs typeface="Times New Roman" pitchFamily="18" charset="0"/>
              </a:rPr>
              <a:t>Bu sırada </a:t>
            </a:r>
            <a:r>
              <a:rPr lang="tr-TR" dirty="0" err="1" smtClean="0">
                <a:latin typeface="Times New Roman" pitchFamily="18" charset="0"/>
                <a:cs typeface="Times New Roman" pitchFamily="18" charset="0"/>
              </a:rPr>
              <a:t>uvula</a:t>
            </a:r>
            <a:r>
              <a:rPr lang="tr-TR" dirty="0" smtClean="0">
                <a:latin typeface="Times New Roman" pitchFamily="18" charset="0"/>
                <a:cs typeface="Times New Roman" pitchFamily="18" charset="0"/>
              </a:rPr>
              <a:t> yukarı kalkar, </a:t>
            </a:r>
            <a:r>
              <a:rPr lang="tr-TR" dirty="0" err="1" smtClean="0">
                <a:latin typeface="Times New Roman" pitchFamily="18" charset="0"/>
                <a:cs typeface="Times New Roman" pitchFamily="18" charset="0"/>
              </a:rPr>
              <a:t>epiglot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trakeayı</a:t>
            </a:r>
            <a:r>
              <a:rPr lang="tr-TR" dirty="0" smtClean="0">
                <a:latin typeface="Times New Roman" pitchFamily="18" charset="0"/>
                <a:cs typeface="Times New Roman" pitchFamily="18" charset="0"/>
              </a:rPr>
              <a:t> kapatır, yemek borusunun ağzı açılır ve </a:t>
            </a:r>
            <a:r>
              <a:rPr lang="tr-TR" dirty="0" err="1" smtClean="0">
                <a:latin typeface="Times New Roman" pitchFamily="18" charset="0"/>
                <a:cs typeface="Times New Roman" pitchFamily="18" charset="0"/>
              </a:rPr>
              <a:t>özofagusa</a:t>
            </a:r>
            <a:r>
              <a:rPr lang="tr-TR" dirty="0" smtClean="0">
                <a:latin typeface="Times New Roman" pitchFamily="18" charset="0"/>
                <a:cs typeface="Times New Roman" pitchFamily="18" charset="0"/>
              </a:rPr>
              <a:t> lokma iletilir.</a:t>
            </a:r>
            <a:endParaRPr lang="tr-TR"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Beslenme Gereksinimi ve Hemşirelik </a:t>
            </a:r>
            <a:endParaRPr lang="tr-TR" b="1"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fontScale="85000" lnSpcReduction="20000"/>
          </a:bodyPr>
          <a:lstStyle/>
          <a:p>
            <a:pPr algn="just"/>
            <a:r>
              <a:rPr lang="tr-TR" dirty="0">
                <a:latin typeface="Times New Roman" pitchFamily="18" charset="0"/>
                <a:cs typeface="Times New Roman" pitchFamily="18" charset="0"/>
              </a:rPr>
              <a:t>Hasta </a:t>
            </a:r>
            <a:r>
              <a:rPr lang="tr-TR" dirty="0" smtClean="0">
                <a:latin typeface="Times New Roman" pitchFamily="18" charset="0"/>
                <a:cs typeface="Times New Roman" pitchFamily="18" charset="0"/>
              </a:rPr>
              <a:t>beslenme durumu açısından değerlendirilirken, </a:t>
            </a:r>
            <a:r>
              <a:rPr lang="tr-TR" dirty="0">
                <a:latin typeface="Times New Roman" pitchFamily="18" charset="0"/>
                <a:cs typeface="Times New Roman" pitchFamily="18" charset="0"/>
              </a:rPr>
              <a:t>şimdiki ve geçmiş durumuna dair kapsamlı bilgi alınmalıdır</a:t>
            </a:r>
            <a:r>
              <a:rPr lang="tr-TR" dirty="0" smtClean="0">
                <a:latin typeface="Times New Roman" pitchFamily="18" charset="0"/>
                <a:cs typeface="Times New Roman" pitchFamily="18" charset="0"/>
              </a:rPr>
              <a:t>:</a:t>
            </a:r>
          </a:p>
          <a:p>
            <a:pPr lvl="1" algn="just"/>
            <a:r>
              <a:rPr lang="tr-TR" dirty="0" err="1" smtClean="0">
                <a:latin typeface="Times New Roman" pitchFamily="18" charset="0"/>
                <a:cs typeface="Times New Roman" pitchFamily="18" charset="0"/>
              </a:rPr>
              <a:t>Yaş,cinsiyet</a:t>
            </a:r>
            <a:r>
              <a:rPr lang="tr-TR" dirty="0" smtClean="0">
                <a:latin typeface="Times New Roman" pitchFamily="18" charset="0"/>
                <a:cs typeface="Times New Roman" pitchFamily="18" charset="0"/>
              </a:rPr>
              <a:t>, aktivite düzeyi</a:t>
            </a:r>
          </a:p>
          <a:p>
            <a:pPr lvl="1" algn="just"/>
            <a:r>
              <a:rPr lang="tr-TR" dirty="0" smtClean="0">
                <a:latin typeface="Times New Roman" pitchFamily="18" charset="0"/>
                <a:cs typeface="Times New Roman" pitchFamily="18" charset="0"/>
              </a:rPr>
              <a:t>Yeme / yutma güçlüğünün varlığı</a:t>
            </a:r>
          </a:p>
          <a:p>
            <a:pPr lvl="1" algn="just"/>
            <a:r>
              <a:rPr lang="tr-TR" dirty="0" smtClean="0">
                <a:latin typeface="Times New Roman" pitchFamily="18" charset="0"/>
                <a:cs typeface="Times New Roman" pitchFamily="18" charset="0"/>
              </a:rPr>
              <a:t>Ağızın, dişlerin, dilin değerlendirilmesi</a:t>
            </a:r>
          </a:p>
          <a:p>
            <a:pPr lvl="1" algn="just"/>
            <a:r>
              <a:rPr lang="tr-TR" dirty="0" smtClean="0">
                <a:latin typeface="Times New Roman" pitchFamily="18" charset="0"/>
                <a:cs typeface="Times New Roman" pitchFamily="18" charset="0"/>
              </a:rPr>
              <a:t>Ağırlık değişimi</a:t>
            </a:r>
          </a:p>
          <a:p>
            <a:pPr lvl="1" algn="just"/>
            <a:r>
              <a:rPr lang="tr-TR" dirty="0" smtClean="0">
                <a:latin typeface="Times New Roman" pitchFamily="18" charset="0"/>
                <a:cs typeface="Times New Roman" pitchFamily="18" charset="0"/>
              </a:rPr>
              <a:t>Kültürel özellikler</a:t>
            </a:r>
          </a:p>
          <a:p>
            <a:pPr lvl="1" algn="just"/>
            <a:r>
              <a:rPr lang="tr-TR" dirty="0" smtClean="0">
                <a:latin typeface="Times New Roman" pitchFamily="18" charset="0"/>
                <a:cs typeface="Times New Roman" pitchFamily="18" charset="0"/>
              </a:rPr>
              <a:t>Ekonomik durum</a:t>
            </a:r>
          </a:p>
          <a:p>
            <a:pPr lvl="1" algn="just"/>
            <a:r>
              <a:rPr lang="tr-TR" dirty="0" smtClean="0">
                <a:latin typeface="Times New Roman" pitchFamily="18" charset="0"/>
                <a:cs typeface="Times New Roman" pitchFamily="18" charset="0"/>
              </a:rPr>
              <a:t>Beslenme özellikleri (diyet günlüğü vb.)</a:t>
            </a:r>
          </a:p>
          <a:p>
            <a:pPr lvl="1" algn="just"/>
            <a:r>
              <a:rPr lang="tr-TR" dirty="0" err="1" smtClean="0">
                <a:latin typeface="Times New Roman" pitchFamily="18" charset="0"/>
                <a:cs typeface="Times New Roman" pitchFamily="18" charset="0"/>
              </a:rPr>
              <a:t>Antropometik</a:t>
            </a:r>
            <a:r>
              <a:rPr lang="tr-TR" dirty="0" smtClean="0">
                <a:latin typeface="Times New Roman" pitchFamily="18" charset="0"/>
                <a:cs typeface="Times New Roman" pitchFamily="18" charset="0"/>
              </a:rPr>
              <a:t> ölçümler</a:t>
            </a:r>
          </a:p>
          <a:p>
            <a:pPr lvl="1" algn="just"/>
            <a:r>
              <a:rPr lang="tr-TR" dirty="0" smtClean="0">
                <a:latin typeface="Times New Roman" pitchFamily="18" charset="0"/>
                <a:cs typeface="Times New Roman" pitchFamily="18" charset="0"/>
              </a:rPr>
              <a:t>Laboratuvar değerleri</a:t>
            </a:r>
            <a:endParaRPr lang="tr-TR" u="sng" dirty="0">
              <a:latin typeface="Times New Roman" pitchFamily="18" charset="0"/>
              <a:cs typeface="Times New Roman" pitchFamily="18" charset="0"/>
            </a:endParaRPr>
          </a:p>
        </p:txBody>
      </p:sp>
    </p:spTree>
    <p:extLst>
      <p:ext uri="{BB962C8B-B14F-4D97-AF65-F5344CB8AC3E}">
        <p14:creationId xmlns:p14="http://schemas.microsoft.com/office/powerpoint/2010/main" xmlns="" val="29336375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Beslenme Gereksinimi ve Hemşirelik </a:t>
            </a:r>
            <a:endParaRPr lang="tr-TR" b="1" dirty="0">
              <a:latin typeface="Times New Roman" pitchFamily="18" charset="0"/>
              <a:cs typeface="Times New Roman" pitchFamily="18" charset="0"/>
            </a:endParaRPr>
          </a:p>
        </p:txBody>
      </p:sp>
      <p:pic>
        <p:nvPicPr>
          <p:cNvPr id="4" name="İçerik Yer Tutucusu 3"/>
          <p:cNvPicPr>
            <a:picLocks noGrp="1" noChangeAspect="1"/>
          </p:cNvPicPr>
          <p:nvPr>
            <p:ph idx="1"/>
          </p:nvPr>
        </p:nvPicPr>
        <p:blipFill>
          <a:blip r:embed="rId2" cstate="print"/>
          <a:stretch>
            <a:fillRect/>
          </a:stretch>
        </p:blipFill>
        <p:spPr>
          <a:xfrm>
            <a:off x="971600" y="1340768"/>
            <a:ext cx="7344816" cy="5256584"/>
          </a:xfrm>
          <a:prstGeom prst="rect">
            <a:avLst/>
          </a:prstGeom>
        </p:spPr>
      </p:pic>
    </p:spTree>
    <p:extLst>
      <p:ext uri="{BB962C8B-B14F-4D97-AF65-F5344CB8AC3E}">
        <p14:creationId xmlns:p14="http://schemas.microsoft.com/office/powerpoint/2010/main" xmlns="" val="8845456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Beslenme Gereksinimi ve Hemşirelik </a:t>
            </a:r>
            <a:endParaRPr lang="tr-TR" dirty="0"/>
          </a:p>
        </p:txBody>
      </p:sp>
      <p:sp>
        <p:nvSpPr>
          <p:cNvPr id="3" name="2 İçerik Yer Tutucusu"/>
          <p:cNvSpPr>
            <a:spLocks noGrp="1"/>
          </p:cNvSpPr>
          <p:nvPr>
            <p:ph idx="1"/>
          </p:nvPr>
        </p:nvSpPr>
        <p:spPr/>
        <p:txBody>
          <a:bodyPr/>
          <a:lstStyle/>
          <a:p>
            <a:pPr>
              <a:lnSpc>
                <a:spcPct val="200000"/>
              </a:lnSpc>
            </a:pPr>
            <a:r>
              <a:rPr lang="tr-TR" dirty="0" smtClean="0">
                <a:latin typeface="Times New Roman" pitchFamily="18" charset="0"/>
                <a:cs typeface="Times New Roman" pitchFamily="18" charset="0"/>
              </a:rPr>
              <a:t>Beslenme Öncesi</a:t>
            </a:r>
          </a:p>
          <a:p>
            <a:pPr>
              <a:lnSpc>
                <a:spcPct val="200000"/>
              </a:lnSpc>
            </a:pPr>
            <a:r>
              <a:rPr lang="tr-TR" dirty="0" smtClean="0">
                <a:latin typeface="Times New Roman" pitchFamily="18" charset="0"/>
                <a:cs typeface="Times New Roman" pitchFamily="18" charset="0"/>
              </a:rPr>
              <a:t>Beslenme Sırası</a:t>
            </a:r>
          </a:p>
          <a:p>
            <a:pPr>
              <a:lnSpc>
                <a:spcPct val="200000"/>
              </a:lnSpc>
            </a:pPr>
            <a:r>
              <a:rPr lang="tr-TR" dirty="0" smtClean="0">
                <a:latin typeface="Times New Roman" pitchFamily="18" charset="0"/>
                <a:cs typeface="Times New Roman" pitchFamily="18" charset="0"/>
              </a:rPr>
              <a:t>Beslenme Sonrası</a:t>
            </a:r>
            <a:endParaRPr lang="tr-TR"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Beslenme Gereksinimi ve Hemşirelik</a:t>
            </a:r>
            <a:br>
              <a:rPr lang="tr-TR" b="1" dirty="0" smtClean="0">
                <a:latin typeface="Times New Roman" pitchFamily="18" charset="0"/>
                <a:cs typeface="Times New Roman" pitchFamily="18" charset="0"/>
              </a:rPr>
            </a:br>
            <a:r>
              <a:rPr lang="tr-TR" b="1" dirty="0" smtClean="0">
                <a:solidFill>
                  <a:srgbClr val="FF0000"/>
                </a:solidFill>
                <a:latin typeface="Times New Roman" pitchFamily="18" charset="0"/>
                <a:cs typeface="Times New Roman" pitchFamily="18" charset="0"/>
              </a:rPr>
              <a:t>Beslenme Öncesi </a:t>
            </a:r>
            <a:endParaRPr lang="tr-TR" b="1" dirty="0">
              <a:solidFill>
                <a:srgbClr val="FF0000"/>
              </a:solidFill>
            </a:endParaRPr>
          </a:p>
        </p:txBody>
      </p:sp>
      <p:sp>
        <p:nvSpPr>
          <p:cNvPr id="3" name="2 İçerik Yer Tutucusu"/>
          <p:cNvSpPr>
            <a:spLocks noGrp="1"/>
          </p:cNvSpPr>
          <p:nvPr>
            <p:ph idx="1"/>
          </p:nvPr>
        </p:nvSpPr>
        <p:spPr>
          <a:xfrm>
            <a:off x="457200" y="1412776"/>
            <a:ext cx="8229600" cy="5040560"/>
          </a:xfrm>
        </p:spPr>
        <p:txBody>
          <a:bodyPr>
            <a:normAutofit fontScale="70000" lnSpcReduction="20000"/>
          </a:bodyPr>
          <a:lstStyle/>
          <a:p>
            <a:pPr algn="just">
              <a:lnSpc>
                <a:spcPct val="200000"/>
              </a:lnSpc>
            </a:pPr>
            <a:r>
              <a:rPr lang="tr-TR" dirty="0" smtClean="0">
                <a:latin typeface="Times New Roman" pitchFamily="18" charset="0"/>
                <a:cs typeface="Times New Roman" pitchFamily="18" charset="0"/>
              </a:rPr>
              <a:t>Hastanın </a:t>
            </a:r>
            <a:r>
              <a:rPr lang="tr-TR" dirty="0" err="1" smtClean="0">
                <a:latin typeface="Times New Roman" pitchFamily="18" charset="0"/>
                <a:cs typeface="Times New Roman" pitchFamily="18" charset="0"/>
              </a:rPr>
              <a:t>aspirasyon</a:t>
            </a:r>
            <a:r>
              <a:rPr lang="tr-TR" dirty="0" smtClean="0">
                <a:latin typeface="Times New Roman" pitchFamily="18" charset="0"/>
                <a:cs typeface="Times New Roman" pitchFamily="18" charset="0"/>
              </a:rPr>
              <a:t> riskini değerlendirilmelidir. </a:t>
            </a:r>
          </a:p>
          <a:p>
            <a:pPr algn="just">
              <a:lnSpc>
                <a:spcPct val="200000"/>
              </a:lnSpc>
            </a:pPr>
            <a:r>
              <a:rPr lang="tr-TR" dirty="0" smtClean="0">
                <a:latin typeface="Times New Roman" pitchFamily="18" charset="0"/>
                <a:cs typeface="Times New Roman" pitchFamily="18" charset="0"/>
              </a:rPr>
              <a:t>Hasta, mümkün olduğunca dik oturmalıdır ve yastıklar, rulo havlularla desteklenebilir. </a:t>
            </a:r>
          </a:p>
          <a:p>
            <a:pPr algn="just">
              <a:lnSpc>
                <a:spcPct val="200000"/>
              </a:lnSpc>
            </a:pPr>
            <a:r>
              <a:rPr lang="tr-TR" dirty="0" smtClean="0">
                <a:latin typeface="Times New Roman" pitchFamily="18" charset="0"/>
                <a:cs typeface="Times New Roman" pitchFamily="18" charset="0"/>
              </a:rPr>
              <a:t>Sırtüstü yatan veya başı </a:t>
            </a:r>
            <a:r>
              <a:rPr lang="tr-TR" dirty="0" err="1" smtClean="0">
                <a:latin typeface="Times New Roman" pitchFamily="18" charset="0"/>
                <a:cs typeface="Times New Roman" pitchFamily="18" charset="0"/>
              </a:rPr>
              <a:t>hiperekstansiyonda</a:t>
            </a:r>
            <a:r>
              <a:rPr lang="tr-TR" dirty="0" smtClean="0">
                <a:latin typeface="Times New Roman" pitchFamily="18" charset="0"/>
                <a:cs typeface="Times New Roman" pitchFamily="18" charset="0"/>
              </a:rPr>
              <a:t> olan  hasta </a:t>
            </a:r>
            <a:r>
              <a:rPr lang="tr-TR" dirty="0" err="1" smtClean="0">
                <a:latin typeface="Times New Roman" pitchFamily="18" charset="0"/>
                <a:cs typeface="Times New Roman" pitchFamily="18" charset="0"/>
              </a:rPr>
              <a:t>aspirasyona</a:t>
            </a:r>
            <a:r>
              <a:rPr lang="tr-TR" dirty="0" smtClean="0">
                <a:latin typeface="Times New Roman" pitchFamily="18" charset="0"/>
                <a:cs typeface="Times New Roman" pitchFamily="18" charset="0"/>
              </a:rPr>
              <a:t> açık bir hava yolu oluşacağı için beslenmemelidir .</a:t>
            </a:r>
          </a:p>
          <a:p>
            <a:pPr algn="just">
              <a:lnSpc>
                <a:spcPct val="200000"/>
              </a:lnSpc>
            </a:pPr>
            <a:r>
              <a:rPr lang="tr-TR" dirty="0" smtClean="0">
                <a:latin typeface="Times New Roman" pitchFamily="18" charset="0"/>
                <a:cs typeface="Times New Roman" pitchFamily="18" charset="0"/>
              </a:rPr>
              <a:t>Yatak başındaki aspiratörün çalışır durumda olmasına dikkat etmelidir.</a:t>
            </a:r>
          </a:p>
          <a:p>
            <a:pPr algn="just">
              <a:lnSpc>
                <a:spcPct val="200000"/>
              </a:lnSpc>
            </a:pPr>
            <a:endParaRPr lang="tr-TR" dirty="0" smtClean="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Beslenme Gereksinimi ve Hemşirelik</a:t>
            </a:r>
            <a:br>
              <a:rPr lang="tr-TR" b="1" dirty="0" smtClean="0">
                <a:latin typeface="Times New Roman" pitchFamily="18" charset="0"/>
                <a:cs typeface="Times New Roman" pitchFamily="18" charset="0"/>
              </a:rPr>
            </a:br>
            <a:r>
              <a:rPr lang="tr-TR" b="1" dirty="0" smtClean="0">
                <a:solidFill>
                  <a:srgbClr val="FF0000"/>
                </a:solidFill>
                <a:latin typeface="Times New Roman" pitchFamily="18" charset="0"/>
                <a:cs typeface="Times New Roman" pitchFamily="18" charset="0"/>
              </a:rPr>
              <a:t>Beslenme Sırası </a:t>
            </a:r>
            <a:endParaRPr lang="tr-TR" b="1" dirty="0">
              <a:solidFill>
                <a:srgbClr val="FF0000"/>
              </a:solidFill>
            </a:endParaRPr>
          </a:p>
        </p:txBody>
      </p:sp>
      <p:sp>
        <p:nvSpPr>
          <p:cNvPr id="3" name="2 İçerik Yer Tutucusu"/>
          <p:cNvSpPr>
            <a:spLocks noGrp="1"/>
          </p:cNvSpPr>
          <p:nvPr>
            <p:ph idx="1"/>
          </p:nvPr>
        </p:nvSpPr>
        <p:spPr>
          <a:xfrm>
            <a:off x="457200" y="1412776"/>
            <a:ext cx="8229600" cy="5040560"/>
          </a:xfrm>
        </p:spPr>
        <p:txBody>
          <a:bodyPr>
            <a:normAutofit/>
          </a:bodyPr>
          <a:lstStyle/>
          <a:p>
            <a:pPr algn="just">
              <a:lnSpc>
                <a:spcPct val="200000"/>
              </a:lnSpc>
            </a:pPr>
            <a:r>
              <a:rPr lang="tr-TR" dirty="0" smtClean="0"/>
              <a:t>Beslenme sırasında hastanın yutması değerlendirmeli </a:t>
            </a:r>
          </a:p>
          <a:p>
            <a:pPr algn="just">
              <a:lnSpc>
                <a:spcPct val="200000"/>
              </a:lnSpc>
            </a:pPr>
            <a:r>
              <a:rPr lang="tr-TR" dirty="0" err="1" smtClean="0"/>
              <a:t>Disfajili</a:t>
            </a:r>
            <a:r>
              <a:rPr lang="tr-TR" dirty="0" smtClean="0"/>
              <a:t> hastalara çiğnemek için yeterli zaman vermelidir.</a:t>
            </a:r>
          </a:p>
          <a:p>
            <a:pPr algn="just">
              <a:lnSpc>
                <a:spcPct val="200000"/>
              </a:lnSpc>
            </a:pPr>
            <a:endParaRPr lang="tr-TR" dirty="0" smtClean="0">
              <a:latin typeface="Times New Roman" pitchFamily="18" charset="0"/>
              <a:cs typeface="Times New Roman" pitchFamily="18" charset="0"/>
            </a:endParaRPr>
          </a:p>
          <a:p>
            <a:pPr algn="just">
              <a:lnSpc>
                <a:spcPct val="200000"/>
              </a:lnSpc>
            </a:pPr>
            <a:endParaRPr lang="tr-TR" dirty="0" smtClean="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Beslenme Gereksinimi ve Hemşirelik</a:t>
            </a:r>
            <a:br>
              <a:rPr lang="tr-TR" b="1" dirty="0" smtClean="0">
                <a:latin typeface="Times New Roman" pitchFamily="18" charset="0"/>
                <a:cs typeface="Times New Roman" pitchFamily="18" charset="0"/>
              </a:rPr>
            </a:br>
            <a:r>
              <a:rPr lang="tr-TR" b="1" dirty="0" smtClean="0">
                <a:solidFill>
                  <a:srgbClr val="FF0000"/>
                </a:solidFill>
                <a:latin typeface="Times New Roman" pitchFamily="18" charset="0"/>
                <a:cs typeface="Times New Roman" pitchFamily="18" charset="0"/>
              </a:rPr>
              <a:t>Beslenme Sonrası </a:t>
            </a:r>
            <a:endParaRPr lang="tr-TR" dirty="0"/>
          </a:p>
        </p:txBody>
      </p:sp>
      <p:sp>
        <p:nvSpPr>
          <p:cNvPr id="3" name="2 İçerik Yer Tutucusu"/>
          <p:cNvSpPr>
            <a:spLocks noGrp="1"/>
          </p:cNvSpPr>
          <p:nvPr>
            <p:ph idx="1"/>
          </p:nvPr>
        </p:nvSpPr>
        <p:spPr/>
        <p:txBody>
          <a:bodyPr/>
          <a:lstStyle/>
          <a:p>
            <a:pPr algn="just"/>
            <a:r>
              <a:rPr lang="tr-TR" dirty="0" smtClean="0">
                <a:latin typeface="Times New Roman" pitchFamily="18" charset="0"/>
                <a:cs typeface="Times New Roman" pitchFamily="18" charset="0"/>
              </a:rPr>
              <a:t>Hasta yemek yedikten sonra 30 dakika dik kalmalıdır. </a:t>
            </a:r>
          </a:p>
          <a:p>
            <a:pPr algn="just"/>
            <a:r>
              <a:rPr lang="tr-TR" dirty="0" smtClean="0">
                <a:latin typeface="Times New Roman" pitchFamily="18" charset="0"/>
                <a:cs typeface="Times New Roman" pitchFamily="18" charset="0"/>
              </a:rPr>
              <a:t>Hastanın yorgunluk nedeniyle yatması gerekiyorsa, yatağın başı oturma seviyesine yükseltilebilir. </a:t>
            </a:r>
          </a:p>
          <a:p>
            <a:pPr algn="just"/>
            <a:r>
              <a:rPr lang="tr-TR" dirty="0" smtClean="0">
                <a:latin typeface="Times New Roman" pitchFamily="18" charset="0"/>
                <a:cs typeface="Times New Roman" pitchFamily="18" charset="0"/>
              </a:rPr>
              <a:t>Hastanın beslenmesi gözleme kaydedilmeli ve belgelenmelidir</a:t>
            </a:r>
            <a:endParaRPr lang="tr-TR"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Beslenme Gereksinimi ve Hemşirelik </a:t>
            </a:r>
            <a:endParaRPr lang="tr-TR" b="1"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fontScale="92500"/>
          </a:bodyPr>
          <a:lstStyle/>
          <a:p>
            <a:pPr algn="just"/>
            <a:r>
              <a:rPr lang="tr-TR" dirty="0" smtClean="0">
                <a:latin typeface="Times New Roman" pitchFamily="18" charset="0"/>
                <a:cs typeface="Times New Roman" pitchFamily="18" charset="0"/>
              </a:rPr>
              <a:t>Özel diyetler :</a:t>
            </a:r>
          </a:p>
          <a:p>
            <a:pPr lvl="1" algn="just"/>
            <a:r>
              <a:rPr lang="tr-TR" dirty="0" smtClean="0">
                <a:latin typeface="Times New Roman" pitchFamily="18" charset="0"/>
                <a:cs typeface="Times New Roman" pitchFamily="18" charset="0"/>
              </a:rPr>
              <a:t>Sıvı Diyet (1): </a:t>
            </a:r>
            <a:r>
              <a:rPr lang="tr-TR" dirty="0">
                <a:latin typeface="Times New Roman" pitchFamily="18" charset="0"/>
                <a:cs typeface="Times New Roman" pitchFamily="18" charset="0"/>
              </a:rPr>
              <a:t>Bu diyet su, çay, kahve, berrak et suyu, zencefilli gazoz veya diğer gazlı içecekler, süzülmüş ve berrak meyve suları </a:t>
            </a:r>
            <a:r>
              <a:rPr lang="tr-TR" dirty="0" smtClean="0">
                <a:latin typeface="Times New Roman" pitchFamily="18" charset="0"/>
                <a:cs typeface="Times New Roman" pitchFamily="18" charset="0"/>
              </a:rPr>
              <a:t>ile </a:t>
            </a:r>
            <a:r>
              <a:rPr lang="tr-TR" dirty="0">
                <a:latin typeface="Times New Roman" pitchFamily="18" charset="0"/>
                <a:cs typeface="Times New Roman" pitchFamily="18" charset="0"/>
              </a:rPr>
              <a:t>sınırlıdır</a:t>
            </a:r>
            <a:r>
              <a:rPr lang="tr-TR" dirty="0" smtClean="0">
                <a:latin typeface="Times New Roman" pitchFamily="18" charset="0"/>
                <a:cs typeface="Times New Roman" pitchFamily="18" charset="0"/>
              </a:rPr>
              <a:t>. En fazla 24-48 saat </a:t>
            </a:r>
            <a:r>
              <a:rPr lang="tr-TR" dirty="0" err="1" smtClean="0">
                <a:latin typeface="Times New Roman" pitchFamily="18" charset="0"/>
                <a:cs typeface="Times New Roman" pitchFamily="18" charset="0"/>
              </a:rPr>
              <a:t>saat</a:t>
            </a:r>
            <a:r>
              <a:rPr lang="tr-TR" dirty="0" smtClean="0">
                <a:latin typeface="Times New Roman" pitchFamily="18" charset="0"/>
                <a:cs typeface="Times New Roman" pitchFamily="18" charset="0"/>
              </a:rPr>
              <a:t> uygulanmalıdır. </a:t>
            </a:r>
          </a:p>
          <a:p>
            <a:pPr lvl="1" algn="just"/>
            <a:r>
              <a:rPr lang="tr-TR" dirty="0" smtClean="0">
                <a:latin typeface="Times New Roman" pitchFamily="18" charset="0"/>
                <a:cs typeface="Times New Roman" pitchFamily="18" charset="0"/>
              </a:rPr>
              <a:t>Sıvı diyet (2): sıvılar+vücut ısısında sıvıya dönüşen besinler (GİS bozuklukları, katı beslenemeyen)</a:t>
            </a:r>
          </a:p>
          <a:p>
            <a:pPr lvl="1" algn="just"/>
            <a:r>
              <a:rPr lang="tr-TR" dirty="0" smtClean="0">
                <a:latin typeface="Times New Roman" pitchFamily="18" charset="0"/>
                <a:cs typeface="Times New Roman" pitchFamily="18" charset="0"/>
              </a:rPr>
              <a:t>Yumuşak diyet: Tüm yumuşak besinler tüketilebilir. Çiğneme güçlüğü olan hastalar için. </a:t>
            </a:r>
          </a:p>
          <a:p>
            <a:pPr lvl="1" algn="just"/>
            <a:r>
              <a:rPr lang="tr-TR" dirty="0" smtClean="0">
                <a:latin typeface="Times New Roman" pitchFamily="18" charset="0"/>
                <a:cs typeface="Times New Roman" pitchFamily="18" charset="0"/>
              </a:rPr>
              <a:t>Normal diyet</a:t>
            </a:r>
          </a:p>
          <a:p>
            <a:pPr lvl="1" algn="just"/>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xmlns="" val="6227312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Beslenme Gereksinimi ve Hemşirelik </a:t>
            </a:r>
            <a:endParaRPr lang="tr-TR" b="1"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fontScale="85000" lnSpcReduction="20000"/>
          </a:bodyPr>
          <a:lstStyle/>
          <a:p>
            <a:pPr algn="just"/>
            <a:r>
              <a:rPr lang="tr-TR" dirty="0" smtClean="0">
                <a:latin typeface="Times New Roman" pitchFamily="18" charset="0"/>
                <a:cs typeface="Times New Roman" pitchFamily="18" charset="0"/>
              </a:rPr>
              <a:t>Özel diyetler :</a:t>
            </a:r>
          </a:p>
          <a:p>
            <a:pPr lvl="1" algn="just"/>
            <a:r>
              <a:rPr lang="tr-TR" dirty="0" smtClean="0">
                <a:latin typeface="Times New Roman" pitchFamily="18" charset="0"/>
                <a:cs typeface="Times New Roman" pitchFamily="18" charset="0"/>
              </a:rPr>
              <a:t>Düşük Sodyumlu: Düşük sodyum diyeti 4 g (tuz eklenmemiş), 2 g, 1 g veya 500 mg sodyum (ciddi sodyum kısıtlaması) ile sınırlıdır ve seçici gıda alımı gerektirir.</a:t>
            </a:r>
          </a:p>
          <a:p>
            <a:pPr lvl="1" algn="just"/>
            <a:r>
              <a:rPr lang="tr-TR" dirty="0" smtClean="0">
                <a:latin typeface="Times New Roman" pitchFamily="18" charset="0"/>
                <a:cs typeface="Times New Roman" pitchFamily="18" charset="0"/>
              </a:rPr>
              <a:t>Düşük Kolesterollü: Bu diyet &lt;200 mg / gün kolesterol ile sınırlıdır</a:t>
            </a:r>
          </a:p>
          <a:p>
            <a:pPr lvl="1" algn="just"/>
            <a:r>
              <a:rPr lang="tr-TR" dirty="0" smtClean="0">
                <a:latin typeface="Times New Roman" pitchFamily="18" charset="0"/>
                <a:cs typeface="Times New Roman" pitchFamily="18" charset="0"/>
              </a:rPr>
              <a:t>Diyabetik : Bu diyet, dört gıda grubundan (tahıl ürünleri, sebze ve meyveler, süt ürünleri, et ve alternatifler) çeşitli yiyeceklerin tüketilmesini, sağlıklı bir vücut ağırlığına ulaşılmasını ve korunmasını, toplam yağ alımının günlük toplam kalorilerinin % 30'undan daha az olmasını ve yeterli miktarda karbonhidrat, protein, </a:t>
            </a:r>
            <a:r>
              <a:rPr lang="tr-TR" dirty="0" err="1" smtClean="0">
                <a:latin typeface="Times New Roman" pitchFamily="18" charset="0"/>
                <a:cs typeface="Times New Roman" pitchFamily="18" charset="0"/>
              </a:rPr>
              <a:t>esansiyel</a:t>
            </a:r>
            <a:r>
              <a:rPr lang="tr-TR" dirty="0" smtClean="0">
                <a:latin typeface="Times New Roman" pitchFamily="18" charset="0"/>
                <a:cs typeface="Times New Roman" pitchFamily="18" charset="0"/>
              </a:rPr>
              <a:t> yağ asitleri, vitaminler ve mineral alımı içermektedir.</a:t>
            </a:r>
          </a:p>
          <a:p>
            <a:pPr lvl="1" algn="just"/>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xmlns="" val="6227312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endParaRPr lang="tr-TR" sz="6600" dirty="0" smtClean="0">
              <a:latin typeface="Times New Roman" pitchFamily="18" charset="0"/>
              <a:cs typeface="Times New Roman" pitchFamily="18" charset="0"/>
            </a:endParaRPr>
          </a:p>
          <a:p>
            <a:pPr algn="ctr">
              <a:buNone/>
            </a:pPr>
            <a:r>
              <a:rPr lang="tr-TR" sz="6600" dirty="0" smtClean="0">
                <a:latin typeface="Times New Roman" pitchFamily="18" charset="0"/>
                <a:cs typeface="Times New Roman" pitchFamily="18" charset="0"/>
              </a:rPr>
              <a:t>Sorular ve Katkılar….</a:t>
            </a:r>
            <a:endParaRPr lang="tr-TR" sz="6600" dirty="0">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ndir.png"/>
          <p:cNvPicPr>
            <a:picLocks noGrp="1" noChangeAspect="1"/>
          </p:cNvPicPr>
          <p:nvPr>
            <p:ph idx="1"/>
          </p:nvPr>
        </p:nvPicPr>
        <p:blipFill>
          <a:blip r:embed="rId2" cstate="print"/>
          <a:stretch>
            <a:fillRect/>
          </a:stretch>
        </p:blipFill>
        <p:spPr>
          <a:xfrm>
            <a:off x="467544" y="332656"/>
            <a:ext cx="8064896" cy="619268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Sindirim Sistemi- </a:t>
            </a:r>
            <a:r>
              <a:rPr lang="tr-TR" b="1" dirty="0" err="1" smtClean="0">
                <a:latin typeface="Times New Roman" pitchFamily="18" charset="0"/>
                <a:cs typeface="Times New Roman" pitchFamily="18" charset="0"/>
              </a:rPr>
              <a:t>Tonsilla</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Palatina</a:t>
            </a:r>
            <a:endParaRPr lang="tr-TR" dirty="0"/>
          </a:p>
        </p:txBody>
      </p:sp>
      <p:sp>
        <p:nvSpPr>
          <p:cNvPr id="5" name="4 İçerik Yer Tutucusu"/>
          <p:cNvSpPr>
            <a:spLocks noGrp="1"/>
          </p:cNvSpPr>
          <p:nvPr>
            <p:ph sz="half" idx="2"/>
          </p:nvPr>
        </p:nvSpPr>
        <p:spPr>
          <a:xfrm>
            <a:off x="3995936" y="1600200"/>
            <a:ext cx="4690864" cy="4525963"/>
          </a:xfrm>
        </p:spPr>
        <p:txBody>
          <a:bodyPr/>
          <a:lstStyle/>
          <a:p>
            <a:pPr>
              <a:lnSpc>
                <a:spcPct val="200000"/>
              </a:lnSpc>
            </a:pPr>
            <a:r>
              <a:rPr lang="tr-TR" dirty="0" smtClean="0">
                <a:latin typeface="Times New Roman" pitchFamily="18" charset="0"/>
                <a:cs typeface="Times New Roman" pitchFamily="18" charset="0"/>
              </a:rPr>
              <a:t>Kapsüllü, oval şekilli bir çift </a:t>
            </a:r>
            <a:r>
              <a:rPr lang="tr-TR" dirty="0" err="1" smtClean="0">
                <a:latin typeface="Times New Roman" pitchFamily="18" charset="0"/>
                <a:cs typeface="Times New Roman" pitchFamily="18" charset="0"/>
              </a:rPr>
              <a:t>lenfoid</a:t>
            </a:r>
            <a:r>
              <a:rPr lang="tr-TR" dirty="0" smtClean="0">
                <a:latin typeface="Times New Roman" pitchFamily="18" charset="0"/>
                <a:cs typeface="Times New Roman" pitchFamily="18" charset="0"/>
              </a:rPr>
              <a:t> doku kitlesidir.</a:t>
            </a:r>
          </a:p>
          <a:p>
            <a:pPr>
              <a:lnSpc>
                <a:spcPct val="200000"/>
              </a:lnSpc>
            </a:pPr>
            <a:r>
              <a:rPr lang="tr-TR" dirty="0" smtClean="0">
                <a:latin typeface="Times New Roman" pitchFamily="18" charset="0"/>
                <a:cs typeface="Times New Roman" pitchFamily="18" charset="0"/>
              </a:rPr>
              <a:t>Uzunluğu 2-2.5 cm, </a:t>
            </a:r>
            <a:r>
              <a:rPr lang="tr-TR" dirty="0" err="1" smtClean="0">
                <a:latin typeface="Times New Roman" pitchFamily="18" charset="0"/>
                <a:cs typeface="Times New Roman" pitchFamily="18" charset="0"/>
              </a:rPr>
              <a:t>transvers</a:t>
            </a:r>
            <a:r>
              <a:rPr lang="tr-TR" dirty="0" smtClean="0">
                <a:latin typeface="Times New Roman" pitchFamily="18" charset="0"/>
                <a:cs typeface="Times New Roman" pitchFamily="18" charset="0"/>
              </a:rPr>
              <a:t> çapı 1-1.5 </a:t>
            </a:r>
            <a:r>
              <a:rPr lang="tr-TR" dirty="0" err="1" smtClean="0">
                <a:latin typeface="Times New Roman" pitchFamily="18" charset="0"/>
                <a:cs typeface="Times New Roman" pitchFamily="18" charset="0"/>
              </a:rPr>
              <a:t>cm’dir</a:t>
            </a: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
        <p:nvSpPr>
          <p:cNvPr id="6" name="5 İçerik Yer Tutucusu"/>
          <p:cNvSpPr>
            <a:spLocks noGrp="1"/>
          </p:cNvSpPr>
          <p:nvPr>
            <p:ph sz="half" idx="1"/>
          </p:nvPr>
        </p:nvSpPr>
        <p:spPr/>
        <p:txBody>
          <a:bodyPr/>
          <a:lstStyle/>
          <a:p>
            <a:endParaRPr lang="tr-T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fontScale="77500" lnSpcReduction="20000"/>
          </a:bodyPr>
          <a:lstStyle/>
          <a:p>
            <a:pPr marL="285750" indent="-285750" algn="just"/>
            <a:r>
              <a:rPr lang="tr-TR" dirty="0">
                <a:latin typeface="Times New Roman" pitchFamily="18" charset="0"/>
                <a:cs typeface="Times New Roman" pitchFamily="18" charset="0"/>
              </a:rPr>
              <a:t>Berman, A., </a:t>
            </a:r>
            <a:r>
              <a:rPr lang="tr-TR" dirty="0" err="1">
                <a:latin typeface="Times New Roman" pitchFamily="18" charset="0"/>
                <a:cs typeface="Times New Roman" pitchFamily="18" charset="0"/>
              </a:rPr>
              <a:t>Snyder</a:t>
            </a:r>
            <a:r>
              <a:rPr lang="tr-TR" dirty="0">
                <a:latin typeface="Times New Roman" pitchFamily="18" charset="0"/>
                <a:cs typeface="Times New Roman" pitchFamily="18" charset="0"/>
              </a:rPr>
              <a:t>, S. J., </a:t>
            </a:r>
            <a:r>
              <a:rPr lang="tr-TR" dirty="0" err="1">
                <a:latin typeface="Times New Roman" pitchFamily="18" charset="0"/>
                <a:cs typeface="Times New Roman" pitchFamily="18" charset="0"/>
              </a:rPr>
              <a:t>Kozier</a:t>
            </a:r>
            <a:r>
              <a:rPr lang="tr-TR" dirty="0">
                <a:latin typeface="Times New Roman" pitchFamily="18" charset="0"/>
                <a:cs typeface="Times New Roman" pitchFamily="18" charset="0"/>
              </a:rPr>
              <a:t>, B., </a:t>
            </a:r>
            <a:r>
              <a:rPr lang="tr-TR" dirty="0" err="1">
                <a:latin typeface="Times New Roman" pitchFamily="18" charset="0"/>
                <a:cs typeface="Times New Roman" pitchFamily="18" charset="0"/>
              </a:rPr>
              <a:t>Erb</a:t>
            </a:r>
            <a:r>
              <a:rPr lang="tr-TR" dirty="0">
                <a:latin typeface="Times New Roman" pitchFamily="18" charset="0"/>
                <a:cs typeface="Times New Roman" pitchFamily="18" charset="0"/>
              </a:rPr>
              <a:t>, G., </a:t>
            </a:r>
            <a:r>
              <a:rPr lang="tr-TR" dirty="0" err="1">
                <a:latin typeface="Times New Roman" pitchFamily="18" charset="0"/>
                <a:cs typeface="Times New Roman" pitchFamily="18" charset="0"/>
              </a:rPr>
              <a:t>Levett-Jones</a:t>
            </a:r>
            <a:r>
              <a:rPr lang="tr-TR" dirty="0">
                <a:latin typeface="Times New Roman" pitchFamily="18" charset="0"/>
                <a:cs typeface="Times New Roman" pitchFamily="18" charset="0"/>
              </a:rPr>
              <a:t>, T., </a:t>
            </a:r>
            <a:r>
              <a:rPr lang="tr-TR" dirty="0" err="1">
                <a:latin typeface="Times New Roman" pitchFamily="18" charset="0"/>
                <a:cs typeface="Times New Roman" pitchFamily="18" charset="0"/>
              </a:rPr>
              <a:t>Dwyer</a:t>
            </a:r>
            <a:r>
              <a:rPr lang="tr-TR" dirty="0">
                <a:latin typeface="Times New Roman" pitchFamily="18" charset="0"/>
                <a:cs typeface="Times New Roman" pitchFamily="18" charset="0"/>
              </a:rPr>
              <a:t>, T., ... &amp; Park, T. (2010). </a:t>
            </a:r>
            <a:r>
              <a:rPr lang="tr-TR" i="1" dirty="0" err="1">
                <a:latin typeface="Times New Roman" pitchFamily="18" charset="0"/>
                <a:cs typeface="Times New Roman" pitchFamily="18" charset="0"/>
              </a:rPr>
              <a:t>Kozier</a:t>
            </a:r>
            <a:r>
              <a:rPr lang="tr-TR" i="1" dirty="0">
                <a:latin typeface="Times New Roman" pitchFamily="18" charset="0"/>
                <a:cs typeface="Times New Roman" pitchFamily="18" charset="0"/>
              </a:rPr>
              <a:t> </a:t>
            </a:r>
            <a:r>
              <a:rPr lang="tr-TR" i="1" dirty="0" err="1">
                <a:latin typeface="Times New Roman" pitchFamily="18" charset="0"/>
                <a:cs typeface="Times New Roman" pitchFamily="18" charset="0"/>
              </a:rPr>
              <a:t>and</a:t>
            </a:r>
            <a:r>
              <a:rPr lang="tr-TR" i="1" dirty="0">
                <a:latin typeface="Times New Roman" pitchFamily="18" charset="0"/>
                <a:cs typeface="Times New Roman" pitchFamily="18" charset="0"/>
              </a:rPr>
              <a:t> </a:t>
            </a:r>
            <a:r>
              <a:rPr lang="tr-TR" i="1" dirty="0" err="1">
                <a:latin typeface="Times New Roman" pitchFamily="18" charset="0"/>
                <a:cs typeface="Times New Roman" pitchFamily="18" charset="0"/>
              </a:rPr>
              <a:t>Erb's</a:t>
            </a:r>
            <a:r>
              <a:rPr lang="tr-TR" i="1" dirty="0">
                <a:latin typeface="Times New Roman" pitchFamily="18" charset="0"/>
                <a:cs typeface="Times New Roman" pitchFamily="18" charset="0"/>
              </a:rPr>
              <a:t> </a:t>
            </a:r>
            <a:r>
              <a:rPr lang="tr-TR" i="1" dirty="0" err="1">
                <a:latin typeface="Times New Roman" pitchFamily="18" charset="0"/>
                <a:cs typeface="Times New Roman" pitchFamily="18" charset="0"/>
              </a:rPr>
              <a:t>fundamentals</a:t>
            </a:r>
            <a:r>
              <a:rPr lang="tr-TR" i="1" dirty="0">
                <a:latin typeface="Times New Roman" pitchFamily="18" charset="0"/>
                <a:cs typeface="Times New Roman" pitchFamily="18" charset="0"/>
              </a:rPr>
              <a:t> of </a:t>
            </a:r>
            <a:r>
              <a:rPr lang="tr-TR" i="1" dirty="0" err="1">
                <a:latin typeface="Times New Roman" pitchFamily="18" charset="0"/>
                <a:cs typeface="Times New Roman" pitchFamily="18" charset="0"/>
              </a:rPr>
              <a:t>nursing</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Vol</a:t>
            </a:r>
            <a:r>
              <a:rPr lang="tr-TR" dirty="0">
                <a:latin typeface="Times New Roman" pitchFamily="18" charset="0"/>
                <a:cs typeface="Times New Roman" pitchFamily="18" charset="0"/>
              </a:rPr>
              <a:t>. 1). </a:t>
            </a:r>
            <a:r>
              <a:rPr lang="tr-TR" dirty="0" err="1">
                <a:latin typeface="Times New Roman" pitchFamily="18" charset="0"/>
                <a:cs typeface="Times New Roman" pitchFamily="18" charset="0"/>
              </a:rPr>
              <a:t>Pearson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Australia</a:t>
            </a:r>
            <a:r>
              <a:rPr lang="tr-TR" dirty="0">
                <a:latin typeface="Times New Roman" pitchFamily="18" charset="0"/>
                <a:cs typeface="Times New Roman" pitchFamily="18" charset="0"/>
              </a:rPr>
              <a:t>.</a:t>
            </a:r>
          </a:p>
          <a:p>
            <a:pPr marL="285750" indent="-285750" algn="just"/>
            <a:r>
              <a:rPr lang="en-US" dirty="0">
                <a:latin typeface="Times New Roman" pitchFamily="18" charset="0"/>
                <a:cs typeface="Times New Roman" pitchFamily="18" charset="0"/>
              </a:rPr>
              <a:t>Lynn, P. (2018). </a:t>
            </a:r>
            <a:r>
              <a:rPr lang="en-US" i="1" dirty="0">
                <a:latin typeface="Times New Roman" pitchFamily="18" charset="0"/>
                <a:cs typeface="Times New Roman" pitchFamily="18" charset="0"/>
              </a:rPr>
              <a:t>Taylor's clinical nursing skills: a nursing process approach</a:t>
            </a:r>
            <a:r>
              <a:rPr lang="en-US" dirty="0">
                <a:latin typeface="Times New Roman" pitchFamily="18" charset="0"/>
                <a:cs typeface="Times New Roman" pitchFamily="18" charset="0"/>
              </a:rPr>
              <a:t>. Lippincott Williams &amp; Wilkins.</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Ozan, H. (2014).  </a:t>
            </a:r>
            <a:r>
              <a:rPr lang="tr-TR" i="1" dirty="0">
                <a:latin typeface="Times New Roman" pitchFamily="18" charset="0"/>
                <a:cs typeface="Times New Roman" pitchFamily="18" charset="0"/>
              </a:rPr>
              <a:t>Anatomi</a:t>
            </a:r>
            <a:r>
              <a:rPr lang="tr-TR" dirty="0">
                <a:latin typeface="Times New Roman" pitchFamily="18" charset="0"/>
                <a:cs typeface="Times New Roman" pitchFamily="18" charset="0"/>
              </a:rPr>
              <a:t>. (3rd ed.) Ankara: </a:t>
            </a:r>
            <a:r>
              <a:rPr lang="tr-TR" dirty="0" err="1">
                <a:latin typeface="Times New Roman" pitchFamily="18" charset="0"/>
                <a:cs typeface="Times New Roman" pitchFamily="18" charset="0"/>
              </a:rPr>
              <a:t>Klinisyen</a:t>
            </a:r>
            <a:r>
              <a:rPr lang="tr-TR" dirty="0">
                <a:latin typeface="Times New Roman" pitchFamily="18" charset="0"/>
                <a:cs typeface="Times New Roman" pitchFamily="18" charset="0"/>
              </a:rPr>
              <a:t> Tıp Kitabevleri.</a:t>
            </a:r>
          </a:p>
          <a:p>
            <a:pPr algn="just"/>
            <a:r>
              <a:rPr lang="en-US" dirty="0" err="1">
                <a:latin typeface="Times New Roman" pitchFamily="18" charset="0"/>
                <a:cs typeface="Times New Roman" pitchFamily="18" charset="0"/>
              </a:rPr>
              <a:t>Peate</a:t>
            </a:r>
            <a:r>
              <a:rPr lang="en-US" dirty="0">
                <a:latin typeface="Times New Roman" pitchFamily="18" charset="0"/>
                <a:cs typeface="Times New Roman" pitchFamily="18" charset="0"/>
              </a:rPr>
              <a:t>, I., &amp; Nair, M. (Eds.). (2011). </a:t>
            </a:r>
            <a:r>
              <a:rPr lang="en-US" i="1" dirty="0">
                <a:latin typeface="Times New Roman" pitchFamily="18" charset="0"/>
                <a:cs typeface="Times New Roman" pitchFamily="18" charset="0"/>
              </a:rPr>
              <a:t>Fundamentals of anatomy and physiology for student nurses</a:t>
            </a:r>
            <a:r>
              <a:rPr lang="en-US" dirty="0">
                <a:latin typeface="Times New Roman" pitchFamily="18" charset="0"/>
                <a:cs typeface="Times New Roman" pitchFamily="18" charset="0"/>
              </a:rPr>
              <a:t>. John Wiley &amp; Sons.</a:t>
            </a:r>
            <a:endParaRPr lang="tr-TR" dirty="0">
              <a:latin typeface="Times New Roman" pitchFamily="18" charset="0"/>
              <a:cs typeface="Times New Roman" pitchFamily="18" charset="0"/>
            </a:endParaRPr>
          </a:p>
          <a:p>
            <a:pPr marL="285750" indent="-285750" algn="just"/>
            <a:r>
              <a:rPr lang="tr-TR" dirty="0" err="1">
                <a:latin typeface="Times New Roman" pitchFamily="18" charset="0"/>
                <a:cs typeface="Times New Roman" pitchFamily="18" charset="0"/>
              </a:rPr>
              <a:t>Wilkinson</a:t>
            </a:r>
            <a:r>
              <a:rPr lang="tr-TR" dirty="0">
                <a:latin typeface="Times New Roman" pitchFamily="18" charset="0"/>
                <a:cs typeface="Times New Roman" pitchFamily="18" charset="0"/>
              </a:rPr>
              <a:t>, J.M., </a:t>
            </a:r>
            <a:r>
              <a:rPr lang="tr-TR" dirty="0" err="1">
                <a:latin typeface="Times New Roman" pitchFamily="18" charset="0"/>
                <a:cs typeface="Times New Roman" pitchFamily="18" charset="0"/>
              </a:rPr>
              <a:t>Treas</a:t>
            </a:r>
            <a:r>
              <a:rPr lang="tr-TR" dirty="0">
                <a:latin typeface="Times New Roman" pitchFamily="18" charset="0"/>
                <a:cs typeface="Times New Roman" pitchFamily="18" charset="0"/>
              </a:rPr>
              <a:t>, L.S., </a:t>
            </a:r>
            <a:r>
              <a:rPr lang="tr-TR" dirty="0" err="1">
                <a:latin typeface="Times New Roman" pitchFamily="18" charset="0"/>
                <a:cs typeface="Times New Roman" pitchFamily="18" charset="0"/>
              </a:rPr>
              <a:t>Barnett</a:t>
            </a:r>
            <a:r>
              <a:rPr lang="tr-TR" dirty="0">
                <a:latin typeface="Times New Roman" pitchFamily="18" charset="0"/>
                <a:cs typeface="Times New Roman" pitchFamily="18" charset="0"/>
              </a:rPr>
              <a:t> , K.L. </a:t>
            </a:r>
            <a:r>
              <a:rPr lang="tr-TR" dirty="0" err="1">
                <a:latin typeface="Times New Roman" pitchFamily="18" charset="0"/>
                <a:cs typeface="Times New Roman" pitchFamily="18" charset="0"/>
              </a:rPr>
              <a:t>and</a:t>
            </a:r>
            <a:r>
              <a:rPr lang="tr-TR" dirty="0">
                <a:latin typeface="Times New Roman" pitchFamily="18" charset="0"/>
                <a:cs typeface="Times New Roman" pitchFamily="18" charset="0"/>
              </a:rPr>
              <a:t> Smith, M.H. (2016). </a:t>
            </a:r>
            <a:r>
              <a:rPr lang="tr-TR" i="1" dirty="0" err="1">
                <a:latin typeface="Times New Roman" pitchFamily="18" charset="0"/>
                <a:cs typeface="Times New Roman" pitchFamily="18" charset="0"/>
              </a:rPr>
              <a:t>Prosedure</a:t>
            </a:r>
            <a:r>
              <a:rPr lang="tr-TR" i="1" dirty="0">
                <a:latin typeface="Times New Roman" pitchFamily="18" charset="0"/>
                <a:cs typeface="Times New Roman" pitchFamily="18" charset="0"/>
              </a:rPr>
              <a:t> </a:t>
            </a:r>
            <a:r>
              <a:rPr lang="tr-TR" i="1" dirty="0" err="1">
                <a:latin typeface="Times New Roman" pitchFamily="18" charset="0"/>
                <a:cs typeface="Times New Roman" pitchFamily="18" charset="0"/>
              </a:rPr>
              <a:t>Checklists</a:t>
            </a:r>
            <a:r>
              <a:rPr lang="tr-TR" i="1" dirty="0">
                <a:latin typeface="Times New Roman" pitchFamily="18" charset="0"/>
                <a:cs typeface="Times New Roman" pitchFamily="18" charset="0"/>
              </a:rPr>
              <a:t> </a:t>
            </a:r>
            <a:r>
              <a:rPr lang="tr-TR" i="1" dirty="0" err="1">
                <a:latin typeface="Times New Roman" pitchFamily="18" charset="0"/>
                <a:cs typeface="Times New Roman" pitchFamily="18" charset="0"/>
              </a:rPr>
              <a:t>for</a:t>
            </a:r>
            <a:r>
              <a:rPr lang="tr-TR" i="1" dirty="0">
                <a:latin typeface="Times New Roman" pitchFamily="18" charset="0"/>
                <a:cs typeface="Times New Roman" pitchFamily="18" charset="0"/>
              </a:rPr>
              <a:t> </a:t>
            </a:r>
            <a:r>
              <a:rPr lang="tr-TR" i="1" dirty="0" err="1">
                <a:latin typeface="Times New Roman" pitchFamily="18" charset="0"/>
                <a:cs typeface="Times New Roman" pitchFamily="18" charset="0"/>
              </a:rPr>
              <a:t>Fundamental</a:t>
            </a:r>
            <a:r>
              <a:rPr lang="tr-TR" i="1" dirty="0">
                <a:latin typeface="Times New Roman" pitchFamily="18" charset="0"/>
                <a:cs typeface="Times New Roman" pitchFamily="18" charset="0"/>
              </a:rPr>
              <a:t> of </a:t>
            </a:r>
            <a:r>
              <a:rPr lang="tr-TR" i="1" dirty="0" err="1">
                <a:latin typeface="Times New Roman" pitchFamily="18" charset="0"/>
                <a:cs typeface="Times New Roman" pitchFamily="18" charset="0"/>
              </a:rPr>
              <a:t>Nursing</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Philederpia</a:t>
            </a:r>
            <a:r>
              <a:rPr lang="tr-TR" dirty="0">
                <a:latin typeface="Times New Roman" pitchFamily="18" charset="0"/>
                <a:cs typeface="Times New Roman" pitchFamily="18" charset="0"/>
              </a:rPr>
              <a:t> : </a:t>
            </a:r>
            <a:r>
              <a:rPr lang="tr-TR" dirty="0" err="1">
                <a:latin typeface="Times New Roman" pitchFamily="18" charset="0"/>
                <a:cs typeface="Times New Roman" pitchFamily="18" charset="0"/>
              </a:rPr>
              <a:t>Davis</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Company</a:t>
            </a:r>
            <a:r>
              <a:rPr lang="tr-TR" dirty="0">
                <a:latin typeface="Times New Roman" pitchFamily="18" charset="0"/>
                <a:cs typeface="Times New Roman" pitchFamily="18" charset="0"/>
              </a:rPr>
              <a:t> .</a:t>
            </a:r>
          </a:p>
          <a:p>
            <a:endParaRPr lang="tr-TR" dirty="0"/>
          </a:p>
          <a:p>
            <a:endParaRPr lang="tr-TR" dirty="0"/>
          </a:p>
        </p:txBody>
      </p:sp>
    </p:spTree>
    <p:extLst>
      <p:ext uri="{BB962C8B-B14F-4D97-AF65-F5344CB8AC3E}">
        <p14:creationId xmlns:p14="http://schemas.microsoft.com/office/powerpoint/2010/main" xmlns="" val="388182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Sindirim Sistemi-</a:t>
            </a:r>
            <a:r>
              <a:rPr lang="tr-TR" b="1" dirty="0" err="1" smtClean="0">
                <a:latin typeface="Times New Roman" pitchFamily="18" charset="0"/>
                <a:cs typeface="Times New Roman" pitchFamily="18" charset="0"/>
              </a:rPr>
              <a:t>Özofagus</a:t>
            </a:r>
            <a:endParaRPr lang="tr-TR" dirty="0"/>
          </a:p>
        </p:txBody>
      </p:sp>
      <p:sp>
        <p:nvSpPr>
          <p:cNvPr id="5" name="4 İçerik Yer Tutucusu"/>
          <p:cNvSpPr>
            <a:spLocks noGrp="1"/>
          </p:cNvSpPr>
          <p:nvPr>
            <p:ph idx="1"/>
          </p:nvPr>
        </p:nvSpPr>
        <p:spPr/>
        <p:txBody>
          <a:bodyPr>
            <a:normAutofit lnSpcReduction="10000"/>
          </a:bodyPr>
          <a:lstStyle/>
          <a:p>
            <a:pPr algn="just"/>
            <a:r>
              <a:rPr lang="tr-TR" dirty="0" smtClean="0">
                <a:latin typeface="Times New Roman" pitchFamily="18" charset="0"/>
                <a:cs typeface="Times New Roman" pitchFamily="18" charset="0"/>
              </a:rPr>
              <a:t>Yaklaşık 25 cm uzunluğunda, tüp şeklinde </a:t>
            </a:r>
            <a:r>
              <a:rPr lang="tr-TR" dirty="0" err="1" smtClean="0">
                <a:latin typeface="Times New Roman" pitchFamily="18" charset="0"/>
                <a:cs typeface="Times New Roman" pitchFamily="18" charset="0"/>
              </a:rPr>
              <a:t>musküler</a:t>
            </a:r>
            <a:r>
              <a:rPr lang="tr-TR" dirty="0" smtClean="0">
                <a:latin typeface="Times New Roman" pitchFamily="18" charset="0"/>
                <a:cs typeface="Times New Roman" pitchFamily="18" charset="0"/>
              </a:rPr>
              <a:t> bir organdır.</a:t>
            </a:r>
          </a:p>
          <a:p>
            <a:pPr algn="just"/>
            <a:r>
              <a:rPr lang="tr-TR" dirty="0" smtClean="0">
                <a:latin typeface="Times New Roman" pitchFamily="18" charset="0"/>
                <a:cs typeface="Times New Roman" pitchFamily="18" charset="0"/>
              </a:rPr>
              <a:t>C6-T11 </a:t>
            </a:r>
            <a:r>
              <a:rPr lang="tr-TR" dirty="0" err="1" smtClean="0">
                <a:latin typeface="Times New Roman" pitchFamily="18" charset="0"/>
                <a:cs typeface="Times New Roman" pitchFamily="18" charset="0"/>
              </a:rPr>
              <a:t>vertebra</a:t>
            </a:r>
            <a:r>
              <a:rPr lang="tr-TR" dirty="0" smtClean="0">
                <a:latin typeface="Times New Roman" pitchFamily="18" charset="0"/>
                <a:cs typeface="Times New Roman" pitchFamily="18" charset="0"/>
              </a:rPr>
              <a:t> boyunca ilerler ve T10 </a:t>
            </a:r>
            <a:r>
              <a:rPr lang="tr-TR" dirty="0" err="1" smtClean="0">
                <a:latin typeface="Times New Roman" pitchFamily="18" charset="0"/>
                <a:cs typeface="Times New Roman" pitchFamily="18" charset="0"/>
              </a:rPr>
              <a:t>vertebra</a:t>
            </a:r>
            <a:r>
              <a:rPr lang="tr-TR" dirty="0" smtClean="0">
                <a:latin typeface="Times New Roman" pitchFamily="18" charset="0"/>
                <a:cs typeface="Times New Roman" pitchFamily="18" charset="0"/>
              </a:rPr>
              <a:t> seviyesinde </a:t>
            </a:r>
            <a:r>
              <a:rPr lang="tr-TR" dirty="0" err="1" smtClean="0">
                <a:latin typeface="Times New Roman" pitchFamily="18" charset="0"/>
                <a:cs typeface="Times New Roman" pitchFamily="18" charset="0"/>
              </a:rPr>
              <a:t>diyafragmadaki</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hiatus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oesophageus’tan</a:t>
            </a:r>
            <a:r>
              <a:rPr lang="tr-TR" dirty="0" smtClean="0">
                <a:latin typeface="Times New Roman" pitchFamily="18" charset="0"/>
                <a:cs typeface="Times New Roman" pitchFamily="18" charset="0"/>
              </a:rPr>
              <a:t> geçer.</a:t>
            </a:r>
          </a:p>
          <a:p>
            <a:pPr algn="just"/>
            <a:r>
              <a:rPr lang="tr-TR" dirty="0" smtClean="0">
                <a:latin typeface="Times New Roman" pitchFamily="18" charset="0"/>
                <a:cs typeface="Times New Roman" pitchFamily="18" charset="0"/>
              </a:rPr>
              <a:t>Kas tabakası, dışta </a:t>
            </a:r>
            <a:r>
              <a:rPr lang="tr-TR" dirty="0" err="1" smtClean="0">
                <a:latin typeface="Times New Roman" pitchFamily="18" charset="0"/>
                <a:cs typeface="Times New Roman" pitchFamily="18" charset="0"/>
              </a:rPr>
              <a:t>longitudinal</a:t>
            </a:r>
            <a:r>
              <a:rPr lang="tr-TR" dirty="0" smtClean="0">
                <a:latin typeface="Times New Roman" pitchFamily="18" charset="0"/>
                <a:cs typeface="Times New Roman" pitchFamily="18" charset="0"/>
              </a:rPr>
              <a:t>, içte sirküler olarak 2 tabakalıdır.</a:t>
            </a:r>
          </a:p>
          <a:p>
            <a:pPr algn="just"/>
            <a:r>
              <a:rPr lang="tr-TR" dirty="0" smtClean="0">
                <a:latin typeface="Times New Roman" pitchFamily="18" charset="0"/>
                <a:cs typeface="Times New Roman" pitchFamily="18" charset="0"/>
              </a:rPr>
              <a:t>Dış tabakanın 1/3’ü çizgili kas, alt 1/3’ü düz kas, orta 1/3’ü karışık yapıdadır.</a:t>
            </a:r>
            <a:endParaRPr lang="tr-TR"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5971</Words>
  <Application>Microsoft Office PowerPoint</Application>
  <PresentationFormat>Ekran Gösterisi (4:3)</PresentationFormat>
  <Paragraphs>556</Paragraphs>
  <Slides>80</Slides>
  <Notes>0</Notes>
  <HiddenSlides>0</HiddenSlides>
  <MMClips>0</MMClips>
  <ScaleCrop>false</ScaleCrop>
  <HeadingPairs>
    <vt:vector size="4" baseType="variant">
      <vt:variant>
        <vt:lpstr>Tema</vt:lpstr>
      </vt:variant>
      <vt:variant>
        <vt:i4>1</vt:i4>
      </vt:variant>
      <vt:variant>
        <vt:lpstr>Slayt Başlıkları</vt:lpstr>
      </vt:variant>
      <vt:variant>
        <vt:i4>80</vt:i4>
      </vt:variant>
    </vt:vector>
  </HeadingPairs>
  <TitlesOfParts>
    <vt:vector size="81" baseType="lpstr">
      <vt:lpstr>Ofis Teması</vt:lpstr>
      <vt:lpstr>Beslenme Gereksinimi</vt:lpstr>
      <vt:lpstr>Sindirim Sistemi-Cavum Oris</vt:lpstr>
      <vt:lpstr>Sindirim Sistemi-Cavum Oris</vt:lpstr>
      <vt:lpstr>Sindirim Sistemi-Cavum Oris</vt:lpstr>
      <vt:lpstr>Sindirim Sistemi-Cavum Oris</vt:lpstr>
      <vt:lpstr>Sindirim Sistemi- Farenks (Yutak)</vt:lpstr>
      <vt:lpstr>Sindirim Sistemi-Farenks</vt:lpstr>
      <vt:lpstr>Sindirim Sistemi- Tonsilla Palatina</vt:lpstr>
      <vt:lpstr>Sindirim Sistemi-Özofagus</vt:lpstr>
      <vt:lpstr>Sindirim Sistemi - Gaster (Mide)</vt:lpstr>
      <vt:lpstr>Sindirim Sistemi-Gaster</vt:lpstr>
      <vt:lpstr>Sindirim Sistemi-Gaster</vt:lpstr>
      <vt:lpstr>Sindirim Sistemi-Gaster</vt:lpstr>
      <vt:lpstr>Sindirim Sistemi-İntestinum Tenue</vt:lpstr>
      <vt:lpstr>Sindirim Sistemi-İntestinum Tenue</vt:lpstr>
      <vt:lpstr>Sindirim Sistemi-İntestinum Crassum</vt:lpstr>
      <vt:lpstr>Sindirim Sistemi-İntestinum Crassum</vt:lpstr>
      <vt:lpstr>Sindirim Sistemi - Pankreas </vt:lpstr>
      <vt:lpstr>Sindirim Sistemi - Pankreas </vt:lpstr>
      <vt:lpstr>Sindirim Sistemi – Hepar (Karaciğer)</vt:lpstr>
      <vt:lpstr>Sindirim Sistemi – Hepar (Karaciğer)</vt:lpstr>
      <vt:lpstr>Sindirim Sistemi – Hepar (Karaciğer)</vt:lpstr>
      <vt:lpstr>Sindirim Sistemi – Hepar (Karaciğer)</vt:lpstr>
      <vt:lpstr>Sindirim Sistemi – Hepar (Karaciğer)</vt:lpstr>
      <vt:lpstr>Beslenme</vt:lpstr>
      <vt:lpstr>Beslenme</vt:lpstr>
      <vt:lpstr>Temel Besinler</vt:lpstr>
      <vt:lpstr>Vücut Ağırlığı Ve Vücut Kitle Standartları</vt:lpstr>
      <vt:lpstr>Vücut Ağırlığı Ve Vücut Kitle Standartları</vt:lpstr>
      <vt:lpstr>Slayt 30</vt:lpstr>
      <vt:lpstr>Beslenmeye Etki Eden Faktörler</vt:lpstr>
      <vt:lpstr>Beslenme Değişimleri</vt:lpstr>
      <vt:lpstr>Beslenme Değişimleri</vt:lpstr>
      <vt:lpstr>Beslenme</vt:lpstr>
      <vt:lpstr>Beslenme Gereksinimi Uygulamaları </vt:lpstr>
      <vt:lpstr>Nazogastrik Tüp Uygulaması</vt:lpstr>
      <vt:lpstr>Nazogastrik Tüp Uygulaması</vt:lpstr>
      <vt:lpstr>Nazogastrik Tüp Uygulaması</vt:lpstr>
      <vt:lpstr>Nazogastrik Tüp Uygulaması</vt:lpstr>
      <vt:lpstr>Nazogastrik Tüp Uygulaması</vt:lpstr>
      <vt:lpstr>Nazogastrik Tüp Uygulaması</vt:lpstr>
      <vt:lpstr>Slayt 42</vt:lpstr>
      <vt:lpstr>Nazogastrik Tüp Uygulaması</vt:lpstr>
      <vt:lpstr>Nazogastrik Tüp Uygulaması</vt:lpstr>
      <vt:lpstr>Nazogastrik Tüp Uygulaması</vt:lpstr>
      <vt:lpstr>Nazogastrik Tüp Uygulaması</vt:lpstr>
      <vt:lpstr>Nazogastrik Tüp Uygulaması</vt:lpstr>
      <vt:lpstr>Nazogastrik Tüp Uygulaması</vt:lpstr>
      <vt:lpstr>Gastrostomi</vt:lpstr>
      <vt:lpstr>Slayt 50</vt:lpstr>
      <vt:lpstr>NG/Gastrostomi ile Beslenme Endikasyonları</vt:lpstr>
      <vt:lpstr>NG/Gastrostomi ile Beslenme </vt:lpstr>
      <vt:lpstr>NG/Gastrostomi Beslenme Uygulama Basamakları</vt:lpstr>
      <vt:lpstr>NG/Gastrostomi Beslenme Uygulama Basamakları</vt:lpstr>
      <vt:lpstr>NG/Gastrostomi Beslenme Uygulama Basamakları</vt:lpstr>
      <vt:lpstr>NG/Gastrostomi Beslenme Uygulama Basamakları</vt:lpstr>
      <vt:lpstr>NG/Gastrostomi Beslenme Uygulama Basamakları</vt:lpstr>
      <vt:lpstr>NG/Gastrostomi Beslenme Uygulama Basamakları</vt:lpstr>
      <vt:lpstr>Gastrik Tüp Yolu İle İlaç Verme</vt:lpstr>
      <vt:lpstr>Gastrik Tüp Yolu İle İlaç Verme</vt:lpstr>
      <vt:lpstr>Gastrik Tüp Yolu İle İlaç Verme</vt:lpstr>
      <vt:lpstr>Gastrik Tüp Yolu İle İlaç Verme</vt:lpstr>
      <vt:lpstr>Gastrik Tüp Yolu İle İlaç Verme</vt:lpstr>
      <vt:lpstr>NG Tüpün Çıkarılması</vt:lpstr>
      <vt:lpstr>NG Tüpün Çıkarılması</vt:lpstr>
      <vt:lpstr>NG Tüpün Çıkarılması</vt:lpstr>
      <vt:lpstr>Gastrostomi Bakımı</vt:lpstr>
      <vt:lpstr>Gastrostomi Bakımı</vt:lpstr>
      <vt:lpstr>Gastrostomi Bakımı</vt:lpstr>
      <vt:lpstr>Beslenme Gereksinimi ve Hemşirelik </vt:lpstr>
      <vt:lpstr>Beslenme Gereksinimi ve Hemşirelik </vt:lpstr>
      <vt:lpstr>Beslenme Gereksinimi ve Hemşirelik </vt:lpstr>
      <vt:lpstr>Beslenme Gereksinimi ve Hemşirelik Beslenme Öncesi </vt:lpstr>
      <vt:lpstr>Beslenme Gereksinimi ve Hemşirelik Beslenme Sırası </vt:lpstr>
      <vt:lpstr>Beslenme Gereksinimi ve Hemşirelik Beslenme Sonrası </vt:lpstr>
      <vt:lpstr>Beslenme Gereksinimi ve Hemşirelik </vt:lpstr>
      <vt:lpstr>Beslenme Gereksinimi ve Hemşirelik </vt:lpstr>
      <vt:lpstr>Slayt 78</vt:lpstr>
      <vt:lpstr>Slayt 79</vt:lpstr>
      <vt:lpstr>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Sindirim Sistemi ve Uygulamaları </dc:title>
  <dc:creator>Kemal Toprak KILIÇ</dc:creator>
  <cp:lastModifiedBy>Kemal Toprak KILIÇ</cp:lastModifiedBy>
  <cp:revision>50</cp:revision>
  <dcterms:created xsi:type="dcterms:W3CDTF">2019-04-21T21:36:46Z</dcterms:created>
  <dcterms:modified xsi:type="dcterms:W3CDTF">2020-03-18T19:39:51Z</dcterms:modified>
</cp:coreProperties>
</file>