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Orta Stil 3 - Vurgu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27"/>
  </p:normalViewPr>
  <p:slideViewPr>
    <p:cSldViewPr snapToGrid="0" snapToObjects="1">
      <p:cViewPr varScale="1">
        <p:scale>
          <a:sx n="112" d="100"/>
          <a:sy n="112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19B68-C9C5-2F4F-9C07-B155C6B62BE4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6EF-4F77-AA4B-ABA7-41B3DBD36E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2735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19B68-C9C5-2F4F-9C07-B155C6B62BE4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6EF-4F77-AA4B-ABA7-41B3DBD36E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1255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19B68-C9C5-2F4F-9C07-B155C6B62BE4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6EF-4F77-AA4B-ABA7-41B3DBD36E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4219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19B68-C9C5-2F4F-9C07-B155C6B62BE4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6EF-4F77-AA4B-ABA7-41B3DBD36E67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89847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19B68-C9C5-2F4F-9C07-B155C6B62BE4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6EF-4F77-AA4B-ABA7-41B3DBD36E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4420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19B68-C9C5-2F4F-9C07-B155C6B62BE4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6EF-4F77-AA4B-ABA7-41B3DBD36E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622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19B68-C9C5-2F4F-9C07-B155C6B62BE4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6EF-4F77-AA4B-ABA7-41B3DBD36E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8662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19B68-C9C5-2F4F-9C07-B155C6B62BE4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6EF-4F77-AA4B-ABA7-41B3DBD36E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49063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19B68-C9C5-2F4F-9C07-B155C6B62BE4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6EF-4F77-AA4B-ABA7-41B3DBD36E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608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19B68-C9C5-2F4F-9C07-B155C6B62BE4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6EF-4F77-AA4B-ABA7-41B3DBD36E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0158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19B68-C9C5-2F4F-9C07-B155C6B62BE4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6EF-4F77-AA4B-ABA7-41B3DBD36E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7977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19B68-C9C5-2F4F-9C07-B155C6B62BE4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6EF-4F77-AA4B-ABA7-41B3DBD36E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209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19B68-C9C5-2F4F-9C07-B155C6B62BE4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6EF-4F77-AA4B-ABA7-41B3DBD36E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489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19B68-C9C5-2F4F-9C07-B155C6B62BE4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6EF-4F77-AA4B-ABA7-41B3DBD36E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4281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19B68-C9C5-2F4F-9C07-B155C6B62BE4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6EF-4F77-AA4B-ABA7-41B3DBD36E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1274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19B68-C9C5-2F4F-9C07-B155C6B62BE4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6EF-4F77-AA4B-ABA7-41B3DBD36E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716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19B68-C9C5-2F4F-9C07-B155C6B62BE4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6EF-4F77-AA4B-ABA7-41B3DBD36E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1106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0219B68-C9C5-2F4F-9C07-B155C6B62BE4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70AC6EF-4F77-AA4B-ABA7-41B3DBD36E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1675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569867-AB56-1F46-8E50-F844DD0F0A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LATİN DİLİ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8F7DC0B-3791-0A46-8BE8-C53DF93B73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5622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B3257BB-C9A4-F94C-BB8C-F29E7ADF7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VERBUM ESSE (OLMAK FİİLİ)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E88E8D-EBF4-AF4C-8E43-A7A5BDE9743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cap="none" dirty="0"/>
              <a:t>Esse yani olmak fiilinin çekimi düzensizdir. </a:t>
            </a:r>
          </a:p>
          <a:p>
            <a:pPr>
              <a:buNone/>
            </a:pPr>
            <a:endParaRPr lang="tr-TR" cap="none" dirty="0"/>
          </a:p>
          <a:p>
            <a:r>
              <a:rPr lang="tr-TR" cap="none" dirty="0"/>
              <a:t>Esse isim cümlelerinde yüklem görevi görür.</a:t>
            </a:r>
          </a:p>
          <a:p>
            <a:pPr>
              <a:buNone/>
            </a:pPr>
            <a:endParaRPr lang="tr-TR" cap="none" dirty="0"/>
          </a:p>
          <a:p>
            <a:r>
              <a:rPr lang="tr-TR" cap="none" dirty="0" err="1"/>
              <a:t>Esse’yle</a:t>
            </a:r>
            <a:r>
              <a:rPr lang="tr-TR" cap="none" dirty="0"/>
              <a:t> birlikte yüklemi oluşturan isim yada sıfat </a:t>
            </a:r>
            <a:r>
              <a:rPr lang="tr-TR" i="1" cap="none" dirty="0" err="1"/>
              <a:t>nominativus</a:t>
            </a:r>
            <a:r>
              <a:rPr lang="tr-TR" cap="none" dirty="0"/>
              <a:t> </a:t>
            </a:r>
            <a:r>
              <a:rPr lang="tr-TR" i="1" cap="none" dirty="0"/>
              <a:t>casus</a:t>
            </a:r>
            <a:r>
              <a:rPr lang="tr-TR" cap="none" dirty="0"/>
              <a:t>ta olmak zorundadır.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0390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B228CC-E455-874F-A45C-42A108ECC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VERBUM ESSE (OLMAK FİİLİ)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AFFA8C56-5665-184D-AC91-050BBEDE7B09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49843651"/>
              </p:ext>
            </p:extLst>
          </p:nvPr>
        </p:nvGraphicFramePr>
        <p:xfrm>
          <a:off x="2091690" y="2366963"/>
          <a:ext cx="6846570" cy="296672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282190">
                  <a:extLst>
                    <a:ext uri="{9D8B030D-6E8A-4147-A177-3AD203B41FA5}">
                      <a16:colId xmlns:a16="http://schemas.microsoft.com/office/drawing/2014/main" val="2126621796"/>
                    </a:ext>
                  </a:extLst>
                </a:gridCol>
                <a:gridCol w="2282190">
                  <a:extLst>
                    <a:ext uri="{9D8B030D-6E8A-4147-A177-3AD203B41FA5}">
                      <a16:colId xmlns:a16="http://schemas.microsoft.com/office/drawing/2014/main" val="4161517016"/>
                    </a:ext>
                  </a:extLst>
                </a:gridCol>
                <a:gridCol w="2282190">
                  <a:extLst>
                    <a:ext uri="{9D8B030D-6E8A-4147-A177-3AD203B41FA5}">
                      <a16:colId xmlns:a16="http://schemas.microsoft.com/office/drawing/2014/main" val="3153610265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ESSE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4457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Indicativus Praesens</a:t>
                      </a:r>
                      <a:endParaRPr lang="tr-TR" sz="10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Indicativus Imperfectum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Indicativus</a:t>
                      </a: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Futurum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75394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eram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ero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34936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eras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0628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est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erat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erit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06893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sumus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eramus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erimus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8886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estis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eratis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eritis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16129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sunt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erant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erunt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9585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0352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96BD1B5-6B28-8B4A-9218-5896850D5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B7CFEC-156E-6541-86D5-8571B177A81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cap="none" dirty="0"/>
              <a:t>Roma in </a:t>
            </a:r>
            <a:r>
              <a:rPr lang="tr-TR" cap="none" dirty="0" err="1"/>
              <a:t>italia</a:t>
            </a:r>
            <a:r>
              <a:rPr lang="tr-TR" cap="none" dirty="0"/>
              <a:t> </a:t>
            </a:r>
            <a:r>
              <a:rPr lang="tr-TR" cap="none" dirty="0" err="1"/>
              <a:t>est</a:t>
            </a:r>
            <a:r>
              <a:rPr lang="tr-TR" cap="none" dirty="0"/>
              <a:t>. (Roma </a:t>
            </a:r>
            <a:r>
              <a:rPr lang="tr-TR" cap="none" dirty="0" err="1"/>
              <a:t>italya’dadır</a:t>
            </a:r>
            <a:r>
              <a:rPr lang="tr-TR" cap="none" dirty="0"/>
              <a:t>.)</a:t>
            </a:r>
          </a:p>
          <a:p>
            <a:pPr>
              <a:buNone/>
            </a:pPr>
            <a:endParaRPr lang="tr-TR" cap="none" dirty="0"/>
          </a:p>
          <a:p>
            <a:r>
              <a:rPr lang="tr-TR" cap="none" dirty="0"/>
              <a:t>Ego </a:t>
            </a:r>
            <a:r>
              <a:rPr lang="tr-TR" cap="none" dirty="0" err="1"/>
              <a:t>sum</a:t>
            </a:r>
            <a:r>
              <a:rPr lang="tr-TR" cap="none" dirty="0"/>
              <a:t> </a:t>
            </a:r>
            <a:r>
              <a:rPr lang="tr-TR" cap="none" dirty="0" err="1"/>
              <a:t>discipulus</a:t>
            </a:r>
            <a:r>
              <a:rPr lang="tr-TR" cap="none" dirty="0"/>
              <a:t>. (Ben öğrenciyim)</a:t>
            </a:r>
          </a:p>
          <a:p>
            <a:pPr>
              <a:buNone/>
            </a:pPr>
            <a:endParaRPr lang="tr-TR" cap="none" dirty="0"/>
          </a:p>
          <a:p>
            <a:r>
              <a:rPr lang="tr-TR" cap="none" dirty="0" err="1"/>
              <a:t>Graecia</a:t>
            </a:r>
            <a:r>
              <a:rPr lang="tr-TR" cap="none" dirty="0"/>
              <a:t> et </a:t>
            </a:r>
            <a:r>
              <a:rPr lang="tr-TR" cap="none" dirty="0" err="1"/>
              <a:t>ıtalia</a:t>
            </a:r>
            <a:r>
              <a:rPr lang="tr-TR" cap="none" dirty="0"/>
              <a:t> in </a:t>
            </a:r>
            <a:r>
              <a:rPr lang="tr-TR" cap="none" dirty="0" err="1"/>
              <a:t>europa</a:t>
            </a:r>
            <a:r>
              <a:rPr lang="tr-TR" cap="none" dirty="0"/>
              <a:t> </a:t>
            </a:r>
            <a:r>
              <a:rPr lang="tr-TR" cap="none" dirty="0" err="1"/>
              <a:t>sunt</a:t>
            </a:r>
            <a:r>
              <a:rPr lang="tr-TR" cap="none" dirty="0"/>
              <a:t>. (Yunanistan ve </a:t>
            </a:r>
            <a:r>
              <a:rPr lang="tr-TR" cap="none" dirty="0" err="1"/>
              <a:t>ıtalya</a:t>
            </a:r>
            <a:r>
              <a:rPr lang="tr-TR" cap="none" dirty="0"/>
              <a:t> </a:t>
            </a:r>
            <a:r>
              <a:rPr lang="tr-TR" cap="none" dirty="0" err="1"/>
              <a:t>avrupa’dadır</a:t>
            </a:r>
            <a:r>
              <a:rPr lang="tr-TR" cap="none" dirty="0"/>
              <a:t>.)</a:t>
            </a:r>
          </a:p>
          <a:p>
            <a:pPr>
              <a:buNone/>
            </a:pPr>
            <a:endParaRPr lang="tr-TR" cap="none" dirty="0"/>
          </a:p>
          <a:p>
            <a:r>
              <a:rPr lang="tr-TR" cap="none" dirty="0" err="1"/>
              <a:t>Nilus</a:t>
            </a:r>
            <a:r>
              <a:rPr lang="tr-TR" cap="none" dirty="0"/>
              <a:t> </a:t>
            </a:r>
            <a:r>
              <a:rPr lang="tr-TR" cap="none" dirty="0" err="1"/>
              <a:t>fluvius</a:t>
            </a:r>
            <a:r>
              <a:rPr lang="tr-TR" cap="none" dirty="0"/>
              <a:t> </a:t>
            </a:r>
            <a:r>
              <a:rPr lang="tr-TR" cap="none" dirty="0" err="1"/>
              <a:t>est</a:t>
            </a:r>
            <a:r>
              <a:rPr lang="tr-TR" cap="none" dirty="0"/>
              <a:t>. (Nil bir ırmaktır)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977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17912D-52E6-DE4B-9656-52F99BAE9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ALIŞTIRMALAR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6D75FD-33C7-6F45-958F-9B97AED5224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cap="none" dirty="0"/>
              <a:t>Boşlukları esse fiilinin uygun çekimi ile dolduralım.</a:t>
            </a:r>
          </a:p>
          <a:p>
            <a:r>
              <a:rPr lang="tr-TR" cap="none" dirty="0" err="1"/>
              <a:t>Nos</a:t>
            </a:r>
            <a:r>
              <a:rPr lang="tr-TR" cap="none" dirty="0"/>
              <a:t> ---------- </a:t>
            </a:r>
            <a:r>
              <a:rPr lang="tr-TR" cap="none" dirty="0" err="1"/>
              <a:t>amici</a:t>
            </a:r>
            <a:r>
              <a:rPr lang="tr-TR" cap="none" dirty="0"/>
              <a:t>.</a:t>
            </a:r>
          </a:p>
          <a:p>
            <a:r>
              <a:rPr lang="tr-TR" cap="none" dirty="0" err="1"/>
              <a:t>Vos</a:t>
            </a:r>
            <a:r>
              <a:rPr lang="tr-TR" cap="none" dirty="0"/>
              <a:t> ---------in </a:t>
            </a:r>
            <a:r>
              <a:rPr lang="tr-TR" cap="none" dirty="0" err="1"/>
              <a:t>ıtalia</a:t>
            </a:r>
            <a:r>
              <a:rPr lang="tr-TR" cap="none" dirty="0"/>
              <a:t> </a:t>
            </a:r>
            <a:r>
              <a:rPr lang="tr-TR" cap="none" dirty="0" err="1"/>
              <a:t>aestate</a:t>
            </a:r>
            <a:r>
              <a:rPr lang="tr-TR" cap="none" dirty="0"/>
              <a:t>.</a:t>
            </a:r>
          </a:p>
          <a:p>
            <a:r>
              <a:rPr lang="tr-TR" cap="none" dirty="0"/>
              <a:t>Tu----------</a:t>
            </a:r>
            <a:r>
              <a:rPr lang="tr-TR" cap="none" dirty="0" err="1"/>
              <a:t>beatus</a:t>
            </a:r>
            <a:r>
              <a:rPr lang="tr-TR" cap="none" dirty="0"/>
              <a:t>.</a:t>
            </a:r>
          </a:p>
          <a:p>
            <a:r>
              <a:rPr lang="tr-TR" cap="none" dirty="0" err="1"/>
              <a:t>Metella</a:t>
            </a:r>
            <a:r>
              <a:rPr lang="tr-TR" cap="none" dirty="0"/>
              <a:t> et </a:t>
            </a:r>
            <a:r>
              <a:rPr lang="tr-TR" cap="none" dirty="0" err="1"/>
              <a:t>marcus</a:t>
            </a:r>
            <a:r>
              <a:rPr lang="tr-TR" cap="none" dirty="0"/>
              <a:t> ---------- </a:t>
            </a:r>
            <a:r>
              <a:rPr lang="tr-TR" cap="none" dirty="0" err="1"/>
              <a:t>discipuli</a:t>
            </a:r>
            <a:r>
              <a:rPr lang="tr-TR" cap="none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7088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B39C36C-6FF3-7B45-AF7F-BE9C3BF55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POSSE (-EBİLMEK)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F08293E-F4F0-2D4A-BF68-E9748ED5143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cap="none" dirty="0" err="1"/>
              <a:t>Esse’yle</a:t>
            </a:r>
            <a:r>
              <a:rPr lang="tr-TR" cap="none" dirty="0"/>
              <a:t> yapılan birleşik bir fiildir.</a:t>
            </a:r>
          </a:p>
          <a:p>
            <a:pPr>
              <a:buNone/>
            </a:pPr>
            <a:endParaRPr lang="tr-TR" cap="none" dirty="0"/>
          </a:p>
          <a:p>
            <a:r>
              <a:rPr lang="tr-TR" cap="none" dirty="0"/>
              <a:t>Cümleye –bilmek anlamı katar.</a:t>
            </a:r>
          </a:p>
          <a:p>
            <a:pPr>
              <a:buNone/>
            </a:pPr>
            <a:endParaRPr lang="tr-TR" cap="none" dirty="0"/>
          </a:p>
          <a:p>
            <a:r>
              <a:rPr lang="tr-TR" cap="none" dirty="0" err="1"/>
              <a:t>Posse’yle</a:t>
            </a:r>
            <a:r>
              <a:rPr lang="tr-TR" cap="none" dirty="0"/>
              <a:t> birlikte kullanılan fiil </a:t>
            </a:r>
            <a:r>
              <a:rPr lang="tr-TR" cap="none" dirty="0" err="1"/>
              <a:t>infinitivus</a:t>
            </a:r>
            <a:r>
              <a:rPr lang="tr-TR" cap="none" dirty="0"/>
              <a:t> halde olmak zorundadır.</a:t>
            </a:r>
          </a:p>
          <a:p>
            <a:endParaRPr lang="tr-TR" cap="none" dirty="0"/>
          </a:p>
          <a:p>
            <a:pPr>
              <a:buNone/>
            </a:pPr>
            <a:r>
              <a:rPr lang="tr-TR" cap="none" dirty="0"/>
              <a:t>Örnek:</a:t>
            </a:r>
          </a:p>
          <a:p>
            <a:r>
              <a:rPr lang="tr-TR" cap="none" dirty="0" err="1"/>
              <a:t>Possum</a:t>
            </a:r>
            <a:r>
              <a:rPr lang="tr-TR" cap="none" dirty="0"/>
              <a:t> </a:t>
            </a:r>
            <a:r>
              <a:rPr lang="tr-TR" cap="none" dirty="0" err="1"/>
              <a:t>dicere</a:t>
            </a:r>
            <a:r>
              <a:rPr lang="tr-TR" cap="none" dirty="0"/>
              <a:t>: söyleyebilirim.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0718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E85CE3-7079-384E-83C6-804E4F366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POSSE (-EBİLMEK)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F5D2259B-C478-2B44-9735-917C3A4BD778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6468600"/>
              </p:ext>
            </p:extLst>
          </p:nvPr>
        </p:nvGraphicFramePr>
        <p:xfrm>
          <a:off x="2468880" y="2366962"/>
          <a:ext cx="6995160" cy="361732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331720">
                  <a:extLst>
                    <a:ext uri="{9D8B030D-6E8A-4147-A177-3AD203B41FA5}">
                      <a16:colId xmlns:a16="http://schemas.microsoft.com/office/drawing/2014/main" val="3419804188"/>
                    </a:ext>
                  </a:extLst>
                </a:gridCol>
                <a:gridCol w="2331720">
                  <a:extLst>
                    <a:ext uri="{9D8B030D-6E8A-4147-A177-3AD203B41FA5}">
                      <a16:colId xmlns:a16="http://schemas.microsoft.com/office/drawing/2014/main" val="194778851"/>
                    </a:ext>
                  </a:extLst>
                </a:gridCol>
                <a:gridCol w="2331720">
                  <a:extLst>
                    <a:ext uri="{9D8B030D-6E8A-4147-A177-3AD203B41FA5}">
                      <a16:colId xmlns:a16="http://schemas.microsoft.com/office/drawing/2014/main" val="1710923154"/>
                    </a:ext>
                  </a:extLst>
                </a:gridCol>
              </a:tblGrid>
              <a:tr h="452165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POSSE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624641"/>
                  </a:ext>
                </a:extLst>
              </a:tr>
              <a:tr h="452165">
                <a:tc>
                  <a:txBody>
                    <a:bodyPr/>
                    <a:lstStyle/>
                    <a:p>
                      <a:r>
                        <a:rPr lang="tr-TR" dirty="0"/>
                        <a:t>PRAESENS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IMPERFECTUM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FUTURUM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628048"/>
                  </a:ext>
                </a:extLst>
              </a:tr>
              <a:tr h="452165">
                <a:tc>
                  <a:txBody>
                    <a:bodyPr/>
                    <a:lstStyle/>
                    <a:p>
                      <a:r>
                        <a:rPr lang="tr-TR" dirty="0" err="1"/>
                        <a:t>possum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poteram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potero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5987142"/>
                  </a:ext>
                </a:extLst>
              </a:tr>
              <a:tr h="452165">
                <a:tc>
                  <a:txBody>
                    <a:bodyPr/>
                    <a:lstStyle/>
                    <a:p>
                      <a:r>
                        <a:rPr lang="tr-TR" dirty="0" err="1"/>
                        <a:t>potes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poteras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4713466"/>
                  </a:ext>
                </a:extLst>
              </a:tr>
              <a:tr h="4521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potest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poterat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poterit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9340222"/>
                  </a:ext>
                </a:extLst>
              </a:tr>
              <a:tr h="4521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possumus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poteramus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poterimus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6385247"/>
                  </a:ext>
                </a:extLst>
              </a:tr>
              <a:tr h="4521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potestis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poteratis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poteritis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8077945"/>
                  </a:ext>
                </a:extLst>
              </a:tr>
              <a:tr h="4521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possunt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poterant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poterunt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75629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4566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CF13D08-9312-A94F-BE44-72262034D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Diğer düzensiz fiiller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1098A7-500B-7F47-9C60-DBE4A6C49A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cap="none" dirty="0" err="1"/>
              <a:t>volo,volui,velle</a:t>
            </a:r>
            <a:endParaRPr lang="tr-TR" cap="none" dirty="0"/>
          </a:p>
          <a:p>
            <a:endParaRPr lang="tr-TR" cap="none" dirty="0"/>
          </a:p>
        </p:txBody>
      </p:sp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id="{FF0312A9-ECF1-E442-9194-DA2E67CC26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239481"/>
              </p:ext>
            </p:extLst>
          </p:nvPr>
        </p:nvGraphicFramePr>
        <p:xfrm>
          <a:off x="1666241" y="3154679"/>
          <a:ext cx="7294881" cy="3525488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431627">
                  <a:extLst>
                    <a:ext uri="{9D8B030D-6E8A-4147-A177-3AD203B41FA5}">
                      <a16:colId xmlns:a16="http://schemas.microsoft.com/office/drawing/2014/main" val="1736451220"/>
                    </a:ext>
                  </a:extLst>
                </a:gridCol>
                <a:gridCol w="2431627">
                  <a:extLst>
                    <a:ext uri="{9D8B030D-6E8A-4147-A177-3AD203B41FA5}">
                      <a16:colId xmlns:a16="http://schemas.microsoft.com/office/drawing/2014/main" val="1679748077"/>
                    </a:ext>
                  </a:extLst>
                </a:gridCol>
                <a:gridCol w="2431627">
                  <a:extLst>
                    <a:ext uri="{9D8B030D-6E8A-4147-A177-3AD203B41FA5}">
                      <a16:colId xmlns:a16="http://schemas.microsoft.com/office/drawing/2014/main" val="1623827875"/>
                    </a:ext>
                  </a:extLst>
                </a:gridCol>
              </a:tblGrid>
              <a:tr h="440686">
                <a:tc>
                  <a:txBody>
                    <a:bodyPr/>
                    <a:lstStyle/>
                    <a:p>
                      <a:r>
                        <a:rPr lang="tr-TR" dirty="0" err="1"/>
                        <a:t>praesens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imperfectum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futurum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4276825"/>
                  </a:ext>
                </a:extLst>
              </a:tr>
              <a:tr h="440686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 dirty="0" err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Times New Roman"/>
                        </a:rPr>
                        <a:t>Indicativus</a:t>
                      </a:r>
                      <a:r>
                        <a:rPr lang="tr-TR" sz="1400" b="1" dirty="0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Times New Roman"/>
                        </a:rPr>
                        <a:t>Praesens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Indicativus</a:t>
                      </a: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Imperfectum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  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Indicativus</a:t>
                      </a: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Futurum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925622"/>
                  </a:ext>
                </a:extLst>
              </a:tr>
              <a:tr h="440686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volo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volebam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dirty="0" err="1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volam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5394845"/>
                  </a:ext>
                </a:extLst>
              </a:tr>
              <a:tr h="440686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vis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volebas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dirty="0" err="1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voles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8064430"/>
                  </a:ext>
                </a:extLst>
              </a:tr>
              <a:tr h="440686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vult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volebat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dirty="0" err="1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volet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9284974"/>
                  </a:ext>
                </a:extLst>
              </a:tr>
              <a:tr h="440686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volumus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volebamus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dirty="0" err="1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volemus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6338"/>
                  </a:ext>
                </a:extLst>
              </a:tr>
              <a:tr h="440686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vultis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dirty="0" err="1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volebatıs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dirty="0" err="1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voletis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9086950"/>
                  </a:ext>
                </a:extLst>
              </a:tr>
              <a:tr h="440686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volunt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volebant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dirty="0" err="1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volent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7344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5355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9591A9-1A85-C14F-85B3-A61850C26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C94436-87B6-D547-A044-1E28D7B3D39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cap="none" dirty="0" err="1"/>
              <a:t>nolo,nolui,nolle</a:t>
            </a:r>
            <a:r>
              <a:rPr lang="tr-TR" cap="none" dirty="0"/>
              <a:t>: istememek</a:t>
            </a:r>
          </a:p>
          <a:p>
            <a:pPr marL="0" indent="0">
              <a:buNone/>
            </a:pPr>
            <a:endParaRPr lang="tr-TR" cap="none" dirty="0"/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1656A53B-F97A-5246-B83D-D90FE3F64E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895095"/>
              </p:ext>
            </p:extLst>
          </p:nvPr>
        </p:nvGraphicFramePr>
        <p:xfrm>
          <a:off x="2032000" y="3086100"/>
          <a:ext cx="8127999" cy="2971801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35409988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32129820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871002200"/>
                    </a:ext>
                  </a:extLst>
                </a:gridCol>
              </a:tblGrid>
              <a:tr h="424543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 dirty="0" err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Times New Roman"/>
                        </a:rPr>
                        <a:t>Indicativus</a:t>
                      </a:r>
                      <a:r>
                        <a:rPr lang="tr-TR" sz="1400" b="1" dirty="0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Times New Roman"/>
                        </a:rPr>
                        <a:t>Praesens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Indicativus</a:t>
                      </a: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Imperfectum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  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Indicativus</a:t>
                      </a: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Futurum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2348140"/>
                  </a:ext>
                </a:extLst>
              </a:tr>
              <a:tr h="424543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nolo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nolebam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dirty="0" err="1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nolam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7313575"/>
                  </a:ext>
                </a:extLst>
              </a:tr>
              <a:tr h="424543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non vis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nolebas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dirty="0" err="1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noles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1093042"/>
                  </a:ext>
                </a:extLst>
              </a:tr>
              <a:tr h="424543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non vult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dirty="0" err="1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nolebat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dirty="0" err="1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nolet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0528582"/>
                  </a:ext>
                </a:extLst>
              </a:tr>
              <a:tr h="424543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nolumus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nolebamus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dirty="0" err="1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nolemus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9354029"/>
                  </a:ext>
                </a:extLst>
              </a:tr>
              <a:tr h="424543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non vultis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nolebatis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dirty="0" err="1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noletis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8615788"/>
                  </a:ext>
                </a:extLst>
              </a:tr>
              <a:tr h="424543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nolunt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dirty="0" err="1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nolebant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dirty="0" err="1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nolent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270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439041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{1153939C-47DF-5543-AB9A-66107500EB64}tf10001073</Template>
  <TotalTime>16</TotalTime>
  <Words>266</Words>
  <Application>Microsoft Macintosh PowerPoint</Application>
  <PresentationFormat>Geniş ekran</PresentationFormat>
  <Paragraphs>124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Tw Cen MT</vt:lpstr>
      <vt:lpstr>Damla</vt:lpstr>
      <vt:lpstr>LATİN DİLİ I</vt:lpstr>
      <vt:lpstr>VERBUM ESSE (OLMAK FİİLİ)</vt:lpstr>
      <vt:lpstr>VERBUM ESSE (OLMAK FİİLİ)</vt:lpstr>
      <vt:lpstr>Örnekler</vt:lpstr>
      <vt:lpstr>ALIŞTIRMALAR</vt:lpstr>
      <vt:lpstr>POSSE (-EBİLMEK)</vt:lpstr>
      <vt:lpstr>POSSE (-EBİLMEK)</vt:lpstr>
      <vt:lpstr>Diğer düzensiz fiiller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I</dc:title>
  <dc:creator>rukiye ozturk</dc:creator>
  <cp:lastModifiedBy>rukiye ozturk</cp:lastModifiedBy>
  <cp:revision>3</cp:revision>
  <dcterms:created xsi:type="dcterms:W3CDTF">2020-02-06T19:00:09Z</dcterms:created>
  <dcterms:modified xsi:type="dcterms:W3CDTF">2020-02-13T18:24:13Z</dcterms:modified>
</cp:coreProperties>
</file>