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DF5C8-68CA-4C8C-BB78-F7342E31EECE}" type="datetimeFigureOut">
              <a:rPr lang="en-US" smtClean="0"/>
              <a:t>3/15/19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7EF24-5C96-4B0D-AD4D-6C55EFCF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43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68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dirty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BDECD0-44A4-40B4-8A9E-AC2682E4C7A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8200" y="6176963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838200" y="1690688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48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6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Kuramdan Uygulamaya Programlama Öğretimi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8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Kuramdan Uygulamaya Programlama Öğretimi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5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Kuramdan Uygulamaya Programlama Öğretimi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4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Kuramdan Uygulamaya Programlama Öğretimi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4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Kuramdan Uygulamaya Programlama Öğretimi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6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BDECD0-44A4-40B4-8A9E-AC2682E4C7A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76963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838200" y="1690688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513574" y="9790"/>
            <a:ext cx="1680451" cy="106845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836772" y="1723444"/>
            <a:ext cx="1051559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38200" y="6209988"/>
            <a:ext cx="1051559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4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codeweek.e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declub.org.uk/" TargetMode="External"/><Relationship Id="rId2" Type="http://schemas.openxmlformats.org/officeDocument/2006/relationships/hyperlink" Target="http://cod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derdojo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Bölüm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66445"/>
          </a:xfrm>
        </p:spPr>
        <p:txBody>
          <a:bodyPr/>
          <a:lstStyle/>
          <a:p>
            <a:r>
              <a:rPr lang="tr-TR" dirty="0">
                <a:solidFill>
                  <a:schemeClr val="bg2">
                    <a:lumMod val="50000"/>
                  </a:schemeClr>
                </a:solidFill>
              </a:rPr>
              <a:t>Dünyada Programlama Öğretimi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4919004"/>
            <a:ext cx="9144000" cy="866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>
                <a:solidFill>
                  <a:schemeClr val="accent2">
                    <a:lumMod val="75000"/>
                  </a:schemeClr>
                </a:solidFill>
              </a:rPr>
              <a:t>Dr.Öğr.Üyesi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 İrfan ŞİMŞEK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79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Estonya’da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Estonya</a:t>
            </a:r>
            <a:r>
              <a:rPr lang="en-US" dirty="0"/>
              <a:t>, 2012 </a:t>
            </a:r>
            <a:r>
              <a:rPr lang="en-US" dirty="0" err="1"/>
              <a:t>Ekim</a:t>
            </a:r>
            <a:r>
              <a:rPr lang="en-US" dirty="0"/>
              <a:t> </a:t>
            </a:r>
            <a:r>
              <a:rPr lang="en-US" dirty="0" err="1"/>
              <a:t>ayından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7 </a:t>
            </a:r>
            <a:r>
              <a:rPr lang="en-US" dirty="0" err="1"/>
              <a:t>yaşından</a:t>
            </a:r>
            <a:r>
              <a:rPr lang="en-US" dirty="0"/>
              <a:t> </a:t>
            </a:r>
            <a:r>
              <a:rPr lang="en-US" dirty="0" err="1"/>
              <a:t>başlamak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(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sınıftan</a:t>
            </a:r>
            <a:r>
              <a:rPr lang="en-US" dirty="0"/>
              <a:t>) </a:t>
            </a:r>
            <a:r>
              <a:rPr lang="en-US" dirty="0" err="1"/>
              <a:t>çocuklara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gençlere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eğitimi</a:t>
            </a:r>
            <a:r>
              <a:rPr lang="en-US" dirty="0"/>
              <a:t> </a:t>
            </a:r>
            <a:r>
              <a:rPr lang="en-US" dirty="0" err="1"/>
              <a:t>verilmeye</a:t>
            </a:r>
            <a:r>
              <a:rPr lang="en-US" dirty="0"/>
              <a:t> </a:t>
            </a:r>
            <a:r>
              <a:rPr lang="en-US" dirty="0" err="1"/>
              <a:t>başlanmıştır</a:t>
            </a:r>
            <a:r>
              <a:rPr lang="en-US" dirty="0"/>
              <a:t>. </a:t>
            </a:r>
          </a:p>
          <a:p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okullarının</a:t>
            </a:r>
            <a:r>
              <a:rPr lang="en-US" dirty="0"/>
              <a:t> %100'ünde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/>
              <a:t>başlayacak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uygulamaya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öğrenciler</a:t>
            </a:r>
            <a:r>
              <a:rPr lang="en-US" dirty="0"/>
              <a:t>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sınıftan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</a:t>
            </a:r>
            <a:r>
              <a:rPr lang="en-US" dirty="0" err="1"/>
              <a:t>bilgisayar</a:t>
            </a:r>
            <a:r>
              <a:rPr lang="en-US" dirty="0"/>
              <a:t> </a:t>
            </a:r>
            <a:r>
              <a:rPr lang="en-US" dirty="0" err="1"/>
              <a:t>bilimi</a:t>
            </a:r>
            <a:r>
              <a:rPr lang="en-US" dirty="0"/>
              <a:t> </a:t>
            </a:r>
            <a:r>
              <a:rPr lang="en-US" dirty="0" err="1"/>
              <a:t>dersi</a:t>
            </a:r>
            <a:r>
              <a:rPr lang="en-US" dirty="0"/>
              <a:t> </a:t>
            </a:r>
            <a:r>
              <a:rPr lang="en-US" dirty="0" err="1"/>
              <a:t>almaya</a:t>
            </a:r>
            <a:r>
              <a:rPr lang="en-US" dirty="0"/>
              <a:t> </a:t>
            </a:r>
            <a:r>
              <a:rPr lang="en-US" dirty="0" err="1"/>
              <a:t>başlayacak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öğrenecektir</a:t>
            </a:r>
            <a:r>
              <a:rPr lang="en-US" dirty="0"/>
              <a:t>. </a:t>
            </a:r>
          </a:p>
          <a:p>
            <a:r>
              <a:rPr lang="en-US" dirty="0" err="1"/>
              <a:t>ProgeTiiger</a:t>
            </a:r>
            <a:r>
              <a:rPr lang="en-US" dirty="0"/>
              <a:t> </a:t>
            </a:r>
            <a:r>
              <a:rPr lang="en-US" dirty="0" err="1"/>
              <a:t>projesi</a:t>
            </a:r>
            <a:r>
              <a:rPr lang="en-US" dirty="0"/>
              <a:t> </a:t>
            </a:r>
            <a:r>
              <a:rPr lang="en-US" dirty="0" err="1"/>
              <a:t>kapsamında</a:t>
            </a:r>
            <a:r>
              <a:rPr lang="en-US" dirty="0"/>
              <a:t> </a:t>
            </a:r>
            <a:r>
              <a:rPr lang="en-US" dirty="0" err="1"/>
              <a:t>ilkokul</a:t>
            </a:r>
            <a:r>
              <a:rPr lang="en-US" dirty="0"/>
              <a:t> </a:t>
            </a:r>
            <a:r>
              <a:rPr lang="en-US" dirty="0" err="1"/>
              <a:t>öğretmenleri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dersi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almaya</a:t>
            </a:r>
            <a:r>
              <a:rPr lang="en-US" dirty="0"/>
              <a:t> </a:t>
            </a:r>
            <a:r>
              <a:rPr lang="en-US" dirty="0" err="1"/>
              <a:t>başlamıştır</a:t>
            </a:r>
            <a:r>
              <a:rPr lang="en-US" dirty="0"/>
              <a:t>.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sektörün</a:t>
            </a:r>
            <a:r>
              <a:rPr lang="en-US" dirty="0"/>
              <a:t> de </a:t>
            </a:r>
            <a:r>
              <a:rPr lang="en-US" dirty="0" err="1"/>
              <a:t>projeye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desteği</a:t>
            </a:r>
            <a:r>
              <a:rPr lang="en-US" dirty="0"/>
              <a:t> </a:t>
            </a:r>
            <a:r>
              <a:rPr lang="en-US" dirty="0" err="1"/>
              <a:t>bulunmaktadır</a:t>
            </a:r>
            <a:r>
              <a:rPr lang="en-US" dirty="0"/>
              <a:t>. </a:t>
            </a:r>
            <a:endParaRPr lang="tr-TR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28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Singapur’da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Singapur'da programlama, okullarda müzik ve bale gibi bir zenginleştirme programıdır. </a:t>
            </a:r>
          </a:p>
          <a:p>
            <a:r>
              <a:rPr lang="tr-TR" dirty="0"/>
              <a:t>Programlama öğretimi ortaokul 3 seviyesinde önce 19 okulda uygulanmaya başlamış, 40’dan fazla ortaokul öğretmeni bilgisayar öğretmeni olarak eğitilmişlerdir. </a:t>
            </a:r>
          </a:p>
          <a:p>
            <a:r>
              <a:rPr lang="tr-TR" dirty="0"/>
              <a:t>Programlama öğretimi sadece tek başına yapılmamakta, aynı zamanda fen bilimleri ve matematik gibi diğer derslere de entegre edilmektedir. </a:t>
            </a:r>
          </a:p>
          <a:p>
            <a:r>
              <a:rPr lang="tr-TR" dirty="0"/>
              <a:t>Programlama öğretiminde İngiltere’yi örnek almakta, hatta öğretim programlarına zorunlu ders olarak koymayı planlamaktadır.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65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Güney</a:t>
            </a:r>
            <a:r>
              <a:rPr lang="en-US" dirty="0"/>
              <a:t> </a:t>
            </a:r>
            <a:r>
              <a:rPr lang="en-US" dirty="0" err="1"/>
              <a:t>Kore’de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Öğretim programı kodlama becerilerinin ve bilgi </a:t>
            </a:r>
            <a:r>
              <a:rPr lang="tr-TR" dirty="0" err="1"/>
              <a:t>işlemsel</a:t>
            </a:r>
            <a:r>
              <a:rPr lang="tr-TR" dirty="0"/>
              <a:t> düşünmenin geliştirilmesi üzerine odaklanmıştır. </a:t>
            </a:r>
          </a:p>
          <a:p>
            <a:r>
              <a:rPr lang="tr-TR" dirty="0"/>
              <a:t>İlkokul, ortaokul, lise ve üniversite eğitiminin tüm düzeylerinde bu yönde değişiklikler yapılmaktadır. </a:t>
            </a:r>
          </a:p>
          <a:p>
            <a:r>
              <a:rPr lang="tr-TR" dirty="0"/>
              <a:t>Programlama eğitimi için öğretim programında ilkokul seviyesindeki öğrencilerin yazılıma ilgilerini arttırmak için görsel programlama dilleri kullanılmaktadır. </a:t>
            </a:r>
          </a:p>
          <a:p>
            <a:r>
              <a:rPr lang="tr-TR" dirty="0"/>
              <a:t>İleriki yaşlarda ise daha teknik olması amaçlanmakta, algoritmalar ve bilgisayar programlamanın öğretilmesi hedeflenmektedir.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19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Hindistan’da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İlkokulda çocuklar bilgisayar hakkında bilgi sahibi olmakta ve herhangi bir programlama yapmadan bağımsız bir bilgisayarın yeteneklerini tanımaktadır. Bilgi </a:t>
            </a:r>
            <a:r>
              <a:rPr lang="tr-TR" dirty="0" err="1"/>
              <a:t>işlemsel</a:t>
            </a:r>
            <a:r>
              <a:rPr lang="tr-TR" dirty="0"/>
              <a:t> </a:t>
            </a:r>
            <a:r>
              <a:rPr lang="tr-TR" dirty="0" err="1"/>
              <a:t>düşnme</a:t>
            </a:r>
            <a:r>
              <a:rPr lang="tr-TR" dirty="0"/>
              <a:t> ve basit mantıksal döngüler öğretilmektedir. </a:t>
            </a:r>
          </a:p>
          <a:p>
            <a:r>
              <a:rPr lang="tr-TR" dirty="0"/>
              <a:t>Orta okulda çocuklara; bilgisayarı nasıl kontrol edebilecekleri, bilgisayarın özelliklerini nasıl </a:t>
            </a:r>
            <a:r>
              <a:rPr lang="tr-TR" dirty="0" err="1"/>
              <a:t>konfigüre</a:t>
            </a:r>
            <a:r>
              <a:rPr lang="tr-TR" dirty="0"/>
              <a:t> edebilecekleri öğretilmektedir. Algoritma mantığı öğretilmektedir. </a:t>
            </a:r>
          </a:p>
          <a:p>
            <a:r>
              <a:rPr lang="tr-TR" dirty="0"/>
              <a:t>8-10. sınıflarda bağımsız bir sistemi kurma, ağ ayarlarını yapma ve öğretim programında belirtilen programlama dilleri öğretilmektedir.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24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Haftası</a:t>
            </a:r>
            <a:r>
              <a:rPr lang="en-US" dirty="0"/>
              <a:t> / </a:t>
            </a:r>
            <a:r>
              <a:rPr lang="en-US" dirty="0" err="1"/>
              <a:t>Saati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eğitiminin</a:t>
            </a:r>
            <a:r>
              <a:rPr lang="en-US" dirty="0"/>
              <a:t>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yaşta</a:t>
            </a:r>
            <a:r>
              <a:rPr lang="en-US" dirty="0"/>
              <a:t> </a:t>
            </a:r>
            <a:r>
              <a:rPr lang="en-US" dirty="0" err="1"/>
              <a:t>öğretilmesinin</a:t>
            </a:r>
            <a:r>
              <a:rPr lang="en-US" dirty="0"/>
              <a:t> </a:t>
            </a:r>
            <a:r>
              <a:rPr lang="en-US" dirty="0" err="1"/>
              <a:t>ülkelerin</a:t>
            </a:r>
            <a:r>
              <a:rPr lang="en-US" dirty="0"/>
              <a:t> </a:t>
            </a:r>
            <a:r>
              <a:rPr lang="en-US" dirty="0" err="1"/>
              <a:t>geleceği</a:t>
            </a:r>
            <a:r>
              <a:rPr lang="en-US" dirty="0"/>
              <a:t> </a:t>
            </a:r>
            <a:r>
              <a:rPr lang="en-US" dirty="0" err="1"/>
              <a:t>için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olduğunun</a:t>
            </a:r>
            <a:r>
              <a:rPr lang="en-US" dirty="0"/>
              <a:t> </a:t>
            </a:r>
            <a:r>
              <a:rPr lang="en-US" dirty="0" err="1"/>
              <a:t>bilincinde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Birliği</a:t>
            </a:r>
            <a:r>
              <a:rPr lang="en-US" dirty="0"/>
              <a:t> (AB), </a:t>
            </a:r>
            <a:r>
              <a:rPr lang="en-US" dirty="0" err="1"/>
              <a:t>Kasım</a:t>
            </a:r>
            <a:r>
              <a:rPr lang="en-US" dirty="0"/>
              <a:t> 2013’te </a:t>
            </a:r>
            <a:r>
              <a:rPr lang="en-US" dirty="0" err="1"/>
              <a:t>yazılım</a:t>
            </a:r>
            <a:r>
              <a:rPr lang="en-US" dirty="0"/>
              <a:t> </a:t>
            </a:r>
            <a:r>
              <a:rPr lang="en-US" dirty="0" err="1"/>
              <a:t>haftası</a:t>
            </a:r>
            <a:r>
              <a:rPr lang="en-US" dirty="0"/>
              <a:t> (</a:t>
            </a:r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Haftası</a:t>
            </a:r>
            <a:r>
              <a:rPr lang="tr-TR" dirty="0"/>
              <a:t>-Europe </a:t>
            </a:r>
            <a:r>
              <a:rPr lang="tr-TR" dirty="0" err="1"/>
              <a:t>Code</a:t>
            </a:r>
            <a:r>
              <a:rPr lang="tr-TR" dirty="0"/>
              <a:t> </a:t>
            </a:r>
            <a:r>
              <a:rPr lang="tr-TR" dirty="0" err="1"/>
              <a:t>Week</a:t>
            </a:r>
            <a:r>
              <a:rPr lang="tr-TR" dirty="0"/>
              <a:t>  (</a:t>
            </a:r>
            <a:r>
              <a:rPr lang="tr-TR" dirty="0" err="1">
                <a:hlinkClick r:id="rId2"/>
              </a:rPr>
              <a:t>codeweek.eu</a:t>
            </a:r>
            <a:r>
              <a:rPr lang="tr-TR" dirty="0"/>
              <a:t>) kutlamalarında </a:t>
            </a:r>
            <a:r>
              <a:rPr lang="tr-TR" dirty="0" err="1"/>
              <a:t>çeşitli</a:t>
            </a:r>
            <a:r>
              <a:rPr lang="tr-TR" dirty="0"/>
              <a:t> etkinlikler düzenlemeye başlamışlardır.</a:t>
            </a:r>
          </a:p>
          <a:p>
            <a:r>
              <a:rPr lang="tr-TR" dirty="0"/>
              <a:t>Bilgisayar Bilimi Eğitim Haftası, bilgisayar biliminin öncüsü Amiral </a:t>
            </a:r>
            <a:r>
              <a:rPr lang="tr-TR" dirty="0" err="1"/>
              <a:t>Grace</a:t>
            </a:r>
            <a:r>
              <a:rPr lang="tr-TR" dirty="0"/>
              <a:t> </a:t>
            </a:r>
            <a:r>
              <a:rPr lang="tr-TR" dirty="0" err="1"/>
              <a:t>Murray</a:t>
            </a:r>
            <a:r>
              <a:rPr lang="tr-TR" dirty="0"/>
              <a:t> </a:t>
            </a:r>
            <a:r>
              <a:rPr lang="tr-TR" dirty="0" err="1"/>
              <a:t>Hopper’ı</a:t>
            </a:r>
            <a:r>
              <a:rPr lang="tr-TR" dirty="0"/>
              <a:t> hatırlamak amacıyla doğum günü olarak (9 Aralık 1960) her yıl düzenlenmektedir. Kodlama Saati okullarda veya okul dışı etkinliklerde ücretsiz bir şekilde organize edilmekte ve her ülkede farklı tarzda etkinlikler yapılmaktadır.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07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Dünyada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Öğretimine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Organizasyonlar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Dünyada birçok okul programlama öğretiminde bu platformları derslerinde </a:t>
            </a:r>
            <a:r>
              <a:rPr lang="tr-TR" dirty="0" err="1"/>
              <a:t>kulanmaktadır</a:t>
            </a:r>
            <a:r>
              <a:rPr lang="tr-TR" dirty="0"/>
              <a:t>. </a:t>
            </a:r>
          </a:p>
          <a:p>
            <a:r>
              <a:rPr lang="tr-TR" i="1" dirty="0" err="1"/>
              <a:t>Code</a:t>
            </a:r>
            <a:r>
              <a:rPr lang="tr-TR" i="1" dirty="0"/>
              <a:t> Org (</a:t>
            </a:r>
            <a:r>
              <a:rPr lang="tr-TR" i="1" dirty="0" err="1">
                <a:hlinkClick r:id="rId2"/>
              </a:rPr>
              <a:t>c</a:t>
            </a:r>
            <a:r>
              <a:rPr lang="tr-TR" dirty="0" err="1">
                <a:hlinkClick r:id="rId2"/>
              </a:rPr>
              <a:t>ode.org</a:t>
            </a:r>
            <a:r>
              <a:rPr lang="tr-TR" dirty="0"/>
              <a:t>)</a:t>
            </a:r>
          </a:p>
          <a:p>
            <a:r>
              <a:rPr lang="tr-TR" i="1" dirty="0" err="1"/>
              <a:t>Code</a:t>
            </a:r>
            <a:r>
              <a:rPr lang="tr-TR" i="1" dirty="0"/>
              <a:t> Club (</a:t>
            </a:r>
            <a:r>
              <a:rPr lang="tr-TR" dirty="0" err="1">
                <a:hlinkClick r:id="rId3"/>
              </a:rPr>
              <a:t>codeclub.org.uk</a:t>
            </a:r>
            <a:r>
              <a:rPr lang="tr-TR" dirty="0"/>
              <a:t>)</a:t>
            </a:r>
          </a:p>
          <a:p>
            <a:r>
              <a:rPr lang="tr-TR" i="1" dirty="0" err="1"/>
              <a:t>Code</a:t>
            </a:r>
            <a:r>
              <a:rPr lang="tr-TR" i="1" dirty="0"/>
              <a:t> </a:t>
            </a:r>
            <a:r>
              <a:rPr lang="tr-TR" i="1" dirty="0" err="1"/>
              <a:t>Dojo</a:t>
            </a:r>
            <a:r>
              <a:rPr lang="tr-TR" i="1" dirty="0"/>
              <a:t> (</a:t>
            </a:r>
            <a:r>
              <a:rPr lang="tr-TR" dirty="0" err="1">
                <a:hlinkClick r:id="rId4"/>
              </a:rPr>
              <a:t>coderdojo.com</a:t>
            </a:r>
            <a:r>
              <a:rPr lang="tr-TR" dirty="0"/>
              <a:t>)</a:t>
            </a:r>
          </a:p>
          <a:p>
            <a:endParaRPr lang="tr-TR" b="1" dirty="0"/>
          </a:p>
          <a:p>
            <a:endParaRPr lang="tr-TR" dirty="0"/>
          </a:p>
          <a:p>
            <a:endParaRPr lang="tr-TR" b="1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9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Giriş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Schoolnet</a:t>
            </a:r>
            <a:r>
              <a:rPr lang="tr-TR" dirty="0"/>
              <a:t> tarafından yapılan bir araştırmaya göre; 21 Avrupa Birliği ülkesinden 16’sında programlama öğretim programının bir parçası haline gelmiştir. </a:t>
            </a:r>
          </a:p>
          <a:p>
            <a:r>
              <a:rPr lang="tr-TR" dirty="0"/>
              <a:t>Bu ülkeler; Avusturya, Bulgaristan, Çek Cumhuriyeti, Danimarka, Estonya, Fransa, İngiltere, İrlanda, İspanya, İsrail, Litvanya, Macaristan, Malta, Polonya, Portekiz ve Slovakya’dır. </a:t>
            </a:r>
          </a:p>
          <a:p>
            <a:r>
              <a:rPr lang="tr-TR" dirty="0"/>
              <a:t>Estonya, İsrail, Polonya ve Slovakya bütün seviyelerde programlamayı öğretim programlarına entegre etmiştir.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89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İngiltere’de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İngiltere’de programlama öğretimine ilkokulda başlanmaktadır. </a:t>
            </a:r>
          </a:p>
          <a:p>
            <a:r>
              <a:rPr lang="tr-TR" dirty="0"/>
              <a:t>İlkokul ve ortaokulda zorunlu, liselerde ise seçmeli olarak öğretilmektedir. </a:t>
            </a:r>
          </a:p>
          <a:p>
            <a:r>
              <a:rPr lang="tr-TR" dirty="0"/>
              <a:t>2014 yılından itibaren programlama öğretimi ilkokul ve ortaokul seviyelerinde zorunlu hale gelmiştir. </a:t>
            </a:r>
          </a:p>
          <a:p>
            <a:r>
              <a:rPr lang="tr-TR" dirty="0"/>
              <a:t>Öğretmenler de okul dışı programlama öğretimi etkinliklerine ilgi duymakta, bunun yanı sıra da firma ve akademiden de destek almaktadırlar.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87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Avustralya’da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14 Ekim 2014 tarihinde Avustralya Hükümeti, ülkenin rekabet gücünü güçlendirmeyi amaçlayan Endüstri </a:t>
            </a:r>
            <a:r>
              <a:rPr lang="tr-TR" dirty="0" err="1"/>
              <a:t>İnovasyonu</a:t>
            </a:r>
            <a:r>
              <a:rPr lang="tr-TR" dirty="0"/>
              <a:t> ve Rekabet </a:t>
            </a:r>
            <a:r>
              <a:rPr lang="tr-TR" dirty="0" err="1"/>
              <a:t>Gündemi’ni</a:t>
            </a:r>
            <a:r>
              <a:rPr lang="tr-TR" dirty="0"/>
              <a:t> başlatmış ve programlama öğretimi ilk defa öğretim programına bu şekilde girmiştir. </a:t>
            </a:r>
          </a:p>
          <a:p>
            <a:r>
              <a:rPr lang="tr-TR" dirty="0"/>
              <a:t>Avustralya’da öğrenciler 3 yaşından itibaren Massachusetts Teknoloji </a:t>
            </a:r>
            <a:r>
              <a:rPr lang="tr-TR" dirty="0" err="1"/>
              <a:t>Enstitüdü</a:t>
            </a:r>
            <a:r>
              <a:rPr lang="tr-TR" dirty="0"/>
              <a:t> (MIT) tarafından geliştirilen </a:t>
            </a:r>
            <a:r>
              <a:rPr lang="tr-TR" dirty="0" err="1"/>
              <a:t>Scratch</a:t>
            </a:r>
            <a:r>
              <a:rPr lang="tr-TR" dirty="0"/>
              <a:t> gibi görsel programlama (blok kodlama) araçları ile programlama öğrenmeye başlamaktadır. </a:t>
            </a:r>
          </a:p>
          <a:p>
            <a:r>
              <a:rPr lang="tr-TR" dirty="0"/>
              <a:t>Avustralyalı öğrencilere 10 yaşında kodlamayı ve 12 yaşında bilgisayar programlamayı öğretmek hedeflenmektedir.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95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Amerika’da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Amerika’da 31 eyalet, 120’den fazla şehir ve bölge, bilgisayar bilimleri A-12 öğretim programının bir parçası haline gelmiştir. </a:t>
            </a:r>
          </a:p>
          <a:p>
            <a:r>
              <a:rPr lang="tr-TR" dirty="0"/>
              <a:t>2.000'in üzerinde sınıfta programlama öğretilmeye başlanmış, 50.000'in üzerinde öğretmen kodlama atölyelerine katılmışlardır.</a:t>
            </a:r>
          </a:p>
          <a:p>
            <a:r>
              <a:rPr lang="tr-TR" dirty="0"/>
              <a:t>Programlama öğretiminde ayrıca </a:t>
            </a:r>
            <a:r>
              <a:rPr lang="tr-TR" dirty="0" err="1"/>
              <a:t>Scratch</a:t>
            </a:r>
            <a:r>
              <a:rPr lang="tr-TR" dirty="0"/>
              <a:t>, </a:t>
            </a:r>
            <a:r>
              <a:rPr lang="tr-TR" dirty="0" err="1"/>
              <a:t>Adrunio</a:t>
            </a:r>
            <a:r>
              <a:rPr lang="tr-TR" dirty="0"/>
              <a:t>, Lego </a:t>
            </a:r>
            <a:r>
              <a:rPr lang="tr-TR" dirty="0" err="1"/>
              <a:t>Mindstorm</a:t>
            </a:r>
            <a:r>
              <a:rPr lang="tr-TR" dirty="0"/>
              <a:t>, Swift </a:t>
            </a:r>
            <a:r>
              <a:rPr lang="tr-TR" dirty="0" err="1"/>
              <a:t>Playground</a:t>
            </a:r>
            <a:r>
              <a:rPr lang="tr-TR" dirty="0"/>
              <a:t> ve Web </a:t>
            </a:r>
            <a:r>
              <a:rPr lang="tr-TR" dirty="0" err="1"/>
              <a:t>Desgin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Kids kullanılmaktadır.  </a:t>
            </a:r>
          </a:p>
          <a:p>
            <a:r>
              <a:rPr lang="tr-TR" dirty="0"/>
              <a:t>19 milyondan faza kişi </a:t>
            </a:r>
            <a:r>
              <a:rPr lang="tr-TR" dirty="0" err="1"/>
              <a:t>Code.org</a:t>
            </a:r>
            <a:r>
              <a:rPr lang="tr-TR" dirty="0"/>
              <a:t> gibi çevrimiçi platformları kullanarak programlama öğrenmektedir.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54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Kanada’da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Kanada’da Ağustos 2017’den itibaren 6. sınıflarda programlama öğretim programının bir parçası haline gelmiş, okullarda zorunlu olarak öğretilmeye başlanmıştır. </a:t>
            </a:r>
          </a:p>
          <a:p>
            <a:r>
              <a:rPr lang="tr-TR" dirty="0"/>
              <a:t>Programlama öğretimi okul öncesinden lise düzeyine kadar öğretim programında yer almaktadır. </a:t>
            </a:r>
          </a:p>
          <a:p>
            <a:r>
              <a:rPr lang="tr-TR" dirty="0"/>
              <a:t>Lise öğrencileri ayrıca mühendislik ve programlama dersleri içeren bilgisayar bilimi dersleri alma seçeneğine de sahiptir.</a:t>
            </a:r>
          </a:p>
          <a:p>
            <a:r>
              <a:rPr lang="tr-TR" dirty="0" err="1"/>
              <a:t>The</a:t>
            </a:r>
            <a:r>
              <a:rPr lang="tr-TR" dirty="0"/>
              <a:t> Learning </a:t>
            </a:r>
            <a:r>
              <a:rPr lang="tr-TR" dirty="0" err="1"/>
              <a:t>Parnership</a:t>
            </a:r>
            <a:r>
              <a:rPr lang="tr-TR" dirty="0"/>
              <a:t> (2016-2017) raporuna göre; Kanada’nın 8 farklı eyaletinde toplam 42.000 ortaokul öğrencisine programlama öğretilmiştir.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86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Finlandiya’da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Finlandiya Milli Eğitim Bakanlığı 2016 yılında Bilgi ve İletişim Teknolojileri dersi ve programlama öğretimini öğretim programlarının önemli bir parçası haline getirmiştir.</a:t>
            </a:r>
          </a:p>
          <a:p>
            <a:r>
              <a:rPr lang="tr-TR" dirty="0"/>
              <a:t>Finlandiya’da okul dışı programlama öğretimi etkinliklerinde genellikle </a:t>
            </a:r>
            <a:r>
              <a:rPr lang="tr-TR" dirty="0" err="1"/>
              <a:t>Rosa’s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 ya da Ro5an kood1 kullanılmaktadır. </a:t>
            </a:r>
          </a:p>
          <a:p>
            <a:r>
              <a:rPr lang="tr-TR" dirty="0"/>
              <a:t>Yeni öğretim programında programlama ve robotik yer almakta ve 6 yaşından 16 yaşına kadar öğrencilere okutulmaktadır.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56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İsveç’de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İsveç’de</a:t>
            </a:r>
            <a:r>
              <a:rPr lang="tr-TR" dirty="0"/>
              <a:t> programlama öğretiminde amaç; çocukları geliştirici/programcı (</a:t>
            </a:r>
            <a:r>
              <a:rPr lang="tr-TR" dirty="0" err="1"/>
              <a:t>developer</a:t>
            </a:r>
            <a:r>
              <a:rPr lang="tr-TR" dirty="0"/>
              <a:t>) olarak hazırlamak değil, yaratıcı birer birey olmaları için teşvik etmektir. </a:t>
            </a:r>
          </a:p>
          <a:p>
            <a:r>
              <a:rPr lang="tr-TR" dirty="0"/>
              <a:t>İlkokul düzeyinde; çocukların mantıksal düşünme, problem çözme, projelerini ifade etme ve test etme, neden sonuç ilişkilerini kurmaları hedeflenmektedir. </a:t>
            </a:r>
          </a:p>
          <a:p>
            <a:r>
              <a:rPr lang="tr-TR" dirty="0"/>
              <a:t>Ülkede programlamayı öğretmek için oldukça fazla kaynak ile </a:t>
            </a:r>
            <a:r>
              <a:rPr lang="tr-TR" dirty="0" err="1"/>
              <a:t>Code</a:t>
            </a:r>
            <a:r>
              <a:rPr lang="tr-TR" dirty="0"/>
              <a:t> Academy, </a:t>
            </a:r>
            <a:r>
              <a:rPr lang="tr-TR" dirty="0" err="1"/>
              <a:t>Udacity</a:t>
            </a:r>
            <a:r>
              <a:rPr lang="tr-TR" dirty="0"/>
              <a:t>, </a:t>
            </a:r>
            <a:r>
              <a:rPr lang="tr-TR" dirty="0" err="1"/>
              <a:t>Coursera</a:t>
            </a:r>
            <a:r>
              <a:rPr lang="tr-TR" dirty="0"/>
              <a:t> ve </a:t>
            </a:r>
            <a:r>
              <a:rPr lang="tr-TR" dirty="0" err="1"/>
              <a:t>Tree</a:t>
            </a:r>
            <a:r>
              <a:rPr lang="tr-TR" dirty="0"/>
              <a:t> House gibi platformlar kullanılmaktadır.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10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İspanya’da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Çocuklar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teknoloji</a:t>
            </a:r>
            <a:r>
              <a:rPr lang="en-US" dirty="0"/>
              <a:t>,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robotik</a:t>
            </a:r>
            <a:r>
              <a:rPr lang="en-US" dirty="0"/>
              <a:t>, 2015-2016 </a:t>
            </a:r>
            <a:r>
              <a:rPr lang="en-US" dirty="0" err="1"/>
              <a:t>eğitim-öğretim</a:t>
            </a:r>
            <a:r>
              <a:rPr lang="en-US" dirty="0"/>
              <a:t> </a:t>
            </a:r>
            <a:r>
              <a:rPr lang="en-US" dirty="0" err="1"/>
              <a:t>yılından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yana</a:t>
            </a:r>
            <a:r>
              <a:rPr lang="en-US" dirty="0"/>
              <a:t> </a:t>
            </a:r>
            <a:r>
              <a:rPr lang="en-US" dirty="0" err="1"/>
              <a:t>İspanya'daki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programının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parçası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gelmiştir</a:t>
            </a:r>
            <a:r>
              <a:rPr lang="en-US" dirty="0"/>
              <a:t>. </a:t>
            </a:r>
          </a:p>
          <a:p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çapında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130.000 1 </a:t>
            </a:r>
            <a:r>
              <a:rPr lang="en-US" dirty="0" err="1"/>
              <a:t>ve</a:t>
            </a:r>
            <a:r>
              <a:rPr lang="en-US" dirty="0"/>
              <a:t> 3.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öğrencisi</a:t>
            </a:r>
            <a:r>
              <a:rPr lang="en-US" dirty="0"/>
              <a:t> </a:t>
            </a:r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robotik</a:t>
            </a:r>
            <a:r>
              <a:rPr lang="en-US" dirty="0"/>
              <a:t> </a:t>
            </a:r>
            <a:r>
              <a:rPr lang="en-US" dirty="0" err="1"/>
              <a:t>konularında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almıştır</a:t>
            </a:r>
            <a:r>
              <a:rPr lang="en-US" dirty="0"/>
              <a:t>. </a:t>
            </a:r>
          </a:p>
          <a:p>
            <a:r>
              <a:rPr lang="tr-TR" dirty="0"/>
              <a:t>2013 yılında, eski bilgi ve iletişim teknolojileri sınıfının yerine Adım 1'de (7-11 yaş arası) ve Adım 2'de (11-14 yaş arası) programlama öğretiminin temelde olduğu bilgisayar bilimi öğretim programında yerini almıştır.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16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1013</Words>
  <Application>Microsoft Macintosh PowerPoint</Application>
  <PresentationFormat>Widescreen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Bölüm 2</vt:lpstr>
      <vt:lpstr>Giriş</vt:lpstr>
      <vt:lpstr>İngiltere’de Programlama Öğretimi</vt:lpstr>
      <vt:lpstr>Avustralya’da Programlama Öğretimi</vt:lpstr>
      <vt:lpstr>Amerika’da Programlama Öğretimi</vt:lpstr>
      <vt:lpstr>Kanada’da Programlama Öğretimi</vt:lpstr>
      <vt:lpstr>Finlandiya’da Programlama Öğretimi</vt:lpstr>
      <vt:lpstr>İsveç’de Programlama Öğretimi</vt:lpstr>
      <vt:lpstr>İspanya’da Programlama Öğretimi</vt:lpstr>
      <vt:lpstr>Estonya’da Programlama Öğretimi</vt:lpstr>
      <vt:lpstr>Singapur’da Programlama Öğretimi</vt:lpstr>
      <vt:lpstr>Güney Kore’de Programlama Öğretimi</vt:lpstr>
      <vt:lpstr>Hindistan’da Programlama Öğretimi</vt:lpstr>
      <vt:lpstr>Kod Haftası / Saati</vt:lpstr>
      <vt:lpstr>Dünyada Programlama Öğretimine Yönelik Organizasyonlar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#</dc:title>
  <dc:creator>Yasemin Gulbahar</dc:creator>
  <cp:lastModifiedBy>Microsoft Office User</cp:lastModifiedBy>
  <cp:revision>25</cp:revision>
  <dcterms:created xsi:type="dcterms:W3CDTF">2019-01-04T17:54:52Z</dcterms:created>
  <dcterms:modified xsi:type="dcterms:W3CDTF">2019-03-14T21:55:16Z</dcterms:modified>
</cp:coreProperties>
</file>