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80" r:id="rId10"/>
    <p:sldId id="279" r:id="rId11"/>
    <p:sldId id="282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0398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2860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3498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116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8058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6750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882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7320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5645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4096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311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570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700644"/>
            <a:ext cx="9144000" cy="3319958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tr-TR" dirty="0"/>
              <a:t>DAVRANIŞ BİLİMLERİNDE </a:t>
            </a:r>
            <a:r>
              <a:rPr lang="tr-TR" dirty="0" smtClean="0"/>
              <a:t>İLERİ İSTATİSTİK</a:t>
            </a: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DOKTORA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421435"/>
            <a:ext cx="9144000" cy="1655762"/>
          </a:xfrm>
        </p:spPr>
        <p:txBody>
          <a:bodyPr/>
          <a:lstStyle/>
          <a:p>
            <a:r>
              <a:rPr lang="tr-TR" dirty="0"/>
              <a:t>Doç. Dr. ÖMAY ÇOKLUK BÖKEOĞLU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0422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Araştırma Soruları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Öğrencilerin okuma başarı puan ortalamaları </a:t>
            </a:r>
            <a:r>
              <a:rPr lang="tr-TR" dirty="0" err="1" smtClean="0"/>
              <a:t>sosyo</a:t>
            </a:r>
            <a:r>
              <a:rPr lang="tr-TR" dirty="0" smtClean="0"/>
              <a:t>-ekonomik düzeye göre (alt, orta, üst) manidar fark göstermekte midir?</a:t>
            </a:r>
          </a:p>
          <a:p>
            <a:pPr>
              <a:lnSpc>
                <a:spcPct val="150000"/>
              </a:lnSpc>
            </a:pP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Öğrencilerin istatistiğe yönelik başarılarına ilişkin </a:t>
            </a:r>
            <a:r>
              <a:rPr lang="tr-TR" dirty="0" err="1"/>
              <a:t>öntest</a:t>
            </a:r>
            <a:r>
              <a:rPr lang="tr-TR" dirty="0"/>
              <a:t>, </a:t>
            </a:r>
            <a:r>
              <a:rPr lang="tr-TR" dirty="0" err="1"/>
              <a:t>sontest</a:t>
            </a:r>
            <a:r>
              <a:rPr lang="tr-TR" dirty="0"/>
              <a:t> ve izleme testi ortalama puanları arasında anlamlı bir fark var mıdır?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6696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Büyüköztürk, Ş. (</a:t>
            </a:r>
            <a:r>
              <a:rPr lang="tr-TR" dirty="0" smtClean="0"/>
              <a:t>2004). </a:t>
            </a:r>
            <a:r>
              <a:rPr lang="tr-TR" i="1" dirty="0"/>
              <a:t>Sosyal Bilimler için Veri Analizi El </a:t>
            </a:r>
            <a:r>
              <a:rPr lang="tr-TR" i="1" dirty="0" smtClean="0"/>
              <a:t>Kitabı</a:t>
            </a:r>
            <a:r>
              <a:rPr lang="tr-TR" dirty="0" smtClean="0"/>
              <a:t>. Ankara</a:t>
            </a:r>
            <a:r>
              <a:rPr lang="tr-TR" dirty="0"/>
              <a:t>: </a:t>
            </a:r>
            <a:r>
              <a:rPr lang="tr-TR" dirty="0" err="1"/>
              <a:t>Pegem</a:t>
            </a:r>
            <a:r>
              <a:rPr lang="tr-TR" dirty="0"/>
              <a:t> A Yayıncılık.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3678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200" b="1" dirty="0" smtClean="0"/>
              <a:t>İkiden </a:t>
            </a:r>
            <a:r>
              <a:rPr lang="tr-TR" sz="3200" b="1" dirty="0"/>
              <a:t>Fazla </a:t>
            </a:r>
            <a:r>
              <a:rPr lang="tr-TR" sz="3200" b="1" dirty="0" smtClean="0"/>
              <a:t>Ortalamanın Karşılaştırılmasına </a:t>
            </a:r>
            <a:r>
              <a:rPr lang="tr-TR" sz="3200" b="1" dirty="0"/>
              <a:t>Yönelik </a:t>
            </a:r>
            <a:r>
              <a:rPr lang="tr-TR" sz="3200" b="1" dirty="0" smtClean="0"/>
              <a:t/>
            </a:r>
            <a:br>
              <a:rPr lang="tr-TR" sz="3200" b="1" dirty="0" smtClean="0"/>
            </a:br>
            <a:r>
              <a:rPr lang="tr-TR" sz="3200" b="1" dirty="0" smtClean="0"/>
              <a:t>Parametrik Teknikler</a:t>
            </a:r>
            <a:r>
              <a:rPr lang="tr-TR" sz="3200" b="1" dirty="0"/>
              <a:t/>
            </a:r>
            <a:br>
              <a:rPr lang="tr-TR" sz="3200" b="1" dirty="0"/>
            </a:b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Bağımsız Örneklemler için Tek Faktörlü </a:t>
            </a:r>
            <a:r>
              <a:rPr lang="tr-TR" dirty="0" err="1" smtClean="0"/>
              <a:t>Varyans</a:t>
            </a:r>
            <a:r>
              <a:rPr lang="tr-TR" dirty="0" smtClean="0"/>
              <a:t> Analizi ve Post-Hoc Testler</a:t>
            </a:r>
          </a:p>
          <a:p>
            <a:pPr>
              <a:lnSpc>
                <a:spcPct val="150000"/>
              </a:lnSpc>
            </a:pPr>
            <a:endParaRPr lang="tr-TR" dirty="0"/>
          </a:p>
          <a:p>
            <a:pPr>
              <a:lnSpc>
                <a:spcPct val="150000"/>
              </a:lnSpc>
            </a:pPr>
            <a:r>
              <a:rPr lang="tr-TR" dirty="0"/>
              <a:t> </a:t>
            </a:r>
            <a:r>
              <a:rPr lang="tr-TR" dirty="0" smtClean="0"/>
              <a:t>Tekrarlı </a:t>
            </a:r>
            <a:r>
              <a:rPr lang="tr-TR" dirty="0"/>
              <a:t>Ölçümler İçin Tek Faktörlü </a:t>
            </a:r>
            <a:r>
              <a:rPr lang="tr-TR" dirty="0" err="1"/>
              <a:t>Varyans</a:t>
            </a:r>
            <a:r>
              <a:rPr lang="tr-TR" dirty="0"/>
              <a:t> </a:t>
            </a:r>
            <a:r>
              <a:rPr lang="tr-TR" dirty="0" smtClean="0"/>
              <a:t>Analizi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9295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/>
              <a:t>İkiden Fazla Ortalamanın Karşılaştırılmasına Yönelik </a:t>
            </a:r>
            <a:r>
              <a:rPr lang="tr-TR" sz="2800" b="1" dirty="0" smtClean="0"/>
              <a:t>Parametrik Teknikler: </a:t>
            </a:r>
            <a:br>
              <a:rPr lang="tr-TR" sz="2800" b="1" dirty="0" smtClean="0"/>
            </a:br>
            <a:r>
              <a:rPr lang="tr-TR" sz="2800" b="1" dirty="0" smtClean="0"/>
              <a:t>Bağımsız Gruplar için Tek </a:t>
            </a:r>
            <a:r>
              <a:rPr lang="tr-TR" sz="2800" b="1" dirty="0"/>
              <a:t>Y</a:t>
            </a:r>
            <a:r>
              <a:rPr lang="tr-TR" sz="2800" b="1" dirty="0" smtClean="0"/>
              <a:t>önlü </a:t>
            </a:r>
            <a:r>
              <a:rPr lang="tr-TR" sz="2800" b="1" dirty="0" err="1"/>
              <a:t>V</a:t>
            </a:r>
            <a:r>
              <a:rPr lang="tr-TR" sz="2800" b="1" dirty="0" err="1" smtClean="0"/>
              <a:t>aryans</a:t>
            </a:r>
            <a:r>
              <a:rPr lang="tr-TR" sz="2800" b="1" dirty="0" smtClean="0"/>
              <a:t> analizi (ANOVA) 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3000" dirty="0"/>
              <a:t>İ</a:t>
            </a:r>
            <a:r>
              <a:rPr lang="tr-TR" sz="3000" dirty="0" smtClean="0"/>
              <a:t>lişkisiz </a:t>
            </a:r>
            <a:r>
              <a:rPr lang="tr-TR" sz="3000" dirty="0"/>
              <a:t>iki ve daha fazla bağımsız örneklemden (grup) elde edilen ortalamalar arasındaki farkın istatistiksel manidarlığını test eder. </a:t>
            </a:r>
            <a:endParaRPr lang="tr-TR" sz="3000" dirty="0" smtClean="0"/>
          </a:p>
          <a:p>
            <a:endParaRPr lang="tr-TR" sz="3000" dirty="0"/>
          </a:p>
          <a:p>
            <a:endParaRPr lang="tr-TR" dirty="0" smtClean="0"/>
          </a:p>
          <a:p>
            <a:pPr lvl="1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1264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/>
              <a:t>İkiden Fazla Ortalamanın Karşılaştırılmasına Yönelik Parametrik Teknikler: </a:t>
            </a:r>
            <a:r>
              <a:rPr lang="tr-TR" sz="2800" b="1" dirty="0" smtClean="0"/>
              <a:t>Bağımsız </a:t>
            </a:r>
            <a:r>
              <a:rPr lang="tr-TR" sz="2800" b="1" dirty="0"/>
              <a:t>Gruplar için Tek Yönlü </a:t>
            </a:r>
            <a:r>
              <a:rPr lang="tr-TR" sz="2800" b="1" dirty="0" err="1"/>
              <a:t>Varyans</a:t>
            </a:r>
            <a:r>
              <a:rPr lang="tr-TR" sz="2800" b="1" dirty="0"/>
              <a:t> analizi (ANOVA) 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23844"/>
            <a:ext cx="10515600" cy="4630592"/>
          </a:xfrm>
        </p:spPr>
        <p:txBody>
          <a:bodyPr>
            <a:normAutofit fontScale="92500" lnSpcReduction="10000"/>
          </a:bodyPr>
          <a:lstStyle/>
          <a:p>
            <a:endParaRPr lang="tr-TR" sz="3000" dirty="0"/>
          </a:p>
          <a:p>
            <a:pPr marL="0" indent="0">
              <a:lnSpc>
                <a:spcPct val="150000"/>
              </a:lnSpc>
              <a:buNone/>
            </a:pPr>
            <a:r>
              <a:rPr lang="tr-TR" sz="3000" b="1" dirty="0" smtClean="0"/>
              <a:t>Varsayımlar:</a:t>
            </a:r>
          </a:p>
          <a:p>
            <a:pPr lvl="1">
              <a:lnSpc>
                <a:spcPct val="150000"/>
              </a:lnSpc>
            </a:pPr>
            <a:r>
              <a:rPr lang="tr-TR" sz="3000" dirty="0"/>
              <a:t>Bağımlı değişkene ilişkin ölçümler aralık ya da oran ölçeğindedir.</a:t>
            </a:r>
          </a:p>
          <a:p>
            <a:pPr lvl="1">
              <a:lnSpc>
                <a:spcPct val="150000"/>
              </a:lnSpc>
            </a:pPr>
            <a:r>
              <a:rPr lang="tr-TR" sz="3000" dirty="0"/>
              <a:t>Bağımlı değişkene ilişkin ölçümlerin dağılımı her </a:t>
            </a:r>
            <a:r>
              <a:rPr lang="tr-TR" sz="3000" dirty="0" smtClean="0"/>
              <a:t>bir grupta </a:t>
            </a:r>
            <a:r>
              <a:rPr lang="tr-TR" sz="3000" dirty="0"/>
              <a:t>normaldir.</a:t>
            </a:r>
          </a:p>
          <a:p>
            <a:pPr lvl="1">
              <a:lnSpc>
                <a:spcPct val="150000"/>
              </a:lnSpc>
            </a:pPr>
            <a:r>
              <a:rPr lang="tr-TR" sz="3000" dirty="0"/>
              <a:t>Gruplar birbirinden bağımsızdır</a:t>
            </a:r>
            <a:r>
              <a:rPr lang="tr-TR" sz="3000" dirty="0" smtClean="0"/>
              <a:t>.</a:t>
            </a:r>
          </a:p>
          <a:p>
            <a:pPr lvl="1">
              <a:lnSpc>
                <a:spcPct val="150000"/>
              </a:lnSpc>
            </a:pPr>
            <a:r>
              <a:rPr lang="tr-TR" sz="3000" dirty="0" smtClean="0"/>
              <a:t>Bağımlı değişkene ilişkin </a:t>
            </a:r>
            <a:r>
              <a:rPr lang="tr-TR" sz="3000" dirty="0" err="1" smtClean="0"/>
              <a:t>varyanslar</a:t>
            </a:r>
            <a:r>
              <a:rPr lang="tr-TR" sz="3000" dirty="0" smtClean="0"/>
              <a:t> her bir örneklem için eşittir.</a:t>
            </a:r>
            <a:endParaRPr lang="tr-TR" sz="3000" dirty="0"/>
          </a:p>
          <a:p>
            <a:endParaRPr lang="tr-TR" dirty="0" smtClean="0"/>
          </a:p>
          <a:p>
            <a:pPr lvl="1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7189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b="1" dirty="0"/>
              <a:t>İkiden Fazla Ortalamanın Karşılaştırılmasına Yönelik Parametrik Teknikler: </a:t>
            </a:r>
            <a:r>
              <a:rPr lang="tr-TR" sz="2800" b="1" dirty="0" smtClean="0"/>
              <a:t>Bağımlı / İlişkili Ölçümler için </a:t>
            </a:r>
            <a:r>
              <a:rPr lang="tr-TR" sz="2800" b="1" dirty="0"/>
              <a:t>Tek Yönlü </a:t>
            </a:r>
            <a:r>
              <a:rPr lang="tr-TR" sz="2800" b="1" dirty="0" err="1"/>
              <a:t>Varyans</a:t>
            </a:r>
            <a:r>
              <a:rPr lang="tr-TR" sz="2800" b="1" dirty="0"/>
              <a:t> analizi </a:t>
            </a:r>
            <a:r>
              <a:rPr lang="tr-TR" sz="2800" b="1" dirty="0" smtClean="0"/>
              <a:t>ANOVA</a:t>
            </a:r>
            <a:endParaRPr lang="tr-TR" sz="2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İki ya da daha çok ilişkili ölçüm setlerine ait puan ortalamalarının manidar farklılık gösterip göstermediğini test eder.</a:t>
            </a:r>
          </a:p>
          <a:p>
            <a:pPr>
              <a:lnSpc>
                <a:spcPct val="150000"/>
              </a:lnSpc>
            </a:pPr>
            <a:r>
              <a:rPr lang="tr-TR" b="1" dirty="0"/>
              <a:t>Varsayımlar</a:t>
            </a:r>
          </a:p>
          <a:p>
            <a:pPr lvl="1">
              <a:lnSpc>
                <a:spcPct val="150000"/>
              </a:lnSpc>
            </a:pPr>
            <a:r>
              <a:rPr lang="tr-TR" sz="2800" dirty="0"/>
              <a:t>Bağımlı değişkene ilişkin ölçümler aralık ya da oran ölçeğindedir.</a:t>
            </a:r>
          </a:p>
          <a:p>
            <a:pPr lvl="1">
              <a:lnSpc>
                <a:spcPct val="150000"/>
              </a:lnSpc>
            </a:pPr>
            <a:r>
              <a:rPr lang="tr-TR" sz="2800" dirty="0"/>
              <a:t>Bağımlı değişkene ilişkin ölçümler, </a:t>
            </a:r>
            <a:r>
              <a:rPr lang="tr-TR" sz="2800" dirty="0" err="1"/>
              <a:t>grupiçi</a:t>
            </a:r>
            <a:r>
              <a:rPr lang="tr-TR" sz="2800" dirty="0"/>
              <a:t> faktörün her bir düzeyi için evrende dağılımı normaldir.</a:t>
            </a:r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5293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3000" b="1" dirty="0" smtClean="0"/>
              <a:t>Varsayımlar</a:t>
            </a:r>
            <a:r>
              <a:rPr lang="tr-TR" sz="3000" dirty="0" smtClean="0"/>
              <a:t> (devam)</a:t>
            </a:r>
          </a:p>
          <a:p>
            <a:pPr lvl="1">
              <a:lnSpc>
                <a:spcPct val="150000"/>
              </a:lnSpc>
            </a:pPr>
            <a:r>
              <a:rPr lang="tr-TR" sz="3000" dirty="0" smtClean="0"/>
              <a:t>Fark puanları evrende çok değişkenli normal bir dağılım gösterir.</a:t>
            </a:r>
          </a:p>
          <a:p>
            <a:pPr lvl="1">
              <a:lnSpc>
                <a:spcPct val="150000"/>
              </a:lnSpc>
            </a:pPr>
            <a:r>
              <a:rPr lang="tr-TR" sz="3000" dirty="0" err="1" smtClean="0"/>
              <a:t>Gruplariçi</a:t>
            </a:r>
            <a:r>
              <a:rPr lang="tr-TR" sz="3000" dirty="0" smtClean="0"/>
              <a:t> faktörün her hangi iki düzeyi için hesaplanan fark puanlarının evrendeki </a:t>
            </a:r>
            <a:r>
              <a:rPr lang="tr-TR" sz="3000" dirty="0" err="1" smtClean="0"/>
              <a:t>varyansları</a:t>
            </a:r>
            <a:r>
              <a:rPr lang="tr-TR" sz="3000" dirty="0" smtClean="0"/>
              <a:t> eşittir.</a:t>
            </a:r>
            <a:endParaRPr lang="tr-TR" sz="3000" dirty="0"/>
          </a:p>
          <a:p>
            <a:pPr lvl="1">
              <a:lnSpc>
                <a:spcPct val="150000"/>
              </a:lnSpc>
            </a:pPr>
            <a:r>
              <a:rPr lang="tr-TR" sz="3000" dirty="0" smtClean="0"/>
              <a:t>Bir denek için hesaplanan fark puanı, diğer denekler için hesaplanandan bağımsızdır</a:t>
            </a:r>
            <a:r>
              <a:rPr lang="tr-TR" sz="3000" dirty="0"/>
              <a:t>.</a:t>
            </a:r>
          </a:p>
          <a:p>
            <a:pPr lvl="1"/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/>
              <a:t>İkiden Fazla Ortalamanın Karşılaştırılmasına Yönelik Parametrik Teknikler: Bağımlı / İlişkili Ölçümler için Tek Yönlü </a:t>
            </a:r>
            <a:r>
              <a:rPr lang="tr-TR" sz="2800" b="1" dirty="0" err="1"/>
              <a:t>Varyans</a:t>
            </a:r>
            <a:r>
              <a:rPr lang="tr-TR" sz="2800" b="1" dirty="0"/>
              <a:t> analizi ANOVA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262744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65018" y="25428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tr-TR" dirty="0"/>
              <a:t>Tekrarlı Ölçümler İçin Bir Yönlü </a:t>
            </a:r>
            <a:r>
              <a:rPr lang="tr-TR" cap="all" dirty="0" err="1"/>
              <a:t>Anova</a:t>
            </a:r>
            <a:r>
              <a:rPr lang="tr-TR" dirty="0"/>
              <a:t> (Formüller</a:t>
            </a:r>
            <a:r>
              <a:rPr lang="tr-TR" dirty="0" smtClean="0"/>
              <a:t>) </a:t>
            </a:r>
            <a:r>
              <a:rPr lang="tr-TR" sz="2200" dirty="0" smtClean="0"/>
              <a:t>(Büyüköztürk, 2004)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0821790"/>
              </p:ext>
            </p:extLst>
          </p:nvPr>
        </p:nvGraphicFramePr>
        <p:xfrm>
          <a:off x="665018" y="1274619"/>
          <a:ext cx="11180617" cy="52924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0699">
                  <a:extLst>
                    <a:ext uri="{9D8B030D-6E8A-4147-A177-3AD203B41FA5}">
                      <a16:colId xmlns:a16="http://schemas.microsoft.com/office/drawing/2014/main" val="1398090524"/>
                    </a:ext>
                  </a:extLst>
                </a:gridCol>
                <a:gridCol w="2519861">
                  <a:extLst>
                    <a:ext uri="{9D8B030D-6E8A-4147-A177-3AD203B41FA5}">
                      <a16:colId xmlns:a16="http://schemas.microsoft.com/office/drawing/2014/main" val="4141765622"/>
                    </a:ext>
                  </a:extLst>
                </a:gridCol>
                <a:gridCol w="1741171">
                  <a:extLst>
                    <a:ext uri="{9D8B030D-6E8A-4147-A177-3AD203B41FA5}">
                      <a16:colId xmlns:a16="http://schemas.microsoft.com/office/drawing/2014/main" val="1724848575"/>
                    </a:ext>
                  </a:extLst>
                </a:gridCol>
                <a:gridCol w="2031365">
                  <a:extLst>
                    <a:ext uri="{9D8B030D-6E8A-4147-A177-3AD203B41FA5}">
                      <a16:colId xmlns:a16="http://schemas.microsoft.com/office/drawing/2014/main" val="1416589946"/>
                    </a:ext>
                  </a:extLst>
                </a:gridCol>
                <a:gridCol w="2611754">
                  <a:extLst>
                    <a:ext uri="{9D8B030D-6E8A-4147-A177-3AD203B41FA5}">
                      <a16:colId xmlns:a16="http://schemas.microsoft.com/office/drawing/2014/main" val="1742658191"/>
                    </a:ext>
                  </a:extLst>
                </a:gridCol>
                <a:gridCol w="1555767">
                  <a:extLst>
                    <a:ext uri="{9D8B030D-6E8A-4147-A177-3AD203B41FA5}">
                      <a16:colId xmlns:a16="http://schemas.microsoft.com/office/drawing/2014/main" val="601678262"/>
                    </a:ext>
                  </a:extLst>
                </a:gridCol>
              </a:tblGrid>
              <a:tr h="176414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500" dirty="0" err="1">
                          <a:effectLst/>
                        </a:rPr>
                        <a:t>Varyansın</a:t>
                      </a:r>
                      <a:endParaRPr lang="tr-TR" sz="25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500" dirty="0">
                          <a:effectLst/>
                        </a:rPr>
                        <a:t>Kaynağı</a:t>
                      </a:r>
                      <a:endParaRPr lang="tr-TR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500" dirty="0">
                          <a:effectLst/>
                        </a:rPr>
                        <a:t>Kareler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500" dirty="0">
                          <a:effectLst/>
                        </a:rPr>
                        <a:t>Toplamı (KT)</a:t>
                      </a:r>
                      <a:endParaRPr lang="tr-TR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500" dirty="0">
                          <a:effectLst/>
                        </a:rPr>
                        <a:t>Serbestlik Derecesi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500" dirty="0">
                          <a:effectLst/>
                        </a:rPr>
                        <a:t>(</a:t>
                      </a:r>
                      <a:r>
                        <a:rPr lang="tr-TR" sz="2500" dirty="0" err="1">
                          <a:effectLst/>
                        </a:rPr>
                        <a:t>sd</a:t>
                      </a:r>
                      <a:r>
                        <a:rPr lang="tr-TR" sz="2500" dirty="0">
                          <a:effectLst/>
                        </a:rPr>
                        <a:t>)</a:t>
                      </a:r>
                      <a:endParaRPr lang="tr-TR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500" dirty="0">
                          <a:effectLst/>
                        </a:rPr>
                        <a:t>Kareler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500" dirty="0">
                          <a:effectLst/>
                        </a:rPr>
                        <a:t>Ortalaması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500" dirty="0">
                          <a:effectLst/>
                        </a:rPr>
                        <a:t>(KO)</a:t>
                      </a:r>
                      <a:endParaRPr lang="tr-TR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2500">
                          <a:effectLst/>
                        </a:rPr>
                        <a:t>F-Oranı</a:t>
                      </a:r>
                      <a:endParaRPr lang="tr-TR" sz="25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338998205"/>
                  </a:ext>
                </a:extLst>
              </a:tr>
              <a:tr h="588048">
                <a:tc grid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2500">
                          <a:effectLst/>
                        </a:rPr>
                        <a:t>Deneklerarası</a:t>
                      </a:r>
                      <a:endParaRPr lang="tr-TR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2500">
                          <a:effectLst/>
                        </a:rPr>
                        <a:t>KT</a:t>
                      </a:r>
                      <a:r>
                        <a:rPr lang="tr-TR" sz="2500" baseline="-25000">
                          <a:effectLst/>
                        </a:rPr>
                        <a:t>da</a:t>
                      </a:r>
                      <a:endParaRPr lang="tr-TR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2500">
                          <a:effectLst/>
                        </a:rPr>
                        <a:t>n-1</a:t>
                      </a:r>
                      <a:endParaRPr lang="tr-TR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2500" dirty="0">
                          <a:effectLst/>
                        </a:rPr>
                        <a:t>[</a:t>
                      </a:r>
                      <a:r>
                        <a:rPr lang="tr-TR" sz="2500" dirty="0" err="1">
                          <a:effectLst/>
                        </a:rPr>
                        <a:t>KT</a:t>
                      </a:r>
                      <a:r>
                        <a:rPr lang="tr-TR" sz="2500" baseline="-25000" dirty="0" err="1">
                          <a:effectLst/>
                        </a:rPr>
                        <a:t>da</a:t>
                      </a:r>
                      <a:r>
                        <a:rPr lang="tr-TR" sz="2500" dirty="0">
                          <a:effectLst/>
                        </a:rPr>
                        <a:t> /n-1]=</a:t>
                      </a:r>
                      <a:r>
                        <a:rPr lang="tr-TR" sz="2500" dirty="0" err="1">
                          <a:effectLst/>
                        </a:rPr>
                        <a:t>KO</a:t>
                      </a:r>
                      <a:r>
                        <a:rPr lang="tr-TR" sz="2500" baseline="-25000" dirty="0" err="1">
                          <a:effectLst/>
                        </a:rPr>
                        <a:t>da</a:t>
                      </a:r>
                      <a:endParaRPr lang="tr-TR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2500">
                          <a:effectLst/>
                        </a:rPr>
                        <a:t> </a:t>
                      </a:r>
                      <a:endParaRPr lang="tr-TR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291944700"/>
                  </a:ext>
                </a:extLst>
              </a:tr>
              <a:tr h="588048">
                <a:tc grid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2500">
                          <a:effectLst/>
                        </a:rPr>
                        <a:t>Denekleriçi </a:t>
                      </a:r>
                      <a:endParaRPr lang="tr-TR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2500" baseline="-25000">
                          <a:effectLst/>
                        </a:rPr>
                        <a:t> </a:t>
                      </a:r>
                      <a:endParaRPr lang="tr-TR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2500">
                          <a:effectLst/>
                        </a:rPr>
                        <a:t> </a:t>
                      </a:r>
                      <a:endParaRPr lang="tr-TR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2500" baseline="-25000" dirty="0">
                          <a:effectLst/>
                        </a:rPr>
                        <a:t> </a:t>
                      </a:r>
                      <a:endParaRPr lang="tr-TR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2500">
                          <a:effectLst/>
                        </a:rPr>
                        <a:t> </a:t>
                      </a:r>
                      <a:endParaRPr lang="tr-TR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452142215"/>
                  </a:ext>
                </a:extLst>
              </a:tr>
              <a:tr h="588048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2500">
                          <a:effectLst/>
                        </a:rPr>
                        <a:t> </a:t>
                      </a:r>
                      <a:endParaRPr lang="tr-TR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2500">
                          <a:effectLst/>
                        </a:rPr>
                        <a:t>Ölçüm</a:t>
                      </a:r>
                      <a:endParaRPr lang="tr-TR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2500">
                          <a:effectLst/>
                        </a:rPr>
                        <a:t>KT</a:t>
                      </a:r>
                      <a:r>
                        <a:rPr lang="tr-TR" sz="2500" baseline="-25000">
                          <a:effectLst/>
                        </a:rPr>
                        <a:t>A</a:t>
                      </a:r>
                      <a:endParaRPr lang="tr-TR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2500">
                          <a:effectLst/>
                        </a:rPr>
                        <a:t>A-1</a:t>
                      </a:r>
                      <a:endParaRPr lang="tr-TR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2500" dirty="0">
                          <a:effectLst/>
                        </a:rPr>
                        <a:t>[KT</a:t>
                      </a:r>
                      <a:r>
                        <a:rPr lang="tr-TR" sz="2500" baseline="-25000" dirty="0">
                          <a:effectLst/>
                        </a:rPr>
                        <a:t>A</a:t>
                      </a:r>
                      <a:r>
                        <a:rPr lang="tr-TR" sz="2500" dirty="0">
                          <a:effectLst/>
                        </a:rPr>
                        <a:t> /A-1]=KO</a:t>
                      </a:r>
                      <a:r>
                        <a:rPr lang="tr-TR" sz="2500" baseline="-25000" dirty="0">
                          <a:effectLst/>
                        </a:rPr>
                        <a:t>A</a:t>
                      </a:r>
                      <a:endParaRPr lang="tr-TR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2500">
                          <a:effectLst/>
                        </a:rPr>
                        <a:t>KO</a:t>
                      </a:r>
                      <a:r>
                        <a:rPr lang="tr-TR" sz="2500" baseline="-25000">
                          <a:effectLst/>
                        </a:rPr>
                        <a:t>A</a:t>
                      </a:r>
                      <a:r>
                        <a:rPr lang="tr-TR" sz="2500">
                          <a:effectLst/>
                        </a:rPr>
                        <a:t> / KO</a:t>
                      </a:r>
                      <a:r>
                        <a:rPr lang="tr-TR" sz="2500" baseline="-25000">
                          <a:effectLst/>
                        </a:rPr>
                        <a:t>e</a:t>
                      </a:r>
                      <a:endParaRPr lang="tr-TR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032118439"/>
                  </a:ext>
                </a:extLst>
              </a:tr>
              <a:tr h="117609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2500">
                          <a:effectLst/>
                        </a:rPr>
                        <a:t> </a:t>
                      </a:r>
                      <a:endParaRPr lang="tr-TR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2500">
                          <a:effectLst/>
                        </a:rPr>
                        <a:t>Hata (Denek x Ölçüm) </a:t>
                      </a:r>
                      <a:endParaRPr lang="tr-TR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2500">
                          <a:effectLst/>
                        </a:rPr>
                        <a:t>KT</a:t>
                      </a:r>
                      <a:r>
                        <a:rPr lang="tr-TR" sz="2500" baseline="-25000">
                          <a:effectLst/>
                        </a:rPr>
                        <a:t>e</a:t>
                      </a:r>
                      <a:endParaRPr lang="tr-TR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2500">
                          <a:effectLst/>
                        </a:rPr>
                        <a:t>(n-1)(A-1)</a:t>
                      </a:r>
                      <a:endParaRPr lang="tr-TR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2500" dirty="0">
                          <a:effectLst/>
                        </a:rPr>
                        <a:t>[</a:t>
                      </a:r>
                      <a:r>
                        <a:rPr lang="tr-TR" sz="2500" dirty="0" err="1">
                          <a:effectLst/>
                        </a:rPr>
                        <a:t>KT</a:t>
                      </a:r>
                      <a:r>
                        <a:rPr lang="tr-TR" sz="2500" baseline="-25000" dirty="0" err="1">
                          <a:effectLst/>
                        </a:rPr>
                        <a:t>e</a:t>
                      </a:r>
                      <a:r>
                        <a:rPr lang="tr-TR" sz="2500" dirty="0">
                          <a:effectLst/>
                        </a:rPr>
                        <a:t> / (n-1) (A-1) ]= </a:t>
                      </a:r>
                      <a:r>
                        <a:rPr lang="tr-TR" sz="2500" dirty="0" err="1">
                          <a:effectLst/>
                        </a:rPr>
                        <a:t>KO</a:t>
                      </a:r>
                      <a:r>
                        <a:rPr lang="tr-TR" sz="2500" baseline="-25000" dirty="0" err="1">
                          <a:effectLst/>
                        </a:rPr>
                        <a:t>DxA</a:t>
                      </a:r>
                      <a:endParaRPr lang="tr-TR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2500" dirty="0">
                          <a:effectLst/>
                        </a:rPr>
                        <a:t> </a:t>
                      </a:r>
                      <a:endParaRPr lang="tr-TR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958464750"/>
                  </a:ext>
                </a:extLst>
              </a:tr>
              <a:tr h="588048">
                <a:tc grid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2500">
                          <a:effectLst/>
                        </a:rPr>
                        <a:t>Toplam</a:t>
                      </a:r>
                      <a:endParaRPr lang="tr-TR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2500">
                          <a:effectLst/>
                        </a:rPr>
                        <a:t>KT</a:t>
                      </a:r>
                      <a:r>
                        <a:rPr lang="tr-TR" sz="2500" baseline="-25000">
                          <a:effectLst/>
                        </a:rPr>
                        <a:t>T</a:t>
                      </a:r>
                      <a:endParaRPr lang="tr-TR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2500">
                          <a:effectLst/>
                        </a:rPr>
                        <a:t>(nxA)-1</a:t>
                      </a:r>
                      <a:endParaRPr lang="tr-TR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2500">
                          <a:effectLst/>
                        </a:rPr>
                        <a:t> </a:t>
                      </a:r>
                      <a:endParaRPr lang="tr-TR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2500" dirty="0">
                          <a:effectLst/>
                        </a:rPr>
                        <a:t> </a:t>
                      </a:r>
                      <a:endParaRPr lang="tr-TR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943367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566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Tekrarlı ölçümler için bir yönlü </a:t>
            </a:r>
            <a:r>
              <a:rPr lang="tr-TR" dirty="0" err="1"/>
              <a:t>varyans</a:t>
            </a:r>
            <a:r>
              <a:rPr lang="tr-TR" dirty="0"/>
              <a:t> </a:t>
            </a:r>
            <a:r>
              <a:rPr lang="tr-TR" dirty="0" smtClean="0"/>
              <a:t>analizi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/>
              <a:t>Tekrarlı ölçümler için bir yönlü </a:t>
            </a:r>
            <a:r>
              <a:rPr lang="tr-TR" dirty="0" err="1"/>
              <a:t>varyans</a:t>
            </a:r>
            <a:r>
              <a:rPr lang="tr-TR" dirty="0"/>
              <a:t> analizinde toplam </a:t>
            </a:r>
            <a:r>
              <a:rPr lang="tr-TR" dirty="0" err="1"/>
              <a:t>varyans</a:t>
            </a:r>
            <a:r>
              <a:rPr lang="tr-TR" dirty="0"/>
              <a:t>;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a</a:t>
            </a:r>
            <a:r>
              <a:rPr lang="tr-TR" dirty="0"/>
              <a:t>) </a:t>
            </a:r>
            <a:r>
              <a:rPr lang="tr-TR" dirty="0" err="1"/>
              <a:t>deneklerarası</a:t>
            </a:r>
            <a:r>
              <a:rPr lang="tr-TR" dirty="0"/>
              <a:t> </a:t>
            </a:r>
            <a:r>
              <a:rPr lang="tr-TR" dirty="0" err="1"/>
              <a:t>varyans</a:t>
            </a:r>
            <a:r>
              <a:rPr lang="tr-TR" dirty="0"/>
              <a:t> (farklı </a:t>
            </a:r>
            <a:r>
              <a:rPr lang="tr-TR" dirty="0" err="1"/>
              <a:t>deneklerarasındaki</a:t>
            </a:r>
            <a:r>
              <a:rPr lang="tr-TR" dirty="0"/>
              <a:t> </a:t>
            </a:r>
            <a:r>
              <a:rPr lang="tr-TR" dirty="0" err="1"/>
              <a:t>varyans</a:t>
            </a:r>
            <a:r>
              <a:rPr lang="tr-TR" dirty="0"/>
              <a:t>) ve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b</a:t>
            </a:r>
            <a:r>
              <a:rPr lang="tr-TR" dirty="0"/>
              <a:t>) </a:t>
            </a:r>
            <a:r>
              <a:rPr lang="tr-TR" dirty="0" err="1"/>
              <a:t>denekleriçi</a:t>
            </a:r>
            <a:r>
              <a:rPr lang="tr-TR" dirty="0"/>
              <a:t> </a:t>
            </a:r>
            <a:r>
              <a:rPr lang="tr-TR" dirty="0" err="1"/>
              <a:t>varyans</a:t>
            </a:r>
            <a:r>
              <a:rPr lang="tr-TR" dirty="0"/>
              <a:t> (aynı denekler için denemelere bağlı </a:t>
            </a:r>
            <a:r>
              <a:rPr lang="tr-TR" dirty="0" err="1"/>
              <a:t>varyans</a:t>
            </a:r>
            <a:r>
              <a:rPr lang="tr-TR" dirty="0"/>
              <a:t>) olmak üzere iki kısma ayrılır.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9174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Tekrarlı ölçümler için bir yönlü </a:t>
            </a:r>
            <a:r>
              <a:rPr lang="tr-TR" dirty="0" err="1"/>
              <a:t>varyans</a:t>
            </a:r>
            <a:r>
              <a:rPr lang="tr-TR" dirty="0"/>
              <a:t> analizi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1218" y="1340716"/>
            <a:ext cx="10515600" cy="4351338"/>
          </a:xfrm>
        </p:spPr>
        <p:txBody>
          <a:bodyPr>
            <a:normAutofit lnSpcReduction="10000"/>
          </a:bodyPr>
          <a:lstStyle/>
          <a:p>
            <a:endParaRPr lang="tr-TR" dirty="0" smtClean="0"/>
          </a:p>
          <a:p>
            <a:pPr algn="just">
              <a:lnSpc>
                <a:spcPct val="150000"/>
              </a:lnSpc>
            </a:pPr>
            <a:r>
              <a:rPr lang="tr-TR" dirty="0" err="1" smtClean="0"/>
              <a:t>Denekleriçi</a:t>
            </a:r>
            <a:r>
              <a:rPr lang="tr-TR" dirty="0" smtClean="0"/>
              <a:t> </a:t>
            </a:r>
            <a:r>
              <a:rPr lang="tr-TR" dirty="0" err="1" smtClean="0"/>
              <a:t>varyans</a:t>
            </a:r>
            <a:r>
              <a:rPr lang="tr-TR" dirty="0"/>
              <a:t>,</a:t>
            </a:r>
            <a:r>
              <a:rPr lang="tr-TR" dirty="0" smtClean="0"/>
              <a:t> </a:t>
            </a:r>
            <a:r>
              <a:rPr lang="tr-TR" dirty="0"/>
              <a:t>denemelerden kaynaklanan </a:t>
            </a:r>
            <a:r>
              <a:rPr lang="tr-TR" dirty="0" err="1"/>
              <a:t>varyans</a:t>
            </a:r>
            <a:r>
              <a:rPr lang="tr-TR" dirty="0"/>
              <a:t> ve denemeler ile deneklerin etkileşimi ile oluşan </a:t>
            </a:r>
            <a:r>
              <a:rPr lang="tr-TR" dirty="0" err="1"/>
              <a:t>varyans</a:t>
            </a:r>
            <a:r>
              <a:rPr lang="tr-TR" dirty="0"/>
              <a:t> (hata </a:t>
            </a:r>
            <a:r>
              <a:rPr lang="tr-TR" dirty="0" err="1"/>
              <a:t>varyansı</a:t>
            </a:r>
            <a:r>
              <a:rPr lang="tr-TR" dirty="0"/>
              <a:t>) olmak üzere ikiye ayrılır. </a:t>
            </a:r>
            <a:endParaRPr lang="tr-TR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Buna </a:t>
            </a:r>
            <a:r>
              <a:rPr lang="tr-TR" dirty="0"/>
              <a:t>göre tekrarlı ölçümler için bir yönlü </a:t>
            </a:r>
            <a:r>
              <a:rPr lang="tr-TR" dirty="0" err="1"/>
              <a:t>ANOVA’da</a:t>
            </a:r>
            <a:r>
              <a:rPr lang="tr-TR" dirty="0"/>
              <a:t> istatistiksel model kareler toplamına dayalı olarak şu şekilde yazılabilir.</a:t>
            </a:r>
          </a:p>
          <a:p>
            <a:r>
              <a:rPr lang="tr-TR" dirty="0"/>
              <a:t>KT</a:t>
            </a:r>
            <a:r>
              <a:rPr lang="tr-TR" baseline="-25000" dirty="0"/>
              <a:t>T</a:t>
            </a:r>
            <a:r>
              <a:rPr lang="tr-TR" dirty="0"/>
              <a:t>=</a:t>
            </a:r>
            <a:r>
              <a:rPr lang="tr-TR" dirty="0" err="1"/>
              <a:t>KT</a:t>
            </a:r>
            <a:r>
              <a:rPr lang="tr-TR" baseline="-25000" dirty="0" err="1"/>
              <a:t>da</a:t>
            </a:r>
            <a:r>
              <a:rPr lang="tr-TR" dirty="0" err="1"/>
              <a:t>+KT</a:t>
            </a:r>
            <a:r>
              <a:rPr lang="tr-TR" baseline="-25000" dirty="0" err="1"/>
              <a:t>A</a:t>
            </a:r>
            <a:r>
              <a:rPr lang="tr-TR" dirty="0"/>
              <a:t> + </a:t>
            </a:r>
            <a:r>
              <a:rPr lang="tr-TR" dirty="0" err="1"/>
              <a:t>KT</a:t>
            </a:r>
            <a:r>
              <a:rPr lang="tr-TR" baseline="-25000" dirty="0" err="1"/>
              <a:t>e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9552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462</Words>
  <Application>Microsoft Office PowerPoint</Application>
  <PresentationFormat>Geniş ekran</PresentationFormat>
  <Paragraphs>81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Teması</vt:lpstr>
      <vt:lpstr>DAVRANIŞ BİLİMLERİNDE İLERİ İSTATİSTİK  DOKTORA</vt:lpstr>
      <vt:lpstr>İkiden Fazla Ortalamanın Karşılaştırılmasına Yönelik  Parametrik Teknikler </vt:lpstr>
      <vt:lpstr>İkiden Fazla Ortalamanın Karşılaştırılmasına Yönelik Parametrik Teknikler:  Bağımsız Gruplar için Tek Yönlü Varyans analizi (ANOVA) </vt:lpstr>
      <vt:lpstr>İkiden Fazla Ortalamanın Karşılaştırılmasına Yönelik Parametrik Teknikler: Bağımsız Gruplar için Tek Yönlü Varyans analizi (ANOVA) </vt:lpstr>
      <vt:lpstr>İkiden Fazla Ortalamanın Karşılaştırılmasına Yönelik Parametrik Teknikler: Bağımlı / İlişkili Ölçümler için Tek Yönlü Varyans analizi ANOVA</vt:lpstr>
      <vt:lpstr>İkiden Fazla Ortalamanın Karşılaştırılmasına Yönelik Parametrik Teknikler: Bağımlı / İlişkili Ölçümler için Tek Yönlü Varyans analizi ANOVA</vt:lpstr>
      <vt:lpstr>Tekrarlı Ölçümler İçin Bir Yönlü Anova (Formüller) (Büyüköztürk, 2004) </vt:lpstr>
      <vt:lpstr>Tekrarlı ölçümler için bir yönlü varyans analizi</vt:lpstr>
      <vt:lpstr>Tekrarlı ölçümler için bir yönlü varyans analizi</vt:lpstr>
      <vt:lpstr>Örnek Araştırma Soruları</vt:lpstr>
      <vt:lpstr>Kaynak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NUKHET_DEMİRTASLI</cp:lastModifiedBy>
  <cp:revision>35</cp:revision>
  <dcterms:created xsi:type="dcterms:W3CDTF">2017-05-18T14:31:00Z</dcterms:created>
  <dcterms:modified xsi:type="dcterms:W3CDTF">2018-01-31T19:54:54Z</dcterms:modified>
</cp:coreProperties>
</file>