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6"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0"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4" autoAdjust="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86B1F1-D933-4885-9F97-9BEB8784D7D9}" type="datetimeFigureOut">
              <a:rPr lang="tr-TR" smtClean="0"/>
              <a:t>24.05.2017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974AAA-B23D-40DB-8808-F7FA86197F55}"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B974AAA-B23D-40DB-8808-F7FA86197F55}" type="slidenum">
              <a:rPr lang="tr-TR" smtClean="0"/>
              <a:t>46</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tr-TR" sz="2400" b="1" dirty="0" smtClean="0">
                <a:latin typeface="Times New Roman" pitchFamily="18" charset="0"/>
                <a:cs typeface="Times New Roman" pitchFamily="18" charset="0"/>
              </a:rPr>
              <a:t>PLANLAMA </a:t>
            </a:r>
            <a:endParaRPr lang="tr-TR" sz="24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aile içi şiddete maruz kalan kadınlar için bir sığınma evi açılması, bu evde aynı zamanda hukuki danışmanlık ve meslek edindirme kurslarının düzenlenmesi gibi faaliyetleri ele alalım</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Kadın sığınma evi açılmadan diğer faaliyetlere başlanması mümkün olamayacağı için, sığınma evinin kurulması kritik bir faaliyet olarak düşünülebilir. </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Hâlbuki sığınma evi kurulduktan sonra diğer faaliyetlerden biri olan hukuki danışmanlık verilmesinin gecikmesi, mesleki eğitim kurslarının açılmasını engellemez. </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Ayrıca hukuki danışmanlık ve mesleki eğitimin verilmesi aynı anda farklı sorumlular tarafından da yapılabileceği için, bu alt faaliyetlerden birinde ortaya çıkacak bir gecikme, projenin toplam süresini etkilemeyebilir.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Temel Adımları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Faaliyet planlamasının ana adımları şunlardır:</a:t>
            </a:r>
          </a:p>
          <a:p>
            <a:pPr algn="just">
              <a:buNone/>
            </a:pP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1. Ana faaliyetlerin oluşturulması</a:t>
            </a:r>
          </a:p>
          <a:p>
            <a:pPr>
              <a:buNone/>
            </a:pPr>
            <a:r>
              <a:rPr lang="tr-TR" sz="2000" dirty="0" smtClean="0">
                <a:latin typeface="Times New Roman" pitchFamily="18" charset="0"/>
                <a:cs typeface="Times New Roman" pitchFamily="18" charset="0"/>
              </a:rPr>
              <a:t>2. Alt faaliyetlerin oluşturulması</a:t>
            </a:r>
          </a:p>
          <a:p>
            <a:pPr>
              <a:buNone/>
            </a:pPr>
            <a:r>
              <a:rPr lang="tr-TR" sz="2000" dirty="0" smtClean="0">
                <a:latin typeface="Times New Roman" pitchFamily="18" charset="0"/>
                <a:cs typeface="Times New Roman" pitchFamily="18" charset="0"/>
              </a:rPr>
              <a:t>3. Faaliyetlerin sıralandırılması</a:t>
            </a:r>
          </a:p>
          <a:p>
            <a:pPr>
              <a:buNone/>
            </a:pPr>
            <a:r>
              <a:rPr lang="tr-TR" sz="2000" dirty="0" smtClean="0">
                <a:latin typeface="Times New Roman" pitchFamily="18" charset="0"/>
                <a:cs typeface="Times New Roman" pitchFamily="18" charset="0"/>
              </a:rPr>
              <a:t>4. Faaliyetlerin başlama ve bitiş sürelerinin saptanması</a:t>
            </a:r>
          </a:p>
          <a:p>
            <a:pPr>
              <a:buNone/>
            </a:pPr>
            <a:r>
              <a:rPr lang="tr-TR" sz="2000" dirty="0" smtClean="0">
                <a:latin typeface="Times New Roman" pitchFamily="18" charset="0"/>
                <a:cs typeface="Times New Roman" pitchFamily="18" charset="0"/>
              </a:rPr>
              <a:t>5. Toplam sürenin ve kritik faaliyetlerin belirlenmesi</a:t>
            </a:r>
          </a:p>
          <a:p>
            <a:pPr>
              <a:buNone/>
            </a:pPr>
            <a:r>
              <a:rPr lang="tr-TR" sz="2000" dirty="0" smtClean="0">
                <a:latin typeface="Times New Roman" pitchFamily="18" charset="0"/>
                <a:cs typeface="Times New Roman" pitchFamily="18" charset="0"/>
              </a:rPr>
              <a:t>6. Faaliyet sorumlularının saptanması</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Örnek projemiz kapsamında, projemizin ana ve bağlı olan alt faaliyetlerini aşağıdaki gibi belirliyoruz.</a:t>
            </a:r>
          </a:p>
          <a:p>
            <a:pPr algn="just"/>
            <a:endParaRPr lang="tr-TR" sz="2000" dirty="0" smtClean="0">
              <a:latin typeface="Times New Roman" pitchFamily="18" charset="0"/>
              <a:cs typeface="Times New Roman" pitchFamily="18" charset="0"/>
            </a:endParaRPr>
          </a:p>
          <a:p>
            <a:pPr algn="just">
              <a:buNone/>
            </a:pPr>
            <a:r>
              <a:rPr lang="tr-TR" sz="2000" b="1" i="1" dirty="0" smtClean="0">
                <a:latin typeface="Times New Roman" pitchFamily="18" charset="0"/>
                <a:cs typeface="Times New Roman" pitchFamily="18" charset="0"/>
              </a:rPr>
              <a:t>1. Bu projeden yararlanacak hedef kitlenin belirlenmesi.</a:t>
            </a:r>
          </a:p>
          <a:p>
            <a:pPr>
              <a:buNone/>
            </a:pPr>
            <a:r>
              <a:rPr lang="tr-TR" sz="2000" dirty="0" smtClean="0">
                <a:latin typeface="Times New Roman" pitchFamily="18" charset="0"/>
                <a:cs typeface="Times New Roman" pitchFamily="18" charset="0"/>
              </a:rPr>
              <a:t>* Okul sayısının belirlenmesi.</a:t>
            </a:r>
          </a:p>
          <a:p>
            <a:pPr>
              <a:buNone/>
            </a:pPr>
            <a:r>
              <a:rPr lang="tr-TR" sz="2000" dirty="0" smtClean="0">
                <a:latin typeface="Times New Roman" pitchFamily="18" charset="0"/>
                <a:cs typeface="Times New Roman" pitchFamily="18" charset="0"/>
              </a:rPr>
              <a:t>* Her okulda bu faaliyetten yararlanacak öğrenci sayısının belirlenmesi.</a:t>
            </a:r>
          </a:p>
          <a:p>
            <a:pPr algn="just">
              <a:buNone/>
            </a:pPr>
            <a:endParaRPr lang="tr-TR" sz="2000" dirty="0" smtClean="0">
              <a:latin typeface="Times New Roman" pitchFamily="18" charset="0"/>
              <a:cs typeface="Times New Roman" pitchFamily="18" charset="0"/>
            </a:endParaRPr>
          </a:p>
          <a:p>
            <a:pPr algn="just">
              <a:buNone/>
            </a:pPr>
            <a:r>
              <a:rPr lang="tr-TR" sz="2000" b="1" i="1" dirty="0" smtClean="0">
                <a:latin typeface="Times New Roman" pitchFamily="18" charset="0"/>
                <a:cs typeface="Times New Roman" pitchFamily="18" charset="0"/>
              </a:rPr>
              <a:t>2.İlgili okulda mutfak ve yemekhane kurulması.</a:t>
            </a:r>
          </a:p>
          <a:p>
            <a:pPr>
              <a:buNone/>
            </a:pPr>
            <a:r>
              <a:rPr lang="tr-TR" sz="2000" dirty="0" smtClean="0">
                <a:latin typeface="Times New Roman" pitchFamily="18" charset="0"/>
                <a:cs typeface="Times New Roman" pitchFamily="18" charset="0"/>
              </a:rPr>
              <a:t>* Mutfak ve yemekhane yerlerini belirleme.</a:t>
            </a:r>
          </a:p>
          <a:p>
            <a:pPr>
              <a:buNone/>
            </a:pPr>
            <a:r>
              <a:rPr lang="tr-TR" sz="2000" dirty="0" smtClean="0">
                <a:latin typeface="Times New Roman" pitchFamily="18" charset="0"/>
                <a:cs typeface="Times New Roman" pitchFamily="18" charset="0"/>
              </a:rPr>
              <a:t>* Mutfak araç gereçlerinin belirlenmesi ve temini.</a:t>
            </a:r>
          </a:p>
          <a:p>
            <a:pPr>
              <a:buNone/>
            </a:pPr>
            <a:r>
              <a:rPr lang="tr-TR" sz="2000" dirty="0" smtClean="0">
                <a:latin typeface="Times New Roman" pitchFamily="18" charset="0"/>
                <a:cs typeface="Times New Roman" pitchFamily="18" charset="0"/>
              </a:rPr>
              <a:t>* Mutfak ve yemekhanede çalışacak personelin temini.</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endParaRPr lang="tr-TR" sz="2000" dirty="0" smtClean="0">
              <a:latin typeface="Times New Roman" pitchFamily="18" charset="0"/>
              <a:cs typeface="Times New Roman" pitchFamily="18" charset="0"/>
            </a:endParaRPr>
          </a:p>
          <a:p>
            <a:pPr>
              <a:buNone/>
            </a:pPr>
            <a:r>
              <a:rPr lang="tr-TR" sz="2000" b="1" i="1" dirty="0" smtClean="0">
                <a:latin typeface="Times New Roman" pitchFamily="18" charset="0"/>
                <a:cs typeface="Times New Roman" pitchFamily="18" charset="0"/>
              </a:rPr>
              <a:t>4.Öğrenci ve velilerin eğitimi.</a:t>
            </a:r>
          </a:p>
          <a:p>
            <a:pPr>
              <a:buNone/>
            </a:pPr>
            <a:r>
              <a:rPr lang="tr-TR" sz="2000" dirty="0" smtClean="0">
                <a:latin typeface="Times New Roman" pitchFamily="18" charset="0"/>
                <a:cs typeface="Times New Roman" pitchFamily="18" charset="0"/>
              </a:rPr>
              <a:t>* Öğrencilere sağlıklı beslenme eğitiminin verilmesi.</a:t>
            </a:r>
          </a:p>
          <a:p>
            <a:pPr>
              <a:buNone/>
            </a:pPr>
            <a:r>
              <a:rPr lang="nb-NO" sz="2000" dirty="0" smtClean="0">
                <a:latin typeface="Times New Roman" pitchFamily="18" charset="0"/>
                <a:cs typeface="Times New Roman" pitchFamily="18" charset="0"/>
              </a:rPr>
              <a:t>* Velilere sağlıklı beslenme eğitiminin verilmesi.</a:t>
            </a:r>
          </a:p>
          <a:p>
            <a:pPr algn="just"/>
            <a:endParaRPr lang="tr-TR" sz="2000" dirty="0" smtClean="0">
              <a:latin typeface="Times New Roman" pitchFamily="18" charset="0"/>
              <a:cs typeface="Times New Roman" pitchFamily="18" charset="0"/>
            </a:endParaRPr>
          </a:p>
          <a:p>
            <a:pPr>
              <a:buNone/>
            </a:pPr>
            <a:r>
              <a:rPr lang="tr-TR" sz="2000" b="1" i="1" dirty="0" smtClean="0">
                <a:latin typeface="Times New Roman" pitchFamily="18" charset="0"/>
                <a:cs typeface="Times New Roman" pitchFamily="18" charset="0"/>
              </a:rPr>
              <a:t>5.Üniversiteden diyetisyenlerle işbirliği</a:t>
            </a:r>
          </a:p>
          <a:p>
            <a:pPr>
              <a:buNone/>
            </a:pPr>
            <a:r>
              <a:rPr lang="tr-TR" sz="2000" dirty="0" smtClean="0">
                <a:latin typeface="Times New Roman" pitchFamily="18" charset="0"/>
                <a:cs typeface="Times New Roman" pitchFamily="18" charset="0"/>
              </a:rPr>
              <a:t>* Diyetisyenlerden sağlıklı beslenme programının alınması.</a:t>
            </a:r>
          </a:p>
          <a:p>
            <a:pPr>
              <a:buNone/>
            </a:pPr>
            <a:r>
              <a:rPr lang="tr-TR" sz="2000" dirty="0" smtClean="0">
                <a:latin typeface="Times New Roman" pitchFamily="18" charset="0"/>
                <a:cs typeface="Times New Roman" pitchFamily="18" charset="0"/>
              </a:rPr>
              <a:t>* Sunulan yemeklerin diyetisyenlerce denetimi</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endParaRPr lang="tr-TR"/>
          </a:p>
        </p:txBody>
      </p:sp>
      <p:graphicFrame>
        <p:nvGraphicFramePr>
          <p:cNvPr id="3074" name="Object 2"/>
          <p:cNvGraphicFramePr>
            <a:graphicFrameLocks noChangeAspect="1"/>
          </p:cNvGraphicFramePr>
          <p:nvPr/>
        </p:nvGraphicFramePr>
        <p:xfrm>
          <a:off x="228600" y="0"/>
          <a:ext cx="8321675" cy="6629400"/>
        </p:xfrm>
        <a:graphic>
          <a:graphicData uri="http://schemas.openxmlformats.org/presentationml/2006/ole">
            <p:oleObj spid="_x0000_s3074" name="Resim" r:id="rId3" imgW="7954485" imgH="6066667" progId="StaticMetafile">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endParaRPr lang="tr-TR"/>
          </a:p>
        </p:txBody>
      </p:sp>
      <p:graphicFrame>
        <p:nvGraphicFramePr>
          <p:cNvPr id="4098" name="Object 2"/>
          <p:cNvGraphicFramePr>
            <a:graphicFrameLocks noChangeAspect="1"/>
          </p:cNvGraphicFramePr>
          <p:nvPr/>
        </p:nvGraphicFramePr>
        <p:xfrm>
          <a:off x="228600" y="152400"/>
          <a:ext cx="8610600" cy="6477000"/>
        </p:xfrm>
        <a:graphic>
          <a:graphicData uri="http://schemas.openxmlformats.org/presentationml/2006/ole">
            <p:oleObj spid="_x0000_s4098" name="Resim" r:id="rId3" imgW="6590476" imgH="6028571" progId="StaticMetafile">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Zamanlamayı belirlemek, her faaliyetin ne kadar süre içinde gerçekleşeceğiyle ilgili olarak gerçekçi bir öngörüde bulunmayı gerektirir. </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Ayrıca faaliyet planında başlangıç ve bitiş tarihlerini göstermeyi de kapsar.</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Bununla birlikte, çoğunlukla zamanlamayı tam olarak bilmek mümkün olmaz.</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Projenin bundan sonraki aşaması beklenen etki ve çıktıların planlanmasıdır.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Beklenen Etki ve Çıktıların Planlanması</a:t>
            </a:r>
          </a:p>
          <a:p>
            <a:pPr algn="just">
              <a:buNone/>
            </a:pPr>
            <a:endParaRPr lang="tr-TR" sz="2000" b="1"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faaliyetlerinin zaman takvimi ve faaliyet sorumlularıyla birlikte planlanmasının ardından proje yoluyla beklediğimiz etkileri ve çıktıları ortaya koyarız.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Hiç şüphesiz, proje yaparak bir amaca ulaşmak isteriz. Bu amaca ise, proje süresince yapacağımız faaliyetlerle yaratacağımız etkiler, ürünler ve hizmetlerle ulaşırız.</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konuda sonuç ve çıktı olarak iki farklı kavramın kullanıldığını söyleyelim. </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Çıktılar faaliyetler sonucu ortaya çıkması beklenen ve somut olarak ifade edilebilecek olan ürünler ve hizmetlerdir (eğitim, rapor, seminer, yayın, sığınma evi, danışmanlık hizmeti gibi). </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Sonuçlar ise, esas olarak çıktılardan elde edilecek olan anlayış değişikliği, bilinç artışı, duyarlılık gelişmesi gibi etkilerdir (çevre duyarlılığında gelişme, bilinç yükselmesi, katılımda artış, merkezi ya da yerel yönetimlerin önceliğinde, bütçelerinde, kanunlarında bir değişme gibi).</a:t>
            </a:r>
          </a:p>
          <a:p>
            <a:pPr algn="just"/>
            <a:endParaRPr lang="tr-TR" sz="2000" dirty="0" smtClean="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Her faaliyetin somut bir işlem olduğunu görmüştük. Bu işlemler birer sonuç yaratır. </a:t>
            </a:r>
          </a:p>
          <a:p>
            <a:pPr algn="just"/>
            <a:endParaRPr lang="tr-TR" sz="2000" i="1"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Bu sonuçların toplamıyla, istenilen dönüşüm sağlanmaya çalışılır. </a:t>
            </a:r>
          </a:p>
          <a:p>
            <a:pPr algn="just"/>
            <a:endParaRPr lang="tr-TR" sz="2000" i="1"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Bu tanımdan da anlaşılacağı gibi sonuçlar, faaliyetleri amaca taşıyan bir asansör gibidir. </a:t>
            </a:r>
          </a:p>
          <a:p>
            <a:pPr algn="just"/>
            <a:endParaRPr lang="tr-TR" sz="2000" i="1"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 sonuçlarının toplamı, projenin amacına ulaşılmasını sağlar, nereye ulaşacağımızı gösterir. Sonuçlar, proje bittikten sonra, yani gelecekte olacak olan durumları ifade eder.</a:t>
            </a:r>
          </a:p>
          <a:p>
            <a:pPr algn="just"/>
            <a:endParaRPr lang="tr-TR" sz="2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Proje Faaliyetlerinin Planlanması </a:t>
            </a:r>
            <a:endParaRPr lang="tr-TR" sz="2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Projenin amacına ulaşması için yapılması gereken tüm işlemler faaliyetlerdir. Her faaliyet somut bir işi tanımlar.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işlemler birer çıktı (sonuç, etki, ürün, hizmet) yaratır.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çıktılar aracılığıyla faaliyetler istenilen dönüşümü sağlamayı planlar. Dolayısıyla faaliyetlerin planlandığı gibi gerçekleştirilmesi ve bu süreç içinde hedef grupların ve yararlanıcıların yer alması beklenir.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Ayrıca faaliyet, bir projenin süresi ve bütçesini oluşturmak için gerekli ön adımdır.</a:t>
            </a:r>
            <a:endParaRPr lang="tr-TR" sz="20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Temel Adımları</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Beklenen etkileri oluşturmanın ana adımları şunlardır:</a:t>
            </a:r>
          </a:p>
          <a:p>
            <a:pPr algn="just">
              <a:buNone/>
            </a:pPr>
            <a:r>
              <a:rPr lang="tr-TR" sz="2000" dirty="0" smtClean="0">
                <a:latin typeface="Times New Roman" pitchFamily="18" charset="0"/>
                <a:cs typeface="Times New Roman" pitchFamily="18" charset="0"/>
              </a:rPr>
              <a:t>1. Her ana faaliyetin yaratacağı sonucun belirlenmesi,</a:t>
            </a:r>
          </a:p>
          <a:p>
            <a:pPr algn="just">
              <a:buNone/>
            </a:pPr>
            <a:r>
              <a:rPr lang="tr-TR" sz="2000" dirty="0" smtClean="0">
                <a:latin typeface="Times New Roman" pitchFamily="18" charset="0"/>
                <a:cs typeface="Times New Roman" pitchFamily="18" charset="0"/>
              </a:rPr>
              <a:t>2. Faaliyetlerle sonuçlar arasındaki ilişkinin kurulması,</a:t>
            </a:r>
          </a:p>
          <a:p>
            <a:pPr algn="just">
              <a:buNone/>
            </a:pPr>
            <a:r>
              <a:rPr lang="tr-TR" sz="2000" dirty="0" smtClean="0">
                <a:latin typeface="Times New Roman" pitchFamily="18" charset="0"/>
                <a:cs typeface="Times New Roman" pitchFamily="18" charset="0"/>
              </a:rPr>
              <a:t>3. Sonuçlarla proje amacı arasındaki ilişkinin kurulması,</a:t>
            </a:r>
          </a:p>
          <a:p>
            <a:pPr algn="just">
              <a:buNone/>
            </a:pPr>
            <a:r>
              <a:rPr lang="tr-TR" sz="2000" dirty="0" smtClean="0">
                <a:latin typeface="Times New Roman" pitchFamily="18" charset="0"/>
                <a:cs typeface="Times New Roman" pitchFamily="18" charset="0"/>
              </a:rPr>
              <a:t>4. Faaliyetler-sonuçlar-proje amacı arasındaki ilişkinin tamamlanması.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Uygulama projesi örneğinden gidersek şöyle bir faaliyet – sonuç ilişkisi ortaya çıkıyor:</a:t>
            </a:r>
          </a:p>
          <a:p>
            <a:pPr algn="just"/>
            <a:endParaRPr lang="tr-TR" sz="20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None/>
            </a:pPr>
            <a:endParaRPr lang="tr" sz="1400" b="1" dirty="0" smtClean="0">
              <a:latin typeface="Times New Roman" pitchFamily="18" charset="0"/>
              <a:cs typeface="Times New Roman" pitchFamily="18" charset="0"/>
            </a:endParaRPr>
          </a:p>
          <a:p>
            <a:pPr algn="just">
              <a:buNone/>
            </a:pPr>
            <a:endParaRPr lang="tr" sz="1400" b="1" dirty="0" smtClean="0">
              <a:latin typeface="Times New Roman" pitchFamily="18" charset="0"/>
              <a:cs typeface="Times New Roman" pitchFamily="18" charset="0"/>
            </a:endParaRPr>
          </a:p>
          <a:p>
            <a:pPr algn="just">
              <a:buNone/>
            </a:pPr>
            <a:r>
              <a:rPr lang="tr" sz="1400" b="1" dirty="0" smtClean="0">
                <a:latin typeface="Times New Roman" pitchFamily="18" charset="0"/>
                <a:cs typeface="Times New Roman" pitchFamily="18" charset="0"/>
              </a:rPr>
              <a:t>ANA FAALİYETLER 	                                                                     SONUÇLAR / ÇIKTILAR	</a:t>
            </a:r>
          </a:p>
          <a:p>
            <a:pPr algn="just">
              <a:buNone/>
            </a:pPr>
            <a:endParaRPr lang="tr" sz="1400" dirty="0" smtClean="0">
              <a:latin typeface="Times New Roman" pitchFamily="18" charset="0"/>
              <a:cs typeface="Times New Roman" pitchFamily="18" charset="0"/>
            </a:endParaRPr>
          </a:p>
          <a:p>
            <a:pPr algn="just">
              <a:buNone/>
            </a:pPr>
            <a:r>
              <a:rPr lang="tr" sz="1400" dirty="0" smtClean="0">
                <a:latin typeface="Times New Roman" pitchFamily="18" charset="0"/>
                <a:cs typeface="Times New Roman" pitchFamily="18" charset="0"/>
              </a:rPr>
              <a:t>1- Projeden yararlanacak hedef kitlenin belirlenmesi   Projeden yararlanacak hedef kitle ayrıntılı </a:t>
            </a:r>
          </a:p>
          <a:p>
            <a:pPr algn="just">
              <a:buNone/>
            </a:pPr>
            <a:r>
              <a:rPr lang="tr" sz="1400" dirty="0" smtClean="0">
                <a:latin typeface="Times New Roman" pitchFamily="18" charset="0"/>
                <a:cs typeface="Times New Roman" pitchFamily="18" charset="0"/>
              </a:rPr>
              <a:t>                                                                                        olarak tanımlandı	</a:t>
            </a:r>
          </a:p>
          <a:p>
            <a:pPr algn="just"/>
            <a:endParaRPr lang="tr" sz="1400" dirty="0" smtClean="0">
              <a:latin typeface="Times New Roman" pitchFamily="18" charset="0"/>
              <a:cs typeface="Times New Roman" pitchFamily="18" charset="0"/>
            </a:endParaRPr>
          </a:p>
          <a:p>
            <a:pPr algn="just">
              <a:buNone/>
            </a:pPr>
            <a:r>
              <a:rPr lang="tr" sz="1400" dirty="0" smtClean="0">
                <a:latin typeface="Times New Roman" pitchFamily="18" charset="0"/>
                <a:cs typeface="Times New Roman" pitchFamily="18" charset="0"/>
              </a:rPr>
              <a:t>2- Mutfak ve yemekhanenin kurulması	Sağlıklı beslenme için gerekli altyapı oluşturuldu ve nitelikli    </a:t>
            </a:r>
          </a:p>
          <a:p>
            <a:pPr algn="just">
              <a:buNone/>
            </a:pPr>
            <a:r>
              <a:rPr lang="tr" sz="1400" dirty="0" smtClean="0">
                <a:latin typeface="Times New Roman" pitchFamily="18" charset="0"/>
                <a:cs typeface="Times New Roman" pitchFamily="18" charset="0"/>
              </a:rPr>
              <a:t>                                                                                    beslenme imkânı arttı	</a:t>
            </a:r>
          </a:p>
          <a:p>
            <a:pPr algn="just">
              <a:buNone/>
            </a:pPr>
            <a:endParaRPr lang="tr" sz="1400" dirty="0" smtClean="0">
              <a:latin typeface="Times New Roman" pitchFamily="18" charset="0"/>
              <a:cs typeface="Times New Roman" pitchFamily="18" charset="0"/>
            </a:endParaRPr>
          </a:p>
          <a:p>
            <a:pPr algn="just">
              <a:buNone/>
            </a:pPr>
            <a:r>
              <a:rPr lang="tr" sz="1400" dirty="0" smtClean="0">
                <a:latin typeface="Times New Roman" pitchFamily="18" charset="0"/>
                <a:cs typeface="Times New Roman" pitchFamily="18" charset="0"/>
              </a:rPr>
              <a:t>3- Yemek sanayicileri ile işin organize edilmesi	Yemek sanayicilerin teknik ve pratik imkânlarından yararlanıldı	</a:t>
            </a:r>
          </a:p>
          <a:p>
            <a:pPr algn="just">
              <a:buNone/>
            </a:pPr>
            <a:r>
              <a:rPr lang="tr" sz="1400" dirty="0" smtClean="0">
                <a:latin typeface="Times New Roman" pitchFamily="18" charset="0"/>
                <a:cs typeface="Times New Roman" pitchFamily="18" charset="0"/>
              </a:rPr>
              <a:t>4- Öğrencilerin ve velilerin eğitimi	                      Öğrenci ve veliler de besleyici-sağlıklı yemek seçimi gelişti	</a:t>
            </a:r>
          </a:p>
          <a:p>
            <a:pPr algn="just"/>
            <a:endParaRPr lang="tr" sz="1400" dirty="0" smtClean="0">
              <a:latin typeface="Times New Roman" pitchFamily="18" charset="0"/>
              <a:cs typeface="Times New Roman" pitchFamily="18" charset="0"/>
            </a:endParaRPr>
          </a:p>
          <a:p>
            <a:pPr algn="just">
              <a:buNone/>
            </a:pPr>
            <a:r>
              <a:rPr lang="tr" sz="1400" dirty="0" smtClean="0">
                <a:latin typeface="Times New Roman" pitchFamily="18" charset="0"/>
                <a:cs typeface="Times New Roman" pitchFamily="18" charset="0"/>
              </a:rPr>
              <a:t>5- Üniversitelerdeki diyetisyenlerle işbirliği	Diyetisyenlerden bilimsel katkı ve yemeklere ilişkin kalori bilgilerine sahip olundu	</a:t>
            </a:r>
          </a:p>
          <a:p>
            <a:pPr algn="just"/>
            <a:endParaRPr lang="tr" sz="1400" dirty="0" smtClean="0">
              <a:latin typeface="Times New Roman" pitchFamily="18" charset="0"/>
              <a:cs typeface="Times New Roman" pitchFamily="18" charset="0"/>
            </a:endParaRPr>
          </a:p>
          <a:p>
            <a:pPr algn="just"/>
            <a:endParaRPr lang="tr" sz="1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endParaRPr lang="tr" sz="2000" dirty="0" smtClean="0">
              <a:latin typeface="Times New Roman" pitchFamily="18" charset="0"/>
              <a:cs typeface="Times New Roman" pitchFamily="18" charset="0"/>
            </a:endParaRPr>
          </a:p>
          <a:p>
            <a:pPr algn="just"/>
            <a:endParaRPr lang="tr" sz="2000" dirty="0" smtClean="0">
              <a:latin typeface="Times New Roman" pitchFamily="18" charset="0"/>
              <a:cs typeface="Times New Roman" pitchFamily="18" charset="0"/>
            </a:endParaRPr>
          </a:p>
          <a:p>
            <a:pPr algn="just"/>
            <a:r>
              <a:rPr lang="tr" sz="2000" dirty="0" smtClean="0">
                <a:latin typeface="Times New Roman" pitchFamily="18" charset="0"/>
                <a:cs typeface="Times New Roman" pitchFamily="18" charset="0"/>
              </a:rPr>
              <a:t>Sonuçlar-amaç ilişkisi kontrol ederken; bütün sonuçlar amacın yerine getirilmesi için gerekli olmalı, amacın oluşması için gerekli olmayan bir sonuç (ve faaliyet) varsa bu silinmelidir. </a:t>
            </a:r>
          </a:p>
          <a:p>
            <a:pPr algn="just"/>
            <a:endParaRPr lang="tr" sz="2000" dirty="0" smtClean="0">
              <a:latin typeface="Times New Roman" pitchFamily="18" charset="0"/>
              <a:cs typeface="Times New Roman" pitchFamily="18" charset="0"/>
            </a:endParaRPr>
          </a:p>
          <a:p>
            <a:pPr algn="just"/>
            <a:r>
              <a:rPr lang="tr" sz="2000" dirty="0" smtClean="0">
                <a:latin typeface="Times New Roman" pitchFamily="18" charset="0"/>
                <a:cs typeface="Times New Roman" pitchFamily="18" charset="0"/>
              </a:rPr>
              <a:t>Sonuçlarla amaç arasındaki ilişki gerçekçi olmalı ve sonuçların toplamı amaca ulaşmak için etkili olmalı, gerçekçi ya da yeterli değilse ek sonuç (faaliyet) eklemek için düşünmemiz gerekir. </a:t>
            </a:r>
          </a:p>
          <a:p>
            <a:pPr algn="just"/>
            <a:endParaRPr lang="tr" sz="2000" dirty="0" smtClean="0">
              <a:latin typeface="Times New Roman" pitchFamily="18" charset="0"/>
              <a:cs typeface="Times New Roman" pitchFamily="18" charset="0"/>
            </a:endParaRPr>
          </a:p>
          <a:p>
            <a:pPr algn="just"/>
            <a:endParaRPr lang="tr" sz="20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Risk Analizi</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Projeler, proje yöneticilerinin doğrudan kontrol edemeyecekleri olaylardan etkilenebilirler.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gerçek durumun bütün boyutlarını kapsayamaz.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Dış faktörler, projenin gerçekleşmesi üzerinde önemli bir etkiye sahip olabilir, bu nedenle önceden dikkate alınmalıdır.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Riskler, ortaya çıkmaları durumunda projenin başarısını tehlikeye atacak olan dışsal koşullar olarak öngörülmeli ve projelerde tanımlanmalıdır</a:t>
            </a:r>
            <a:r>
              <a:rPr lang="tr-TR" sz="2000" dirty="0" smtClean="0">
                <a:latin typeface="Times New Roman" pitchFamily="18" charset="0"/>
                <a:cs typeface="Times New Roman" pitchFamily="18" charset="0"/>
              </a:rPr>
              <a:t>.</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57200"/>
            <a:ext cx="8229600" cy="56689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bir projede “pirinç dışı ürün yetiştirmenin %10 oranında artması” ana hedef olarak belirlenmiş</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Uygulamaya geçildiğinde küçük çiftçilerin oluşturduğu hedef grubun pirinç dışı ürünü yetiştirecek ek tarlasının olmadığı ortaya çıktı.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Ayrıntılı ve dikkatli bir risk analizi böylesi bir sorunun varlığını baştan ortaya koyabilirdi ve proje tasarımında bu riski ortadan kaldıracak önlemler geliştirilebilirdi.</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57200"/>
            <a:ext cx="8229600" cy="5668963"/>
          </a:xfrm>
        </p:spPr>
        <p:txBody>
          <a:bodyPr>
            <a:normAutofit/>
          </a:bodyPr>
          <a:lstStyle/>
          <a:p>
            <a:pPr algn="just"/>
            <a:endParaRPr lang="tr-TR" sz="2000" dirty="0" smtClean="0">
              <a:latin typeface="Times New Roman" pitchFamily="18" charset="0"/>
              <a:cs typeface="Times New Roman" pitchFamily="18" charset="0"/>
            </a:endParaRPr>
          </a:p>
          <a:p>
            <a:pPr>
              <a:buNone/>
            </a:pPr>
            <a:r>
              <a:rPr lang="tr-TR" sz="2000" i="1" dirty="0" smtClean="0">
                <a:latin typeface="Times New Roman" pitchFamily="18" charset="0"/>
                <a:cs typeface="Times New Roman" pitchFamily="18" charset="0"/>
              </a:rPr>
              <a:t>Risk analizi üç soruya cevap arar</a:t>
            </a:r>
            <a:r>
              <a:rPr lang="tr-TR" sz="2000" i="1" dirty="0" smtClean="0">
                <a:latin typeface="Times New Roman" pitchFamily="18" charset="0"/>
                <a:cs typeface="Times New Roman" pitchFamily="18" charset="0"/>
              </a:rPr>
              <a:t>:</a:t>
            </a:r>
          </a:p>
          <a:p>
            <a:pPr>
              <a:buNone/>
            </a:pPr>
            <a:endParaRPr lang="tr-TR" sz="2000" dirty="0" smtClean="0">
              <a:latin typeface="Times New Roman" pitchFamily="18" charset="0"/>
              <a:cs typeface="Times New Roman" pitchFamily="18" charset="0"/>
            </a:endParaRPr>
          </a:p>
          <a:p>
            <a:pPr>
              <a:buNone/>
            </a:pPr>
            <a:r>
              <a:rPr lang="tr-TR" sz="2000" i="1" dirty="0" smtClean="0">
                <a:latin typeface="Times New Roman" pitchFamily="18" charset="0"/>
                <a:cs typeface="Times New Roman" pitchFamily="18" charset="0"/>
              </a:rPr>
              <a:t>• Tanımlama: Riskler neler?</a:t>
            </a:r>
            <a:endParaRPr lang="tr-TR" sz="2000" dirty="0" smtClean="0">
              <a:latin typeface="Times New Roman" pitchFamily="18" charset="0"/>
              <a:cs typeface="Times New Roman" pitchFamily="18" charset="0"/>
            </a:endParaRPr>
          </a:p>
          <a:p>
            <a:pPr>
              <a:buNone/>
            </a:pPr>
            <a:r>
              <a:rPr lang="tr-TR" sz="2000" i="1" dirty="0" smtClean="0">
                <a:latin typeface="Times New Roman" pitchFamily="18" charset="0"/>
                <a:cs typeface="Times New Roman" pitchFamily="18" charset="0"/>
              </a:rPr>
              <a:t>• Tahmin etme: Olma olasılıkları ne?</a:t>
            </a:r>
            <a:endParaRPr lang="tr-TR" sz="2000" dirty="0" smtClean="0">
              <a:latin typeface="Times New Roman" pitchFamily="18" charset="0"/>
              <a:cs typeface="Times New Roman" pitchFamily="18" charset="0"/>
            </a:endParaRPr>
          </a:p>
          <a:p>
            <a:pPr>
              <a:buNone/>
            </a:pPr>
            <a:r>
              <a:rPr lang="tr-TR" sz="2000" i="1" dirty="0" smtClean="0">
                <a:latin typeface="Times New Roman" pitchFamily="18" charset="0"/>
                <a:cs typeface="Times New Roman" pitchFamily="18" charset="0"/>
              </a:rPr>
              <a:t>• Değerlendirme: Yaklaşık olarak etkileri ne?</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04800"/>
            <a:ext cx="8229600" cy="58213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Proje yönetiminin kontrolü dışında olan risklerin öngörülmesi, bunların arasında yüksek risk taşıyanların ortadan kaldırılması ve etkisinin hafifletilebilmesi için projenin yapısına eklemeler yapılması ya da projenin yeniden tasarlanması için yapılan analize risk analizi denir. </a:t>
            </a:r>
            <a:endParaRPr lang="tr-TR" sz="20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i="1" dirty="0" smtClean="0">
                <a:latin typeface="Times New Roman" pitchFamily="18" charset="0"/>
                <a:cs typeface="Times New Roman" pitchFamily="18" charset="0"/>
              </a:rPr>
              <a:t>Örnek risk analizi</a:t>
            </a:r>
            <a:r>
              <a:rPr lang="tr-TR" sz="2000" b="1" i="1"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Tanımlama: Riskler neler?</a:t>
            </a:r>
          </a:p>
          <a:p>
            <a:pPr algn="just">
              <a:buNone/>
            </a:pPr>
            <a:r>
              <a:rPr lang="tr-TR" sz="2000" dirty="0" smtClean="0">
                <a:latin typeface="Times New Roman" pitchFamily="18" charset="0"/>
                <a:cs typeface="Times New Roman" pitchFamily="18" charset="0"/>
              </a:rPr>
              <a:t>Çocuk tutuklularla yapılacak bir rehabilitasyon projesinde, Adalet Bakanlığı’nın çocuk tutukevlerinde çalışma izni vermemesi.</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Tahmin etme: Olma olasılığı ne?</a:t>
            </a:r>
          </a:p>
          <a:p>
            <a:pPr algn="just">
              <a:buNone/>
            </a:pPr>
            <a:r>
              <a:rPr lang="tr-TR" sz="2000" dirty="0" smtClean="0">
                <a:latin typeface="Times New Roman" pitchFamily="18" charset="0"/>
                <a:cs typeface="Times New Roman" pitchFamily="18" charset="0"/>
              </a:rPr>
              <a:t>İzin vermeyebilir mi? Evet, vermeyebilir.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Değerlendirme: Yaklaşık olarak etkisi ne?</a:t>
            </a:r>
          </a:p>
          <a:p>
            <a:pPr algn="just">
              <a:buNone/>
            </a:pPr>
            <a:r>
              <a:rPr lang="tr-TR" sz="2000" dirty="0" smtClean="0">
                <a:latin typeface="Times New Roman" pitchFamily="18" charset="0"/>
                <a:cs typeface="Times New Roman" pitchFamily="18" charset="0"/>
              </a:rPr>
              <a:t>Proje </a:t>
            </a:r>
            <a:r>
              <a:rPr lang="tr-TR" sz="2000" dirty="0" smtClean="0">
                <a:latin typeface="Times New Roman" pitchFamily="18" charset="0"/>
                <a:cs typeface="Times New Roman" pitchFamily="18" charset="0"/>
              </a:rPr>
              <a:t>gerçekleşemez.</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81000"/>
            <a:ext cx="8229600" cy="57451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Nesnel </a:t>
            </a:r>
            <a:r>
              <a:rPr lang="tr-TR" sz="2000" b="1" dirty="0" smtClean="0">
                <a:latin typeface="Times New Roman" pitchFamily="18" charset="0"/>
                <a:cs typeface="Times New Roman" pitchFamily="18" charset="0"/>
              </a:rPr>
              <a:t>Başarı </a:t>
            </a:r>
            <a:r>
              <a:rPr lang="tr-TR" sz="2000" b="1" dirty="0" smtClean="0">
                <a:latin typeface="Times New Roman" pitchFamily="18" charset="0"/>
                <a:cs typeface="Times New Roman" pitchFamily="18" charset="0"/>
              </a:rPr>
              <a:t>Göstergeleri</a:t>
            </a:r>
          </a:p>
          <a:p>
            <a:pPr algn="just">
              <a:buNone/>
            </a:pPr>
            <a:endParaRPr lang="tr-TR" sz="2000" b="1"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Nesnel başarı göstergeleri, projenin çeşitli düzeylerinde gerçekleştireceğimizi belirttiğimiz işlerin etkilerinin nasıl ölçüleceğini belirtirler.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Göstergeler, elde ettiğiniz sonuçları göstermek üzere kullanacağınız niceliksel verilerden oluşur. Projenin amacı ve sonuçlarının doğrulanabilir ve ölçülebilir şekilde tanımlanmasını sağlarlar</a:t>
            </a:r>
            <a:r>
              <a:rPr lang="tr-TR" sz="2000" i="1" dirty="0" smtClean="0">
                <a:latin typeface="Times New Roman" pitchFamily="18" charset="0"/>
                <a:cs typeface="Times New Roman" pitchFamily="18" charset="0"/>
              </a:rPr>
              <a:t>.</a:t>
            </a:r>
          </a:p>
          <a:p>
            <a:pPr algn="just">
              <a:buNone/>
            </a:pPr>
            <a:endParaRPr lang="tr-TR" sz="2000" i="1"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Amaç ve sonuçlarla göstergeler arasında doğrusal bir neden-sonuç ilişkisi yoktur. Göstergeler, aynı zamanda dördüncü bölümde ele alınacak olan izleme ve değerlendirme için de temel oluştururlar</a:t>
            </a:r>
            <a:r>
              <a:rPr lang="tr-TR" sz="2000" dirty="0" smtClean="0">
                <a:latin typeface="Times New Roman" pitchFamily="18" charset="0"/>
                <a:cs typeface="Times New Roman" pitchFamily="18" charset="0"/>
              </a:rPr>
              <a:t>. </a:t>
            </a:r>
            <a:r>
              <a:rPr lang="tr-TR" sz="2000" i="1"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Dolayısıyla aşağıdaki soruların cevapları göstergelerde bulunacaktır:</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Genel hedefimize katkıda bulunduğumuzu başkalarına da ispatlayabilir miyiz?</a:t>
            </a: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Proje amacımızı gerçekleştirdik mi?</a:t>
            </a: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 </a:t>
            </a:r>
            <a:r>
              <a:rPr lang="tr-TR" sz="2000" i="1" dirty="0" smtClean="0">
                <a:latin typeface="Times New Roman" pitchFamily="18" charset="0"/>
                <a:cs typeface="Times New Roman" pitchFamily="18" charset="0"/>
              </a:rPr>
              <a:t>Gerçekleştirdiklerimiz istediğimiz etkiyi yarattı mı?</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Faaliyetler projenin amacı değildir. Amaca ulaşmakta gerekli etkiyi yaratmak için uygun araçlardır. Projelerde tüm dikkatin faaliyetlere yoğunlaşıp amacın ihmal edilmesi, en çok karşılaşılan hatalardandır. Eğer faaliyetler iyi planlanır ve uygulanırsa beklenen etkiler yaratılabilecek, bunlar da amaca ulaşılmasına katkıda bulunacaktır. </a:t>
            </a:r>
          </a:p>
          <a:p>
            <a:pPr algn="just"/>
            <a:endParaRPr lang="tr-TR" sz="2000" dirty="0" smtClean="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Başarı göstergelerinin oluşturulmasında bazı riskler ve güçlüklerle karşılaşılabilir.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Niteliksel değişimlerle ilgili göstergeleri oluşturmak daha zor olabilir. Bu durumda değişimin yaratacağı sonuçlarla ilgili olarak göstergeler kullanılabilir.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Özellikle yaşam kalitesini artırmak, bilinçlendirmek, </a:t>
            </a:r>
            <a:r>
              <a:rPr lang="tr-TR" sz="2000" dirty="0" err="1" smtClean="0">
                <a:latin typeface="Times New Roman" pitchFamily="18" charset="0"/>
                <a:cs typeface="Times New Roman" pitchFamily="18" charset="0"/>
              </a:rPr>
              <a:t>farkındalık</a:t>
            </a:r>
            <a:r>
              <a:rPr lang="tr-TR" sz="2000" dirty="0" smtClean="0">
                <a:latin typeface="Times New Roman" pitchFamily="18" charset="0"/>
                <a:cs typeface="Times New Roman" pitchFamily="18" charset="0"/>
              </a:rPr>
              <a:t> yaratmak gibi amaçlar ve çıktılar için bu yöntem kullanılabilir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gibi proje amaçları ve çıktıları tanımlandığında aşağıdaki soru sorulmalıdır:</a:t>
            </a: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Bu değişim sonucunda, özellikle hedef grupta, ne gibi davranış değişikliklerinin olmasını bekliyoruz?</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57200"/>
            <a:ext cx="8229600" cy="56689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Aile içi şiddet konusunda </a:t>
            </a:r>
            <a:r>
              <a:rPr lang="tr-TR" sz="2000" dirty="0" err="1" smtClean="0">
                <a:latin typeface="Times New Roman" pitchFamily="18" charset="0"/>
                <a:cs typeface="Times New Roman" pitchFamily="18" charset="0"/>
              </a:rPr>
              <a:t>farkındalığı</a:t>
            </a:r>
            <a:r>
              <a:rPr lang="tr-TR" sz="2000" dirty="0" smtClean="0">
                <a:latin typeface="Times New Roman" pitchFamily="18" charset="0"/>
                <a:cs typeface="Times New Roman" pitchFamily="18" charset="0"/>
              </a:rPr>
              <a:t> artırmayı amaçlayan bir projede göstergeyi tanımlayabilmek için, </a:t>
            </a:r>
            <a:r>
              <a:rPr lang="tr-TR" sz="2000" dirty="0" err="1" smtClean="0">
                <a:latin typeface="Times New Roman" pitchFamily="18" charset="0"/>
                <a:cs typeface="Times New Roman" pitchFamily="18" charset="0"/>
              </a:rPr>
              <a:t>farkındalığı</a:t>
            </a:r>
            <a:r>
              <a:rPr lang="tr-TR" sz="2000" dirty="0" smtClean="0">
                <a:latin typeface="Times New Roman" pitchFamily="18" charset="0"/>
                <a:cs typeface="Times New Roman" pitchFamily="18" charset="0"/>
              </a:rPr>
              <a:t> artmış olan kadınların davranışlarında ne gibi değişiklikler olacağını tartışmak gerekir.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Aynı şekilde sürdürülebilir kalkınma konusunda yerel halkın bilinçlenmesinin amaçlandığı bir projede de, bu konuda bilinçlenmiş olan yerel halkın davranışlarında oluşabilecek değişiklikler tartışılmalıdır.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57200"/>
            <a:ext cx="8229600" cy="56689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Bir köyde yaşayanların yaşam kalitesini artırmayı hedefleyen bir projede, proje amacının göstergeleri, köyde yaşayanlar tarafından belirlenmiştir. Buna göre köyde yaşam kalitesinin arttığını aşağıdakiler gösterecektir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3 sene içinde:</a:t>
            </a:r>
          </a:p>
          <a:p>
            <a:pPr algn="just"/>
            <a:r>
              <a:rPr lang="tr-TR" sz="2000" dirty="0" smtClean="0">
                <a:latin typeface="Times New Roman" pitchFamily="18" charset="0"/>
                <a:cs typeface="Times New Roman" pitchFamily="18" charset="0"/>
              </a:rPr>
              <a:t>– Köydeki evlerin en az %70’i tuğladan yapılmış olacak,</a:t>
            </a:r>
          </a:p>
          <a:p>
            <a:pPr algn="just"/>
            <a:r>
              <a:rPr lang="tr-TR" sz="2000" dirty="0" smtClean="0">
                <a:latin typeface="Times New Roman" pitchFamily="18" charset="0"/>
                <a:cs typeface="Times New Roman" pitchFamily="18" charset="0"/>
              </a:rPr>
              <a:t>– En az %40’ının çatıları demir kaplı olacak,</a:t>
            </a:r>
          </a:p>
          <a:p>
            <a:pPr algn="just"/>
            <a:r>
              <a:rPr lang="tr-TR" sz="2000" dirty="0" smtClean="0">
                <a:latin typeface="Times New Roman" pitchFamily="18" charset="0"/>
                <a:cs typeface="Times New Roman" pitchFamily="18" charset="0"/>
              </a:rPr>
              <a:t>– Genelde rastlanan hastalıklarda (dizanteri, cinsel yollarla bulaşan hastalıklar, vb.) %90 oranında azalma sağlanacak,</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p:cNvPicPr/>
          <p:nvPr/>
        </p:nvPicPr>
        <p:blipFill>
          <a:blip r:embed="rId2" cstate="print"/>
          <a:stretch>
            <a:fillRect/>
          </a:stretch>
        </p:blipFill>
        <p:spPr>
          <a:xfrm>
            <a:off x="1219200" y="1752600"/>
            <a:ext cx="6477000" cy="41910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81000"/>
            <a:ext cx="8229600" cy="57451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amacımız, projeyi gerçekleştirmemizin temel nedenidir. Üretilen sonuçlar aracılığıyla proje amacımıza ulaşacağımız varsayılmaktadır. Dolayısıyla bu düzeyde göstergeler, amacımızın gerçekleştiğini kanıtlayabilecek göstergeler olmalıdır.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hedef grubumuzun davranışlarında veya kuruluşların işleyişinde oluşan değişiklikler gibi.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düzeyde iyi belirlenmiş göstergeler, çıktılar düzeyindeki göstergelerin de daha iyi olmasına katkıda bulunacaktır.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Amaç düzeyinde gösterge, projemizin sürdürülebilir yararının ne olduğunu da ortaya koymalıdır.</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81000"/>
            <a:ext cx="8229600" cy="57451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Örnek projemiz üzerinden göstergelerimizi şöyle belirleyebiliriz:</a:t>
            </a: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Genel </a:t>
            </a:r>
            <a:r>
              <a:rPr lang="tr-TR" sz="2000" b="1" dirty="0" smtClean="0">
                <a:latin typeface="Times New Roman" pitchFamily="18" charset="0"/>
                <a:cs typeface="Times New Roman" pitchFamily="18" charset="0"/>
              </a:rPr>
              <a:t>Hedef Düzeyinde Nesnel Başarı Göstergesi</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Ankara Altındağ ilçesindeki öğrencilerin sağlıklı beslenmesini sağlamak</a:t>
            </a:r>
            <a:r>
              <a:rPr lang="tr-TR" sz="2000" dirty="0" smtClean="0">
                <a:latin typeface="Times New Roman" pitchFamily="18" charset="0"/>
                <a:cs typeface="Times New Roman" pitchFamily="18" charset="0"/>
              </a:rPr>
              <a:t>.</a:t>
            </a:r>
          </a:p>
          <a:p>
            <a:pPr algn="just">
              <a:buNone/>
            </a:pPr>
            <a:r>
              <a:rPr lang="tr-TR" sz="2000" b="1" dirty="0" smtClean="0">
                <a:latin typeface="Times New Roman" pitchFamily="18" charset="0"/>
                <a:cs typeface="Times New Roman" pitchFamily="18" charset="0"/>
              </a:rPr>
              <a:t>Adım1</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Ankara Altındağ ilçesinde eğitim yılı boyunca ilk ve orta okullarda servisle gelen ve alt gelir grubuna sahip 5000 öğrencinin sağlıklı beslenmesi sağlandı. 25 okulda uygulama gerçekleşti</a:t>
            </a:r>
            <a:r>
              <a:rPr lang="tr-TR" sz="2000" dirty="0" smtClean="0">
                <a:latin typeface="Times New Roman" pitchFamily="18" charset="0"/>
                <a:cs typeface="Times New Roman" pitchFamily="18" charset="0"/>
              </a:rPr>
              <a:t>.</a:t>
            </a:r>
          </a:p>
          <a:p>
            <a:pPr algn="just">
              <a:buNone/>
            </a:pPr>
            <a:r>
              <a:rPr lang="tr-TR" sz="2000" b="1" dirty="0" smtClean="0">
                <a:latin typeface="Times New Roman" pitchFamily="18" charset="0"/>
                <a:cs typeface="Times New Roman" pitchFamily="18" charset="0"/>
              </a:rPr>
              <a:t>Adım2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Projeden 4000 kişi faydalandı. Yapılan beslenme eğitimlerine %80 katılım sağlandı</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57200"/>
            <a:ext cx="8229600" cy="56689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Adım3</a:t>
            </a:r>
            <a:endParaRPr lang="tr-TR" sz="2000" dirty="0" smtClean="0">
              <a:latin typeface="Times New Roman" pitchFamily="18" charset="0"/>
              <a:cs typeface="Times New Roman" pitchFamily="18" charset="0"/>
            </a:endParaRPr>
          </a:p>
          <a:p>
            <a:pPr algn="just"/>
            <a:r>
              <a:rPr lang="tr-TR" sz="2000" dirty="0" err="1" smtClean="0">
                <a:latin typeface="Times New Roman" pitchFamily="18" charset="0"/>
                <a:cs typeface="Times New Roman" pitchFamily="18" charset="0"/>
              </a:rPr>
              <a:t>Obezite</a:t>
            </a:r>
            <a:r>
              <a:rPr lang="tr-TR" sz="2000" dirty="0" smtClean="0">
                <a:latin typeface="Times New Roman" pitchFamily="18" charset="0"/>
                <a:cs typeface="Times New Roman" pitchFamily="18" charset="0"/>
              </a:rPr>
              <a:t> azaldı,</a:t>
            </a:r>
          </a:p>
          <a:p>
            <a:pPr algn="just"/>
            <a:r>
              <a:rPr lang="tr-TR" sz="2000" dirty="0" smtClean="0">
                <a:latin typeface="Times New Roman" pitchFamily="18" charset="0"/>
                <a:cs typeface="Times New Roman" pitchFamily="18" charset="0"/>
              </a:rPr>
              <a:t>Başarı düzeyi arttı,</a:t>
            </a:r>
          </a:p>
          <a:p>
            <a:pPr algn="just"/>
            <a:r>
              <a:rPr lang="tr-TR" sz="2000" dirty="0" smtClean="0">
                <a:latin typeface="Times New Roman" pitchFamily="18" charset="0"/>
                <a:cs typeface="Times New Roman" pitchFamily="18" charset="0"/>
              </a:rPr>
              <a:t>Beslenmeye bağlı hastalıkların azaldığı tespit edildi,</a:t>
            </a:r>
          </a:p>
          <a:p>
            <a:pPr algn="just"/>
            <a:r>
              <a:rPr lang="tr-TR" sz="2000" dirty="0" smtClean="0">
                <a:latin typeface="Times New Roman" pitchFamily="18" charset="0"/>
                <a:cs typeface="Times New Roman" pitchFamily="18" charset="0"/>
              </a:rPr>
              <a:t>Çevre kirliliğinin büyük ölçüde azaldığı tespit edildi,</a:t>
            </a:r>
          </a:p>
          <a:p>
            <a:pPr algn="just"/>
            <a:r>
              <a:rPr lang="tr-TR" sz="2000" dirty="0" smtClean="0">
                <a:latin typeface="Times New Roman" pitchFamily="18" charset="0"/>
                <a:cs typeface="Times New Roman" pitchFamily="18" charset="0"/>
              </a:rPr>
              <a:t>Kolektif bilincin geliştiği gözlemlendi.</a:t>
            </a: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Adım4</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1 ay hazırlık dönemi olmak üzere 11 aylık bir uygulama hacmi kapsamaktadır( 1 eğitim-öğretim yılı</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57200"/>
            <a:ext cx="8229600" cy="56689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Proje Amacı Düzeyinde Nesnel Başarı Göstergeleri</a:t>
            </a:r>
            <a:endParaRPr lang="tr-TR" sz="2000" dirty="0" smtClean="0">
              <a:latin typeface="Times New Roman" pitchFamily="18" charset="0"/>
              <a:cs typeface="Times New Roman" pitchFamily="18" charset="0"/>
            </a:endParaRPr>
          </a:p>
          <a:p>
            <a:pPr algn="just">
              <a:buNone/>
            </a:pPr>
            <a:endParaRPr lang="tr-TR" sz="2000" b="1"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Adım1</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Projede amaçlanan hedef kitlenin %80’inin sağlıksız beslenme sorunu çözüldü.</a:t>
            </a:r>
          </a:p>
          <a:p>
            <a:pPr algn="just">
              <a:buNone/>
            </a:pPr>
            <a:r>
              <a:rPr lang="tr-TR" sz="2000" b="1" dirty="0" smtClean="0">
                <a:latin typeface="Times New Roman" pitchFamily="18" charset="0"/>
                <a:cs typeface="Times New Roman" pitchFamily="18" charset="0"/>
              </a:rPr>
              <a:t>Adım2</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Projeden 25 okul ve 4000 öğrenci faydalandı.</a:t>
            </a:r>
          </a:p>
          <a:p>
            <a:pPr algn="just">
              <a:buNone/>
            </a:pPr>
            <a:r>
              <a:rPr lang="tr-TR" sz="2000" b="1" dirty="0" smtClean="0">
                <a:latin typeface="Times New Roman" pitchFamily="18" charset="0"/>
                <a:cs typeface="Times New Roman" pitchFamily="18" charset="0"/>
              </a:rPr>
              <a:t>Adım3</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Veli ve öğrencilerde sağlıklı beslenme tutumlarına ilişkin değişiklikler sağlandı. Tutum değişiklikleri anket uygulamaları ile tespit edildi.</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Projemizin </a:t>
            </a:r>
            <a:r>
              <a:rPr lang="tr-TR" sz="2000" dirty="0" smtClean="0">
                <a:latin typeface="Times New Roman" pitchFamily="18" charset="0"/>
                <a:cs typeface="Times New Roman" pitchFamily="18" charset="0"/>
              </a:rPr>
              <a:t>nesnel başarı göstergelerini somut olarak belirledikten sonra kaynak planlaması aşamasına geçiyoruz.</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04800"/>
            <a:ext cx="8229600" cy="58213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Kaynakların </a:t>
            </a:r>
            <a:r>
              <a:rPr lang="tr-TR" sz="2000" b="1" dirty="0" smtClean="0">
                <a:latin typeface="Times New Roman" pitchFamily="18" charset="0"/>
                <a:cs typeface="Times New Roman" pitchFamily="18" charset="0"/>
              </a:rPr>
              <a:t>Planlanması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aşamada projenin faaliyetlerini gerçekleştirmek için gerekli kaynakları belirlemeye çalışacağız.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kaynaklar belirlendikten sonra bütçeyi oluşturmak kolaylaşacaktır.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Planlama aşamasında yapılan kaynak planlaması, faaliyetleri gerçekleştirmek için gerekli girdilerin ve bunların miktarlarının listelenmesini kapsar.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Kaynaklar insan kaynakları ve fiziksel kaynaklar (donanım) olarak iki ana başlıkta toplanabilir.</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Kaynak planlaması tamamlandığında, proje faaliyetleri için gerekli olan kaynakların finansal olarak ifade edilmesi, yani bütçenin yapılması için gerekli altyapı oluşturulmuş olacaktır.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Dolayısıyla kaynak planlaması, faaliyetlerden bütçeye giden yolun köprüsüdür. Projenin uygulama aşamasında kaynak planlaması daha ayrıntılı olarak faaliyet temelinde ve aylık </a:t>
            </a:r>
            <a:r>
              <a:rPr lang="tr-TR" sz="2000" dirty="0" smtClean="0">
                <a:latin typeface="Times New Roman" pitchFamily="18" charset="0"/>
                <a:cs typeface="Times New Roman" pitchFamily="18" charset="0"/>
              </a:rPr>
              <a:t>hesaplanır.  </a:t>
            </a:r>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Bir diğer önemli kavram olan faaliyet planlaması, projenin amacında belirlenmiş dönüşümü sağlamak üzere yapılması gereken işlerin (faaliyetlerin) planlanmasıdır. </a:t>
            </a:r>
          </a:p>
          <a:p>
            <a:pPr algn="just"/>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Faaliyet planlaması, projenin sürdürülmesinde gerekli olacak insan, teknik ve diğer kaynakların ayrıntılı olarak şekillenmesi ve buna bağlı olarak proje bütçesinin netleşmesine yardımcı olacaktır.</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 faaliyetleri planlaması sürecinde bir “iş döküm ağacı” oluşturulur.  </a:t>
            </a:r>
            <a:endParaRPr lang="tr-TR" sz="2000"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81000"/>
            <a:ext cx="8229600" cy="57451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Temel Adımları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Kaynak </a:t>
            </a:r>
            <a:r>
              <a:rPr lang="tr-TR" sz="2000" dirty="0" smtClean="0">
                <a:latin typeface="Times New Roman" pitchFamily="18" charset="0"/>
                <a:cs typeface="Times New Roman" pitchFamily="18" charset="0"/>
              </a:rPr>
              <a:t>planlaması temelde iki adımdan oluşur. Bunlar:</a:t>
            </a:r>
          </a:p>
          <a:p>
            <a:pPr lvl="0" algn="just"/>
            <a:r>
              <a:rPr lang="tr-TR" sz="2000" dirty="0" smtClean="0">
                <a:latin typeface="Times New Roman" pitchFamily="18" charset="0"/>
                <a:cs typeface="Times New Roman" pitchFamily="18" charset="0"/>
              </a:rPr>
              <a:t>Proje faaliyetleri için gerekli kaynakların (girdilerin) belirlenmesi,</a:t>
            </a:r>
          </a:p>
          <a:p>
            <a:pPr lvl="0" algn="just"/>
            <a:r>
              <a:rPr lang="tr-TR" sz="2000" dirty="0" smtClean="0">
                <a:latin typeface="Times New Roman" pitchFamily="18" charset="0"/>
                <a:cs typeface="Times New Roman" pitchFamily="18" charset="0"/>
              </a:rPr>
              <a:t>Proje süresince bu kaynaklara ne miktarda ihtiyaç duyulacağının saptanmasıdır.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Birinci adımda, faaliyetleri gerçekleştirmek için gerekli insan, donanım, malzeme, mekân, arazi, altyapı, doküman gibi kaynaklar (girdiler) her ana faaliyet üzerinden giderek belirlenir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İkinci </a:t>
            </a:r>
            <a:r>
              <a:rPr lang="tr-TR" sz="2000" dirty="0" smtClean="0">
                <a:latin typeface="Times New Roman" pitchFamily="18" charset="0"/>
                <a:cs typeface="Times New Roman" pitchFamily="18" charset="0"/>
              </a:rPr>
              <a:t>adımda ise, listelenen kaynakların yanına proje süresinde kaç birim gerekeceği ortaya konulmaktadır.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o"/>
          <p:cNvGraphicFramePr>
            <a:graphicFrameLocks noGrp="1"/>
          </p:cNvGraphicFramePr>
          <p:nvPr/>
        </p:nvGraphicFramePr>
        <p:xfrm>
          <a:off x="228600" y="304799"/>
          <a:ext cx="8458200" cy="6096000"/>
        </p:xfrm>
        <a:graphic>
          <a:graphicData uri="http://schemas.openxmlformats.org/drawingml/2006/table">
            <a:tbl>
              <a:tblPr/>
              <a:tblGrid>
                <a:gridCol w="4229100"/>
                <a:gridCol w="4229100"/>
              </a:tblGrid>
              <a:tr h="358588">
                <a:tc>
                  <a:txBody>
                    <a:bodyPr/>
                    <a:lstStyle/>
                    <a:p>
                      <a:pPr indent="226695" algn="just">
                        <a:lnSpc>
                          <a:spcPct val="115000"/>
                        </a:lnSpc>
                        <a:spcAft>
                          <a:spcPts val="0"/>
                        </a:spcAft>
                      </a:pPr>
                      <a:r>
                        <a:rPr lang="tr-TR" sz="1100" b="1">
                          <a:latin typeface="Calibri"/>
                          <a:ea typeface="Times New Roman"/>
                          <a:cs typeface="Times New Roman"/>
                        </a:rPr>
                        <a:t>İnsan Kaynağı</a:t>
                      </a:r>
                      <a:endParaRPr lang="tr-T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gn="just">
                        <a:lnSpc>
                          <a:spcPct val="115000"/>
                        </a:lnSpc>
                        <a:spcAft>
                          <a:spcPts val="0"/>
                        </a:spcAft>
                      </a:pPr>
                      <a:r>
                        <a:rPr lang="tr-TR" sz="1100" b="1">
                          <a:latin typeface="Calibri"/>
                          <a:ea typeface="Times New Roman"/>
                          <a:cs typeface="Times New Roman"/>
                        </a:rPr>
                        <a:t>Miktar ve</a:t>
                      </a:r>
                      <a:r>
                        <a:rPr lang="tr-TR" sz="1100" b="1" spc="75">
                          <a:latin typeface="Calibri"/>
                          <a:ea typeface="Times New Roman"/>
                          <a:cs typeface="Times New Roman"/>
                        </a:rPr>
                        <a:t> </a:t>
                      </a:r>
                      <a:r>
                        <a:rPr lang="tr-TR" sz="1100" b="1">
                          <a:latin typeface="Calibri"/>
                          <a:ea typeface="Times New Roman"/>
                          <a:cs typeface="Times New Roman"/>
                        </a:rPr>
                        <a:t>birimi</a:t>
                      </a:r>
                      <a:endParaRPr lang="tr-T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7294">
                <a:tc>
                  <a:txBody>
                    <a:bodyPr/>
                    <a:lstStyle/>
                    <a:p>
                      <a:pPr indent="226695" algn="just">
                        <a:lnSpc>
                          <a:spcPct val="115000"/>
                        </a:lnSpc>
                        <a:spcAft>
                          <a:spcPts val="0"/>
                        </a:spcAft>
                      </a:pPr>
                      <a:r>
                        <a:rPr lang="tr-TR" sz="1100">
                          <a:latin typeface="Calibri"/>
                          <a:ea typeface="Times New Roman"/>
                          <a:cs typeface="Times New Roman"/>
                        </a:rPr>
                        <a:t>1 Koordinatör</a:t>
                      </a:r>
                    </a:p>
                    <a:p>
                      <a:pPr indent="226695" algn="just">
                        <a:lnSpc>
                          <a:spcPct val="115000"/>
                        </a:lnSpc>
                        <a:spcAft>
                          <a:spcPts val="0"/>
                        </a:spcAft>
                      </a:pPr>
                      <a:r>
                        <a:rPr lang="tr-TR" sz="1100">
                          <a:latin typeface="Calibri"/>
                          <a:ea typeface="Times New Roman"/>
                          <a:cs typeface="Times New Roman"/>
                        </a:rPr>
                        <a:t>2 Koordinatör yardımcısı</a:t>
                      </a:r>
                    </a:p>
                    <a:p>
                      <a:pPr indent="226695" algn="just">
                        <a:lnSpc>
                          <a:spcPct val="115000"/>
                        </a:lnSpc>
                        <a:spcAft>
                          <a:spcPts val="0"/>
                        </a:spcAft>
                      </a:pPr>
                      <a:r>
                        <a:rPr lang="tr-TR" sz="1100">
                          <a:latin typeface="Calibri"/>
                          <a:ea typeface="Times New Roman"/>
                          <a:cs typeface="Times New Roman"/>
                        </a:rPr>
                        <a:t>1 idari asistan</a:t>
                      </a:r>
                    </a:p>
                    <a:p>
                      <a:pPr indent="226695" algn="just">
                        <a:lnSpc>
                          <a:spcPct val="115000"/>
                        </a:lnSpc>
                        <a:spcAft>
                          <a:spcPts val="0"/>
                        </a:spcAft>
                      </a:pPr>
                      <a:r>
                        <a:rPr lang="tr-TR" sz="1100">
                          <a:latin typeface="Calibri"/>
                          <a:ea typeface="Times New Roman"/>
                          <a:cs typeface="Times New Roman"/>
                        </a:rPr>
                        <a:t>Eğitmenler</a:t>
                      </a:r>
                    </a:p>
                    <a:p>
                      <a:pPr indent="226695" algn="just">
                        <a:lnSpc>
                          <a:spcPct val="115000"/>
                        </a:lnSpc>
                        <a:spcAft>
                          <a:spcPts val="0"/>
                        </a:spcAft>
                      </a:pPr>
                      <a:r>
                        <a:rPr lang="tr-TR" sz="1100">
                          <a:latin typeface="Calibri"/>
                          <a:ea typeface="Times New Roman"/>
                          <a:cs typeface="Times New Roman"/>
                        </a:rPr>
                        <a:t>Yabancı eğitmenler</a:t>
                      </a:r>
                    </a:p>
                    <a:p>
                      <a:pPr indent="226695" algn="just">
                        <a:lnSpc>
                          <a:spcPct val="115000"/>
                        </a:lnSpc>
                        <a:spcAft>
                          <a:spcPts val="0"/>
                        </a:spcAft>
                      </a:pPr>
                      <a:r>
                        <a:rPr lang="tr-TR" sz="1100">
                          <a:latin typeface="Calibri"/>
                          <a:ea typeface="Times New Roman"/>
                          <a:cs typeface="Times New Roman"/>
                        </a:rPr>
                        <a:t>Tercümanlar</a:t>
                      </a:r>
                    </a:p>
                    <a:p>
                      <a:pPr indent="226695" algn="just">
                        <a:lnSpc>
                          <a:spcPct val="115000"/>
                        </a:lnSpc>
                        <a:spcAft>
                          <a:spcPts val="0"/>
                        </a:spcAft>
                      </a:pPr>
                      <a:r>
                        <a:rPr lang="tr-TR" sz="1100">
                          <a:latin typeface="Calibri"/>
                          <a:ea typeface="Times New Roman"/>
                          <a:cs typeface="Times New Roman"/>
                        </a:rPr>
                        <a:t>1 web yöneticisi</a:t>
                      </a:r>
                    </a:p>
                    <a:p>
                      <a:pPr indent="226695" algn="just">
                        <a:lnSpc>
                          <a:spcPct val="115000"/>
                        </a:lnSpc>
                        <a:spcAft>
                          <a:spcPts val="0"/>
                        </a:spcAft>
                      </a:pPr>
                      <a:r>
                        <a:rPr lang="tr-TR" sz="1100">
                          <a:latin typeface="Calibri"/>
                          <a:ea typeface="Times New Roman"/>
                          <a:cs typeface="Times New Roman"/>
                        </a:rPr>
                        <a:t>1 kütüphaneci</a:t>
                      </a:r>
                    </a:p>
                    <a:p>
                      <a:pPr indent="226695" algn="just">
                        <a:lnSpc>
                          <a:spcPct val="115000"/>
                        </a:lnSpc>
                        <a:spcAft>
                          <a:spcPts val="0"/>
                        </a:spcAft>
                      </a:pPr>
                      <a:r>
                        <a:rPr lang="tr-TR" sz="1100">
                          <a:latin typeface="Calibri"/>
                          <a:ea typeface="Times New Roman"/>
                          <a:cs typeface="Times New Roman"/>
                        </a:rPr>
                        <a:t>2 hukukçu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gn="just">
                        <a:lnSpc>
                          <a:spcPct val="115000"/>
                        </a:lnSpc>
                        <a:spcAft>
                          <a:spcPts val="0"/>
                        </a:spcAft>
                      </a:pPr>
                      <a:r>
                        <a:rPr lang="tr-TR" sz="1100">
                          <a:latin typeface="Calibri"/>
                          <a:ea typeface="Times New Roman"/>
                          <a:cs typeface="Times New Roman"/>
                        </a:rPr>
                        <a:t>12 ay</a:t>
                      </a:r>
                    </a:p>
                    <a:p>
                      <a:pPr indent="226695" algn="just">
                        <a:lnSpc>
                          <a:spcPct val="115000"/>
                        </a:lnSpc>
                        <a:spcAft>
                          <a:spcPts val="0"/>
                        </a:spcAft>
                      </a:pPr>
                      <a:r>
                        <a:rPr lang="tr-TR" sz="1100">
                          <a:latin typeface="Calibri"/>
                          <a:ea typeface="Times New Roman"/>
                          <a:cs typeface="Times New Roman"/>
                        </a:rPr>
                        <a:t>24 ay</a:t>
                      </a:r>
                    </a:p>
                    <a:p>
                      <a:pPr indent="226695" algn="just">
                        <a:lnSpc>
                          <a:spcPct val="115000"/>
                        </a:lnSpc>
                        <a:spcAft>
                          <a:spcPts val="0"/>
                        </a:spcAft>
                      </a:pPr>
                      <a:r>
                        <a:rPr lang="tr-TR" sz="1100">
                          <a:latin typeface="Calibri"/>
                          <a:ea typeface="Times New Roman"/>
                          <a:cs typeface="Times New Roman"/>
                        </a:rPr>
                        <a:t>12 ay</a:t>
                      </a:r>
                    </a:p>
                    <a:p>
                      <a:pPr indent="226695" algn="just">
                        <a:lnSpc>
                          <a:spcPct val="115000"/>
                        </a:lnSpc>
                        <a:spcAft>
                          <a:spcPts val="0"/>
                        </a:spcAft>
                      </a:pPr>
                      <a:r>
                        <a:rPr lang="tr-TR" sz="1100">
                          <a:latin typeface="Calibri"/>
                          <a:ea typeface="Times New Roman"/>
                          <a:cs typeface="Times New Roman"/>
                        </a:rPr>
                        <a:t>300 saat</a:t>
                      </a:r>
                    </a:p>
                    <a:p>
                      <a:pPr indent="226695" algn="just">
                        <a:lnSpc>
                          <a:spcPct val="115000"/>
                        </a:lnSpc>
                        <a:spcAft>
                          <a:spcPts val="0"/>
                        </a:spcAft>
                      </a:pPr>
                      <a:r>
                        <a:rPr lang="tr-TR" sz="1100">
                          <a:latin typeface="Calibri"/>
                          <a:ea typeface="Times New Roman"/>
                          <a:cs typeface="Times New Roman"/>
                        </a:rPr>
                        <a:t>60 saat</a:t>
                      </a:r>
                    </a:p>
                    <a:p>
                      <a:pPr indent="226695" algn="just">
                        <a:lnSpc>
                          <a:spcPct val="115000"/>
                        </a:lnSpc>
                        <a:spcAft>
                          <a:spcPts val="0"/>
                        </a:spcAft>
                      </a:pPr>
                      <a:r>
                        <a:rPr lang="tr-TR" sz="1100">
                          <a:latin typeface="Calibri"/>
                          <a:ea typeface="Times New Roman"/>
                          <a:cs typeface="Times New Roman"/>
                        </a:rPr>
                        <a:t>120 saat</a:t>
                      </a:r>
                    </a:p>
                    <a:p>
                      <a:pPr indent="226695" algn="just">
                        <a:lnSpc>
                          <a:spcPct val="115000"/>
                        </a:lnSpc>
                        <a:spcAft>
                          <a:spcPts val="0"/>
                        </a:spcAft>
                      </a:pPr>
                      <a:r>
                        <a:rPr lang="tr-TR" sz="1100">
                          <a:latin typeface="Calibri"/>
                          <a:ea typeface="Times New Roman"/>
                          <a:cs typeface="Times New Roman"/>
                        </a:rPr>
                        <a:t>6 ay</a:t>
                      </a:r>
                    </a:p>
                    <a:p>
                      <a:pPr indent="226695" algn="just">
                        <a:lnSpc>
                          <a:spcPct val="115000"/>
                        </a:lnSpc>
                        <a:spcAft>
                          <a:spcPts val="0"/>
                        </a:spcAft>
                      </a:pPr>
                      <a:r>
                        <a:rPr lang="tr-TR" sz="1100">
                          <a:latin typeface="Calibri"/>
                          <a:ea typeface="Times New Roman"/>
                          <a:cs typeface="Times New Roman"/>
                        </a:rPr>
                        <a:t>3 ay</a:t>
                      </a:r>
                    </a:p>
                    <a:p>
                      <a:pPr indent="226695" algn="just">
                        <a:lnSpc>
                          <a:spcPct val="115000"/>
                        </a:lnSpc>
                        <a:spcAft>
                          <a:spcPts val="0"/>
                        </a:spcAft>
                      </a:pPr>
                      <a:r>
                        <a:rPr lang="tr-TR" sz="1100">
                          <a:latin typeface="Calibri"/>
                          <a:ea typeface="Times New Roman"/>
                          <a:cs typeface="Times New Roman"/>
                        </a:rPr>
                        <a:t>3 ay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588">
                <a:tc>
                  <a:txBody>
                    <a:bodyPr/>
                    <a:lstStyle/>
                    <a:p>
                      <a:pPr indent="226695" algn="just">
                        <a:lnSpc>
                          <a:spcPct val="115000"/>
                        </a:lnSpc>
                        <a:spcAft>
                          <a:spcPts val="0"/>
                        </a:spcAft>
                      </a:pPr>
                      <a:r>
                        <a:rPr lang="tr-TR" sz="1100" b="1">
                          <a:latin typeface="Calibri"/>
                          <a:ea typeface="Times New Roman"/>
                          <a:cs typeface="Times New Roman"/>
                        </a:rPr>
                        <a:t>Donanım</a:t>
                      </a:r>
                      <a:endParaRPr lang="tr-T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gn="just">
                        <a:lnSpc>
                          <a:spcPct val="115000"/>
                        </a:lnSpc>
                        <a:spcAft>
                          <a:spcPts val="0"/>
                        </a:spcAft>
                      </a:pPr>
                      <a:r>
                        <a:rPr lang="tr-TR" sz="1100" b="1">
                          <a:latin typeface="Calibri"/>
                          <a:ea typeface="Times New Roman"/>
                          <a:cs typeface="Times New Roman"/>
                        </a:rPr>
                        <a:t>Miktar ve</a:t>
                      </a:r>
                      <a:r>
                        <a:rPr lang="tr-TR" sz="1100" b="1" spc="75">
                          <a:latin typeface="Calibri"/>
                          <a:ea typeface="Times New Roman"/>
                          <a:cs typeface="Times New Roman"/>
                        </a:rPr>
                        <a:t> </a:t>
                      </a:r>
                      <a:r>
                        <a:rPr lang="tr-TR" sz="1100" b="1">
                          <a:latin typeface="Calibri"/>
                          <a:ea typeface="Times New Roman"/>
                          <a:cs typeface="Times New Roman"/>
                        </a:rPr>
                        <a:t>birimi</a:t>
                      </a:r>
                      <a:endParaRPr lang="tr-TR"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1530">
                <a:tc>
                  <a:txBody>
                    <a:bodyPr/>
                    <a:lstStyle/>
                    <a:p>
                      <a:pPr indent="226695" algn="just">
                        <a:lnSpc>
                          <a:spcPct val="115000"/>
                        </a:lnSpc>
                        <a:spcAft>
                          <a:spcPts val="0"/>
                        </a:spcAft>
                      </a:pPr>
                      <a:r>
                        <a:rPr lang="tr-TR" sz="1100">
                          <a:latin typeface="Calibri"/>
                          <a:ea typeface="Times New Roman"/>
                          <a:cs typeface="Times New Roman"/>
                        </a:rPr>
                        <a:t>Bilgisayar</a:t>
                      </a:r>
                    </a:p>
                    <a:p>
                      <a:pPr indent="226695" algn="just">
                        <a:lnSpc>
                          <a:spcPct val="115000"/>
                        </a:lnSpc>
                        <a:spcAft>
                          <a:spcPts val="0"/>
                        </a:spcAft>
                      </a:pPr>
                      <a:r>
                        <a:rPr lang="tr-TR" sz="1100">
                          <a:latin typeface="Calibri"/>
                          <a:ea typeface="Times New Roman"/>
                          <a:cs typeface="Times New Roman"/>
                        </a:rPr>
                        <a:t>Yazıcı</a:t>
                      </a:r>
                    </a:p>
                    <a:p>
                      <a:pPr indent="226695" algn="just">
                        <a:lnSpc>
                          <a:spcPct val="115000"/>
                        </a:lnSpc>
                        <a:spcAft>
                          <a:spcPts val="0"/>
                        </a:spcAft>
                      </a:pPr>
                      <a:r>
                        <a:rPr lang="tr-TR" sz="1100">
                          <a:latin typeface="Calibri"/>
                          <a:ea typeface="Times New Roman"/>
                          <a:cs typeface="Times New Roman"/>
                        </a:rPr>
                        <a:t>Derslik</a:t>
                      </a:r>
                    </a:p>
                    <a:p>
                      <a:pPr indent="226695" algn="just">
                        <a:lnSpc>
                          <a:spcPct val="115000"/>
                        </a:lnSpc>
                        <a:spcAft>
                          <a:spcPts val="0"/>
                        </a:spcAft>
                      </a:pPr>
                      <a:r>
                        <a:rPr lang="tr-TR" sz="1100">
                          <a:latin typeface="Calibri"/>
                          <a:ea typeface="Times New Roman"/>
                          <a:cs typeface="Times New Roman"/>
                        </a:rPr>
                        <a:t>Ofis</a:t>
                      </a:r>
                    </a:p>
                    <a:p>
                      <a:pPr indent="226695" algn="just">
                        <a:lnSpc>
                          <a:spcPct val="115000"/>
                        </a:lnSpc>
                        <a:spcAft>
                          <a:spcPts val="0"/>
                        </a:spcAft>
                      </a:pPr>
                      <a:r>
                        <a:rPr lang="tr-TR" sz="1100">
                          <a:latin typeface="Calibri"/>
                          <a:ea typeface="Times New Roman"/>
                          <a:cs typeface="Times New Roman"/>
                        </a:rPr>
                        <a:t>Telefon</a:t>
                      </a:r>
                    </a:p>
                    <a:p>
                      <a:pPr indent="226695" algn="just">
                        <a:lnSpc>
                          <a:spcPct val="115000"/>
                        </a:lnSpc>
                        <a:spcAft>
                          <a:spcPts val="0"/>
                        </a:spcAft>
                      </a:pPr>
                      <a:r>
                        <a:rPr lang="tr-TR" sz="1100">
                          <a:latin typeface="Calibri"/>
                          <a:ea typeface="Times New Roman"/>
                          <a:cs typeface="Times New Roman"/>
                        </a:rPr>
                        <a:t>Faks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gn="just">
                        <a:lnSpc>
                          <a:spcPct val="115000"/>
                        </a:lnSpc>
                        <a:spcAft>
                          <a:spcPts val="0"/>
                        </a:spcAft>
                      </a:pPr>
                      <a:r>
                        <a:rPr lang="tr-TR" sz="1100" b="1" dirty="0">
                          <a:latin typeface="Calibri"/>
                          <a:ea typeface="Times New Roman"/>
                          <a:cs typeface="Times New Roman"/>
                        </a:rPr>
                        <a:t>3 adet</a:t>
                      </a:r>
                      <a:endParaRPr lang="tr-TR" sz="1100" dirty="0">
                        <a:latin typeface="Calibri"/>
                        <a:ea typeface="Times New Roman"/>
                        <a:cs typeface="Times New Roman"/>
                      </a:endParaRPr>
                    </a:p>
                    <a:p>
                      <a:pPr indent="226695" algn="just">
                        <a:lnSpc>
                          <a:spcPct val="115000"/>
                        </a:lnSpc>
                        <a:spcAft>
                          <a:spcPts val="0"/>
                        </a:spcAft>
                      </a:pPr>
                      <a:r>
                        <a:rPr lang="tr-TR" sz="1100" b="1" dirty="0">
                          <a:latin typeface="Calibri"/>
                          <a:ea typeface="Times New Roman"/>
                          <a:cs typeface="Times New Roman"/>
                        </a:rPr>
                        <a:t>2 adet</a:t>
                      </a:r>
                      <a:endParaRPr lang="tr-TR" sz="1100" dirty="0">
                        <a:latin typeface="Calibri"/>
                        <a:ea typeface="Times New Roman"/>
                        <a:cs typeface="Times New Roman"/>
                      </a:endParaRPr>
                    </a:p>
                    <a:p>
                      <a:pPr indent="226695" algn="just">
                        <a:lnSpc>
                          <a:spcPct val="115000"/>
                        </a:lnSpc>
                        <a:spcAft>
                          <a:spcPts val="0"/>
                        </a:spcAft>
                      </a:pPr>
                      <a:r>
                        <a:rPr lang="tr-TR" sz="1100" b="1" dirty="0">
                          <a:latin typeface="Calibri"/>
                          <a:ea typeface="Times New Roman"/>
                          <a:cs typeface="Times New Roman"/>
                        </a:rPr>
                        <a:t>180 gün</a:t>
                      </a:r>
                      <a:endParaRPr lang="tr-TR" sz="1100" dirty="0">
                        <a:latin typeface="Calibri"/>
                        <a:ea typeface="Times New Roman"/>
                        <a:cs typeface="Times New Roman"/>
                      </a:endParaRPr>
                    </a:p>
                    <a:p>
                      <a:pPr indent="226695" algn="just">
                        <a:lnSpc>
                          <a:spcPct val="115000"/>
                        </a:lnSpc>
                        <a:spcAft>
                          <a:spcPts val="0"/>
                        </a:spcAft>
                      </a:pPr>
                      <a:r>
                        <a:rPr lang="tr-TR" sz="1100" b="1" dirty="0">
                          <a:latin typeface="Calibri"/>
                          <a:ea typeface="Times New Roman"/>
                          <a:cs typeface="Times New Roman"/>
                        </a:rPr>
                        <a:t>12 ay</a:t>
                      </a:r>
                      <a:endParaRPr lang="tr-TR" sz="1100" dirty="0">
                        <a:latin typeface="Calibri"/>
                        <a:ea typeface="Times New Roman"/>
                        <a:cs typeface="Times New Roman"/>
                      </a:endParaRPr>
                    </a:p>
                    <a:p>
                      <a:pPr indent="226695" algn="just">
                        <a:lnSpc>
                          <a:spcPct val="115000"/>
                        </a:lnSpc>
                        <a:spcAft>
                          <a:spcPts val="0"/>
                        </a:spcAft>
                      </a:pPr>
                      <a:r>
                        <a:rPr lang="tr-TR" sz="1100" b="1" dirty="0">
                          <a:latin typeface="Calibri"/>
                          <a:ea typeface="Times New Roman"/>
                          <a:cs typeface="Times New Roman"/>
                        </a:rPr>
                        <a:t>2 adet</a:t>
                      </a:r>
                      <a:endParaRPr lang="tr-TR" sz="1100" dirty="0">
                        <a:latin typeface="Calibri"/>
                        <a:ea typeface="Times New Roman"/>
                        <a:cs typeface="Times New Roman"/>
                      </a:endParaRPr>
                    </a:p>
                    <a:p>
                      <a:pPr indent="226695" algn="just">
                        <a:lnSpc>
                          <a:spcPct val="115000"/>
                        </a:lnSpc>
                        <a:spcAft>
                          <a:spcPts val="0"/>
                        </a:spcAft>
                      </a:pPr>
                      <a:r>
                        <a:rPr lang="tr-TR" sz="1100" b="1" dirty="0">
                          <a:latin typeface="Calibri"/>
                          <a:ea typeface="Times New Roman"/>
                          <a:cs typeface="Times New Roman"/>
                        </a:rPr>
                        <a:t>1 adet</a:t>
                      </a:r>
                      <a:endParaRPr lang="tr-TR"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04800"/>
            <a:ext cx="8229600" cy="5821363"/>
          </a:xfrm>
        </p:spPr>
        <p:txBody>
          <a:bodyPr/>
          <a:lstStyle/>
          <a:p>
            <a:pPr algn="just">
              <a:buNone/>
            </a:pPr>
            <a:endParaRPr lang="tr-TR"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İzleme ve Değerlendirme</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İzleme </a:t>
            </a:r>
            <a:r>
              <a:rPr lang="tr-TR" sz="2000" dirty="0" smtClean="0">
                <a:latin typeface="Times New Roman" pitchFamily="18" charset="0"/>
                <a:cs typeface="Times New Roman" pitchFamily="18" charset="0"/>
              </a:rPr>
              <a:t>ve değerlendirme, gerçekleştirilmek istenen sosyal dönüşümle ilgili kesin kanıtlar ortaya koymamızı sağlar.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kanıtlar aynı zamanda üretilen işten çıkarılabilecek olan bilgi için de kaynak oluştururlar.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İzleme ve değerlendirme aşaması proje yönetiminin temel bileşenleri </a:t>
            </a:r>
            <a:r>
              <a:rPr lang="tr-TR" sz="2000" i="1" dirty="0" smtClean="0">
                <a:latin typeface="Times New Roman" pitchFamily="18" charset="0"/>
                <a:cs typeface="Times New Roman" pitchFamily="18" charset="0"/>
              </a:rPr>
              <a:t>arasındadır.</a:t>
            </a:r>
          </a:p>
          <a:p>
            <a:pPr algn="just">
              <a:buNone/>
            </a:pPr>
            <a:endParaRPr lang="tr-TR" sz="2000" i="1"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4" name="3 Resim"/>
          <p:cNvPicPr/>
          <p:nvPr/>
        </p:nvPicPr>
        <p:blipFill>
          <a:blip r:embed="rId2" cstate="print"/>
          <a:srcRect/>
          <a:stretch>
            <a:fillRect/>
          </a:stretch>
        </p:blipFill>
        <p:spPr bwMode="auto">
          <a:xfrm>
            <a:off x="228600" y="152400"/>
            <a:ext cx="8610600" cy="6477000"/>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81000"/>
            <a:ext cx="8229600" cy="57451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İzleme, bir projenin uygulama süresi boyunca sürekli ve sistemli olarak veri ve bilgi toplama sürecidir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Toplanan bilgi, projenin düzenli olarak gözden geçirilmesi için kullanılabilir.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Böylelikle gerekli düzenlemeler, proje devam ederken gerçekleştirilebilir.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Değerlendirme ise öğrenme ve yönetme aracıdır. G</a:t>
            </a:r>
            <a:r>
              <a:rPr lang="tr-TR" sz="2000" dirty="0" smtClean="0">
                <a:latin typeface="Times New Roman" pitchFamily="18" charset="0"/>
                <a:cs typeface="Times New Roman" pitchFamily="18" charset="0"/>
              </a:rPr>
              <a:t>elecekte </a:t>
            </a:r>
            <a:r>
              <a:rPr lang="tr-TR" sz="2000" dirty="0" smtClean="0">
                <a:latin typeface="Times New Roman" pitchFamily="18" charset="0"/>
                <a:cs typeface="Times New Roman" pitchFamily="18" charset="0"/>
              </a:rPr>
              <a:t>yapılacak işleri iyileştirmek için gerçekleşeni yargılama ve değerlendirme sürecidir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Ölçme</a:t>
            </a:r>
            <a:r>
              <a:rPr lang="tr-TR" sz="2000" dirty="0" smtClean="0">
                <a:latin typeface="Times New Roman" pitchFamily="18" charset="0"/>
                <a:cs typeface="Times New Roman" pitchFamily="18" charset="0"/>
              </a:rPr>
              <a:t>, analiz ve değişimi yorumlamanın yanı sıra, hedeflerin ne kadarının gerçekleştirildiği ve başlangıçta olabileceklerle ilgili olarak yapılan kabullerin doğru olup olmadığına da, değerlendirmeyle karar verilir.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57200"/>
            <a:ext cx="8229600" cy="56689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Aşağıda yer alan tabloda açıklandığı gibi </a:t>
            </a:r>
            <a:r>
              <a:rPr lang="tr-TR" sz="2000" i="1" dirty="0" smtClean="0">
                <a:latin typeface="Times New Roman" pitchFamily="18" charset="0"/>
                <a:cs typeface="Times New Roman" pitchFamily="18" charset="0"/>
              </a:rPr>
              <a:t>izleme, mantıksal çerçevenin faaliyetler ve çıktılar düzeyinde gerçekleşen kısımlarını kapsar</a:t>
            </a:r>
            <a:r>
              <a:rPr lang="tr-TR" sz="2000" i="1" dirty="0" smtClean="0">
                <a:latin typeface="Times New Roman" pitchFamily="18" charset="0"/>
                <a:cs typeface="Times New Roman" pitchFamily="18" charset="0"/>
              </a:rPr>
              <a:t>.</a:t>
            </a:r>
          </a:p>
          <a:p>
            <a:pPr algn="just">
              <a:buNone/>
            </a:pPr>
            <a:endParaRPr lang="tr-TR" sz="2000" i="1"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Değerlendirme ise proje süreci sonunda ortaya çıkmasını planladığımız etkileri ölçmemizi, proje amacımızın ne kadar gerçekleştiğini ve genel hedefe ne kadar katkıda bulunduğumuzu ölçmemizi sağlamaktadır.</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o"/>
          <p:cNvGraphicFramePr>
            <a:graphicFrameLocks noGrp="1"/>
          </p:cNvGraphicFramePr>
          <p:nvPr/>
        </p:nvGraphicFramePr>
        <p:xfrm>
          <a:off x="304800" y="304801"/>
          <a:ext cx="8534400" cy="6248399"/>
        </p:xfrm>
        <a:graphic>
          <a:graphicData uri="http://schemas.openxmlformats.org/drawingml/2006/table">
            <a:tbl>
              <a:tblPr/>
              <a:tblGrid>
                <a:gridCol w="2844800"/>
                <a:gridCol w="2844800"/>
                <a:gridCol w="2844800"/>
              </a:tblGrid>
              <a:tr h="724720">
                <a:tc>
                  <a:txBody>
                    <a:bodyPr/>
                    <a:lstStyle/>
                    <a:p>
                      <a:pPr indent="226695">
                        <a:lnSpc>
                          <a:spcPct val="115000"/>
                        </a:lnSpc>
                        <a:spcAft>
                          <a:spcPts val="0"/>
                        </a:spcAft>
                      </a:pPr>
                      <a:endParaRPr lang="tr-TR" sz="1100">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nSpc>
                          <a:spcPct val="115000"/>
                        </a:lnSpc>
                        <a:spcAft>
                          <a:spcPts val="0"/>
                        </a:spcAft>
                      </a:pPr>
                      <a:r>
                        <a:rPr lang="tr-TR" sz="1100" b="1">
                          <a:latin typeface="Calibri"/>
                          <a:ea typeface="Times New Roman"/>
                          <a:cs typeface="Times New Roman"/>
                        </a:rPr>
                        <a:t>İzleme</a:t>
                      </a:r>
                      <a:endParaRPr lang="tr-TR" sz="1100">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nSpc>
                          <a:spcPct val="115000"/>
                        </a:lnSpc>
                        <a:spcAft>
                          <a:spcPts val="0"/>
                        </a:spcAft>
                      </a:pPr>
                      <a:r>
                        <a:rPr lang="tr-TR" sz="1100" b="1">
                          <a:latin typeface="Calibri"/>
                          <a:ea typeface="Times New Roman"/>
                          <a:cs typeface="Times New Roman"/>
                        </a:rPr>
                        <a:t>Değerlendirme</a:t>
                      </a:r>
                      <a:endParaRPr lang="tr-TR" sz="1100">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4825">
                <a:tc>
                  <a:txBody>
                    <a:bodyPr/>
                    <a:lstStyle/>
                    <a:p>
                      <a:pPr indent="226695">
                        <a:lnSpc>
                          <a:spcPct val="115000"/>
                        </a:lnSpc>
                        <a:spcAft>
                          <a:spcPts val="0"/>
                        </a:spcAft>
                      </a:pPr>
                      <a:r>
                        <a:rPr lang="tr-TR" sz="1100">
                          <a:latin typeface="Calibri"/>
                          <a:ea typeface="Times New Roman"/>
                          <a:cs typeface="Times New Roman"/>
                        </a:rPr>
                        <a:t>Kim yapar?</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nSpc>
                          <a:spcPct val="115000"/>
                        </a:lnSpc>
                        <a:spcAft>
                          <a:spcPts val="0"/>
                        </a:spcAft>
                      </a:pPr>
                      <a:r>
                        <a:rPr lang="tr-TR" sz="1100">
                          <a:latin typeface="Calibri"/>
                          <a:ea typeface="Times New Roman"/>
                          <a:cs typeface="Times New Roman"/>
                        </a:rPr>
                        <a:t>Her düzeyde proje ekibi</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nSpc>
                          <a:spcPct val="115000"/>
                        </a:lnSpc>
                        <a:spcAft>
                          <a:spcPts val="0"/>
                        </a:spcAft>
                      </a:pPr>
                      <a:r>
                        <a:rPr lang="tr-TR" sz="1100">
                          <a:latin typeface="Calibri"/>
                          <a:ea typeface="Times New Roman"/>
                          <a:cs typeface="Times New Roman"/>
                        </a:rPr>
                        <a:t>Dışarıdan bir gözlemci veya bir değerlendirme grubu</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7515">
                <a:tc>
                  <a:txBody>
                    <a:bodyPr/>
                    <a:lstStyle/>
                    <a:p>
                      <a:pPr indent="226695">
                        <a:lnSpc>
                          <a:spcPct val="115000"/>
                        </a:lnSpc>
                        <a:spcAft>
                          <a:spcPts val="0"/>
                        </a:spcAft>
                      </a:pPr>
                      <a:r>
                        <a:rPr lang="tr-TR" sz="1100">
                          <a:latin typeface="Calibri"/>
                          <a:ea typeface="Times New Roman"/>
                          <a:cs typeface="Times New Roman"/>
                        </a:rPr>
                        <a:t>Ne zaman yapar?</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nSpc>
                          <a:spcPct val="115000"/>
                        </a:lnSpc>
                        <a:spcAft>
                          <a:spcPts val="0"/>
                        </a:spcAft>
                      </a:pPr>
                      <a:r>
                        <a:rPr lang="tr-TR" sz="1100">
                          <a:latin typeface="Calibri"/>
                          <a:ea typeface="Times New Roman"/>
                          <a:cs typeface="Times New Roman"/>
                        </a:rPr>
                        <a:t>Proje süresince sürekli olarak</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nSpc>
                          <a:spcPct val="115000"/>
                        </a:lnSpc>
                        <a:spcAft>
                          <a:spcPts val="0"/>
                        </a:spcAft>
                      </a:pPr>
                      <a:r>
                        <a:rPr lang="tr-TR" sz="1100">
                          <a:latin typeface="Calibri"/>
                          <a:ea typeface="Times New Roman"/>
                          <a:cs typeface="Times New Roman"/>
                        </a:rPr>
                        <a:t>Belirli dönemlerde: Proje başlamadan, proje ortasında, proje sonunda, proje bittikten belli bir süre sonra</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1339">
                <a:tc>
                  <a:txBody>
                    <a:bodyPr/>
                    <a:lstStyle/>
                    <a:p>
                      <a:pPr indent="226695">
                        <a:lnSpc>
                          <a:spcPct val="115000"/>
                        </a:lnSpc>
                        <a:spcAft>
                          <a:spcPts val="0"/>
                        </a:spcAft>
                      </a:pPr>
                      <a:r>
                        <a:rPr lang="tr-TR" sz="1100">
                          <a:latin typeface="Calibri"/>
                          <a:ea typeface="Times New Roman"/>
                          <a:cs typeface="Times New Roman"/>
                        </a:rPr>
                        <a:t>Niçin yapar?</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nSpc>
                          <a:spcPct val="115000"/>
                        </a:lnSpc>
                        <a:spcAft>
                          <a:spcPts val="0"/>
                        </a:spcAft>
                      </a:pPr>
                      <a:r>
                        <a:rPr lang="tr-TR" sz="1100">
                          <a:latin typeface="Calibri"/>
                          <a:ea typeface="Times New Roman"/>
                          <a:cs typeface="Times New Roman"/>
                        </a:rPr>
                        <a:t>Projenin ilerleyişini takip edebilmek, gerektiğinde önlemler almak ve güncellemek için</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nSpc>
                          <a:spcPct val="115000"/>
                        </a:lnSpc>
                        <a:spcAft>
                          <a:spcPts val="0"/>
                        </a:spcAft>
                      </a:pPr>
                      <a:r>
                        <a:rPr lang="tr-TR" sz="1100" dirty="0">
                          <a:latin typeface="Calibri"/>
                          <a:ea typeface="Times New Roman"/>
                          <a:cs typeface="Times New Roman"/>
                        </a:rPr>
                        <a:t>Diğer program ve projelerde uygulanabilecek bir öğrenme süreci geliştirmek, var olan örgüt politikalarını gözden geçirmek üzere girdi sağlamak için</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Proje sürecinin izlenmesi üç farklı alanın izlenmesiyle yapılmalıdır</a:t>
            </a:r>
            <a:r>
              <a:rPr lang="tr-TR" sz="2000" i="1"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lvl="0" algn="just"/>
            <a:r>
              <a:rPr lang="tr-TR" sz="2000" i="1" dirty="0" smtClean="0">
                <a:latin typeface="Times New Roman" pitchFamily="18" charset="0"/>
                <a:cs typeface="Times New Roman" pitchFamily="18" charset="0"/>
              </a:rPr>
              <a:t>Proje tarafından oluşturulan yapı ve sağlanan hizmetlerin fiziksel olarak üretiminin izlenmesi (faaliyetlerin izlenmesi)</a:t>
            </a:r>
            <a:endParaRPr lang="tr-TR" sz="2000" dirty="0" smtClean="0">
              <a:latin typeface="Times New Roman" pitchFamily="18" charset="0"/>
              <a:cs typeface="Times New Roman" pitchFamily="18" charset="0"/>
            </a:endParaRPr>
          </a:p>
          <a:p>
            <a:pPr lvl="0" algn="just"/>
            <a:r>
              <a:rPr lang="tr-TR" sz="2000" i="1" dirty="0" smtClean="0">
                <a:latin typeface="Times New Roman" pitchFamily="18" charset="0"/>
                <a:cs typeface="Times New Roman" pitchFamily="18" charset="0"/>
              </a:rPr>
              <a:t>Hedef gruplar tarafından yapılanların ve hizmetlerin kullanılmasının izlenmesi (çıktıların izlenmesi)</a:t>
            </a:r>
            <a:endParaRPr lang="tr-TR" sz="2000" dirty="0" smtClean="0">
              <a:latin typeface="Times New Roman" pitchFamily="18" charset="0"/>
              <a:cs typeface="Times New Roman" pitchFamily="18" charset="0"/>
            </a:endParaRPr>
          </a:p>
          <a:p>
            <a:pPr lvl="0" algn="just"/>
            <a:r>
              <a:rPr lang="tr-TR" sz="2000" i="1" dirty="0" smtClean="0">
                <a:latin typeface="Times New Roman" pitchFamily="18" charset="0"/>
                <a:cs typeface="Times New Roman" pitchFamily="18" charset="0"/>
              </a:rPr>
              <a:t>Mali kaynakların yönetiminin izlenmesi</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graphicFrame>
        <p:nvGraphicFramePr>
          <p:cNvPr id="1026" name="Object 2"/>
          <p:cNvGraphicFramePr>
            <a:graphicFrameLocks noChangeAspect="1"/>
          </p:cNvGraphicFramePr>
          <p:nvPr/>
        </p:nvGraphicFramePr>
        <p:xfrm>
          <a:off x="220663" y="152400"/>
          <a:ext cx="8704262" cy="6477000"/>
        </p:xfrm>
        <a:graphic>
          <a:graphicData uri="http://schemas.openxmlformats.org/presentationml/2006/ole">
            <p:oleObj spid="_x0000_s1026" name="Resim" r:id="rId3" imgW="8704762" imgH="4153480" progId="StaticMetafile">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İş döküm ağacı, projede öngörülen dönüşümü sağlamak için yapılacak ana faaliyetlerin kararlaştırılması, ana faaliyetlerin detaylandırılarak alt faaliyetlerin saptanması, ana faaliyetleri gerçekleştirmek ve kolayca yönetebilmek için gerekli alt adımların bulunması ve bunların bir ağacın köklerinin yayılmasına benzetilerek gösterimidir. </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İş döküm ağacı oluşturmak için uygulanacak yöntem, her faaliyeti alt faaliyetlere bölmek ve sonra her alt faaliyeti de parçalara ayırmaktır. </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Alt faaliyetlerin ne kadar detaylandırılacağı en önemli karar noktasıdır.</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Alt faaliyetlerde çok ayrıntıya inmek ya da yeterince detaylandırmamak, projenin süresi, ihtiyaç duyulacak olan kaynakları ve bütçesi konusunda doğru olmayan sonuçlar doğurabilir.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 faaliyetleri aşamasında yalnızca proje faaliyetlerini belirlemekle kalmıyor, aynı zamanda hangi işin ne kadar sürede yapılacağına ilişkin bir zaman çizelgesi de oluşturuyoruz. </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Zaman planlaması “Gantt şeması” olarak adlandırılan bir şema üzerinde yapılır. </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Gantt şeması, iş döküm ağacında her kutuda yatay olarak bulunan alt ve ana faaliyetleri dikey olarak listeler ve her faaliyetin ne kadar süreceğini tanımlar. Bu nedenle Gantt şemasında dikey eksende faaliyetler, yatay eksende zaman göstergeleri bulunur.  </a:t>
            </a:r>
          </a:p>
          <a:p>
            <a:pPr algn="just"/>
            <a:endParaRPr lang="tr-TR"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endParaRPr lang="tr-TR"/>
          </a:p>
        </p:txBody>
      </p:sp>
      <p:graphicFrame>
        <p:nvGraphicFramePr>
          <p:cNvPr id="2050" name="Object 2"/>
          <p:cNvGraphicFramePr>
            <a:graphicFrameLocks noChangeAspect="1"/>
          </p:cNvGraphicFramePr>
          <p:nvPr/>
        </p:nvGraphicFramePr>
        <p:xfrm>
          <a:off x="96838" y="152400"/>
          <a:ext cx="8951912" cy="6477000"/>
        </p:xfrm>
        <a:graphic>
          <a:graphicData uri="http://schemas.openxmlformats.org/presentationml/2006/ole">
            <p:oleObj spid="_x0000_s2050" name="Resim" r:id="rId3" imgW="8952381" imgH="4238095" progId="StaticMetafile">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Projenin faaliyet planlamasını yaparken bazı faaliyetlerin projenin amaçlarına ulaşmada vazgeçilmez olduğunu saptarız. Bunu kritik faaliyetler olarak adlandırıyoruz. </a:t>
            </a:r>
          </a:p>
          <a:p>
            <a:pPr algn="just"/>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Kritik faaliyetler projenin dönüm noktalarıdır; proje süresinin belirli bir noktasında mutlaka tamamlanması gereken kilit faaliyetlerdir.</a:t>
            </a:r>
          </a:p>
          <a:p>
            <a:pPr algn="just"/>
            <a:endParaRPr lang="tr-T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2296</Words>
  <Application>Microsoft Office PowerPoint</Application>
  <PresentationFormat>Ekran Gösterisi (4:3)</PresentationFormat>
  <Paragraphs>358</Paragraphs>
  <Slides>47</Slides>
  <Notes>1</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47</vt:i4>
      </vt:variant>
    </vt:vector>
  </HeadingPairs>
  <TitlesOfParts>
    <vt:vector size="49" baseType="lpstr">
      <vt:lpstr>Office Theme</vt:lpstr>
      <vt:lpstr>Resim</vt:lpstr>
      <vt:lpstr>PLANLAMA </vt:lpstr>
      <vt:lpstr>Proje Faaliyetlerinin Planlanması </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Slayt 45</vt:lpstr>
      <vt:lpstr>Slayt 46</vt:lpstr>
      <vt:lpstr>Slayt 47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PLANLAMA </dc:title>
  <dc:creator>ceylan</dc:creator>
  <cp:lastModifiedBy>sbf</cp:lastModifiedBy>
  <cp:revision>128</cp:revision>
  <dcterms:created xsi:type="dcterms:W3CDTF">2006-08-16T00:00:00Z</dcterms:created>
  <dcterms:modified xsi:type="dcterms:W3CDTF">2017-05-24T08:52:38Z</dcterms:modified>
</cp:coreProperties>
</file>