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sldIdLst>
    <p:sldId id="256" r:id="rId2"/>
    <p:sldId id="345" r:id="rId3"/>
    <p:sldId id="346" r:id="rId4"/>
    <p:sldId id="347" r:id="rId5"/>
    <p:sldId id="348" r:id="rId6"/>
    <p:sldId id="349" r:id="rId7"/>
    <p:sldId id="350" r:id="rId8"/>
    <p:sldId id="351" r:id="rId9"/>
    <p:sldId id="352" r:id="rId10"/>
    <p:sldId id="353" r:id="rId11"/>
    <p:sldId id="27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26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44CFE9A-004A-7C45-8FD5-963F059BE181}" type="datetimeFigureOut">
              <a:rPr lang="en-US" smtClean="0"/>
              <a:t>5/4/2020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a:t>Click to edit Master text styles</a:t>
            </a:r>
          </a:p>
          <a:p>
            <a:pPr lvl="1"/>
            <a:r>
              <a:rPr lang="tr-TR"/>
              <a:t>Second level</a:t>
            </a:r>
          </a:p>
          <a:p>
            <a:pPr lvl="2"/>
            <a:r>
              <a:rPr lang="tr-TR"/>
              <a:t>Third level</a:t>
            </a:r>
          </a:p>
          <a:p>
            <a:pPr lvl="3"/>
            <a:r>
              <a:rPr lang="tr-TR"/>
              <a:t>Fourth level</a:t>
            </a:r>
          </a:p>
          <a:p>
            <a:pPr lvl="4"/>
            <a:r>
              <a:rPr lang="tr-TR"/>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0C2B91E-E5C4-3444-9E10-38262267669E}" type="slidenum">
              <a:rPr lang="en-US" smtClean="0"/>
              <a:t>‹#›</a:t>
            </a:fld>
            <a:endParaRPr lang="en-US"/>
          </a:p>
        </p:txBody>
      </p:sp>
    </p:spTree>
    <p:extLst>
      <p:ext uri="{BB962C8B-B14F-4D97-AF65-F5344CB8AC3E}">
        <p14:creationId xmlns:p14="http://schemas.microsoft.com/office/powerpoint/2010/main" val="323709170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16" name="15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7" name="16 Altbilgi Yer Tutucusu"/>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4" name="13 Veri Yer Tutucusu"/>
          <p:cNvSpPr>
            <a:spLocks noGrp="1"/>
          </p:cNvSpPr>
          <p:nvPr>
            <p:ph type="dt" sz="half" idx="14"/>
          </p:nvPr>
        </p:nvSpPr>
        <p:spPr/>
        <p:txBody>
          <a:bodyPr/>
          <a:lstStyle/>
          <a:p>
            <a:fld id="{D9F75050-0E15-4C5B-92B0-66D068882F1F}" type="datetimeFigureOut">
              <a:rPr lang="tr-TR" smtClean="0"/>
              <a:pPr/>
              <a:t>4.05.2020</a:t>
            </a:fld>
            <a:endParaRPr lang="tr-TR"/>
          </a:p>
        </p:txBody>
      </p:sp>
      <p:sp>
        <p:nvSpPr>
          <p:cNvPr id="15" name="14 Slayt Numarası Yer Tutucusu"/>
          <p:cNvSpPr>
            <a:spLocks noGrp="1"/>
          </p:cNvSpPr>
          <p:nvPr>
            <p:ph type="sldNum" sz="quarter" idx="15"/>
          </p:nvPr>
        </p:nvSpPr>
        <p:spPr/>
        <p:txBody>
          <a:bodyPr/>
          <a:lstStyle>
            <a:lvl1pPr algn="ctr">
              <a:defRPr/>
            </a:lvl1pPr>
          </a:lstStyle>
          <a:p>
            <a:fld id="{B1DEFA8C-F947-479F-BE07-76B6B3F80BF1}" type="slidenum">
              <a:rPr lang="tr-TR" smtClean="0"/>
              <a:pPr/>
              <a:t>‹#›</a:t>
            </a:fld>
            <a:endParaRPr lang="tr-TR"/>
          </a:p>
        </p:txBody>
      </p:sp>
      <p:sp>
        <p:nvSpPr>
          <p:cNvPr id="16" name="15 Altbilgi Yer Tutucusu"/>
          <p:cNvSpPr>
            <a:spLocks noGrp="1"/>
          </p:cNvSpPr>
          <p:nvPr>
            <p:ph type="ftr" sz="quarter" idx="16"/>
          </p:nvPr>
        </p:nvSpPr>
        <p:spPr/>
        <p:txBody>
          <a:bodyPr/>
          <a:lstStyle/>
          <a:p>
            <a:endParaRPr lang="tr-TR"/>
          </a:p>
        </p:txBody>
      </p:sp>
      <p:sp>
        <p:nvSpPr>
          <p:cNvPr id="17" name="16 Başlık"/>
          <p:cNvSpPr>
            <a:spLocks noGrp="1"/>
          </p:cNvSpPr>
          <p:nvPr>
            <p:ph type="title"/>
          </p:nvPr>
        </p:nvSpPr>
        <p:spPr/>
        <p:txBody>
          <a:bodyPr rtlCol="0" anchor="b" anchorCtr="0"/>
          <a:lstStyle/>
          <a:p>
            <a:r>
              <a:rPr kumimoji="0" lang="tr-TR"/>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Altbilgi Yer Tutucusu"/>
          <p:cNvSpPr>
            <a:spLocks noGrp="1"/>
          </p:cNvSpPr>
          <p:nvPr>
            <p:ph type="ftr" sz="quarter" idx="11"/>
          </p:nvPr>
        </p:nvSpPr>
        <p:spPr/>
        <p:txBody>
          <a:bodyPr/>
          <a:lstStyle/>
          <a:p>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2" name="1 Başlık"/>
          <p:cNvSpPr>
            <a:spLocks noGrp="1"/>
          </p:cNvSpPr>
          <p:nvPr>
            <p:ph type="title"/>
          </p:nvPr>
        </p:nvSpPr>
        <p:spPr/>
        <p:txBody>
          <a:bodyPr/>
          <a:lstStyle/>
          <a:p>
            <a:r>
              <a:rPr kumimoji="0" lang="tr-TR"/>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a:t>Asıl başlık stili için tıklatın</a:t>
            </a:r>
            <a:endParaRPr kumimoji="0" lang="en-US"/>
          </a:p>
        </p:txBody>
      </p:sp>
      <p:sp>
        <p:nvSpPr>
          <p:cNvPr id="8" name="7 Veri Yer Tutucusu"/>
          <p:cNvSpPr>
            <a:spLocks noGrp="1"/>
          </p:cNvSpPr>
          <p:nvPr>
            <p:ph type="dt" sz="half" idx="14"/>
          </p:nvPr>
        </p:nvSpPr>
        <p:spPr/>
        <p:txBody>
          <a:bodyPr/>
          <a:lstStyle/>
          <a:p>
            <a:fld id="{D9F75050-0E15-4C5B-92B0-66D068882F1F}" type="datetimeFigureOut">
              <a:rPr lang="tr-TR" smtClean="0"/>
              <a:pPr/>
              <a:t>4.05.2020</a:t>
            </a:fld>
            <a:endParaRPr lang="tr-TR"/>
          </a:p>
        </p:txBody>
      </p:sp>
      <p:sp>
        <p:nvSpPr>
          <p:cNvPr id="9" name="8 Slayt Numarası Yer Tutucusu"/>
          <p:cNvSpPr>
            <a:spLocks noGrp="1"/>
          </p:cNvSpPr>
          <p:nvPr>
            <p:ph type="sldNum" sz="quarter" idx="15"/>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8" name="7 Veri Yer Tutucusu"/>
          <p:cNvSpPr>
            <a:spLocks noGrp="1"/>
          </p:cNvSpPr>
          <p:nvPr>
            <p:ph type="dt" sz="half" idx="10"/>
          </p:nvPr>
        </p:nvSpPr>
        <p:spPr/>
        <p:txBody>
          <a:bodyPr/>
          <a:lstStyle/>
          <a:p>
            <a:fld id="{D9F75050-0E15-4C5B-92B0-66D068882F1F}" type="datetimeFigureOut">
              <a:rPr lang="tr-TR" smtClean="0"/>
              <a:pPr/>
              <a:t>4.05.2020</a:t>
            </a:fld>
            <a:endParaRPr lang="tr-TR"/>
          </a:p>
        </p:txBody>
      </p:sp>
      <p:sp>
        <p:nvSpPr>
          <p:cNvPr id="9" name="8 Slayt Numarası Yer Tutucusu"/>
          <p:cNvSpPr>
            <a:spLocks noGrp="1"/>
          </p:cNvSpPr>
          <p:nvPr>
            <p:ph type="sldNum" sz="quarter" idx="11"/>
          </p:nvPr>
        </p:nvSpPr>
        <p:spPr/>
        <p:txBody>
          <a:bodyPr/>
          <a:lstStyle/>
          <a:p>
            <a:fld id="{B1DEFA8C-F947-479F-BE07-76B6B3F80BF1}" type="slidenum">
              <a:rPr lang="tr-TR" smtClean="0"/>
              <a:pPr/>
              <a:t>‹#›</a:t>
            </a:fld>
            <a:endParaRPr lang="tr-TR"/>
          </a:p>
        </p:txBody>
      </p:sp>
      <p:sp>
        <p:nvSpPr>
          <p:cNvPr id="10" name="9 Altbilgi Yer Tutucusu"/>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D9F75050-0E15-4C5B-92B0-66D068882F1F}" type="datetimeFigureOut">
              <a:rPr lang="tr-TR" smtClean="0"/>
              <a:pPr/>
              <a:t>4.05.2020</a:t>
            </a:fld>
            <a:endParaRPr lang="tr-TR"/>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B1DEFA8C-F947-479F-BE07-76B6B3F80BF1}" type="slidenum">
              <a:rPr lang="tr-TR" smtClean="0"/>
              <a:pPr/>
              <a:t>‹#›</a:t>
            </a:fld>
            <a:endParaRPr lang="tr-TR"/>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2564904"/>
            <a:ext cx="8229600" cy="1219200"/>
          </a:xfrm>
        </p:spPr>
        <p:txBody>
          <a:bodyPr/>
          <a:lstStyle/>
          <a:p>
            <a:pPr algn="ctr"/>
            <a:r>
              <a:rPr lang="tr-TR" sz="3200" b="1" dirty="0">
                <a:solidFill>
                  <a:srgbClr val="C00000"/>
                </a:solidFill>
              </a:rPr>
              <a:t>OKUL ÖNCESİ EĞİTİM ROGRAMLARI-I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pPr algn="just"/>
            <a:r>
              <a:rPr lang="tr-TR" dirty="0">
                <a:solidFill>
                  <a:srgbClr val="FFFFFF"/>
                </a:solidFill>
              </a:rPr>
              <a:t>Değerlendirmede, çocuğu birçok yönüyle değerlendirmek amacıyla kullanılan gözlem tekniğinin yanı sıra kullanılacak diğer bir yöntem de </a:t>
            </a:r>
            <a:r>
              <a:rPr lang="tr-TR" dirty="0" err="1">
                <a:solidFill>
                  <a:srgbClr val="FFFFFF"/>
                </a:solidFill>
              </a:rPr>
              <a:t>portfolyodur</a:t>
            </a:r>
            <a:r>
              <a:rPr lang="tr-TR" dirty="0">
                <a:solidFill>
                  <a:srgbClr val="FFFFFF"/>
                </a:solidFill>
              </a:rPr>
              <a:t>. </a:t>
            </a:r>
          </a:p>
          <a:p>
            <a:pPr algn="just"/>
            <a:r>
              <a:rPr lang="tr-TR" dirty="0" err="1">
                <a:solidFill>
                  <a:srgbClr val="FFFFFF"/>
                </a:solidFill>
              </a:rPr>
              <a:t>Portfolyo</a:t>
            </a:r>
            <a:r>
              <a:rPr lang="tr-TR" dirty="0">
                <a:solidFill>
                  <a:srgbClr val="FFFFFF"/>
                </a:solidFill>
              </a:rPr>
              <a:t> (Gelişim Dosyası), çocuklarda meydana gelen gelişmeleri göstermek amacıyla, çocuklar tarafından yapılan etkinliklerin amaçlı olarak bir araya getirilmesidir.</a:t>
            </a:r>
          </a:p>
          <a:p>
            <a:pPr algn="just"/>
            <a:r>
              <a:rPr lang="tr-TR" dirty="0" err="1">
                <a:solidFill>
                  <a:srgbClr val="FFFFFF"/>
                </a:solidFill>
              </a:rPr>
              <a:t>Portfolyo</a:t>
            </a:r>
            <a:r>
              <a:rPr lang="tr-TR" dirty="0">
                <a:solidFill>
                  <a:srgbClr val="FFFFFF"/>
                </a:solidFill>
              </a:rPr>
              <a:t> aracılığı ile çocuğun eğitime başlangıcından itibaren eğitim süreci boyunca meydana gelen genel gelişim durumu gözlenebilir. </a:t>
            </a:r>
          </a:p>
          <a:p>
            <a:pPr algn="just"/>
            <a:r>
              <a:rPr lang="tr-TR" dirty="0" err="1">
                <a:solidFill>
                  <a:srgbClr val="FFFFFF"/>
                </a:solidFill>
              </a:rPr>
              <a:t>Portfolyonun</a:t>
            </a:r>
            <a:r>
              <a:rPr lang="tr-TR" dirty="0">
                <a:solidFill>
                  <a:srgbClr val="FFFFFF"/>
                </a:solidFill>
              </a:rPr>
              <a:t> içeriğinde sadece eğitim sürecinde yaptığı etkinlikler yer almaz; gelişim ve gözlem formları, görüşme notları, aile bilgi formu, eğitimcinin görüş ve düşünceleri, çocuğun katıldığı her türlü etkinliğe ait fotoğraflar da yer almalıdır.</a:t>
            </a:r>
          </a:p>
          <a:p>
            <a:pPr algn="just"/>
            <a:endParaRPr lang="tr-TR" dirty="0">
              <a:solidFill>
                <a:srgbClr val="FFFFFF"/>
              </a:solidFill>
            </a:endParaRPr>
          </a:p>
        </p:txBody>
      </p:sp>
      <p:sp>
        <p:nvSpPr>
          <p:cNvPr id="3" name="2 Başlık"/>
          <p:cNvSpPr>
            <a:spLocks noGrp="1"/>
          </p:cNvSpPr>
          <p:nvPr>
            <p:ph type="title"/>
          </p:nvPr>
        </p:nvSpPr>
        <p:spPr>
          <a:xfrm>
            <a:off x="214282" y="152400"/>
            <a:ext cx="8472518" cy="1219200"/>
          </a:xfrm>
        </p:spPr>
        <p:txBody>
          <a:bodyPr>
            <a:normAutofit fontScale="90000"/>
          </a:bodyPr>
          <a:lstStyle/>
          <a:p>
            <a:pPr algn="ctr"/>
            <a:r>
              <a:rPr lang="tr-TR" sz="4400" dirty="0">
                <a:solidFill>
                  <a:srgbClr val="C00000"/>
                </a:solidFill>
              </a:rPr>
              <a:t>0-36 Ay Çocuğun Tanınması ve Değerlendirilmesi</a:t>
            </a:r>
            <a:endParaRPr lang="tr-TR" dirty="0">
              <a:solidFill>
                <a:srgbClr val="C00000"/>
              </a:solidFill>
            </a:endParaRPr>
          </a:p>
        </p:txBody>
      </p:sp>
    </p:spTree>
    <p:extLst>
      <p:ext uri="{BB962C8B-B14F-4D97-AF65-F5344CB8AC3E}">
        <p14:creationId xmlns:p14="http://schemas.microsoft.com/office/powerpoint/2010/main" val="3215082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67544" y="1916832"/>
            <a:ext cx="8229600" cy="1881182"/>
          </a:xfrm>
        </p:spPr>
        <p:txBody>
          <a:bodyPr>
            <a:normAutofit fontScale="85000" lnSpcReduction="20000"/>
          </a:bodyPr>
          <a:lstStyle/>
          <a:p>
            <a:pPr lvl="0" algn="just"/>
            <a:r>
              <a:rPr lang="tr-TR" dirty="0"/>
              <a:t>MEB, (2013). Okul Öncesi Eğitim Programı. Ankara: MEB Temel Eğitimi Genel Müdürlüğü..</a:t>
            </a:r>
          </a:p>
          <a:p>
            <a:pPr lvl="0" algn="just"/>
            <a:r>
              <a:rPr lang="tr-TR" dirty="0"/>
              <a:t>MEB,  (2013).0 -36 Ay Çocukları İçin Eğitim Programı. Ankara: Milli Eğitim Bakanlığı Temel Eğitim Genel Müdürlüğü. </a:t>
            </a:r>
          </a:p>
          <a:p>
            <a:pPr lvl="0" algn="just"/>
            <a:r>
              <a:rPr lang="tr-TR" dirty="0"/>
              <a:t>Akyol, A. (Editör) (2015).  Okul Öncesi Eğitim Programları, Her Yönüyle Okul Öncesi Eğitim, 157-183, Ankara: Hedef Yayıncılık.</a:t>
            </a:r>
          </a:p>
        </p:txBody>
      </p:sp>
      <p:sp>
        <p:nvSpPr>
          <p:cNvPr id="6" name="2 Başlık"/>
          <p:cNvSpPr>
            <a:spLocks noGrp="1"/>
          </p:cNvSpPr>
          <p:nvPr>
            <p:ph type="title"/>
          </p:nvPr>
        </p:nvSpPr>
        <p:spPr>
          <a:xfrm>
            <a:off x="428596" y="-285776"/>
            <a:ext cx="8229600" cy="1219200"/>
          </a:xfrm>
        </p:spPr>
        <p:txBody>
          <a:bodyPr>
            <a:normAutofit/>
          </a:bodyPr>
          <a:lstStyle/>
          <a:p>
            <a:r>
              <a:rPr lang="tr-TR" sz="3200" dirty="0">
                <a:solidFill>
                  <a:srgbClr val="C00000"/>
                </a:solidFill>
              </a:rPr>
              <a:t>Kaynaklar</a:t>
            </a:r>
          </a:p>
        </p:txBody>
      </p:sp>
    </p:spTree>
    <p:extLst>
      <p:ext uri="{BB962C8B-B14F-4D97-AF65-F5344CB8AC3E}">
        <p14:creationId xmlns:p14="http://schemas.microsoft.com/office/powerpoint/2010/main" val="3998482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323528" y="2492896"/>
            <a:ext cx="8229600" cy="1523992"/>
          </a:xfrm>
        </p:spPr>
        <p:txBody>
          <a:bodyPr/>
          <a:lstStyle/>
          <a:p>
            <a:pPr lvl="0"/>
            <a:r>
              <a:rPr lang="tr-TR" dirty="0"/>
              <a:t>0-36 ay çocuğun tanınması ve değerlendirilmesi,</a:t>
            </a:r>
          </a:p>
          <a:p>
            <a:pPr lvl="0"/>
            <a:r>
              <a:rPr lang="tr-TR" dirty="0"/>
              <a:t>Uygulanan programın değerlendirilmesi,</a:t>
            </a:r>
          </a:p>
          <a:p>
            <a:pPr lvl="0"/>
            <a:r>
              <a:rPr lang="tr-TR" dirty="0"/>
              <a:t>Eğitimcinin kendini değerlendirmesi.</a:t>
            </a:r>
          </a:p>
          <a:p>
            <a:endParaRPr lang="tr-TR" dirty="0"/>
          </a:p>
        </p:txBody>
      </p:sp>
      <p:sp>
        <p:nvSpPr>
          <p:cNvPr id="3" name="2 Başlık"/>
          <p:cNvSpPr>
            <a:spLocks noGrp="1"/>
          </p:cNvSpPr>
          <p:nvPr>
            <p:ph type="title"/>
          </p:nvPr>
        </p:nvSpPr>
        <p:spPr/>
        <p:txBody>
          <a:bodyPr/>
          <a:lstStyle/>
          <a:p>
            <a:pPr algn="ctr"/>
            <a:r>
              <a:rPr lang="tr-TR" b="1" dirty="0">
                <a:solidFill>
                  <a:srgbClr val="C00000"/>
                </a:solidFill>
              </a:rPr>
              <a:t>Değerlendirme</a:t>
            </a:r>
            <a:endParaRPr lang="tr-TR" dirty="0">
              <a:solidFill>
                <a:srgbClr val="C00000"/>
              </a:solidFill>
            </a:endParaRPr>
          </a:p>
        </p:txBody>
      </p:sp>
    </p:spTree>
    <p:extLst>
      <p:ext uri="{BB962C8B-B14F-4D97-AF65-F5344CB8AC3E}">
        <p14:creationId xmlns:p14="http://schemas.microsoft.com/office/powerpoint/2010/main" val="806851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67544" y="1643050"/>
            <a:ext cx="8219256" cy="4452950"/>
          </a:xfrm>
        </p:spPr>
        <p:txBody>
          <a:bodyPr>
            <a:normAutofit/>
          </a:bodyPr>
          <a:lstStyle/>
          <a:p>
            <a:pPr algn="just"/>
            <a:r>
              <a:rPr lang="tr-TR" dirty="0">
                <a:solidFill>
                  <a:srgbClr val="FFFFFF"/>
                </a:solidFill>
              </a:rPr>
              <a:t>Çocukların bireysel özelliklerini belirlemek ve onları tanıyabilmek amacıyla gelişim gözlem formları kullanılabilir. </a:t>
            </a:r>
          </a:p>
          <a:p>
            <a:pPr algn="just"/>
            <a:r>
              <a:rPr lang="tr-TR" dirty="0">
                <a:solidFill>
                  <a:srgbClr val="FFFFFF"/>
                </a:solidFill>
              </a:rPr>
              <a:t>Gelişim gözlem formları, bebeklerin/çocukların hangi ayda hangi gelişim alanında hangi becerileri göstermesini beklediğimizi içeren ve eğitimciyi bilgilendirmeyi sağlayan araçlardır. </a:t>
            </a:r>
          </a:p>
        </p:txBody>
      </p:sp>
      <p:sp>
        <p:nvSpPr>
          <p:cNvPr id="3" name="2 Başlık"/>
          <p:cNvSpPr>
            <a:spLocks noGrp="1"/>
          </p:cNvSpPr>
          <p:nvPr>
            <p:ph type="title"/>
          </p:nvPr>
        </p:nvSpPr>
        <p:spPr>
          <a:xfrm>
            <a:off x="0" y="214290"/>
            <a:ext cx="8858280" cy="1214446"/>
          </a:xfrm>
        </p:spPr>
        <p:txBody>
          <a:bodyPr>
            <a:normAutofit/>
          </a:bodyPr>
          <a:lstStyle/>
          <a:p>
            <a:pPr algn="ctr"/>
            <a:r>
              <a:rPr lang="tr-TR" sz="3200" dirty="0">
                <a:solidFill>
                  <a:srgbClr val="C00000"/>
                </a:solidFill>
              </a:rPr>
              <a:t>0-36 Ay Çocuğun Tanınması ve Değerlendirilmesi</a:t>
            </a:r>
          </a:p>
        </p:txBody>
      </p:sp>
    </p:spTree>
    <p:extLst>
      <p:ext uri="{BB962C8B-B14F-4D97-AF65-F5344CB8AC3E}">
        <p14:creationId xmlns:p14="http://schemas.microsoft.com/office/powerpoint/2010/main" val="3758478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pPr algn="just"/>
            <a:r>
              <a:rPr lang="tr-TR" dirty="0">
                <a:solidFill>
                  <a:srgbClr val="FFFFFF"/>
                </a:solidFill>
              </a:rPr>
              <a:t>0-36 aylık çocuklar için hazırlanan eğitim programı kapsamında oluşturulan Gelişim Gözlem Formları ile 0-36 aylık çocukların </a:t>
            </a:r>
          </a:p>
          <a:p>
            <a:pPr lvl="1" algn="just"/>
            <a:r>
              <a:rPr lang="tr-TR" dirty="0">
                <a:solidFill>
                  <a:srgbClr val="FFFFFF"/>
                </a:solidFill>
              </a:rPr>
              <a:t>ilk bir yıl içinde her ay, </a:t>
            </a:r>
          </a:p>
          <a:p>
            <a:pPr lvl="1" algn="just"/>
            <a:r>
              <a:rPr lang="tr-TR" dirty="0">
                <a:solidFill>
                  <a:srgbClr val="FFFFFF"/>
                </a:solidFill>
              </a:rPr>
              <a:t>iki yaşına kadar üç ayda bir </a:t>
            </a:r>
          </a:p>
          <a:p>
            <a:pPr lvl="1" algn="just"/>
            <a:r>
              <a:rPr lang="tr-TR" dirty="0">
                <a:solidFill>
                  <a:srgbClr val="FFFFFF"/>
                </a:solidFill>
              </a:rPr>
              <a:t>üç yaşa kadar olan dönemde de altı ayda bir değerlendirilmeleri planlanmıştır. </a:t>
            </a:r>
          </a:p>
          <a:p>
            <a:pPr marL="274320" lvl="1" algn="just">
              <a:spcBef>
                <a:spcPts val="600"/>
              </a:spcBef>
              <a:buClr>
                <a:schemeClr val="accent2"/>
              </a:buClr>
            </a:pPr>
            <a:r>
              <a:rPr lang="tr-TR" dirty="0">
                <a:solidFill>
                  <a:srgbClr val="FFFFFF"/>
                </a:solidFill>
              </a:rPr>
              <a:t>Gelişim gözlem formlarında, çocuğun tüm gelişim alanlarına yönelik (bilişsel, dil, motor ve sosyal-duygusal) gelişim göstergeleri bulunmaktadır.</a:t>
            </a:r>
          </a:p>
          <a:p>
            <a:pPr algn="just"/>
            <a:endParaRPr lang="tr-TR" dirty="0">
              <a:solidFill>
                <a:srgbClr val="FFFFFF"/>
              </a:solidFill>
            </a:endParaRPr>
          </a:p>
          <a:p>
            <a:pPr algn="just"/>
            <a:endParaRPr lang="tr-TR" dirty="0">
              <a:solidFill>
                <a:srgbClr val="FFFFFF"/>
              </a:solidFill>
            </a:endParaRPr>
          </a:p>
        </p:txBody>
      </p:sp>
      <p:sp>
        <p:nvSpPr>
          <p:cNvPr id="4" name="2 Başlık"/>
          <p:cNvSpPr>
            <a:spLocks noGrp="1"/>
          </p:cNvSpPr>
          <p:nvPr>
            <p:ph type="title"/>
          </p:nvPr>
        </p:nvSpPr>
        <p:spPr/>
        <p:txBody>
          <a:bodyPr>
            <a:normAutofit/>
          </a:bodyPr>
          <a:lstStyle/>
          <a:p>
            <a:pPr algn="ctr"/>
            <a:r>
              <a:rPr lang="tr-TR" sz="3200" dirty="0">
                <a:solidFill>
                  <a:srgbClr val="C00000"/>
                </a:solidFill>
              </a:rPr>
              <a:t>0-36 Ay Çocuğun Tanınması ve Değerlendirilmesi</a:t>
            </a:r>
          </a:p>
        </p:txBody>
      </p:sp>
    </p:spTree>
    <p:extLst>
      <p:ext uri="{BB962C8B-B14F-4D97-AF65-F5344CB8AC3E}">
        <p14:creationId xmlns:p14="http://schemas.microsoft.com/office/powerpoint/2010/main" val="1083017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pPr algn="just"/>
            <a:r>
              <a:rPr lang="tr-TR" dirty="0">
                <a:solidFill>
                  <a:srgbClr val="FFFFFF"/>
                </a:solidFill>
              </a:rPr>
              <a:t>Eğitimciler, gelişim gözlem formlarına gözlemledikleri çocuğun bireysel özelliklerini ve çocuğun içinde bulunduğu aya yönelik gelişim özelliklerini dikkate alarak gerekli bilgileri kaydetmelidirler. </a:t>
            </a:r>
          </a:p>
          <a:p>
            <a:pPr algn="just"/>
            <a:r>
              <a:rPr lang="tr-TR" dirty="0">
                <a:solidFill>
                  <a:srgbClr val="FFFFFF"/>
                </a:solidFill>
              </a:rPr>
              <a:t>Formun doldurulması ile eğitimci, çocuğun hangi gelişim alanında ne durumda olduğunu belirlemiş olacaktır.</a:t>
            </a:r>
          </a:p>
          <a:p>
            <a:pPr algn="just"/>
            <a:r>
              <a:rPr lang="tr-TR" dirty="0">
                <a:solidFill>
                  <a:srgbClr val="FFFFFF"/>
                </a:solidFill>
              </a:rPr>
              <a:t>Bebek/çocuğun gelişimine yönelik olarak gözlemlenen olumlu ya da olumsuz herhangi bir durum gözlem formunda bulunan “Açıklamalar” kısmına yazılarak belirtilmelidir. </a:t>
            </a:r>
          </a:p>
          <a:p>
            <a:pPr algn="just"/>
            <a:r>
              <a:rPr lang="tr-TR" dirty="0">
                <a:solidFill>
                  <a:srgbClr val="FFFFFF"/>
                </a:solidFill>
              </a:rPr>
              <a:t>Bu kısma alınan notlar aracılığıyla bebek/çocuğa o gelişim basamağı ile ilgili olarak yapılması gerekenler hakkında önbilgi edinilebilecektir.</a:t>
            </a:r>
          </a:p>
          <a:p>
            <a:pPr algn="just"/>
            <a:endParaRPr lang="tr-TR" dirty="0">
              <a:solidFill>
                <a:srgbClr val="FFFFFF"/>
              </a:solidFill>
            </a:endParaRPr>
          </a:p>
        </p:txBody>
      </p:sp>
      <p:sp>
        <p:nvSpPr>
          <p:cNvPr id="4" name="2 Başlık"/>
          <p:cNvSpPr>
            <a:spLocks noGrp="1"/>
          </p:cNvSpPr>
          <p:nvPr>
            <p:ph type="title"/>
          </p:nvPr>
        </p:nvSpPr>
        <p:spPr/>
        <p:txBody>
          <a:bodyPr>
            <a:normAutofit/>
          </a:bodyPr>
          <a:lstStyle/>
          <a:p>
            <a:pPr algn="ctr"/>
            <a:r>
              <a:rPr lang="tr-TR" sz="3200" dirty="0">
                <a:solidFill>
                  <a:srgbClr val="C00000"/>
                </a:solidFill>
              </a:rPr>
              <a:t>0-36 Ay Çocuğun Tanınması ve Değerlendirilmesi</a:t>
            </a:r>
          </a:p>
        </p:txBody>
      </p:sp>
    </p:spTree>
    <p:extLst>
      <p:ext uri="{BB962C8B-B14F-4D97-AF65-F5344CB8AC3E}">
        <p14:creationId xmlns:p14="http://schemas.microsoft.com/office/powerpoint/2010/main" val="403974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a:xfrm>
            <a:off x="457200" y="2204864"/>
            <a:ext cx="8229600" cy="3891136"/>
          </a:xfrm>
        </p:spPr>
        <p:txBody>
          <a:bodyPr>
            <a:normAutofit/>
          </a:bodyPr>
          <a:lstStyle/>
          <a:p>
            <a:pPr lvl="0"/>
            <a:r>
              <a:rPr lang="tr-TR" dirty="0">
                <a:solidFill>
                  <a:srgbClr val="FFFFFF"/>
                </a:solidFill>
              </a:rPr>
              <a:t>Eğitimci gözlemlediği her çocuk için ayrı bir gelişim gözlem formu kullanmalıdır.</a:t>
            </a:r>
          </a:p>
          <a:p>
            <a:pPr lvl="0">
              <a:buNone/>
            </a:pPr>
            <a:endParaRPr lang="tr-TR" dirty="0">
              <a:solidFill>
                <a:srgbClr val="FFFFFF"/>
              </a:solidFill>
            </a:endParaRPr>
          </a:p>
          <a:p>
            <a:pPr lvl="0"/>
            <a:r>
              <a:rPr lang="tr-TR" dirty="0">
                <a:solidFill>
                  <a:srgbClr val="FFFFFF"/>
                </a:solidFill>
              </a:rPr>
              <a:t>Gelişim Gözlem Formları 0-36 aylık çocuklar için ilk bir yıl içinde her ay, iki yaşına kadar üç ayda bir ve üç yaşa kadar olan dönemde de altı ayda bir olacak şekilde doldurulmalıdır. </a:t>
            </a:r>
          </a:p>
          <a:p>
            <a:pPr>
              <a:buNone/>
            </a:pPr>
            <a:endParaRPr lang="tr-TR" dirty="0">
              <a:solidFill>
                <a:srgbClr val="FFFFFF"/>
              </a:solidFill>
            </a:endParaRPr>
          </a:p>
        </p:txBody>
      </p:sp>
      <p:sp>
        <p:nvSpPr>
          <p:cNvPr id="3" name="2 Başlık"/>
          <p:cNvSpPr>
            <a:spLocks noGrp="1"/>
          </p:cNvSpPr>
          <p:nvPr>
            <p:ph type="title"/>
          </p:nvPr>
        </p:nvSpPr>
        <p:spPr>
          <a:xfrm>
            <a:off x="500034" y="928670"/>
            <a:ext cx="8229600" cy="1219200"/>
          </a:xfrm>
        </p:spPr>
        <p:txBody>
          <a:bodyPr>
            <a:noAutofit/>
          </a:bodyPr>
          <a:lstStyle/>
          <a:p>
            <a:r>
              <a:rPr lang="tr-TR" sz="2800" dirty="0">
                <a:solidFill>
                  <a:srgbClr val="C00000"/>
                </a:solidFill>
              </a:rPr>
              <a:t>Eğitimcilerin Gelişim Gözlem Formunu doldururken dikkat etmesi gereken bazı önemli noktalar vardır. Bunlar;</a:t>
            </a:r>
            <a:br>
              <a:rPr lang="tr-TR" sz="2800" dirty="0">
                <a:solidFill>
                  <a:srgbClr val="C00000"/>
                </a:solidFill>
              </a:rPr>
            </a:br>
            <a:endParaRPr lang="tr-TR" sz="2800" dirty="0">
              <a:solidFill>
                <a:srgbClr val="C00000"/>
              </a:solidFill>
            </a:endParaRPr>
          </a:p>
        </p:txBody>
      </p:sp>
    </p:spTree>
    <p:extLst>
      <p:ext uri="{BB962C8B-B14F-4D97-AF65-F5344CB8AC3E}">
        <p14:creationId xmlns:p14="http://schemas.microsoft.com/office/powerpoint/2010/main" val="156510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pPr lvl="0" algn="just"/>
            <a:r>
              <a:rPr lang="tr-TR" dirty="0"/>
              <a:t>Gelişim gözlem formunda yer alan maddeler gözlendikleri ayda görülmediyse, daha sonraki aylarda gözlemlenene kadar eğitimci tarafından takip edilmelidir. Çünkü gelişim devamlıdır ve her çocuğun gelişim hızı kendine özgüdür. Örneğin, 12. Ayda yürüme becerisi kazanmamış bir bebek için takip eden diğer aylarda da gözlem devam etmelidir. </a:t>
            </a:r>
          </a:p>
          <a:p>
            <a:pPr lvl="0" algn="just"/>
            <a:r>
              <a:rPr lang="tr-TR" dirty="0"/>
              <a:t>Gelişim gözlem formu sırasında bebek/çocuğun birden fazla gelişim alanında kendisinden beklenen gelişimsel davranışları göstermediği fark edildiğinde en kısa sürede aileye bilgi verilmeli ve tam donanımlı bir sağlık kuruluşuna yönlendirilmesi yapılmalıdır.</a:t>
            </a:r>
          </a:p>
          <a:p>
            <a:pPr algn="just"/>
            <a:endParaRPr lang="tr-TR" dirty="0"/>
          </a:p>
        </p:txBody>
      </p:sp>
      <p:sp>
        <p:nvSpPr>
          <p:cNvPr id="4" name="2 Başlık"/>
          <p:cNvSpPr>
            <a:spLocks noGrp="1"/>
          </p:cNvSpPr>
          <p:nvPr>
            <p:ph type="title"/>
          </p:nvPr>
        </p:nvSpPr>
        <p:spPr>
          <a:xfrm>
            <a:off x="571472" y="714356"/>
            <a:ext cx="8229600" cy="1219200"/>
          </a:xfrm>
        </p:spPr>
        <p:txBody>
          <a:bodyPr>
            <a:noAutofit/>
          </a:bodyPr>
          <a:lstStyle/>
          <a:p>
            <a:r>
              <a:rPr lang="tr-TR" sz="2800" dirty="0">
                <a:solidFill>
                  <a:srgbClr val="C00000"/>
                </a:solidFill>
              </a:rPr>
              <a:t>Eğitimcilerin Gelişim Gözlem Formunu doldururken dikkat etmesi gereken bazı önemli noktalar vardır. Bunlar;</a:t>
            </a:r>
            <a:br>
              <a:rPr lang="tr-TR" sz="2800" dirty="0">
                <a:solidFill>
                  <a:srgbClr val="C00000"/>
                </a:solidFill>
              </a:rPr>
            </a:br>
            <a:endParaRPr lang="tr-TR" sz="2800" dirty="0">
              <a:solidFill>
                <a:srgbClr val="C00000"/>
              </a:solidFill>
            </a:endParaRPr>
          </a:p>
        </p:txBody>
      </p:sp>
    </p:spTree>
    <p:extLst>
      <p:ext uri="{BB962C8B-B14F-4D97-AF65-F5344CB8AC3E}">
        <p14:creationId xmlns:p14="http://schemas.microsoft.com/office/powerpoint/2010/main" val="7820407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pPr>
              <a:buNone/>
            </a:pPr>
            <a:r>
              <a:rPr lang="tr-TR" b="1" dirty="0"/>
              <a:t>  </a:t>
            </a:r>
            <a:endParaRPr lang="tr-TR" dirty="0"/>
          </a:p>
          <a:p>
            <a:pPr>
              <a:buNone/>
            </a:pPr>
            <a:r>
              <a:rPr lang="tr-TR" b="1" dirty="0"/>
              <a:t>Çocuğun Adı Soyadı:			</a:t>
            </a:r>
          </a:p>
          <a:p>
            <a:pPr>
              <a:buNone/>
            </a:pPr>
            <a:r>
              <a:rPr lang="tr-TR" b="1" dirty="0"/>
              <a:t>Okul/Kurum Adı:</a:t>
            </a:r>
            <a:endParaRPr lang="tr-TR" dirty="0"/>
          </a:p>
          <a:p>
            <a:pPr>
              <a:buNone/>
            </a:pPr>
            <a:r>
              <a:rPr lang="tr-TR" b="1" dirty="0"/>
              <a:t>Doğum Tarihi: .........../............./...............</a:t>
            </a:r>
          </a:p>
          <a:p>
            <a:pPr>
              <a:buNone/>
            </a:pPr>
            <a:r>
              <a:rPr lang="tr-TR" b="1" dirty="0"/>
              <a:t>Gözlemcinin Adı Soyadı:</a:t>
            </a:r>
            <a:endParaRPr lang="tr-TR" dirty="0"/>
          </a:p>
          <a:p>
            <a:pPr>
              <a:buNone/>
            </a:pPr>
            <a:r>
              <a:rPr lang="tr-TR" b="1" dirty="0"/>
              <a:t>8. Ay							</a:t>
            </a:r>
          </a:p>
          <a:p>
            <a:pPr>
              <a:buNone/>
            </a:pPr>
            <a:r>
              <a:rPr lang="tr-TR" b="1" dirty="0"/>
              <a:t>Gözlem Tarihi:....../....../......</a:t>
            </a:r>
            <a:endParaRPr lang="tr-TR" dirty="0"/>
          </a:p>
          <a:p>
            <a:endParaRPr lang="tr-TR" dirty="0"/>
          </a:p>
        </p:txBody>
      </p:sp>
      <p:sp>
        <p:nvSpPr>
          <p:cNvPr id="3" name="2 Başlık"/>
          <p:cNvSpPr>
            <a:spLocks noGrp="1"/>
          </p:cNvSpPr>
          <p:nvPr>
            <p:ph type="title"/>
          </p:nvPr>
        </p:nvSpPr>
        <p:spPr>
          <a:xfrm>
            <a:off x="500034" y="428604"/>
            <a:ext cx="8229600" cy="1219200"/>
          </a:xfrm>
        </p:spPr>
        <p:txBody>
          <a:bodyPr>
            <a:normAutofit fontScale="90000"/>
          </a:bodyPr>
          <a:lstStyle/>
          <a:p>
            <a:pPr algn="ctr"/>
            <a:br>
              <a:rPr lang="tr-TR" dirty="0">
                <a:solidFill>
                  <a:srgbClr val="C00000"/>
                </a:solidFill>
              </a:rPr>
            </a:br>
            <a:r>
              <a:rPr lang="tr-TR" b="1" dirty="0">
                <a:solidFill>
                  <a:srgbClr val="C00000"/>
                </a:solidFill>
              </a:rPr>
              <a:t>GELİŞİM GÖZLEM FORMU</a:t>
            </a:r>
            <a:br>
              <a:rPr lang="tr-TR" dirty="0">
                <a:solidFill>
                  <a:srgbClr val="C00000"/>
                </a:solidFill>
              </a:rPr>
            </a:br>
            <a:endParaRPr lang="tr-TR" dirty="0">
              <a:solidFill>
                <a:srgbClr val="C00000"/>
              </a:solidFill>
            </a:endParaRPr>
          </a:p>
        </p:txBody>
      </p:sp>
    </p:spTree>
    <p:extLst>
      <p:ext uri="{BB962C8B-B14F-4D97-AF65-F5344CB8AC3E}">
        <p14:creationId xmlns:p14="http://schemas.microsoft.com/office/powerpoint/2010/main" val="28547539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Tablo"/>
          <p:cNvGraphicFramePr>
            <a:graphicFrameLocks noGrp="1"/>
          </p:cNvGraphicFramePr>
          <p:nvPr/>
        </p:nvGraphicFramePr>
        <p:xfrm>
          <a:off x="428595" y="428604"/>
          <a:ext cx="8286809" cy="6615038"/>
        </p:xfrm>
        <a:graphic>
          <a:graphicData uri="http://schemas.openxmlformats.org/drawingml/2006/table">
            <a:tbl>
              <a:tblPr/>
              <a:tblGrid>
                <a:gridCol w="2516897">
                  <a:extLst>
                    <a:ext uri="{9D8B030D-6E8A-4147-A177-3AD203B41FA5}">
                      <a16:colId xmlns:a16="http://schemas.microsoft.com/office/drawing/2014/main" val="20000"/>
                    </a:ext>
                  </a:extLst>
                </a:gridCol>
                <a:gridCol w="2516897">
                  <a:extLst>
                    <a:ext uri="{9D8B030D-6E8A-4147-A177-3AD203B41FA5}">
                      <a16:colId xmlns:a16="http://schemas.microsoft.com/office/drawing/2014/main" val="20001"/>
                    </a:ext>
                  </a:extLst>
                </a:gridCol>
                <a:gridCol w="625919">
                  <a:extLst>
                    <a:ext uri="{9D8B030D-6E8A-4147-A177-3AD203B41FA5}">
                      <a16:colId xmlns:a16="http://schemas.microsoft.com/office/drawing/2014/main" val="20002"/>
                    </a:ext>
                  </a:extLst>
                </a:gridCol>
                <a:gridCol w="655304">
                  <a:extLst>
                    <a:ext uri="{9D8B030D-6E8A-4147-A177-3AD203B41FA5}">
                      <a16:colId xmlns:a16="http://schemas.microsoft.com/office/drawing/2014/main" val="20003"/>
                    </a:ext>
                  </a:extLst>
                </a:gridCol>
                <a:gridCol w="985896">
                  <a:extLst>
                    <a:ext uri="{9D8B030D-6E8A-4147-A177-3AD203B41FA5}">
                      <a16:colId xmlns:a16="http://schemas.microsoft.com/office/drawing/2014/main" val="20004"/>
                    </a:ext>
                  </a:extLst>
                </a:gridCol>
                <a:gridCol w="985896">
                  <a:extLst>
                    <a:ext uri="{9D8B030D-6E8A-4147-A177-3AD203B41FA5}">
                      <a16:colId xmlns:a16="http://schemas.microsoft.com/office/drawing/2014/main" val="20005"/>
                    </a:ext>
                  </a:extLst>
                </a:gridCol>
              </a:tblGrid>
              <a:tr h="315677">
                <a:tc rowSpan="2">
                  <a:txBody>
                    <a:bodyPr/>
                    <a:lstStyle/>
                    <a:p>
                      <a:pPr marL="457200" algn="ctr">
                        <a:lnSpc>
                          <a:spcPct val="150000"/>
                        </a:lnSpc>
                        <a:spcAft>
                          <a:spcPts val="0"/>
                        </a:spcAft>
                      </a:pPr>
                      <a:endParaRPr lang="tr-TR" sz="1400" dirty="0">
                        <a:latin typeface="Calibri"/>
                        <a:ea typeface="Calibri"/>
                        <a:cs typeface="Times New Roman"/>
                      </a:endParaRPr>
                    </a:p>
                    <a:p>
                      <a:pPr marL="457200" algn="ctr">
                        <a:lnSpc>
                          <a:spcPct val="150000"/>
                        </a:lnSpc>
                        <a:spcAft>
                          <a:spcPts val="0"/>
                        </a:spcAft>
                      </a:pPr>
                      <a:r>
                        <a:rPr lang="tr-TR" sz="1400" b="1" dirty="0">
                          <a:latin typeface="Times New Roman"/>
                          <a:ea typeface="Calibri"/>
                          <a:cs typeface="Times New Roman"/>
                        </a:rPr>
                        <a:t>Gelişim Alanı</a:t>
                      </a:r>
                      <a:endParaRPr lang="tr-TR" sz="1400" dirty="0">
                        <a:latin typeface="Calibri"/>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marL="457200" algn="ctr">
                        <a:lnSpc>
                          <a:spcPct val="150000"/>
                        </a:lnSpc>
                        <a:spcAft>
                          <a:spcPts val="0"/>
                        </a:spcAft>
                      </a:pPr>
                      <a:endParaRPr lang="tr-TR" sz="1400">
                        <a:latin typeface="Calibri"/>
                        <a:ea typeface="Calibri"/>
                        <a:cs typeface="Times New Roman"/>
                      </a:endParaRPr>
                    </a:p>
                    <a:p>
                      <a:pPr marL="457200" algn="ctr">
                        <a:lnSpc>
                          <a:spcPct val="150000"/>
                        </a:lnSpc>
                        <a:spcAft>
                          <a:spcPts val="0"/>
                        </a:spcAft>
                      </a:pPr>
                      <a:r>
                        <a:rPr lang="tr-TR" sz="1400" b="1">
                          <a:latin typeface="Times New Roman"/>
                          <a:ea typeface="Calibri"/>
                          <a:cs typeface="Times New Roman"/>
                        </a:rPr>
                        <a:t>Göstergeler</a:t>
                      </a:r>
                      <a:endParaRPr lang="tr-TR" sz="1400">
                        <a:latin typeface="Calibri"/>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marL="457200" algn="ctr">
                        <a:lnSpc>
                          <a:spcPct val="150000"/>
                        </a:lnSpc>
                        <a:spcAft>
                          <a:spcPts val="0"/>
                        </a:spcAft>
                      </a:pPr>
                      <a:r>
                        <a:rPr lang="tr-TR" sz="1400" b="1">
                          <a:latin typeface="Times New Roman"/>
                          <a:ea typeface="Calibri"/>
                          <a:cs typeface="Times New Roman"/>
                        </a:rPr>
                        <a:t>Düzeyi</a:t>
                      </a:r>
                      <a:endParaRPr lang="tr-TR" sz="1400">
                        <a:latin typeface="Calibri"/>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a:tc>
                <a:tc hMerge="1">
                  <a:txBody>
                    <a:bodyPr/>
                    <a:lstStyle/>
                    <a:p>
                      <a:endParaRPr lang="tr-TR"/>
                    </a:p>
                  </a:txBody>
                  <a:tcPr/>
                </a:tc>
                <a:tc rowSpan="2">
                  <a:txBody>
                    <a:bodyPr/>
                    <a:lstStyle/>
                    <a:p>
                      <a:pPr marL="457200" algn="l">
                        <a:lnSpc>
                          <a:spcPct val="150000"/>
                        </a:lnSpc>
                        <a:spcAft>
                          <a:spcPts val="0"/>
                        </a:spcAft>
                      </a:pPr>
                      <a:endParaRPr lang="tr-TR" sz="1400" b="1" dirty="0">
                        <a:latin typeface="Times New Roman"/>
                        <a:ea typeface="Calibri"/>
                        <a:cs typeface="Times New Roman"/>
                      </a:endParaRPr>
                    </a:p>
                    <a:p>
                      <a:pPr marL="457200" algn="l">
                        <a:lnSpc>
                          <a:spcPct val="150000"/>
                        </a:lnSpc>
                        <a:spcAft>
                          <a:spcPts val="0"/>
                        </a:spcAft>
                      </a:pPr>
                      <a:endParaRPr lang="tr-TR" sz="1400" b="1" dirty="0">
                        <a:latin typeface="Times New Roman"/>
                        <a:ea typeface="Calibri"/>
                        <a:cs typeface="Times New Roman"/>
                      </a:endParaRPr>
                    </a:p>
                    <a:p>
                      <a:pPr marL="457200" algn="l">
                        <a:lnSpc>
                          <a:spcPct val="150000"/>
                        </a:lnSpc>
                        <a:spcAft>
                          <a:spcPts val="0"/>
                        </a:spcAft>
                      </a:pPr>
                      <a:endParaRPr lang="tr-TR" sz="1400" b="1" dirty="0">
                        <a:latin typeface="Times New Roman"/>
                        <a:ea typeface="Calibri"/>
                        <a:cs typeface="Times New Roman"/>
                      </a:endParaRPr>
                    </a:p>
                    <a:p>
                      <a:pPr marL="457200" algn="l">
                        <a:lnSpc>
                          <a:spcPct val="150000"/>
                        </a:lnSpc>
                        <a:spcAft>
                          <a:spcPts val="0"/>
                        </a:spcAft>
                      </a:pPr>
                      <a:endParaRPr lang="tr-TR" sz="1400" b="1" dirty="0">
                        <a:latin typeface="Times New Roman"/>
                        <a:ea typeface="Calibri"/>
                        <a:cs typeface="Times New Roman"/>
                      </a:endParaRPr>
                    </a:p>
                    <a:p>
                      <a:pPr marL="457200" algn="l">
                        <a:lnSpc>
                          <a:spcPct val="150000"/>
                        </a:lnSpc>
                        <a:spcAft>
                          <a:spcPts val="0"/>
                        </a:spcAft>
                      </a:pPr>
                      <a:r>
                        <a:rPr lang="tr-TR" sz="1400" b="1" dirty="0">
                          <a:latin typeface="Times New Roman"/>
                          <a:ea typeface="Calibri"/>
                          <a:cs typeface="Times New Roman"/>
                        </a:rPr>
                        <a:t>Açıklama</a:t>
                      </a:r>
                      <a:endParaRPr lang="tr-TR" sz="1400" dirty="0">
                        <a:latin typeface="Calibri"/>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529424">
                <a:tc vMerge="1">
                  <a:txBody>
                    <a:bodyPr/>
                    <a:lstStyle/>
                    <a:p>
                      <a:endParaRPr lang="tr-TR"/>
                    </a:p>
                  </a:txBody>
                  <a:tcPr/>
                </a:tc>
                <a:tc vMerge="1">
                  <a:txBody>
                    <a:bodyPr/>
                    <a:lstStyle/>
                    <a:p>
                      <a:endParaRPr lang="tr-TR"/>
                    </a:p>
                  </a:txBody>
                  <a:tcPr/>
                </a:tc>
                <a:tc>
                  <a:txBody>
                    <a:bodyPr/>
                    <a:lstStyle/>
                    <a:p>
                      <a:pPr marL="457200" algn="just">
                        <a:lnSpc>
                          <a:spcPct val="150000"/>
                        </a:lnSpc>
                        <a:spcAft>
                          <a:spcPts val="0"/>
                        </a:spcAft>
                      </a:pPr>
                      <a:r>
                        <a:rPr lang="tr-TR" sz="1400" b="1" dirty="0">
                          <a:latin typeface="Times New Roman"/>
                          <a:ea typeface="Calibri"/>
                          <a:cs typeface="Times New Roman"/>
                        </a:rPr>
                        <a:t>Gözlendi</a:t>
                      </a:r>
                      <a:endParaRPr lang="tr-TR" sz="1400" dirty="0">
                        <a:latin typeface="Calibri"/>
                        <a:ea typeface="Calibri"/>
                        <a:cs typeface="Times New Roman"/>
                      </a:endParaRPr>
                    </a:p>
                  </a:txBody>
                  <a:tcPr marL="35488" marR="35488"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tr-TR" sz="1400" b="1" dirty="0">
                          <a:latin typeface="Times New Roman"/>
                          <a:ea typeface="Calibri"/>
                          <a:cs typeface="Times New Roman"/>
                        </a:rPr>
                        <a:t>Kısmen Gözlendi</a:t>
                      </a:r>
                      <a:endParaRPr lang="tr-TR" sz="1400" dirty="0">
                        <a:latin typeface="Calibri"/>
                        <a:ea typeface="Calibri"/>
                        <a:cs typeface="Times New Roman"/>
                      </a:endParaRPr>
                    </a:p>
                  </a:txBody>
                  <a:tcPr marL="35488" marR="35488"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tr-TR" sz="1400" b="1" dirty="0">
                          <a:latin typeface="Times New Roman"/>
                          <a:ea typeface="Calibri"/>
                          <a:cs typeface="Times New Roman"/>
                        </a:rPr>
                        <a:t>Gözlenemedi</a:t>
                      </a:r>
                      <a:endParaRPr lang="tr-TR" sz="1400" dirty="0">
                        <a:latin typeface="Calibri"/>
                        <a:ea typeface="Calibri"/>
                        <a:cs typeface="Times New Roman"/>
                      </a:endParaRPr>
                    </a:p>
                  </a:txBody>
                  <a:tcPr marL="35488" marR="35488" marT="0" marB="0" vert="vert27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tr-TR"/>
                    </a:p>
                  </a:txBody>
                  <a:tcPr/>
                </a:tc>
                <a:extLst>
                  <a:ext uri="{0D108BD9-81ED-4DB2-BD59-A6C34878D82A}">
                    <a16:rowId xmlns:a16="http://schemas.microsoft.com/office/drawing/2014/main" val="10001"/>
                  </a:ext>
                </a:extLst>
              </a:tr>
              <a:tr h="505302">
                <a:tc>
                  <a:txBody>
                    <a:bodyPr/>
                    <a:lstStyle/>
                    <a:p>
                      <a:pPr marL="457200" algn="just">
                        <a:lnSpc>
                          <a:spcPct val="150000"/>
                        </a:lnSpc>
                        <a:spcAft>
                          <a:spcPts val="0"/>
                        </a:spcAft>
                      </a:pPr>
                      <a:r>
                        <a:rPr lang="tr-TR" sz="1400" b="1">
                          <a:latin typeface="Times New Roman"/>
                          <a:ea typeface="Calibri"/>
                          <a:cs typeface="Times New Roman"/>
                        </a:rPr>
                        <a:t>Bilişsel</a:t>
                      </a:r>
                      <a:endParaRPr lang="tr-TR" sz="1400">
                        <a:latin typeface="Calibri"/>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tr-TR" sz="1400">
                          <a:latin typeface="Times New Roman"/>
                          <a:ea typeface="Calibri"/>
                          <a:cs typeface="Times New Roman"/>
                        </a:rPr>
                        <a:t>1. Kısmen saklanmış nesneyi bulur.</a:t>
                      </a:r>
                      <a:endParaRPr lang="tr-TR" sz="1400">
                        <a:latin typeface="Calibri"/>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endParaRPr lang="tr-TR" sz="1400">
                        <a:latin typeface="Times New Roman"/>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endParaRPr lang="tr-TR" sz="1400">
                        <a:latin typeface="Times New Roman"/>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endParaRPr lang="tr-TR" sz="1400">
                        <a:latin typeface="Times New Roman"/>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endParaRPr lang="tr-TR" sz="1400">
                        <a:latin typeface="Times New Roman"/>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57955">
                <a:tc>
                  <a:txBody>
                    <a:bodyPr/>
                    <a:lstStyle/>
                    <a:p>
                      <a:pPr marL="457200" algn="just">
                        <a:lnSpc>
                          <a:spcPct val="150000"/>
                        </a:lnSpc>
                        <a:spcAft>
                          <a:spcPts val="0"/>
                        </a:spcAft>
                      </a:pPr>
                      <a:r>
                        <a:rPr lang="tr-TR" sz="1400" b="1">
                          <a:latin typeface="Times New Roman"/>
                          <a:ea typeface="Calibri"/>
                          <a:cs typeface="Times New Roman"/>
                        </a:rPr>
                        <a:t>Dil</a:t>
                      </a:r>
                      <a:endParaRPr lang="tr-TR" sz="1400">
                        <a:latin typeface="Calibri"/>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tr-TR" sz="1400">
                          <a:latin typeface="Times New Roman"/>
                          <a:ea typeface="Calibri"/>
                          <a:cs typeface="Times New Roman"/>
                        </a:rPr>
                        <a:t>2. Yetişkinin ilgisini çekmek için kendi kendine sesler çıkarır.</a:t>
                      </a:r>
                      <a:endParaRPr lang="tr-TR" sz="1400">
                        <a:latin typeface="Calibri"/>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endParaRPr lang="tr-TR" sz="1400">
                        <a:latin typeface="Times New Roman"/>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endParaRPr lang="tr-TR" sz="1400">
                        <a:latin typeface="Times New Roman"/>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endParaRPr lang="tr-TR" sz="1400">
                        <a:latin typeface="Times New Roman"/>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endParaRPr lang="tr-TR" sz="1400">
                        <a:latin typeface="Times New Roman"/>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757955">
                <a:tc>
                  <a:txBody>
                    <a:bodyPr/>
                    <a:lstStyle/>
                    <a:p>
                      <a:pPr marL="457200" algn="just">
                        <a:lnSpc>
                          <a:spcPct val="150000"/>
                        </a:lnSpc>
                        <a:spcAft>
                          <a:spcPts val="0"/>
                        </a:spcAft>
                      </a:pPr>
                      <a:r>
                        <a:rPr lang="tr-TR" sz="1400" b="1">
                          <a:latin typeface="Times New Roman"/>
                          <a:ea typeface="Calibri"/>
                          <a:cs typeface="Times New Roman"/>
                        </a:rPr>
                        <a:t>Sosyal Duygusal</a:t>
                      </a:r>
                      <a:endParaRPr lang="tr-TR" sz="1400">
                        <a:latin typeface="Calibri"/>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r>
                        <a:rPr lang="tr-TR" sz="1400">
                          <a:latin typeface="Times New Roman"/>
                          <a:ea typeface="Calibri"/>
                          <a:cs typeface="Times New Roman"/>
                        </a:rPr>
                        <a:t>3. Dinlediği müziğin özelliğine göre farklı tepkiler verir.</a:t>
                      </a:r>
                      <a:endParaRPr lang="tr-TR" sz="1400">
                        <a:latin typeface="Calibri"/>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endParaRPr lang="tr-TR" sz="1400">
                        <a:latin typeface="Times New Roman"/>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endParaRPr lang="tr-TR" sz="1400">
                        <a:latin typeface="Times New Roman"/>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endParaRPr lang="tr-TR" sz="1400">
                        <a:latin typeface="Times New Roman"/>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50000"/>
                        </a:lnSpc>
                        <a:spcAft>
                          <a:spcPts val="0"/>
                        </a:spcAft>
                      </a:pPr>
                      <a:endParaRPr lang="tr-TR" sz="1400">
                        <a:latin typeface="Times New Roman"/>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857556">
                <a:tc>
                  <a:txBody>
                    <a:bodyPr/>
                    <a:lstStyle/>
                    <a:p>
                      <a:pPr marL="457200" algn="just">
                        <a:lnSpc>
                          <a:spcPct val="150000"/>
                        </a:lnSpc>
                        <a:spcAft>
                          <a:spcPts val="0"/>
                        </a:spcAft>
                      </a:pPr>
                      <a:r>
                        <a:rPr lang="tr-TR" sz="1400" b="1" dirty="0">
                          <a:latin typeface="Times New Roman"/>
                          <a:ea typeface="Calibri"/>
                          <a:cs typeface="Times New Roman"/>
                        </a:rPr>
                        <a:t>Motor </a:t>
                      </a:r>
                      <a:endParaRPr lang="tr-TR" sz="1400" dirty="0">
                        <a:latin typeface="Calibri"/>
                        <a:ea typeface="Calibri"/>
                        <a:cs typeface="Times New Roman"/>
                      </a:endParaRPr>
                    </a:p>
                    <a:p>
                      <a:pPr marL="457200" algn="just">
                        <a:lnSpc>
                          <a:spcPct val="150000"/>
                        </a:lnSpc>
                        <a:spcAft>
                          <a:spcPts val="0"/>
                        </a:spcAft>
                      </a:pPr>
                      <a:r>
                        <a:rPr lang="tr-TR" sz="1400" b="1" dirty="0">
                          <a:latin typeface="Times New Roman"/>
                          <a:ea typeface="Calibri"/>
                          <a:cs typeface="Times New Roman"/>
                        </a:rPr>
                        <a:t>İnce</a:t>
                      </a:r>
                      <a:endParaRPr lang="tr-TR" sz="1400" dirty="0">
                        <a:latin typeface="Calibri"/>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r>
                        <a:rPr lang="tr-TR" sz="1400" dirty="0"/>
                        <a:t>        </a:t>
                      </a:r>
                    </a:p>
                    <a:p>
                      <a:endParaRPr lang="tr-TR" sz="1400" dirty="0"/>
                    </a:p>
                    <a:p>
                      <a:r>
                        <a:rPr lang="tr-TR" sz="1400" dirty="0"/>
                        <a:t>        ………………………………………………..</a:t>
                      </a:r>
                    </a:p>
                    <a:p>
                      <a:endParaRPr lang="tr-TR" sz="1400" dirty="0"/>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tr-T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276922">
                <a:tc>
                  <a:txBody>
                    <a:bodyPr/>
                    <a:lstStyle/>
                    <a:p>
                      <a:pPr marL="457200" algn="just">
                        <a:lnSpc>
                          <a:spcPct val="150000"/>
                        </a:lnSpc>
                        <a:spcAft>
                          <a:spcPts val="0"/>
                        </a:spcAft>
                      </a:pPr>
                      <a:r>
                        <a:rPr lang="tr-TR" sz="1400" b="1" dirty="0">
                          <a:latin typeface="Times New Roman"/>
                          <a:ea typeface="Calibri"/>
                          <a:cs typeface="Times New Roman"/>
                        </a:rPr>
                        <a:t>Motor </a:t>
                      </a:r>
                      <a:endParaRPr lang="tr-TR" sz="1400" dirty="0">
                        <a:latin typeface="Calibri"/>
                        <a:ea typeface="Calibri"/>
                        <a:cs typeface="Times New Roman"/>
                      </a:endParaRPr>
                    </a:p>
                    <a:p>
                      <a:pPr marL="457200" algn="just">
                        <a:lnSpc>
                          <a:spcPct val="150000"/>
                        </a:lnSpc>
                        <a:spcAft>
                          <a:spcPts val="0"/>
                        </a:spcAft>
                      </a:pPr>
                      <a:r>
                        <a:rPr lang="tr-TR" sz="1400" b="1" dirty="0">
                          <a:latin typeface="Times New Roman"/>
                          <a:ea typeface="Calibri"/>
                          <a:cs typeface="Times New Roman"/>
                        </a:rPr>
                        <a:t>Kaba</a:t>
                      </a:r>
                      <a:endParaRPr lang="tr-TR" sz="1400" dirty="0">
                        <a:latin typeface="Calibri"/>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5">
                  <a:txBody>
                    <a:bodyPr/>
                    <a:lstStyle/>
                    <a:p>
                      <a:pPr marL="457200" algn="just">
                        <a:lnSpc>
                          <a:spcPct val="150000"/>
                        </a:lnSpc>
                        <a:spcAft>
                          <a:spcPts val="0"/>
                        </a:spcAft>
                      </a:pPr>
                      <a:endParaRPr lang="tr-TR" sz="1400" dirty="0">
                        <a:latin typeface="Calibri"/>
                        <a:ea typeface="Calibri"/>
                        <a:cs typeface="Times New Roman"/>
                      </a:endParaRPr>
                    </a:p>
                    <a:p>
                      <a:pPr marL="457200" algn="just">
                        <a:lnSpc>
                          <a:spcPct val="150000"/>
                        </a:lnSpc>
                        <a:spcAft>
                          <a:spcPts val="0"/>
                        </a:spcAft>
                      </a:pPr>
                      <a:r>
                        <a:rPr lang="tr-TR" sz="1400" dirty="0">
                          <a:latin typeface="Calibri"/>
                          <a:ea typeface="Calibri"/>
                          <a:cs typeface="Times New Roman"/>
                        </a:rPr>
                        <a:t>………………………………….........</a:t>
                      </a: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457200" algn="just">
                        <a:lnSpc>
                          <a:spcPct val="150000"/>
                        </a:lnSpc>
                        <a:spcAft>
                          <a:spcPts val="0"/>
                        </a:spcAft>
                      </a:pPr>
                      <a:endParaRPr lang="tr-TR" sz="1050" dirty="0">
                        <a:latin typeface="Times New Roman"/>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457200" algn="just">
                        <a:lnSpc>
                          <a:spcPct val="150000"/>
                        </a:lnSpc>
                        <a:spcAft>
                          <a:spcPts val="0"/>
                        </a:spcAft>
                      </a:pPr>
                      <a:endParaRPr lang="tr-TR" sz="1050" dirty="0">
                        <a:latin typeface="Times New Roman"/>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457200" algn="just">
                        <a:lnSpc>
                          <a:spcPct val="150000"/>
                        </a:lnSpc>
                        <a:spcAft>
                          <a:spcPts val="0"/>
                        </a:spcAft>
                      </a:pPr>
                      <a:endParaRPr lang="tr-TR" sz="1050" dirty="0">
                        <a:latin typeface="Times New Roman"/>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457200" algn="just">
                        <a:lnSpc>
                          <a:spcPct val="150000"/>
                        </a:lnSpc>
                        <a:spcAft>
                          <a:spcPts val="0"/>
                        </a:spcAft>
                      </a:pPr>
                      <a:endParaRPr lang="tr-TR" sz="1050" dirty="0">
                        <a:latin typeface="Times New Roman"/>
                        <a:ea typeface="Calibri"/>
                        <a:cs typeface="Times New Roman"/>
                      </a:endParaRPr>
                    </a:p>
                  </a:txBody>
                  <a:tcPr marL="35488" marR="354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319774051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Paper</Template>
  <TotalTime>158</TotalTime>
  <Words>643</Words>
  <Application>Microsoft Office PowerPoint</Application>
  <PresentationFormat>Ekran Gösterisi (4:3)</PresentationFormat>
  <Paragraphs>71</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Calibri</vt:lpstr>
      <vt:lpstr>Constantia</vt:lpstr>
      <vt:lpstr>Times New Roman</vt:lpstr>
      <vt:lpstr>Wingdings 2</vt:lpstr>
      <vt:lpstr>Kağıt</vt:lpstr>
      <vt:lpstr>OKUL ÖNCESİ EĞİTİM ROGRAMLARI-I</vt:lpstr>
      <vt:lpstr>Değerlendirme</vt:lpstr>
      <vt:lpstr>0-36 Ay Çocuğun Tanınması ve Değerlendirilmesi</vt:lpstr>
      <vt:lpstr>0-36 Ay Çocuğun Tanınması ve Değerlendirilmesi</vt:lpstr>
      <vt:lpstr>0-36 Ay Çocuğun Tanınması ve Değerlendirilmesi</vt:lpstr>
      <vt:lpstr>Eğitimcilerin Gelişim Gözlem Formunu doldururken dikkat etmesi gereken bazı önemli noktalar vardır. Bunlar; </vt:lpstr>
      <vt:lpstr>Eğitimcilerin Gelişim Gözlem Formunu doldururken dikkat etmesi gereken bazı önemli noktalar vardır. Bunlar; </vt:lpstr>
      <vt:lpstr> GELİŞİM GÖZLEM FORMU </vt:lpstr>
      <vt:lpstr>PowerPoint Sunusu</vt:lpstr>
      <vt:lpstr>0-36 Ay Çocuğun Tanınması ve Değerlendirilmesi</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OKUL ÖNCESİ EĞİTİM PROGRAMLARI-I</dc:title>
  <dc:creator>aysel</dc:creator>
  <cp:lastModifiedBy>Emin Demir</cp:lastModifiedBy>
  <cp:revision>28</cp:revision>
  <dcterms:created xsi:type="dcterms:W3CDTF">2013-09-22T16:02:41Z</dcterms:created>
  <dcterms:modified xsi:type="dcterms:W3CDTF">2020-05-03T22:55:39Z</dcterms:modified>
</cp:coreProperties>
</file>