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5" r:id="rId3"/>
    <p:sldId id="290" r:id="rId4"/>
    <p:sldId id="295" r:id="rId5"/>
    <p:sldId id="296" r:id="rId6"/>
    <p:sldId id="297" r:id="rId7"/>
    <p:sldId id="298" r:id="rId8"/>
    <p:sldId id="291" r:id="rId9"/>
    <p:sldId id="299" r:id="rId10"/>
    <p:sldId id="300" r:id="rId11"/>
    <p:sldId id="292" r:id="rId12"/>
    <p:sldId id="301" r:id="rId13"/>
    <p:sldId id="302" r:id="rId14"/>
    <p:sldId id="294" r:id="rId15"/>
    <p:sldId id="293" r:id="rId16"/>
    <p:sldId id="303" r:id="rId17"/>
    <p:sldId id="306" r:id="rId18"/>
    <p:sldId id="307" r:id="rId19"/>
    <p:sldId id="308" r:id="rId20"/>
    <p:sldId id="309"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a:t>
            </a:r>
            <a:r>
              <a:rPr lang="tr-TR" dirty="0" smtClean="0"/>
              <a:t>Soydan</a:t>
            </a:r>
          </a:p>
          <a:p>
            <a:r>
              <a:rPr lang="tr-TR" dirty="0" smtClean="0"/>
              <a:t>Ankara Üniversitesi Eğitim Bilimleri Fakültesi Eğitim Yönetimi ve Politikası Bölümü</a:t>
            </a:r>
          </a:p>
        </p:txBody>
      </p:sp>
      <p:sp>
        <p:nvSpPr>
          <p:cNvPr id="2" name="1 Başlık"/>
          <p:cNvSpPr>
            <a:spLocks noGrp="1"/>
          </p:cNvSpPr>
          <p:nvPr>
            <p:ph type="ctrTitle"/>
          </p:nvPr>
        </p:nvSpPr>
        <p:spPr/>
        <p:txBody>
          <a:bodyPr>
            <a:normAutofit/>
          </a:bodyPr>
          <a:lstStyle/>
          <a:p>
            <a:r>
              <a:rPr lang="tr-TR" sz="2200" b="1" dirty="0" smtClean="0"/>
              <a:t>Eğitimde İşgücü Planlaması </a:t>
            </a:r>
            <a:r>
              <a:rPr lang="tr-TR" sz="2200" b="1" dirty="0" smtClean="0"/>
              <a:t>- 9</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dirty="0" smtClean="0"/>
              <a:t>5. Kurum içi ve kurum dışı analiz (Bakanlık teşkilatının analizi, kurum kaynakları (mali, teknolojik, ) kurum dışı (küreselleşme, üst örgütler, üst belgeler vs.)</a:t>
            </a:r>
          </a:p>
          <a:p>
            <a:r>
              <a:rPr lang="tr-TR" dirty="0"/>
              <a:t>Personelin Öğrenim Durumlarına Göre Dağılımı (2014</a:t>
            </a:r>
            <a:r>
              <a:rPr lang="tr-TR" dirty="0" smtClean="0"/>
              <a:t>)</a:t>
            </a:r>
          </a:p>
          <a:p>
            <a:pPr marL="0" indent="0">
              <a:buNone/>
            </a:pPr>
            <a:r>
              <a:rPr lang="tr-TR" dirty="0" smtClean="0"/>
              <a:t>(sy.31)</a:t>
            </a:r>
          </a:p>
          <a:p>
            <a:pPr marL="0" indent="0">
              <a:buNone/>
            </a:pPr>
            <a:r>
              <a:rPr lang="tr-TR" dirty="0"/>
              <a:t> </a:t>
            </a:r>
            <a:r>
              <a:rPr lang="tr-TR" dirty="0" smtClean="0"/>
              <a:t>    </a:t>
            </a:r>
            <a:r>
              <a:rPr lang="tr-TR" dirty="0" smtClean="0">
                <a:solidFill>
                  <a:srgbClr val="FF0000"/>
                </a:solidFill>
              </a:rPr>
              <a:t>MEB’in güçlü ve zayıf yanları (ileride slaytlarla ele alınacak!)</a:t>
            </a:r>
          </a:p>
          <a:p>
            <a:pPr marL="0" indent="0">
              <a:buNone/>
            </a:pPr>
            <a:r>
              <a:rPr lang="tr-TR" dirty="0" smtClean="0"/>
              <a:t>   6. Stratejik plan mimarisi (</a:t>
            </a:r>
            <a:r>
              <a:rPr lang="tr-TR" dirty="0"/>
              <a:t>Yasal yükümlülükler ve mevzuat analizi, üst politika belgeleri, literatür taraması, GZFT analizi ve eğitim sisteminin gelişim ve sorun alanları dikkate alınarak Millî Eğitim Bakanlığı 2015–2019 Stratejik Planı’nın temel mimarisi oluşturulmuştur. Geleceğe yönelim bölümü bu mimari çerçevesinde yapılandırılmıştır. </a:t>
            </a:r>
            <a:r>
              <a:rPr lang="tr-TR" dirty="0" smtClean="0"/>
              <a:t>)</a:t>
            </a:r>
            <a:endParaRPr lang="tr-TR" dirty="0"/>
          </a:p>
        </p:txBody>
      </p:sp>
    </p:spTree>
    <p:extLst>
      <p:ext uri="{BB962C8B-B14F-4D97-AF65-F5344CB8AC3E}">
        <p14:creationId xmlns:p14="http://schemas.microsoft.com/office/powerpoint/2010/main" val="1913405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2.GELECEĞE YÖNELİM</a:t>
            </a:r>
            <a:endParaRPr lang="tr-TR" sz="2400" dirty="0">
              <a:solidFill>
                <a:srgbClr val="FF0000"/>
              </a:solidFill>
            </a:endParaRPr>
          </a:p>
        </p:txBody>
      </p:sp>
      <p:sp>
        <p:nvSpPr>
          <p:cNvPr id="3" name="İçerik Yer Tutucusu 2"/>
          <p:cNvSpPr>
            <a:spLocks noGrp="1"/>
          </p:cNvSpPr>
          <p:nvPr>
            <p:ph sz="quarter" idx="1"/>
          </p:nvPr>
        </p:nvSpPr>
        <p:spPr/>
        <p:txBody>
          <a:bodyPr>
            <a:normAutofit lnSpcReduction="10000"/>
          </a:bodyPr>
          <a:lstStyle/>
          <a:p>
            <a:r>
              <a:rPr lang="tr-TR" dirty="0" smtClean="0">
                <a:solidFill>
                  <a:srgbClr val="0070C0"/>
                </a:solidFill>
              </a:rPr>
              <a:t>1.Misyon, Vizyon ve Temel Değerler</a:t>
            </a:r>
          </a:p>
          <a:p>
            <a:r>
              <a:rPr lang="tr-TR" dirty="0" smtClean="0">
                <a:solidFill>
                  <a:srgbClr val="FF0000"/>
                </a:solidFill>
              </a:rPr>
              <a:t>Misyon-</a:t>
            </a:r>
            <a:r>
              <a:rPr lang="tr-TR" dirty="0" smtClean="0"/>
              <a:t> </a:t>
            </a:r>
            <a:r>
              <a:rPr lang="tr-TR" dirty="0"/>
              <a:t>Hayata </a:t>
            </a:r>
            <a:r>
              <a:rPr lang="tr-TR" dirty="0" smtClean="0"/>
              <a:t>hazır, sağlıklı </a:t>
            </a:r>
            <a:r>
              <a:rPr lang="tr-TR" dirty="0"/>
              <a:t>ve mutlu </a:t>
            </a:r>
            <a:r>
              <a:rPr lang="tr-TR" dirty="0" smtClean="0"/>
              <a:t>bireyler yetiştiren</a:t>
            </a:r>
            <a:r>
              <a:rPr lang="tr-TR" dirty="0"/>
              <a:t> </a:t>
            </a:r>
            <a:r>
              <a:rPr lang="tr-TR" dirty="0" smtClean="0"/>
              <a:t>bir </a:t>
            </a:r>
            <a:r>
              <a:rPr lang="tr-TR" dirty="0"/>
              <a:t>eğitim sistemi</a:t>
            </a:r>
            <a:r>
              <a:rPr lang="tr-TR" dirty="0" smtClean="0"/>
              <a:t>.</a:t>
            </a:r>
          </a:p>
          <a:p>
            <a:r>
              <a:rPr lang="tr-TR" dirty="0" smtClean="0">
                <a:solidFill>
                  <a:srgbClr val="FF0000"/>
                </a:solidFill>
              </a:rPr>
              <a:t>Vizyon</a:t>
            </a:r>
            <a:r>
              <a:rPr lang="tr-TR" dirty="0" smtClean="0"/>
              <a:t>- Düşünme</a:t>
            </a:r>
            <a:r>
              <a:rPr lang="tr-TR" dirty="0"/>
              <a:t>, anlama, araştırma ve sorun çözme yetkinliği gelişmiş</a:t>
            </a:r>
            <a:r>
              <a:rPr lang="tr-TR" dirty="0" smtClean="0"/>
              <a:t>; bilgi </a:t>
            </a:r>
            <a:r>
              <a:rPr lang="tr-TR" dirty="0"/>
              <a:t>toplumunun gerektirdiği bilgi ve becerilerle donanmış; </a:t>
            </a:r>
            <a:r>
              <a:rPr lang="tr-TR" dirty="0">
                <a:solidFill>
                  <a:srgbClr val="7030A0"/>
                </a:solidFill>
              </a:rPr>
              <a:t>millî kültür ile insanlığın ve demokrasinin evrensel değerlerini içselleştirmiş</a:t>
            </a:r>
            <a:r>
              <a:rPr lang="tr-TR" dirty="0"/>
              <a:t>; iletişime ve paylaşıma açık, sanat duyarlılığı ve becerisi gelişmiş</a:t>
            </a:r>
            <a:r>
              <a:rPr lang="tr-TR" dirty="0" smtClean="0"/>
              <a:t>; öz </a:t>
            </a:r>
            <a:r>
              <a:rPr lang="tr-TR" dirty="0"/>
              <a:t>güveni, öz saygısı, </a:t>
            </a:r>
            <a:r>
              <a:rPr lang="tr-TR" dirty="0">
                <a:solidFill>
                  <a:srgbClr val="7030A0"/>
                </a:solidFill>
              </a:rPr>
              <a:t>hak, adalet ve sorumluluk bilinci yüksek</a:t>
            </a:r>
            <a:r>
              <a:rPr lang="tr-TR" dirty="0"/>
              <a:t>; gayretli, </a:t>
            </a:r>
            <a:r>
              <a:rPr lang="tr-TR" dirty="0">
                <a:solidFill>
                  <a:srgbClr val="7030A0"/>
                </a:solidFill>
              </a:rPr>
              <a:t>girişimci</a:t>
            </a:r>
            <a:r>
              <a:rPr lang="tr-TR" dirty="0"/>
              <a:t>, yaratıcı, yenilikçi, </a:t>
            </a:r>
            <a:r>
              <a:rPr lang="tr-TR" dirty="0">
                <a:solidFill>
                  <a:srgbClr val="7030A0"/>
                </a:solidFill>
              </a:rPr>
              <a:t>barışçı</a:t>
            </a:r>
            <a:r>
              <a:rPr lang="tr-TR" dirty="0"/>
              <a:t>, sağlıklı ve mutlu bireylerin yetişmesine ortam ve imkân sağlamaktır.</a:t>
            </a:r>
          </a:p>
        </p:txBody>
      </p:sp>
    </p:spTree>
    <p:extLst>
      <p:ext uri="{BB962C8B-B14F-4D97-AF65-F5344CB8AC3E}">
        <p14:creationId xmlns:p14="http://schemas.microsoft.com/office/powerpoint/2010/main" val="460616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dirty="0" smtClean="0">
                <a:solidFill>
                  <a:srgbClr val="FF0000"/>
                </a:solidFill>
              </a:rPr>
              <a:t>Temel Değerlerimiz –</a:t>
            </a:r>
          </a:p>
          <a:p>
            <a:pPr marL="0" indent="0">
              <a:buNone/>
            </a:pPr>
            <a:r>
              <a:rPr lang="tr-TR" dirty="0" smtClean="0"/>
              <a:t>1. İnsan </a:t>
            </a:r>
            <a:r>
              <a:rPr lang="tr-TR" dirty="0"/>
              <a:t>Hakları ve Demokrasinin Evrensel Değerleri</a:t>
            </a:r>
          </a:p>
          <a:p>
            <a:pPr marL="0" indent="0">
              <a:buNone/>
            </a:pPr>
            <a:r>
              <a:rPr lang="tr-TR" dirty="0"/>
              <a:t>2. Çevreye ve Canlıların Yaşam Hakkına Duyarlılık</a:t>
            </a:r>
          </a:p>
          <a:p>
            <a:pPr marL="0" indent="0">
              <a:buNone/>
            </a:pPr>
            <a:r>
              <a:rPr lang="tr-TR" dirty="0"/>
              <a:t>3. Analitik ve Bilimsel Bakış</a:t>
            </a:r>
          </a:p>
          <a:p>
            <a:pPr marL="0" indent="0">
              <a:buNone/>
            </a:pPr>
            <a:r>
              <a:rPr lang="tr-TR" dirty="0"/>
              <a:t>4. Girişimcilik, Yaratıcılık, Yenilikçilik</a:t>
            </a:r>
          </a:p>
          <a:p>
            <a:pPr marL="0" indent="0">
              <a:buNone/>
            </a:pPr>
            <a:r>
              <a:rPr lang="tr-TR" dirty="0"/>
              <a:t>5. Sanatsal Duyarlılık ve Sanat Becerisi</a:t>
            </a:r>
          </a:p>
          <a:p>
            <a:pPr marL="0" indent="0">
              <a:buNone/>
            </a:pPr>
            <a:r>
              <a:rPr lang="tr-TR" dirty="0"/>
              <a:t>6. Meslek Etiği ve Ahlak</a:t>
            </a:r>
          </a:p>
          <a:p>
            <a:pPr marL="0" indent="0">
              <a:buNone/>
            </a:pPr>
            <a:r>
              <a:rPr lang="tr-TR" dirty="0"/>
              <a:t>7. Saygınlık</a:t>
            </a:r>
          </a:p>
          <a:p>
            <a:pPr marL="0" indent="0">
              <a:buNone/>
            </a:pPr>
            <a:r>
              <a:rPr lang="tr-TR" dirty="0"/>
              <a:t>8. Tarafsızlık, Güvenilirlik ve Adalet</a:t>
            </a:r>
          </a:p>
          <a:p>
            <a:pPr marL="0" indent="0">
              <a:buNone/>
            </a:pPr>
            <a:r>
              <a:rPr lang="tr-TR" dirty="0"/>
              <a:t>9. Katılımcılık</a:t>
            </a:r>
          </a:p>
          <a:p>
            <a:pPr marL="0" indent="0">
              <a:buNone/>
            </a:pPr>
            <a:r>
              <a:rPr lang="tr-TR" dirty="0"/>
              <a:t>10.Şeffaflık ve Hesap Verebilirlik</a:t>
            </a:r>
          </a:p>
        </p:txBody>
      </p:sp>
    </p:spTree>
    <p:extLst>
      <p:ext uri="{BB962C8B-B14F-4D97-AF65-F5344CB8AC3E}">
        <p14:creationId xmlns:p14="http://schemas.microsoft.com/office/powerpoint/2010/main" val="1106009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smtClean="0">
                <a:solidFill>
                  <a:srgbClr val="FF0000"/>
                </a:solidFill>
              </a:rPr>
              <a:t>2.Stratejik Plan Genel Tablosu </a:t>
            </a:r>
            <a:r>
              <a:rPr lang="tr-TR" dirty="0" smtClean="0"/>
              <a:t>(Üç temel stratejik amaç ve alt amaçlar)</a:t>
            </a:r>
          </a:p>
          <a:p>
            <a:r>
              <a:rPr lang="tr-TR" dirty="0" smtClean="0">
                <a:solidFill>
                  <a:srgbClr val="FF0000"/>
                </a:solidFill>
              </a:rPr>
              <a:t>3.Stratejik Amaç, Hedef ve Stratejiler </a:t>
            </a:r>
            <a:r>
              <a:rPr lang="tr-TR" dirty="0" smtClean="0"/>
              <a:t>(Tema 1. Eğitim ve Öğretime Erişim, Tema 2.Eğitim ve Öğretimde Kalite,  Tema 3. Kurumsal Kapasite, </a:t>
            </a:r>
          </a:p>
          <a:p>
            <a:r>
              <a:rPr lang="tr-TR" dirty="0"/>
              <a:t> </a:t>
            </a:r>
            <a:r>
              <a:rPr lang="tr-TR" dirty="0" smtClean="0"/>
              <a:t>           - Stratejik Amaç</a:t>
            </a:r>
          </a:p>
          <a:p>
            <a:r>
              <a:rPr lang="tr-TR" dirty="0"/>
              <a:t> </a:t>
            </a:r>
            <a:r>
              <a:rPr lang="tr-TR" dirty="0" smtClean="0"/>
              <a:t>           - Stratejik Hedef</a:t>
            </a:r>
          </a:p>
          <a:p>
            <a:r>
              <a:rPr lang="tr-TR" dirty="0"/>
              <a:t> </a:t>
            </a:r>
            <a:r>
              <a:rPr lang="tr-TR" dirty="0" smtClean="0"/>
              <a:t>           - Mevcut Durum</a:t>
            </a:r>
          </a:p>
          <a:p>
            <a:r>
              <a:rPr lang="tr-TR" dirty="0"/>
              <a:t> </a:t>
            </a:r>
            <a:r>
              <a:rPr lang="tr-TR" dirty="0" smtClean="0"/>
              <a:t>           - Performans Göstergeleri</a:t>
            </a:r>
          </a:p>
          <a:p>
            <a:r>
              <a:rPr lang="tr-TR" dirty="0"/>
              <a:t> </a:t>
            </a:r>
            <a:r>
              <a:rPr lang="tr-TR" dirty="0" smtClean="0"/>
              <a:t>           - Stratejiler )</a:t>
            </a:r>
          </a:p>
          <a:p>
            <a:r>
              <a:rPr lang="tr-TR" dirty="0"/>
              <a:t> </a:t>
            </a:r>
            <a:r>
              <a:rPr lang="tr-TR" dirty="0" smtClean="0"/>
              <a:t>             </a:t>
            </a:r>
          </a:p>
          <a:p>
            <a:endParaRPr lang="tr-TR" dirty="0" smtClean="0"/>
          </a:p>
        </p:txBody>
      </p:sp>
    </p:spTree>
    <p:extLst>
      <p:ext uri="{BB962C8B-B14F-4D97-AF65-F5344CB8AC3E}">
        <p14:creationId xmlns:p14="http://schemas.microsoft.com/office/powerpoint/2010/main" val="3976222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3. MALİYETLENDİRME</a:t>
            </a:r>
            <a:endParaRPr lang="tr-TR" sz="2400" dirty="0">
              <a:solidFill>
                <a:srgbClr val="FF0000"/>
              </a:solidFill>
            </a:endParaRPr>
          </a:p>
        </p:txBody>
      </p:sp>
      <p:sp>
        <p:nvSpPr>
          <p:cNvPr id="3" name="İçerik Yer Tutucusu 2"/>
          <p:cNvSpPr>
            <a:spLocks noGrp="1"/>
          </p:cNvSpPr>
          <p:nvPr>
            <p:ph sz="quarter" idx="1"/>
          </p:nvPr>
        </p:nvSpPr>
        <p:spPr/>
        <p:txBody>
          <a:bodyPr/>
          <a:lstStyle/>
          <a:p>
            <a:r>
              <a:rPr lang="tr-TR" dirty="0"/>
              <a:t>Millî Eğitim Bakanlığı 2015-2019 Stratejik Planı’nda yer alan stratejik amaçların gerçekleştirilebilmesi için beş yıllık süre için tahmini 381.200.000.000 TL’lik kaynağa ihtiyaç duyulmaktadır. Planda yer alan hedeflerin maliyet tahmini toplamından her bir amacın tahmini maliyetine, amaç maliyetleri toplamından ise stratejik planın tahmini maliyetine ulaşılmıştır.</a:t>
            </a:r>
          </a:p>
        </p:txBody>
      </p:sp>
    </p:spTree>
    <p:extLst>
      <p:ext uri="{BB962C8B-B14F-4D97-AF65-F5344CB8AC3E}">
        <p14:creationId xmlns:p14="http://schemas.microsoft.com/office/powerpoint/2010/main" val="486569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rPr>
              <a:t>4</a:t>
            </a:r>
            <a:r>
              <a:rPr lang="tr-TR" sz="2400" dirty="0" smtClean="0">
                <a:solidFill>
                  <a:srgbClr val="FF0000"/>
                </a:solidFill>
              </a:rPr>
              <a:t>. İZLEME VE DEĞERLENDİRME</a:t>
            </a:r>
            <a:endParaRPr lang="tr-TR" sz="2400" dirty="0">
              <a:solidFill>
                <a:srgbClr val="FF0000"/>
              </a:solidFill>
            </a:endParaRPr>
          </a:p>
        </p:txBody>
      </p:sp>
      <p:sp>
        <p:nvSpPr>
          <p:cNvPr id="3" name="İçerik Yer Tutucusu 2"/>
          <p:cNvSpPr>
            <a:spLocks noGrp="1"/>
          </p:cNvSpPr>
          <p:nvPr>
            <p:ph sz="quarter" idx="1"/>
          </p:nvPr>
        </p:nvSpPr>
        <p:spPr/>
        <p:txBody>
          <a:bodyPr>
            <a:normAutofit fontScale="92500" lnSpcReduction="10000"/>
          </a:bodyPr>
          <a:lstStyle/>
          <a:p>
            <a:r>
              <a:rPr lang="tr-TR" dirty="0"/>
              <a:t>2015–2019 döneminde, kalkınma planları ve programlarda yer alan politika ve hedefler doğrultusunda kaynaklarının etkili, ekonomik ve verimli bir şekilde elde edilmesi ve kullanılmasını, hesap verebilirliği ve saydamlığı sağlamak üzere Millî Eğitim Bakanlığı 2015–2019 Stratejik Planı hazırlamıştır. Hazırlanan planın gerçekleşme durumlarının tespiti ve gerekli önlemlerin zamanında ve etkin biçimde alınabilmesi için Millî Eğitim Bakanlığı 2015–2019 Stratejik Planı İzleme ve Değerlendirme Modeli geliştirilmiştir.</a:t>
            </a:r>
          </a:p>
          <a:p>
            <a:r>
              <a:rPr lang="tr-TR" dirty="0"/>
              <a:t>İzleme, stratejik plan uygulamasının sistematik olarak takip edilmesi ve raporlanmasıdır. Değerlendirme ise, uygulama sonuçlarının amaç ve hedeflere kıyasla ölçülmesi ve söz konusu amaç ve hedeflerin tutarlılık ve uygunluğunun analizidir.</a:t>
            </a:r>
          </a:p>
        </p:txBody>
      </p:sp>
    </p:spTree>
    <p:extLst>
      <p:ext uri="{BB962C8B-B14F-4D97-AF65-F5344CB8AC3E}">
        <p14:creationId xmlns:p14="http://schemas.microsoft.com/office/powerpoint/2010/main" val="8125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Millî Eğitim Bakanlığı 2015–2019 Stratejik Planı İzleme ve Değerlendirme </a:t>
            </a:r>
            <a:r>
              <a:rPr lang="tr-TR" dirty="0" err="1"/>
              <a:t>Modeli’nin</a:t>
            </a:r>
            <a:r>
              <a:rPr lang="tr-TR" dirty="0"/>
              <a:t> çerçevesini</a:t>
            </a:r>
            <a:r>
              <a:rPr lang="tr-TR" dirty="0" smtClean="0"/>
              <a:t>;</a:t>
            </a:r>
          </a:p>
          <a:p>
            <a:endParaRPr lang="tr-TR" dirty="0"/>
          </a:p>
          <a:p>
            <a:r>
              <a:rPr lang="tr-TR" dirty="0" smtClean="0"/>
              <a:t>- MEB </a:t>
            </a:r>
            <a:r>
              <a:rPr lang="tr-TR" dirty="0"/>
              <a:t>2015–2019 Stratejik Planı ve performans programlarında yer alan performans göstergelerinin gerçekleşme durumlarının tespit edilmesi,</a:t>
            </a:r>
          </a:p>
          <a:p>
            <a:endParaRPr lang="tr-TR" dirty="0"/>
          </a:p>
          <a:p>
            <a:pPr marL="0" indent="0">
              <a:buNone/>
            </a:pPr>
            <a:r>
              <a:rPr lang="tr-TR" dirty="0"/>
              <a:t> </a:t>
            </a:r>
            <a:r>
              <a:rPr lang="tr-TR" dirty="0" smtClean="0"/>
              <a:t> -  Performans </a:t>
            </a:r>
            <a:r>
              <a:rPr lang="tr-TR" dirty="0"/>
              <a:t>göstergelerinin gerçekleşme durumlarının hedeflerle kıyaslanması,</a:t>
            </a:r>
          </a:p>
          <a:p>
            <a:endParaRPr lang="tr-TR" dirty="0"/>
          </a:p>
          <a:p>
            <a:r>
              <a:rPr lang="tr-TR" dirty="0" smtClean="0"/>
              <a:t>- Sonuçların </a:t>
            </a:r>
            <a:r>
              <a:rPr lang="tr-TR" dirty="0"/>
              <a:t>raporlanması ve paydaşlarla paylaşımı,</a:t>
            </a:r>
          </a:p>
          <a:p>
            <a:endParaRPr lang="tr-TR" dirty="0"/>
          </a:p>
          <a:p>
            <a:r>
              <a:rPr lang="tr-TR" dirty="0" smtClean="0"/>
              <a:t>- Güncelleme </a:t>
            </a:r>
            <a:r>
              <a:rPr lang="tr-TR" dirty="0"/>
              <a:t>dâhil gerekli tedbirlerin </a:t>
            </a:r>
            <a:r>
              <a:rPr lang="tr-TR" dirty="0" smtClean="0"/>
              <a:t>alınması süreçleri </a:t>
            </a:r>
            <a:r>
              <a:rPr lang="tr-TR" dirty="0"/>
              <a:t>oluşturmaktadır.</a:t>
            </a:r>
          </a:p>
          <a:p>
            <a:endParaRPr lang="tr-TR" dirty="0"/>
          </a:p>
        </p:txBody>
      </p:sp>
    </p:spTree>
    <p:extLst>
      <p:ext uri="{BB962C8B-B14F-4D97-AF65-F5344CB8AC3E}">
        <p14:creationId xmlns:p14="http://schemas.microsoft.com/office/powerpoint/2010/main" val="4199726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1938337"/>
            <a:ext cx="5715000" cy="3590925"/>
          </a:xfrm>
        </p:spPr>
      </p:pic>
    </p:spTree>
    <p:extLst>
      <p:ext uri="{BB962C8B-B14F-4D97-AF65-F5344CB8AC3E}">
        <p14:creationId xmlns:p14="http://schemas.microsoft.com/office/powerpoint/2010/main" val="3467581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126916" y="1447800"/>
            <a:ext cx="5347368" cy="4572000"/>
          </a:xfrm>
        </p:spPr>
      </p:pic>
    </p:spTree>
    <p:extLst>
      <p:ext uri="{BB962C8B-B14F-4D97-AF65-F5344CB8AC3E}">
        <p14:creationId xmlns:p14="http://schemas.microsoft.com/office/powerpoint/2010/main" val="3167434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2147887"/>
            <a:ext cx="5715000" cy="3171825"/>
          </a:xfrm>
        </p:spPr>
      </p:pic>
    </p:spTree>
    <p:extLst>
      <p:ext uri="{BB962C8B-B14F-4D97-AF65-F5344CB8AC3E}">
        <p14:creationId xmlns:p14="http://schemas.microsoft.com/office/powerpoint/2010/main" val="499824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rPr>
              <a:t>Hatırlayalım!</a:t>
            </a:r>
            <a:endParaRPr lang="tr-TR" sz="2400" dirty="0"/>
          </a:p>
        </p:txBody>
      </p:sp>
      <p:sp>
        <p:nvSpPr>
          <p:cNvPr id="3" name="İçerik Yer Tutucusu 2"/>
          <p:cNvSpPr>
            <a:spLocks noGrp="1"/>
          </p:cNvSpPr>
          <p:nvPr>
            <p:ph sz="quarter" idx="1"/>
          </p:nvPr>
        </p:nvSpPr>
        <p:spPr/>
        <p:txBody>
          <a:bodyPr>
            <a:normAutofit fontScale="92500" lnSpcReduction="10000"/>
          </a:bodyPr>
          <a:lstStyle/>
          <a:p>
            <a:r>
              <a:rPr lang="tr-TR" smtClean="0">
                <a:latin typeface="Times New Roman" panose="02020603050405020304" pitchFamily="18" charset="0"/>
                <a:cs typeface="Times New Roman" panose="02020603050405020304" pitchFamily="18" charset="0"/>
              </a:rPr>
              <a:t>Planlama</a:t>
            </a:r>
            <a:r>
              <a:rPr lang="tr-TR" dirty="0">
                <a:latin typeface="Times New Roman" panose="02020603050405020304" pitchFamily="18" charset="0"/>
                <a:cs typeface="Times New Roman" panose="02020603050405020304" pitchFamily="18" charset="0"/>
              </a:rPr>
              <a:t>, eldeki verilere, geçmişte edinilen tecrübelere ve geleceğe dair öngörülere dayalı olarak belli amaç veya amaçlar doğrultusunda </a:t>
            </a:r>
            <a:r>
              <a:rPr lang="tr-TR" dirty="0" smtClean="0">
                <a:latin typeface="Times New Roman" panose="02020603050405020304" pitchFamily="18" charset="0"/>
                <a:cs typeface="Times New Roman" panose="02020603050405020304" pitchFamily="18" charset="0"/>
              </a:rPr>
              <a:t>geleceğe </a:t>
            </a:r>
            <a:r>
              <a:rPr lang="tr-TR" dirty="0">
                <a:latin typeface="Times New Roman" panose="02020603050405020304" pitchFamily="18" charset="0"/>
                <a:cs typeface="Times New Roman" panose="02020603050405020304" pitchFamily="18" charset="0"/>
              </a:rPr>
              <a:t>dair </a:t>
            </a:r>
            <a:r>
              <a:rPr lang="tr-TR" dirty="0" smtClean="0">
                <a:latin typeface="Times New Roman" panose="02020603050405020304" pitchFamily="18" charset="0"/>
                <a:cs typeface="Times New Roman" panose="02020603050405020304" pitchFamily="18" charset="0"/>
              </a:rPr>
              <a:t>kararlar vermektir.</a:t>
            </a:r>
          </a:p>
          <a:p>
            <a:pPr algn="just">
              <a:buNone/>
            </a:pPr>
            <a:r>
              <a:rPr lang="tr-TR" dirty="0">
                <a:latin typeface="Times New Roman" panose="02020603050405020304" pitchFamily="18" charset="0"/>
                <a:cs typeface="Times New Roman" panose="02020603050405020304" pitchFamily="18" charset="0"/>
              </a:rPr>
              <a:t>Planlamada;</a:t>
            </a:r>
          </a:p>
          <a:p>
            <a:pPr marL="514350" indent="-514350" algn="just">
              <a:buAutoNum type="arabicPeriod"/>
            </a:pPr>
            <a:r>
              <a:rPr lang="tr-TR" dirty="0">
                <a:latin typeface="Times New Roman" panose="02020603050405020304" pitchFamily="18" charset="0"/>
                <a:cs typeface="Times New Roman" panose="02020603050405020304" pitchFamily="18" charset="0"/>
              </a:rPr>
              <a:t>Amaç</a:t>
            </a:r>
          </a:p>
          <a:p>
            <a:pPr marL="514350" indent="-514350" algn="just">
              <a:buAutoNum type="arabicPeriod"/>
            </a:pPr>
            <a:r>
              <a:rPr lang="tr-TR" dirty="0">
                <a:latin typeface="Times New Roman" panose="02020603050405020304" pitchFamily="18" charset="0"/>
                <a:cs typeface="Times New Roman" panose="02020603050405020304" pitchFamily="18" charset="0"/>
              </a:rPr>
              <a:t>Zaman</a:t>
            </a:r>
          </a:p>
          <a:p>
            <a:pPr marL="514350" indent="-514350" algn="just">
              <a:buAutoNum type="arabicPeriod"/>
            </a:pPr>
            <a:r>
              <a:rPr lang="tr-TR" dirty="0">
                <a:latin typeface="Times New Roman" panose="02020603050405020304" pitchFamily="18" charset="0"/>
                <a:cs typeface="Times New Roman" panose="02020603050405020304" pitchFamily="18" charset="0"/>
              </a:rPr>
              <a:t>Mekan </a:t>
            </a:r>
          </a:p>
          <a:p>
            <a:pPr marL="514350" indent="-514350" algn="just">
              <a:buAutoNum type="arabicPeriod"/>
            </a:pPr>
            <a:r>
              <a:rPr lang="tr-TR" dirty="0">
                <a:latin typeface="Times New Roman" panose="02020603050405020304" pitchFamily="18" charset="0"/>
                <a:cs typeface="Times New Roman" panose="02020603050405020304" pitchFamily="18" charset="0"/>
              </a:rPr>
              <a:t>Süre</a:t>
            </a:r>
          </a:p>
          <a:p>
            <a:pPr marL="514350" indent="-514350" algn="just">
              <a:buAutoNum type="arabicPeriod"/>
            </a:pPr>
            <a:r>
              <a:rPr lang="tr-TR" dirty="0">
                <a:latin typeface="Times New Roman" panose="02020603050405020304" pitchFamily="18" charset="0"/>
                <a:cs typeface="Times New Roman" panose="02020603050405020304" pitchFamily="18" charset="0"/>
              </a:rPr>
              <a:t>Kişi(</a:t>
            </a:r>
            <a:r>
              <a:rPr lang="tr-TR" dirty="0" err="1">
                <a:latin typeface="Times New Roman" panose="02020603050405020304" pitchFamily="18" charset="0"/>
                <a:cs typeface="Times New Roman" panose="02020603050405020304" pitchFamily="18" charset="0"/>
              </a:rPr>
              <a:t>ler</a:t>
            </a:r>
            <a:r>
              <a:rPr lang="tr-TR" dirty="0">
                <a:latin typeface="Times New Roman" panose="02020603050405020304" pitchFamily="18" charset="0"/>
                <a:cs typeface="Times New Roman" panose="02020603050405020304" pitchFamily="18" charset="0"/>
              </a:rPr>
              <a:t>)</a:t>
            </a:r>
          </a:p>
          <a:p>
            <a:pPr marL="514350" indent="-514350" algn="just">
              <a:buAutoNum type="arabicPeriod"/>
            </a:pPr>
            <a:r>
              <a:rPr lang="tr-TR" dirty="0">
                <a:latin typeface="Times New Roman" panose="02020603050405020304" pitchFamily="18" charset="0"/>
                <a:cs typeface="Times New Roman" panose="02020603050405020304" pitchFamily="18" charset="0"/>
              </a:rPr>
              <a:t>Kaynak</a:t>
            </a:r>
          </a:p>
          <a:p>
            <a:pPr marL="514350" indent="-514350" algn="just">
              <a:buNone/>
            </a:pPr>
            <a:r>
              <a:rPr lang="tr-TR" dirty="0">
                <a:latin typeface="Times New Roman" panose="02020603050405020304" pitchFamily="18" charset="0"/>
                <a:cs typeface="Times New Roman" panose="02020603050405020304" pitchFamily="18" charset="0"/>
              </a:rPr>
              <a:t>           unsurları önem taşır.</a:t>
            </a:r>
          </a:p>
          <a:p>
            <a:endParaRPr lang="tr-TR" dirty="0"/>
          </a:p>
        </p:txBody>
      </p:sp>
    </p:spTree>
    <p:extLst>
      <p:ext uri="{BB962C8B-B14F-4D97-AF65-F5344CB8AC3E}">
        <p14:creationId xmlns:p14="http://schemas.microsoft.com/office/powerpoint/2010/main" val="2501180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43100" y="2176462"/>
            <a:ext cx="5715000" cy="3114675"/>
          </a:xfrm>
        </p:spPr>
      </p:pic>
    </p:spTree>
    <p:extLst>
      <p:ext uri="{BB962C8B-B14F-4D97-AF65-F5344CB8AC3E}">
        <p14:creationId xmlns:p14="http://schemas.microsoft.com/office/powerpoint/2010/main" val="4122979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2015 -2019 YILLARI ARASI MEB STRATEJİK PLANI</a:t>
            </a:r>
            <a:endParaRPr lang="tr-TR" sz="2400" dirty="0">
              <a:solidFill>
                <a:srgbClr val="FF0000"/>
              </a:solidFill>
            </a:endParaRPr>
          </a:p>
        </p:txBody>
      </p:sp>
      <p:sp>
        <p:nvSpPr>
          <p:cNvPr id="3" name="İçerik Yer Tutucusu 2"/>
          <p:cNvSpPr>
            <a:spLocks noGrp="1"/>
          </p:cNvSpPr>
          <p:nvPr>
            <p:ph sz="quarter" idx="1"/>
          </p:nvPr>
        </p:nvSpPr>
        <p:spPr/>
        <p:txBody>
          <a:bodyPr/>
          <a:lstStyle/>
          <a:p>
            <a:r>
              <a:rPr lang="tr-TR" dirty="0" smtClean="0">
                <a:solidFill>
                  <a:srgbClr val="FF0000"/>
                </a:solidFill>
              </a:rPr>
              <a:t>Neden böyle bir plan yapılıyor?</a:t>
            </a:r>
          </a:p>
          <a:p>
            <a:r>
              <a:rPr lang="tr-TR" dirty="0">
                <a:solidFill>
                  <a:srgbClr val="0070C0"/>
                </a:solidFill>
              </a:rPr>
              <a:t>5018 sayılı Kamu Malî Yönetimi ve Kontrol Kanunu </a:t>
            </a:r>
            <a:r>
              <a:rPr lang="tr-TR" dirty="0"/>
              <a:t>kamu idarelerine kalkınma planları, ulusal programlar, ilgili mevzuat ve benimsedikleri temel ilkeler çerçevesinde geleceğe ilişkin </a:t>
            </a:r>
            <a:r>
              <a:rPr lang="tr-TR" dirty="0">
                <a:solidFill>
                  <a:srgbClr val="00B050"/>
                </a:solidFill>
              </a:rPr>
              <a:t>misyon</a:t>
            </a:r>
            <a:r>
              <a:rPr lang="tr-TR" dirty="0"/>
              <a:t> ve </a:t>
            </a:r>
            <a:r>
              <a:rPr lang="tr-TR" dirty="0">
                <a:solidFill>
                  <a:srgbClr val="00B050"/>
                </a:solidFill>
              </a:rPr>
              <a:t>vizyon</a:t>
            </a:r>
            <a:r>
              <a:rPr lang="tr-TR" dirty="0"/>
              <a:t>larını oluşturma, </a:t>
            </a:r>
            <a:r>
              <a:rPr lang="tr-TR" dirty="0">
                <a:solidFill>
                  <a:srgbClr val="00B050"/>
                </a:solidFill>
              </a:rPr>
              <a:t>stratejik amaçlar </a:t>
            </a:r>
            <a:r>
              <a:rPr lang="tr-TR" dirty="0"/>
              <a:t>ve </a:t>
            </a:r>
            <a:r>
              <a:rPr lang="tr-TR" dirty="0">
                <a:solidFill>
                  <a:srgbClr val="00B050"/>
                </a:solidFill>
              </a:rPr>
              <a:t>ölçülebilir hedefler </a:t>
            </a:r>
            <a:r>
              <a:rPr lang="tr-TR" dirty="0"/>
              <a:t>belirleme, </a:t>
            </a:r>
            <a:r>
              <a:rPr lang="tr-TR" dirty="0">
                <a:solidFill>
                  <a:srgbClr val="0070C0"/>
                </a:solidFill>
              </a:rPr>
              <a:t>performanslarını önceden belirlenmiş olan göstergeler doğrultusunda ölçme </a:t>
            </a:r>
            <a:r>
              <a:rPr lang="tr-TR" dirty="0"/>
              <a:t>ve </a:t>
            </a:r>
            <a:r>
              <a:rPr lang="tr-TR" dirty="0">
                <a:solidFill>
                  <a:srgbClr val="0070C0"/>
                </a:solidFill>
              </a:rPr>
              <a:t>bu süreçlerin izlenip değerlendirilmesi </a:t>
            </a:r>
            <a:r>
              <a:rPr lang="tr-TR" dirty="0"/>
              <a:t>amacıyla katılımcı yöntemlerle stratejik plan hazırlama </a:t>
            </a:r>
            <a:r>
              <a:rPr lang="tr-TR" u="sng" dirty="0">
                <a:solidFill>
                  <a:srgbClr val="FF0000"/>
                </a:solidFill>
              </a:rPr>
              <a:t>zorunluluğu</a:t>
            </a:r>
            <a:r>
              <a:rPr lang="tr-TR" dirty="0"/>
              <a:t> getirmiştir. </a:t>
            </a:r>
          </a:p>
        </p:txBody>
      </p:sp>
    </p:spTree>
    <p:extLst>
      <p:ext uri="{BB962C8B-B14F-4D97-AF65-F5344CB8AC3E}">
        <p14:creationId xmlns:p14="http://schemas.microsoft.com/office/powerpoint/2010/main" val="2927559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10000"/>
          </a:bodyPr>
          <a:lstStyle/>
          <a:p>
            <a:r>
              <a:rPr lang="tr-TR" dirty="0"/>
              <a:t>Kamu İdarelerinde Stratejik Planlamaya İlişkin Usul ve Esaslar Hakkında Yönetmelik ekinde yer alan kamu idarelerinde stratejik planlamaya geçiş takvimine göre Millî Eğitim Bakanlığı ilk stratejik planı 2010- 2014 yıllarını kapsayacak şekilde hazırlanmış ve uygulanmıştır. </a:t>
            </a:r>
            <a:endParaRPr lang="tr-TR" dirty="0" smtClean="0"/>
          </a:p>
          <a:p>
            <a:r>
              <a:rPr lang="tr-TR" dirty="0"/>
              <a:t>Millî Eğitim Bakanlığı 2015–2019 Stratejik Planı, yasal düzenlemeler ve üst politika belgeleri ışığında hazırlanmıştır. Plan çalışmaları kapsamında, </a:t>
            </a:r>
            <a:r>
              <a:rPr lang="tr-TR" dirty="0">
                <a:solidFill>
                  <a:srgbClr val="FF0000"/>
                </a:solidFill>
              </a:rPr>
              <a:t>Bakanlık merkez ve taşra teşkilatı birimleri ve ilgili paydaşların katılımıyla eğitim ve öğretim sistemine ilişkin sorun ve gelişim alanları belirlenmiş</a:t>
            </a:r>
            <a:r>
              <a:rPr lang="tr-TR" dirty="0"/>
              <a:t>tir. Belirlenen sorun ve gelişim alanlarına istinaden stratejik plan temel mimarisi oluşturulmuştur. Bu mimari doğrultusunda </a:t>
            </a:r>
            <a:r>
              <a:rPr lang="tr-TR" dirty="0">
                <a:solidFill>
                  <a:srgbClr val="00B050"/>
                </a:solidFill>
              </a:rPr>
              <a:t>“Eğitim ve Öğretime Erişim”, “Eğitim ve Öğretimde Kalite” ile “Kurumsal Kapasite” olmak üzere üç ana tema ortaya çıkmıştır. </a:t>
            </a:r>
            <a:r>
              <a:rPr lang="tr-TR" dirty="0"/>
              <a:t>Bu temalar altında </a:t>
            </a:r>
            <a:r>
              <a:rPr lang="tr-TR" dirty="0">
                <a:solidFill>
                  <a:srgbClr val="0070C0"/>
                </a:solidFill>
              </a:rPr>
              <a:t>beş yıllık stratejik amaçlar ve hedefler ile bu amaç ve hedefleri gerçekleştirecek stratejiler belirlenmiştir. </a:t>
            </a:r>
          </a:p>
        </p:txBody>
      </p:sp>
    </p:spTree>
    <p:extLst>
      <p:ext uri="{BB962C8B-B14F-4D97-AF65-F5344CB8AC3E}">
        <p14:creationId xmlns:p14="http://schemas.microsoft.com/office/powerpoint/2010/main" val="891418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Stratejilerin </a:t>
            </a:r>
            <a:r>
              <a:rPr lang="tr-TR" dirty="0"/>
              <a:t>yaklaşık maliyetlerinden yola çıkılarak </a:t>
            </a:r>
            <a:r>
              <a:rPr lang="tr-TR" dirty="0">
                <a:solidFill>
                  <a:srgbClr val="0070C0"/>
                </a:solidFill>
              </a:rPr>
              <a:t>stratejik hedef ve amaçların tahmini kaynak ihtiyaçları </a:t>
            </a:r>
            <a:r>
              <a:rPr lang="tr-TR" dirty="0"/>
              <a:t>hesaplanmıştır. Planda yer alan stratejik hedef ve amaçların gerçekleşme durumlarının takip edilebilmesi için </a:t>
            </a:r>
            <a:r>
              <a:rPr lang="tr-TR" dirty="0">
                <a:solidFill>
                  <a:srgbClr val="00B050"/>
                </a:solidFill>
              </a:rPr>
              <a:t>stratejik plan izleme ve değerlendirme modeli </a:t>
            </a:r>
            <a:r>
              <a:rPr lang="tr-TR" dirty="0"/>
              <a:t>oluşturulmuştur.</a:t>
            </a:r>
          </a:p>
          <a:p>
            <a:pPr marL="0" indent="0">
              <a:buNone/>
            </a:pPr>
            <a:endParaRPr lang="tr-TR" dirty="0"/>
          </a:p>
        </p:txBody>
      </p:sp>
    </p:spTree>
    <p:extLst>
      <p:ext uri="{BB962C8B-B14F-4D97-AF65-F5344CB8AC3E}">
        <p14:creationId xmlns:p14="http://schemas.microsoft.com/office/powerpoint/2010/main" val="2074404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HAZIRLIK SÜRECİ</a:t>
            </a:r>
            <a:endParaRPr lang="tr-TR" sz="2400" dirty="0">
              <a:solidFill>
                <a:srgbClr val="FF0000"/>
              </a:solidFill>
            </a:endParaRPr>
          </a:p>
        </p:txBody>
      </p:sp>
      <p:sp>
        <p:nvSpPr>
          <p:cNvPr id="3" name="İçerik Yer Tutucusu 2"/>
          <p:cNvSpPr>
            <a:spLocks noGrp="1"/>
          </p:cNvSpPr>
          <p:nvPr>
            <p:ph sz="quarter" idx="1"/>
          </p:nvPr>
        </p:nvSpPr>
        <p:spPr/>
        <p:txBody>
          <a:bodyPr>
            <a:normAutofit lnSpcReduction="10000"/>
          </a:bodyPr>
          <a:lstStyle/>
          <a:p>
            <a:r>
              <a:rPr lang="tr-TR" u="sng" dirty="0">
                <a:solidFill>
                  <a:srgbClr val="FF0000"/>
                </a:solidFill>
              </a:rPr>
              <a:t>Stratejik Planlamaya İlişkin Usul ve Esaslar Hakkında Yönetmelik</a:t>
            </a:r>
            <a:r>
              <a:rPr lang="tr-TR" dirty="0"/>
              <a:t> gereği hazırlanan 2013 / 26 sayılı Genelge ile Millî Eğitim Bakanlığı 2015–2019 Stratejik Planı çalışmaları başlatılmıştır. Genelge ekinde yer alan Hazırlık Programı’nda merkez ve taşra birimlerinde stratejik planlama sürecinde yapılması gerekenler, kurulacak </a:t>
            </a:r>
            <a:r>
              <a:rPr lang="tr-TR" dirty="0">
                <a:solidFill>
                  <a:srgbClr val="FF0000"/>
                </a:solidFill>
              </a:rPr>
              <a:t>ekip</a:t>
            </a:r>
            <a:r>
              <a:rPr lang="tr-TR" dirty="0"/>
              <a:t> ve kurullar ile sürece ilişkin </a:t>
            </a:r>
            <a:r>
              <a:rPr lang="tr-TR" dirty="0">
                <a:solidFill>
                  <a:srgbClr val="FF0000"/>
                </a:solidFill>
              </a:rPr>
              <a:t>iş takvimi </a:t>
            </a:r>
            <a:r>
              <a:rPr lang="tr-TR" dirty="0"/>
              <a:t>belirlenmiştir.</a:t>
            </a:r>
          </a:p>
          <a:p>
            <a:r>
              <a:rPr lang="tr-TR" dirty="0"/>
              <a:t>Millî Eğitim Bakanlığı 2015–2019 Stratejik Planı, </a:t>
            </a:r>
            <a:r>
              <a:rPr lang="tr-TR" u="sng" dirty="0">
                <a:solidFill>
                  <a:srgbClr val="0070C0"/>
                </a:solidFill>
              </a:rPr>
              <a:t>literatür taraması, üst politika belgeleri, geniş katılımlı </a:t>
            </a:r>
            <a:r>
              <a:rPr lang="tr-TR" u="sng" dirty="0" err="1">
                <a:solidFill>
                  <a:srgbClr val="0070C0"/>
                </a:solidFill>
              </a:rPr>
              <a:t>çalıştaylar</a:t>
            </a:r>
            <a:r>
              <a:rPr lang="tr-TR" u="sng" dirty="0">
                <a:solidFill>
                  <a:srgbClr val="0070C0"/>
                </a:solidFill>
              </a:rPr>
              <a:t>, durum analizi raporu, </a:t>
            </a:r>
            <a:r>
              <a:rPr lang="tr-TR" u="sng" dirty="0">
                <a:solidFill>
                  <a:srgbClr val="7030A0"/>
                </a:solidFill>
              </a:rPr>
              <a:t>iç ve dış paydaşlar</a:t>
            </a:r>
            <a:r>
              <a:rPr lang="tr-TR" u="sng" dirty="0">
                <a:solidFill>
                  <a:srgbClr val="0070C0"/>
                </a:solidFill>
              </a:rPr>
              <a:t>ın görüşleri ile merkez ve taşra birimlerinin katkıları </a:t>
            </a:r>
            <a:r>
              <a:rPr lang="tr-TR" dirty="0"/>
              <a:t>doğrultusunda hazırlanmıştır. </a:t>
            </a:r>
          </a:p>
        </p:txBody>
      </p:sp>
    </p:spTree>
    <p:extLst>
      <p:ext uri="{BB962C8B-B14F-4D97-AF65-F5344CB8AC3E}">
        <p14:creationId xmlns:p14="http://schemas.microsoft.com/office/powerpoint/2010/main" val="3045530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r>
              <a:rPr lang="tr-TR" dirty="0" smtClean="0"/>
              <a:t>Millî </a:t>
            </a:r>
            <a:r>
              <a:rPr lang="tr-TR" dirty="0"/>
              <a:t>Eğitim Bakanlığı 2015–2019 Stratejik Planının hazırlanmasında Kalkınma Bakanlığı tarafından yayınlanan </a:t>
            </a:r>
            <a:r>
              <a:rPr lang="tr-TR" u="sng" dirty="0">
                <a:solidFill>
                  <a:srgbClr val="FF0000"/>
                </a:solidFill>
              </a:rPr>
              <a:t>Kamu İdareleri İçin Stratejik Planlama Kılavuzu </a:t>
            </a:r>
            <a:r>
              <a:rPr lang="tr-TR" dirty="0"/>
              <a:t>temel </a:t>
            </a:r>
            <a:r>
              <a:rPr lang="tr-TR" dirty="0" smtClean="0"/>
              <a:t>alınmıştır.</a:t>
            </a:r>
          </a:p>
          <a:p>
            <a:r>
              <a:rPr lang="tr-TR" dirty="0" smtClean="0"/>
              <a:t>Sy.18</a:t>
            </a:r>
            <a:endParaRPr lang="tr-TR" dirty="0"/>
          </a:p>
        </p:txBody>
      </p:sp>
    </p:spTree>
    <p:extLst>
      <p:ext uri="{BB962C8B-B14F-4D97-AF65-F5344CB8AC3E}">
        <p14:creationId xmlns:p14="http://schemas.microsoft.com/office/powerpoint/2010/main" val="2365413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1.DURUM ANALİZİ</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r>
              <a:rPr lang="tr-TR" dirty="0"/>
              <a:t>Kurumumuz amaç ve hedeflerinin geliştirilebilmesi için </a:t>
            </a:r>
            <a:r>
              <a:rPr lang="tr-TR" dirty="0">
                <a:solidFill>
                  <a:srgbClr val="FF0000"/>
                </a:solidFill>
              </a:rPr>
              <a:t>sahip olunan kaynaklar</a:t>
            </a:r>
            <a:r>
              <a:rPr lang="tr-TR" dirty="0"/>
              <a:t>ın tespiti, </a:t>
            </a:r>
            <a:r>
              <a:rPr lang="tr-TR" dirty="0">
                <a:solidFill>
                  <a:srgbClr val="0070C0"/>
                </a:solidFill>
              </a:rPr>
              <a:t>güçlü ve zayıf taraflar </a:t>
            </a:r>
            <a:r>
              <a:rPr lang="tr-TR" dirty="0"/>
              <a:t>ile </a:t>
            </a:r>
            <a:r>
              <a:rPr lang="tr-TR" dirty="0">
                <a:solidFill>
                  <a:srgbClr val="00B050"/>
                </a:solidFill>
              </a:rPr>
              <a:t>kurumun kontrolü dışındaki olumlu ya da olumsuz gelişmeler</a:t>
            </a:r>
            <a:r>
              <a:rPr lang="tr-TR" dirty="0"/>
              <a:t>in saptanması amacıyla mevcut durum analizi yapılmıştır</a:t>
            </a:r>
            <a:r>
              <a:rPr lang="tr-TR" dirty="0" smtClean="0"/>
              <a:t>.</a:t>
            </a:r>
          </a:p>
          <a:p>
            <a:r>
              <a:rPr lang="tr-TR" dirty="0" smtClean="0"/>
              <a:t>1.Tarihi gelişim</a:t>
            </a:r>
          </a:p>
          <a:p>
            <a:r>
              <a:rPr lang="tr-TR" dirty="0" smtClean="0"/>
              <a:t>2. Yasal yükümlülükler ve mevzuat analizi</a:t>
            </a:r>
          </a:p>
          <a:p>
            <a:r>
              <a:rPr lang="tr-TR" dirty="0" smtClean="0"/>
              <a:t>3.Faaliyet alanları ve sunulan hizmetler</a:t>
            </a:r>
          </a:p>
          <a:p>
            <a:r>
              <a:rPr lang="tr-TR" dirty="0" smtClean="0"/>
              <a:t>4.Paydaş analizi (</a:t>
            </a:r>
            <a:r>
              <a:rPr lang="tr-TR" dirty="0"/>
              <a:t>Önceliği belirlenen paydaşların özelliklerine göre görüş alma yöntemi belirlenmiş ve “İç Paydaş Anketi” ve “Dış Paydaş Anketi” </a:t>
            </a:r>
            <a:r>
              <a:rPr lang="tr-TR" dirty="0" smtClean="0"/>
              <a:t>geliştirilmiştir. )</a:t>
            </a:r>
            <a:endParaRPr lang="tr-TR" dirty="0"/>
          </a:p>
        </p:txBody>
      </p:sp>
    </p:spTree>
    <p:extLst>
      <p:ext uri="{BB962C8B-B14F-4D97-AF65-F5344CB8AC3E}">
        <p14:creationId xmlns:p14="http://schemas.microsoft.com/office/powerpoint/2010/main" val="46166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a:t>Anketlerde Bakanlığa yönelik algı, önem ve öncelik verilmesi gereken alanlar ile iç paydaşlarda kurum içi faktörlere, dış paydaşlarda ise talep ettikleri bilgiye ulaşım durumunu belirleyen maddelere yer verilmiştir. </a:t>
            </a:r>
            <a:r>
              <a:rPr lang="tr-TR" dirty="0">
                <a:solidFill>
                  <a:srgbClr val="00B050"/>
                </a:solidFill>
              </a:rPr>
              <a:t>İç paydaş anketi okul, kurum, ilçe, il ve merkez teşkilatındaki yaklaşık 38 bin çalışana</a:t>
            </a:r>
            <a:r>
              <a:rPr lang="tr-TR" dirty="0"/>
              <a:t>, </a:t>
            </a:r>
            <a:r>
              <a:rPr lang="tr-TR" dirty="0">
                <a:solidFill>
                  <a:srgbClr val="0070C0"/>
                </a:solidFill>
              </a:rPr>
              <a:t>dış paydaş anketi ise öğrenci, veliler, kamu kurumları, sivil toplum kuruluşları, sendikalar ve üniversite çalışanlarının da yer aldığı yaklaşık 35 bin katılımcıya </a:t>
            </a:r>
            <a:r>
              <a:rPr lang="tr-TR" dirty="0"/>
              <a:t>uygulanmıştır. </a:t>
            </a:r>
            <a:endParaRPr lang="tr-TR" dirty="0" smtClean="0"/>
          </a:p>
          <a:p>
            <a:r>
              <a:rPr lang="tr-TR" dirty="0"/>
              <a:t>Anket uygulamasının yanı sıra paydaşların görüş ve önerilerini almak amacıyla </a:t>
            </a:r>
            <a:r>
              <a:rPr lang="tr-TR" dirty="0">
                <a:solidFill>
                  <a:srgbClr val="0070C0"/>
                </a:solidFill>
              </a:rPr>
              <a:t>toplantı ve </a:t>
            </a:r>
            <a:r>
              <a:rPr lang="tr-TR" dirty="0" err="1">
                <a:solidFill>
                  <a:srgbClr val="0070C0"/>
                </a:solidFill>
              </a:rPr>
              <a:t>çalıştaylar</a:t>
            </a:r>
            <a:r>
              <a:rPr lang="tr-TR" dirty="0">
                <a:solidFill>
                  <a:srgbClr val="0070C0"/>
                </a:solidFill>
              </a:rPr>
              <a:t> </a:t>
            </a:r>
            <a:r>
              <a:rPr lang="tr-TR" dirty="0"/>
              <a:t>düzenlenmiştir. </a:t>
            </a:r>
          </a:p>
        </p:txBody>
      </p:sp>
    </p:spTree>
    <p:extLst>
      <p:ext uri="{BB962C8B-B14F-4D97-AF65-F5344CB8AC3E}">
        <p14:creationId xmlns:p14="http://schemas.microsoft.com/office/powerpoint/2010/main" val="4812120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786</TotalTime>
  <Words>1106</Words>
  <Application>Microsoft Office PowerPoint</Application>
  <PresentationFormat>Ekran Gösterisi (4:3)</PresentationFormat>
  <Paragraphs>77</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Franklin Gothic Book</vt:lpstr>
      <vt:lpstr>Perpetua</vt:lpstr>
      <vt:lpstr>Times New Roman</vt:lpstr>
      <vt:lpstr>Wingdings 2</vt:lpstr>
      <vt:lpstr>Hisse Senedi</vt:lpstr>
      <vt:lpstr>Eğitimde İşgücü Planlaması - 9</vt:lpstr>
      <vt:lpstr>Hatırlayalım!</vt:lpstr>
      <vt:lpstr>2015 -2019 YILLARI ARASI MEB STRATEJİK PLANI</vt:lpstr>
      <vt:lpstr>PowerPoint Sunusu</vt:lpstr>
      <vt:lpstr>PowerPoint Sunusu</vt:lpstr>
      <vt:lpstr>HAZIRLIK SÜRECİ</vt:lpstr>
      <vt:lpstr>PowerPoint Sunusu</vt:lpstr>
      <vt:lpstr>1.DURUM ANALİZİ</vt:lpstr>
      <vt:lpstr>PowerPoint Sunusu</vt:lpstr>
      <vt:lpstr>PowerPoint Sunusu</vt:lpstr>
      <vt:lpstr>2.GELECEĞE YÖNELİM</vt:lpstr>
      <vt:lpstr>PowerPoint Sunusu</vt:lpstr>
      <vt:lpstr>PowerPoint Sunusu</vt:lpstr>
      <vt:lpstr>3. MALİYETLENDİRME</vt:lpstr>
      <vt:lpstr>4. İZLEME VE DEĞERLENDİRME</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214</cp:revision>
  <dcterms:created xsi:type="dcterms:W3CDTF">2014-05-05T08:01:07Z</dcterms:created>
  <dcterms:modified xsi:type="dcterms:W3CDTF">2019-11-20T11:52:09Z</dcterms:modified>
</cp:coreProperties>
</file>