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8" r:id="rId3"/>
    <p:sldId id="279" r:id="rId4"/>
    <p:sldId id="280" r:id="rId5"/>
    <p:sldId id="281" r:id="rId6"/>
    <p:sldId id="293" r:id="rId7"/>
    <p:sldId id="282" r:id="rId8"/>
    <p:sldId id="284" r:id="rId9"/>
    <p:sldId id="283" r:id="rId10"/>
    <p:sldId id="285" r:id="rId11"/>
    <p:sldId id="286" r:id="rId12"/>
    <p:sldId id="287" r:id="rId13"/>
    <p:sldId id="288" r:id="rId14"/>
    <p:sldId id="289" r:id="rId15"/>
    <p:sldId id="290" r:id="rId16"/>
    <p:sldId id="295" r:id="rId17"/>
    <p:sldId id="294"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0" autoAdjust="0"/>
    <p:restoredTop sz="94270" autoAdjust="0"/>
  </p:normalViewPr>
  <p:slideViewPr>
    <p:cSldViewPr snapToGrid="0">
      <p:cViewPr varScale="1">
        <p:scale>
          <a:sx n="87" d="100"/>
          <a:sy n="87" d="100"/>
        </p:scale>
        <p:origin x="88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47605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134040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148591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4102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79975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04128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75253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4040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2700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357983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0FB3A0-1988-4CDC-948D-F339F0F1FEF0}" type="datetimeFigureOut">
              <a:rPr lang="en-GB" smtClean="0"/>
              <a:pPr/>
              <a:t>10/12/2018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D3BF3414-908C-45E0-A969-0A624078158B}" type="slidenum">
              <a:rPr lang="en-GB" smtClean="0"/>
              <a:pPr/>
              <a:t>‹#›</a:t>
            </a:fld>
            <a:endParaRPr lang="en-GB"/>
          </a:p>
        </p:txBody>
      </p:sp>
    </p:spTree>
    <p:extLst>
      <p:ext uri="{BB962C8B-B14F-4D97-AF65-F5344CB8AC3E}">
        <p14:creationId xmlns:p14="http://schemas.microsoft.com/office/powerpoint/2010/main" val="33158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FB3A0-1988-4CDC-948D-F339F0F1FEF0}" type="datetimeFigureOut">
              <a:rPr lang="en-GB" smtClean="0"/>
              <a:pPr/>
              <a:t>10/12/2018</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F3414-908C-45E0-A969-0A624078158B}" type="slidenum">
              <a:rPr lang="en-GB" smtClean="0"/>
              <a:pPr/>
              <a:t>‹#›</a:t>
            </a:fld>
            <a:endParaRPr lang="en-GB"/>
          </a:p>
        </p:txBody>
      </p:sp>
    </p:spTree>
    <p:extLst>
      <p:ext uri="{BB962C8B-B14F-4D97-AF65-F5344CB8AC3E}">
        <p14:creationId xmlns:p14="http://schemas.microsoft.com/office/powerpoint/2010/main" val="3775285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1400765" y="2083549"/>
            <a:ext cx="8834663" cy="2031325"/>
          </a:xfrm>
          <a:prstGeom prst="rect">
            <a:avLst/>
          </a:prstGeom>
          <a:noFill/>
        </p:spPr>
        <p:txBody>
          <a:bodyPr wrap="none" rtlCol="0">
            <a:spAutoFit/>
          </a:bodyPr>
          <a:lstStyle/>
          <a:p>
            <a:pPr algn="ctr"/>
            <a:r>
              <a:rPr lang="tr-TR" sz="6600" b="1" smtClean="0"/>
              <a:t>KİTLELERİN SONU</a:t>
            </a:r>
          </a:p>
          <a:p>
            <a:pPr algn="ctr"/>
            <a:r>
              <a:rPr lang="tr-TR" sz="6000" smtClean="0"/>
              <a:t>ABD, 1940’LAR VE 1950’LER</a:t>
            </a:r>
            <a:endParaRPr lang="en-GB" sz="6000"/>
          </a:p>
        </p:txBody>
      </p:sp>
    </p:spTree>
    <p:extLst>
      <p:ext uri="{BB962C8B-B14F-4D97-AF65-F5344CB8AC3E}">
        <p14:creationId xmlns:p14="http://schemas.microsoft.com/office/powerpoint/2010/main" val="3325647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262744" y="668944"/>
            <a:ext cx="3657599" cy="8279190"/>
          </a:xfrm>
          <a:prstGeom prst="rect">
            <a:avLst/>
          </a:prstGeom>
          <a:noFill/>
        </p:spPr>
        <p:txBody>
          <a:bodyPr wrap="square" rtlCol="0">
            <a:spAutoFit/>
          </a:bodyPr>
          <a:lstStyle/>
          <a:p>
            <a:endParaRPr lang="tr-TR" sz="3600" b="1" smtClean="0"/>
          </a:p>
          <a:p>
            <a:endParaRPr lang="tr-TR" sz="3200" b="1" smtClean="0"/>
          </a:p>
          <a:p>
            <a:r>
              <a:rPr lang="tr-TR" sz="3200" smtClean="0"/>
              <a:t>g</a:t>
            </a:r>
            <a:r>
              <a:rPr lang="en-GB" sz="3200" smtClean="0"/>
              <a:t>elenek</a:t>
            </a:r>
            <a:r>
              <a:rPr lang="tr-TR" sz="3200" smtClean="0"/>
              <a:t> </a:t>
            </a:r>
            <a:r>
              <a:rPr lang="en-GB" sz="3200" smtClean="0"/>
              <a:t>yönel</a:t>
            </a:r>
            <a:r>
              <a:rPr lang="tr-TR" sz="3200" smtClean="0"/>
              <a:t>t</a:t>
            </a:r>
            <a:r>
              <a:rPr lang="en-GB" sz="3200" smtClean="0"/>
              <a:t>imli </a:t>
            </a:r>
            <a:endParaRPr lang="tr-TR" sz="3200" smtClean="0"/>
          </a:p>
          <a:p>
            <a:endParaRPr lang="tr-TR" sz="3200" i="1" smtClean="0"/>
          </a:p>
          <a:p>
            <a:endParaRPr lang="tr-TR" sz="3200" i="1" smtClean="0"/>
          </a:p>
          <a:p>
            <a:r>
              <a:rPr lang="en-GB" sz="3200" smtClean="0"/>
              <a:t>içten yöneltimli</a:t>
            </a:r>
            <a:endParaRPr lang="tr-TR" sz="3200" smtClean="0"/>
          </a:p>
          <a:p>
            <a:endParaRPr lang="tr-TR" sz="3200" i="1" smtClean="0"/>
          </a:p>
          <a:p>
            <a:endParaRPr lang="tr-TR" sz="3200" i="1" smtClean="0"/>
          </a:p>
          <a:p>
            <a:r>
              <a:rPr lang="en-GB" sz="3200" smtClean="0"/>
              <a:t>dıştan yöneltimli</a:t>
            </a:r>
            <a:endParaRPr lang="tr-TR" sz="3200" b="1" smtClean="0"/>
          </a:p>
          <a:p>
            <a:endParaRPr lang="tr-TR" sz="4000" b="1" smtClean="0"/>
          </a:p>
          <a:p>
            <a:endParaRPr lang="tr-TR" sz="4000" b="1" smtClean="0"/>
          </a:p>
          <a:p>
            <a:endParaRPr lang="tr-TR" sz="4000" b="1" smtClean="0"/>
          </a:p>
          <a:p>
            <a:endParaRPr lang="tr-TR" sz="4000" b="1" smtClean="0"/>
          </a:p>
          <a:p>
            <a:endParaRPr lang="tr-TR" sz="4000" b="1" smtClean="0"/>
          </a:p>
          <a:p>
            <a:endParaRPr lang="tr-TR" sz="4000" b="1"/>
          </a:p>
        </p:txBody>
      </p:sp>
      <p:pic>
        <p:nvPicPr>
          <p:cNvPr id="3074" name="Picture 2" descr="http://www.abc.es/hemeroteca/imagenes/abc/14052002/cultura/web_32.jpg"/>
          <p:cNvPicPr>
            <a:picLocks noChangeAspect="1" noChangeArrowheads="1"/>
          </p:cNvPicPr>
          <p:nvPr/>
        </p:nvPicPr>
        <p:blipFill>
          <a:blip r:embed="rId2" cstate="print"/>
          <a:srcRect/>
          <a:stretch>
            <a:fillRect/>
          </a:stretch>
        </p:blipFill>
        <p:spPr bwMode="auto">
          <a:xfrm>
            <a:off x="8381999" y="865414"/>
            <a:ext cx="2980418" cy="4851458"/>
          </a:xfrm>
          <a:prstGeom prst="rect">
            <a:avLst/>
          </a:prstGeom>
          <a:noFill/>
        </p:spPr>
      </p:pic>
      <p:sp>
        <p:nvSpPr>
          <p:cNvPr id="8" name="7 Dikdörtgen"/>
          <p:cNvSpPr/>
          <p:nvPr/>
        </p:nvSpPr>
        <p:spPr>
          <a:xfrm>
            <a:off x="5301341" y="1744656"/>
            <a:ext cx="2024743" cy="584775"/>
          </a:xfrm>
          <a:prstGeom prst="rect">
            <a:avLst/>
          </a:prstGeom>
        </p:spPr>
        <p:txBody>
          <a:bodyPr wrap="square">
            <a:spAutoFit/>
          </a:bodyPr>
          <a:lstStyle/>
          <a:p>
            <a:pPr lvl="0"/>
            <a:r>
              <a:rPr lang="tr-TR" sz="3200" b="1" smtClean="0">
                <a:solidFill>
                  <a:prstClr val="black"/>
                </a:solidFill>
              </a:rPr>
              <a:t>utanç</a:t>
            </a:r>
            <a:r>
              <a:rPr lang="en-GB" sz="3200" smtClean="0">
                <a:solidFill>
                  <a:prstClr val="black"/>
                </a:solidFill>
              </a:rPr>
              <a:t> </a:t>
            </a:r>
            <a:endParaRPr lang="tr-TR" sz="3200" smtClean="0">
              <a:solidFill>
                <a:prstClr val="black"/>
              </a:solidFill>
            </a:endParaRPr>
          </a:p>
        </p:txBody>
      </p:sp>
      <p:sp>
        <p:nvSpPr>
          <p:cNvPr id="9" name="8 Dikdörtgen"/>
          <p:cNvSpPr/>
          <p:nvPr/>
        </p:nvSpPr>
        <p:spPr>
          <a:xfrm>
            <a:off x="5287294" y="3155745"/>
            <a:ext cx="2024743" cy="584775"/>
          </a:xfrm>
          <a:prstGeom prst="rect">
            <a:avLst/>
          </a:prstGeom>
        </p:spPr>
        <p:txBody>
          <a:bodyPr wrap="square">
            <a:spAutoFit/>
          </a:bodyPr>
          <a:lstStyle/>
          <a:p>
            <a:pPr lvl="0"/>
            <a:r>
              <a:rPr lang="tr-TR" sz="3200" b="1" smtClean="0">
                <a:solidFill>
                  <a:prstClr val="black"/>
                </a:solidFill>
              </a:rPr>
              <a:t>suçluluk</a:t>
            </a:r>
            <a:r>
              <a:rPr lang="en-GB" sz="3200" smtClean="0">
                <a:solidFill>
                  <a:prstClr val="black"/>
                </a:solidFill>
              </a:rPr>
              <a:t> </a:t>
            </a:r>
            <a:endParaRPr lang="tr-TR" sz="3200" smtClean="0">
              <a:solidFill>
                <a:prstClr val="black"/>
              </a:solidFill>
            </a:endParaRPr>
          </a:p>
        </p:txBody>
      </p:sp>
      <p:sp>
        <p:nvSpPr>
          <p:cNvPr id="10" name="9 Dikdörtgen"/>
          <p:cNvSpPr/>
          <p:nvPr/>
        </p:nvSpPr>
        <p:spPr>
          <a:xfrm>
            <a:off x="5360335" y="4625828"/>
            <a:ext cx="2024743" cy="584775"/>
          </a:xfrm>
          <a:prstGeom prst="rect">
            <a:avLst/>
          </a:prstGeom>
        </p:spPr>
        <p:txBody>
          <a:bodyPr wrap="square">
            <a:spAutoFit/>
          </a:bodyPr>
          <a:lstStyle/>
          <a:p>
            <a:pPr lvl="0"/>
            <a:r>
              <a:rPr lang="tr-TR" sz="3200" b="1" smtClean="0">
                <a:solidFill>
                  <a:prstClr val="black"/>
                </a:solidFill>
              </a:rPr>
              <a:t>endişe</a:t>
            </a:r>
            <a:r>
              <a:rPr lang="en-GB" sz="3200" smtClean="0">
                <a:solidFill>
                  <a:prstClr val="black"/>
                </a:solidFill>
              </a:rPr>
              <a:t> </a:t>
            </a:r>
            <a:endParaRPr lang="tr-TR" sz="3200" smtClean="0">
              <a:solidFill>
                <a:prstClr val="black"/>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1885" y="1153885"/>
            <a:ext cx="7990114" cy="5078313"/>
          </a:xfrm>
          <a:prstGeom prst="rect">
            <a:avLst/>
          </a:prstGeom>
        </p:spPr>
        <p:txBody>
          <a:bodyPr wrap="square">
            <a:spAutoFit/>
          </a:bodyPr>
          <a:lstStyle/>
          <a:p>
            <a:pPr algn="just"/>
            <a:r>
              <a:rPr lang="tr-TR" sz="3600" b="1" smtClean="0"/>
              <a:t>benliğin dönüşümü</a:t>
            </a:r>
          </a:p>
          <a:p>
            <a:pPr algn="just">
              <a:buFontTx/>
              <a:buChar char="-"/>
            </a:pPr>
            <a:endParaRPr lang="tr-TR" sz="3200" smtClean="0"/>
          </a:p>
          <a:p>
            <a:pPr algn="just"/>
            <a:r>
              <a:rPr lang="tr-TR" sz="3200" smtClean="0"/>
              <a:t>İşin ve işyerinin değişen doğasına uyum sağlama</a:t>
            </a:r>
          </a:p>
          <a:p>
            <a:pPr algn="just"/>
            <a:endParaRPr lang="tr-TR" sz="3200" smtClean="0"/>
          </a:p>
          <a:p>
            <a:pPr algn="just"/>
            <a:r>
              <a:rPr lang="tr-TR" sz="3200" smtClean="0"/>
              <a:t>B</a:t>
            </a:r>
            <a:r>
              <a:rPr lang="en-GB" sz="3200" smtClean="0"/>
              <a:t>oş zamanın insan yaşamındaki yerinin artması</a:t>
            </a:r>
            <a:endParaRPr lang="tr-TR" sz="3200" smtClean="0"/>
          </a:p>
          <a:p>
            <a:pPr algn="just"/>
            <a:endParaRPr lang="tr-TR" sz="3200" smtClean="0"/>
          </a:p>
          <a:p>
            <a:pPr algn="just"/>
            <a:r>
              <a:rPr lang="tr-TR" sz="3200" smtClean="0"/>
              <a:t>Fabrika </a:t>
            </a:r>
            <a:r>
              <a:rPr lang="tr-TR" sz="3200" i="1" smtClean="0"/>
              <a:t>versus</a:t>
            </a:r>
            <a:r>
              <a:rPr lang="tr-TR" sz="3200" smtClean="0"/>
              <a:t> Ofis</a:t>
            </a:r>
          </a:p>
          <a:p>
            <a:pPr algn="just"/>
            <a:endParaRPr lang="tr-TR" sz="3200" smtClean="0"/>
          </a:p>
          <a:p>
            <a:pPr algn="just"/>
            <a:r>
              <a:rPr lang="tr-TR" sz="3200" i="1" smtClean="0"/>
              <a:t>Sosyalleşme</a:t>
            </a:r>
            <a:r>
              <a:rPr lang="tr-TR" sz="3200" smtClean="0"/>
              <a:t> kavramı</a:t>
            </a:r>
            <a:endParaRPr lang="tr-TR" sz="32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316" y="1110342"/>
            <a:ext cx="7162798" cy="4462760"/>
          </a:xfrm>
          <a:prstGeom prst="rect">
            <a:avLst/>
          </a:prstGeom>
        </p:spPr>
        <p:txBody>
          <a:bodyPr wrap="square">
            <a:spAutoFit/>
          </a:bodyPr>
          <a:lstStyle/>
          <a:p>
            <a:pPr algn="just"/>
            <a:r>
              <a:rPr lang="tr-TR" sz="3200" b="1" smtClean="0"/>
              <a:t>erken-modernlik  </a:t>
            </a:r>
          </a:p>
          <a:p>
            <a:pPr algn="just"/>
            <a:endParaRPr lang="tr-TR" sz="2800" smtClean="0"/>
          </a:p>
          <a:p>
            <a:pPr algn="just"/>
            <a:r>
              <a:rPr lang="tr-TR" sz="2800" smtClean="0"/>
              <a:t>okuma yazma</a:t>
            </a:r>
          </a:p>
          <a:p>
            <a:pPr algn="just"/>
            <a:endParaRPr lang="tr-TR" sz="2800" smtClean="0"/>
          </a:p>
          <a:p>
            <a:pPr algn="just"/>
            <a:r>
              <a:rPr lang="tr-TR" sz="2800" smtClean="0"/>
              <a:t>matbaa</a:t>
            </a:r>
          </a:p>
          <a:p>
            <a:pPr algn="just"/>
            <a:endParaRPr lang="tr-TR" sz="2800" smtClean="0"/>
          </a:p>
          <a:p>
            <a:pPr algn="just"/>
            <a:r>
              <a:rPr lang="tr-TR" sz="2800"/>
              <a:t>k</a:t>
            </a:r>
            <a:r>
              <a:rPr lang="tr-TR" sz="2800" smtClean="0"/>
              <a:t>endi kaderine </a:t>
            </a:r>
          </a:p>
          <a:p>
            <a:pPr algn="just"/>
            <a:r>
              <a:rPr lang="tr-TR" sz="2800" smtClean="0"/>
              <a:t>yön verebilme</a:t>
            </a:r>
          </a:p>
          <a:p>
            <a:pPr algn="just"/>
            <a:endParaRPr lang="tr-TR" sz="2800" smtClean="0"/>
          </a:p>
          <a:p>
            <a:pPr algn="just">
              <a:buFontTx/>
              <a:buChar char="-"/>
            </a:pPr>
            <a:endParaRPr lang="tr-TR" sz="2800"/>
          </a:p>
        </p:txBody>
      </p:sp>
      <p:pic>
        <p:nvPicPr>
          <p:cNvPr id="2050" name="Picture 2" descr="https://upload.wikimedia.org/wikipedia/commons/4/4e/Robinson-crusoe-and-his-pets-by-currier-ives-980x7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774" y="1110342"/>
            <a:ext cx="6394679" cy="4967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62003" y="1110342"/>
            <a:ext cx="5834740" cy="4955203"/>
          </a:xfrm>
          <a:prstGeom prst="rect">
            <a:avLst/>
          </a:prstGeom>
        </p:spPr>
        <p:txBody>
          <a:bodyPr wrap="square">
            <a:spAutoFit/>
          </a:bodyPr>
          <a:lstStyle/>
          <a:p>
            <a:pPr algn="just"/>
            <a:r>
              <a:rPr lang="tr-TR" sz="3200" b="1" smtClean="0"/>
              <a:t>geç-modernlik</a:t>
            </a:r>
          </a:p>
          <a:p>
            <a:pPr algn="just"/>
            <a:endParaRPr lang="tr-TR" sz="3200" b="1" smtClean="0"/>
          </a:p>
          <a:p>
            <a:pPr algn="just"/>
            <a:r>
              <a:rPr lang="en-GB" sz="2800"/>
              <a:t>artık çocuklar gruplar halindeler: Yere uzanıp elde ele dolaştırdıkları çizgi romanları okuyor ya da </a:t>
            </a:r>
            <a:r>
              <a:rPr lang="en-GB" sz="2800" i="1"/>
              <a:t>The Lone Ranger</a:t>
            </a:r>
            <a:r>
              <a:rPr lang="en-GB" sz="2800"/>
              <a:t> (Maskeli Süvari) dinliyorlar. Kendileri öyle olduğunu sansa da, ne okurken ne de dinlerken ortak bir etkinlik içinde </a:t>
            </a:r>
            <a:r>
              <a:rPr lang="en-GB" sz="2800" smtClean="0"/>
              <a:t>değiller</a:t>
            </a:r>
            <a:r>
              <a:rPr lang="tr-TR" sz="2800" smtClean="0"/>
              <a:t>.</a:t>
            </a:r>
          </a:p>
          <a:p>
            <a:pPr algn="just">
              <a:buFontTx/>
              <a:buChar char="-"/>
            </a:pPr>
            <a:endParaRPr lang="tr-TR" sz="2800" smtClean="0"/>
          </a:p>
          <a:p>
            <a:pPr algn="just">
              <a:buFontTx/>
              <a:buChar char="-"/>
            </a:pPr>
            <a:endParaRPr lang="tr-TR" sz="2800"/>
          </a:p>
        </p:txBody>
      </p:sp>
      <p:pic>
        <p:nvPicPr>
          <p:cNvPr id="37890" name="Picture 2" descr="https://durnmoosemovies.files.wordpress.com/2013/07/koda-am-lone-ranger-ad.jpg"/>
          <p:cNvPicPr>
            <a:picLocks noChangeAspect="1" noChangeArrowheads="1"/>
          </p:cNvPicPr>
          <p:nvPr/>
        </p:nvPicPr>
        <p:blipFill>
          <a:blip r:embed="rId2" cstate="print"/>
          <a:srcRect/>
          <a:stretch>
            <a:fillRect/>
          </a:stretch>
        </p:blipFill>
        <p:spPr bwMode="auto">
          <a:xfrm>
            <a:off x="7165975" y="827314"/>
            <a:ext cx="4111191" cy="5424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1887" y="827313"/>
            <a:ext cx="7968342" cy="8156079"/>
          </a:xfrm>
          <a:prstGeom prst="rect">
            <a:avLst/>
          </a:prstGeom>
        </p:spPr>
        <p:txBody>
          <a:bodyPr wrap="square">
            <a:spAutoFit/>
          </a:bodyPr>
          <a:lstStyle/>
          <a:p>
            <a:pPr algn="just"/>
            <a:r>
              <a:rPr lang="tr-TR" sz="3200" b="1" smtClean="0"/>
              <a:t>öfke siyaseti        </a:t>
            </a:r>
            <a:r>
              <a:rPr lang="tr-TR" sz="3200" b="1" i="1" smtClean="0"/>
              <a:t>versus</a:t>
            </a:r>
            <a:r>
              <a:rPr lang="tr-TR" sz="3200" b="1" smtClean="0"/>
              <a:t>    tolerans siyaseti</a:t>
            </a:r>
          </a:p>
          <a:p>
            <a:pPr algn="just"/>
            <a:endParaRPr lang="tr-TR" sz="3200" b="1" smtClean="0"/>
          </a:p>
          <a:p>
            <a:pPr algn="just"/>
            <a:r>
              <a:rPr lang="tr-TR" sz="2800" smtClean="0"/>
              <a:t>Partizan			        Yatıştırıcı</a:t>
            </a:r>
          </a:p>
          <a:p>
            <a:pPr algn="just"/>
            <a:r>
              <a:rPr lang="tr-TR" sz="2800" smtClean="0"/>
              <a:t>Karşı çıkma			        Zıtlıkların törpülenmesi</a:t>
            </a:r>
          </a:p>
          <a:p>
            <a:pPr algn="just"/>
            <a:r>
              <a:rPr lang="tr-TR" sz="2800" smtClean="0"/>
              <a:t>Konum alma			        İstihbarat toplama</a:t>
            </a:r>
          </a:p>
          <a:p>
            <a:pPr algn="just"/>
            <a:r>
              <a:rPr lang="tr-TR" sz="2800" smtClean="0"/>
              <a:t>Politik inançları yayma	        Dünya siyaseti fikri</a:t>
            </a:r>
          </a:p>
          <a:p>
            <a:pPr algn="just"/>
            <a:r>
              <a:rPr lang="tr-TR" sz="2800" smtClean="0"/>
              <a:t>Dünyayı değiştirme	        Kültürlerarasılık</a:t>
            </a:r>
          </a:p>
          <a:p>
            <a:pPr algn="just"/>
            <a:r>
              <a:rPr lang="tr-TR" sz="2800" smtClean="0"/>
              <a:t>Çatışmacı	        		        Uzlaşmacı</a:t>
            </a:r>
          </a:p>
          <a:p>
            <a:pPr algn="just"/>
            <a:r>
              <a:rPr lang="tr-TR" sz="2800" smtClean="0"/>
              <a:t>İdealizm			         Realizm</a:t>
            </a:r>
          </a:p>
          <a:p>
            <a:pPr algn="just"/>
            <a:endParaRPr lang="tr-TR" sz="2800" smtClean="0"/>
          </a:p>
          <a:p>
            <a:pPr algn="just"/>
            <a:r>
              <a:rPr lang="tr-TR" sz="3600" b="1" smtClean="0"/>
              <a:t>				  Samimiyet İdeolojisi</a:t>
            </a:r>
          </a:p>
          <a:p>
            <a:pPr algn="just"/>
            <a:endParaRPr lang="tr-TR" sz="3200" smtClean="0"/>
          </a:p>
          <a:p>
            <a:pPr algn="just"/>
            <a:endParaRPr lang="tr-TR" sz="2800" b="1" smtClean="0"/>
          </a:p>
          <a:p>
            <a:pPr algn="just"/>
            <a:endParaRPr lang="tr-TR" sz="2800" b="1" smtClean="0"/>
          </a:p>
          <a:p>
            <a:pPr algn="just"/>
            <a:endParaRPr lang="tr-TR" sz="3200" b="1" smtClean="0"/>
          </a:p>
          <a:p>
            <a:pPr algn="just"/>
            <a:endParaRPr lang="tr-TR" sz="3200" b="1" smtClean="0"/>
          </a:p>
          <a:p>
            <a:pPr algn="just"/>
            <a:endParaRPr lang="tr-TR" sz="2400" smtClean="0"/>
          </a:p>
          <a:p>
            <a:pPr algn="just"/>
            <a:endParaRPr lang="tr-TR" sz="24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42024" y="472650"/>
            <a:ext cx="7968342" cy="8371523"/>
          </a:xfrm>
          <a:prstGeom prst="rect">
            <a:avLst/>
          </a:prstGeom>
        </p:spPr>
        <p:txBody>
          <a:bodyPr wrap="square">
            <a:spAutoFit/>
          </a:bodyPr>
          <a:lstStyle/>
          <a:p>
            <a:pPr algn="just"/>
            <a:r>
              <a:rPr lang="tr-TR" sz="3600" b="1" smtClean="0"/>
              <a:t>Samimiyet İdeolojisi</a:t>
            </a:r>
          </a:p>
          <a:p>
            <a:pPr algn="just"/>
            <a:endParaRPr lang="tr-TR" sz="3000" b="1"/>
          </a:p>
          <a:p>
            <a:pPr algn="just"/>
            <a:r>
              <a:rPr lang="tr-TR" sz="3000" smtClean="0"/>
              <a:t>“Dıştan </a:t>
            </a:r>
            <a:r>
              <a:rPr lang="tr-TR" sz="3000"/>
              <a:t>yönelimli bireyler her şeyden önce kendi iktisadi çıkarlarını sağlama peşindelerse, nasıl olup da diğerlerinin güdüleri ve niyetlerine yönelik bir güven duygusu geliştirebilsinler</a:t>
            </a:r>
            <a:r>
              <a:rPr lang="tr-TR" sz="3000" smtClean="0"/>
              <a:t>?”</a:t>
            </a:r>
          </a:p>
          <a:p>
            <a:pPr algn="just"/>
            <a:r>
              <a:rPr lang="tr-TR" sz="3000" smtClean="0"/>
              <a:t> </a:t>
            </a:r>
          </a:p>
          <a:p>
            <a:pPr algn="just"/>
            <a:r>
              <a:rPr lang="tr-TR" sz="3000"/>
              <a:t>Reklamlardaki satış konuşmaları, işyerindeki patronun ya da kampanya turundaki politikacının görünüşte içtenlikli ve arkadaşça üslubu... Gerçekte bunların tümü ince bir örtünün ardına gizlenmiş manipülasyon biçimleri değil midir?</a:t>
            </a:r>
          </a:p>
          <a:p>
            <a:pPr algn="just"/>
            <a:endParaRPr lang="tr-TR" sz="3200" smtClean="0"/>
          </a:p>
          <a:p>
            <a:pPr algn="just"/>
            <a:endParaRPr lang="tr-TR" sz="2800" b="1" smtClean="0"/>
          </a:p>
          <a:p>
            <a:pPr algn="just"/>
            <a:endParaRPr lang="tr-TR" sz="3200" b="1" smtClean="0"/>
          </a:p>
          <a:p>
            <a:pPr algn="just"/>
            <a:endParaRPr lang="tr-TR" sz="3200" b="1" smtClean="0"/>
          </a:p>
          <a:p>
            <a:pPr algn="just"/>
            <a:endParaRPr lang="tr-TR" sz="2400" smtClean="0"/>
          </a:p>
          <a:p>
            <a:pPr algn="just"/>
            <a:endParaRPr lang="tr-TR" sz="24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357" y="1725608"/>
            <a:ext cx="3086666" cy="3617574"/>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1094251" y="1725607"/>
            <a:ext cx="2789553" cy="3617575"/>
          </a:xfrm>
          <a:prstGeom prst="rect">
            <a:avLst/>
          </a:prstGeom>
        </p:spPr>
      </p:pic>
      <p:pic>
        <p:nvPicPr>
          <p:cNvPr id="1030" name="Picture 6" descr="kate smith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266" y="1725607"/>
            <a:ext cx="2652180" cy="361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9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82755" y="902438"/>
            <a:ext cx="8905303" cy="5262979"/>
          </a:xfrm>
          <a:prstGeom prst="rect">
            <a:avLst/>
          </a:prstGeom>
        </p:spPr>
        <p:txBody>
          <a:bodyPr wrap="square">
            <a:spAutoFit/>
          </a:bodyPr>
          <a:lstStyle/>
          <a:p>
            <a:pPr algn="just"/>
            <a:r>
              <a:rPr lang="en-GB" sz="2400">
                <a:latin typeface="Calibri" panose="020F0502020204030204" pitchFamily="34" charset="0"/>
                <a:ea typeface="Calibri" panose="020F0502020204030204" pitchFamily="34" charset="0"/>
                <a:cs typeface="GarthGraphic"/>
              </a:rPr>
              <a:t>Halktan insanların tüketim idolleriyle kişisel bir ilişki kurabilmek için can attıkları ve samimiyete duydukları bu özlemin aslında kendilerine ve başkalarına duydukları güvensizlikten kaynaklandığı açık. Açık olmayan şey, bir şarkıcı ya da oyuncuda “samimi” buldukları şeyin ne olduğu? Cevap bir bakıma, şov dünyasındaki kişilerin sıradan insanların ifade etmeye çekindikleri duyguları dile getirmekte kendilerini oldukça rahat hissetmeleri olabilir. Samimiyet denen şey bir samimiyet gösterisidir; sertlikten ve sinizmden uzak, hatta biraz korunmasız bir ifade tarzının adıdır. Tıpkı bazı politikacıların basın toplantılarında, soru-cevaplarda görünmeye çalıştıkları gibi. Gösterici kendini izleyicisine ve onun duygularına teslim eder. Göstericinin cephesinden bakıldığında samimiyet, izleyicinin ona göstereceği toleransın anahtarıdır: Size kendini böylesine açan, sıcak bir dostluk eli uzatan birisine karşı fazla eleştirel davranmak hiç de </a:t>
            </a:r>
            <a:r>
              <a:rPr lang="en-GB" sz="2400">
                <a:latin typeface="Calibri" panose="020F0502020204030204" pitchFamily="34" charset="0"/>
                <a:ea typeface="Calibri" panose="020F0502020204030204" pitchFamily="34" charset="0"/>
                <a:cs typeface="GarthGraphic"/>
              </a:rPr>
              <a:t>adil </a:t>
            </a:r>
            <a:r>
              <a:rPr lang="en-GB" sz="2400" smtClean="0">
                <a:latin typeface="Calibri" panose="020F0502020204030204" pitchFamily="34" charset="0"/>
                <a:ea typeface="Calibri" panose="020F0502020204030204" pitchFamily="34" charset="0"/>
                <a:cs typeface="GarthGraphic"/>
              </a:rPr>
              <a:t>bulunmayacaktır</a:t>
            </a:r>
            <a:r>
              <a:rPr lang="tr-TR" sz="2400" smtClean="0">
                <a:latin typeface="Calibri" panose="020F0502020204030204" pitchFamily="34" charset="0"/>
                <a:ea typeface="Calibri" panose="020F0502020204030204" pitchFamily="34" charset="0"/>
                <a:cs typeface="GarthGraphic"/>
              </a:rPr>
              <a:t>.</a:t>
            </a:r>
            <a:endParaRPr lang="tr-TR" sz="2400"/>
          </a:p>
        </p:txBody>
      </p:sp>
    </p:spTree>
    <p:extLst>
      <p:ext uri="{BB962C8B-B14F-4D97-AF65-F5344CB8AC3E}">
        <p14:creationId xmlns:p14="http://schemas.microsoft.com/office/powerpoint/2010/main" val="88502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3030" y="413656"/>
            <a:ext cx="7968342" cy="4278094"/>
          </a:xfrm>
          <a:prstGeom prst="rect">
            <a:avLst/>
          </a:prstGeom>
        </p:spPr>
        <p:txBody>
          <a:bodyPr wrap="square">
            <a:spAutoFit/>
          </a:bodyPr>
          <a:lstStyle/>
          <a:p>
            <a:pPr algn="just"/>
            <a:r>
              <a:rPr lang="tr-TR" sz="3600" b="1" smtClean="0"/>
              <a:t> Samimiyet İdeolojisi</a:t>
            </a:r>
          </a:p>
          <a:p>
            <a:pPr algn="just"/>
            <a:endParaRPr lang="tr-TR" sz="3600" b="1" smtClean="0"/>
          </a:p>
          <a:p>
            <a:pPr algn="just"/>
            <a:endParaRPr lang="tr-TR" sz="3200" smtClean="0"/>
          </a:p>
          <a:p>
            <a:pPr algn="just"/>
            <a:endParaRPr lang="tr-TR" sz="2800" b="1" smtClean="0"/>
          </a:p>
          <a:p>
            <a:pPr algn="just"/>
            <a:endParaRPr lang="tr-TR" sz="2800" b="1" smtClean="0"/>
          </a:p>
          <a:p>
            <a:pPr algn="just"/>
            <a:endParaRPr lang="tr-TR" sz="3200" b="1" smtClean="0"/>
          </a:p>
          <a:p>
            <a:pPr algn="just"/>
            <a:endParaRPr lang="tr-TR" sz="3200" b="1" smtClean="0"/>
          </a:p>
          <a:p>
            <a:pPr algn="just"/>
            <a:endParaRPr lang="tr-TR" sz="2400" smtClean="0"/>
          </a:p>
          <a:p>
            <a:pPr algn="just"/>
            <a:endParaRPr lang="tr-TR" sz="24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
        <p:nvSpPr>
          <p:cNvPr id="5" name="4 Dikdörtgen"/>
          <p:cNvSpPr/>
          <p:nvPr/>
        </p:nvSpPr>
        <p:spPr>
          <a:xfrm>
            <a:off x="370115" y="956492"/>
            <a:ext cx="7685314" cy="5632311"/>
          </a:xfrm>
          <a:prstGeom prst="rect">
            <a:avLst/>
          </a:prstGeom>
        </p:spPr>
        <p:txBody>
          <a:bodyPr wrap="square">
            <a:spAutoFit/>
          </a:bodyPr>
          <a:lstStyle/>
          <a:p>
            <a:r>
              <a:rPr lang="en-GB" sz="2400" smtClean="0">
                <a:latin typeface="GarthGraphic"/>
                <a:ea typeface="Calibri"/>
                <a:cs typeface="GarthGraphic"/>
              </a:rPr>
              <a:t>Bu yeni sosyal ilişki biçiminde düğüm noktası bunun düzmece ve yapay mı yoksa, hakiki ve içten mi olduğudur: samimiyet, sahte ile gerçek iletişim arasındaki ayrımı ortaya koyan bir litmus testine dönüşür. </a:t>
            </a:r>
            <a:endParaRPr lang="tr-TR" sz="2400" smtClean="0">
              <a:latin typeface="GarthGraphic"/>
              <a:ea typeface="Calibri"/>
              <a:cs typeface="GarthGraphic"/>
            </a:endParaRPr>
          </a:p>
          <a:p>
            <a:endParaRPr lang="tr-TR" sz="2400" smtClean="0">
              <a:latin typeface="GarthGraphic"/>
              <a:ea typeface="Calibri"/>
              <a:cs typeface="GarthGraphic"/>
            </a:endParaRPr>
          </a:p>
          <a:p>
            <a:r>
              <a:rPr lang="tr-TR" sz="2400" smtClean="0">
                <a:latin typeface="GarthGraphic"/>
                <a:ea typeface="Calibri"/>
                <a:cs typeface="GarthGraphic"/>
              </a:rPr>
              <a:t>Yokluktan bolluğa, </a:t>
            </a:r>
          </a:p>
          <a:p>
            <a:r>
              <a:rPr lang="tr-TR" sz="2400" smtClean="0">
                <a:latin typeface="GarthGraphic"/>
                <a:ea typeface="Calibri"/>
                <a:cs typeface="GarthGraphic"/>
              </a:rPr>
              <a:t>Çalışmadan boş zamana,</a:t>
            </a:r>
          </a:p>
          <a:p>
            <a:r>
              <a:rPr lang="tr-TR" sz="2400" smtClean="0">
                <a:latin typeface="GarthGraphic"/>
                <a:ea typeface="Calibri"/>
                <a:cs typeface="GarthGraphic"/>
              </a:rPr>
              <a:t>Sosyal bilinirlikten bilinmezliğe geçiş</a:t>
            </a:r>
          </a:p>
          <a:p>
            <a:endParaRPr lang="tr-TR" sz="2400" smtClean="0">
              <a:latin typeface="GarthGraphic"/>
              <a:ea typeface="Calibri"/>
              <a:cs typeface="GarthGraphic"/>
            </a:endParaRPr>
          </a:p>
          <a:p>
            <a:r>
              <a:rPr lang="tr-TR" sz="2400" u="sng" smtClean="0">
                <a:latin typeface="GarthGraphic"/>
              </a:rPr>
              <a:t>Geçim ekonomisinden bolluk ekonomisine geçiş</a:t>
            </a:r>
          </a:p>
          <a:p>
            <a:r>
              <a:rPr lang="en-GB" sz="2400" smtClean="0"/>
              <a:t>İmalat sanayiinde süregiden gelişme </a:t>
            </a:r>
            <a:endParaRPr lang="tr-TR" sz="2400" smtClean="0"/>
          </a:p>
          <a:p>
            <a:r>
              <a:rPr lang="en-GB" sz="2400" smtClean="0"/>
              <a:t>teknolojik yenilikler</a:t>
            </a:r>
            <a:endParaRPr lang="tr-TR" sz="2400" smtClean="0"/>
          </a:p>
          <a:p>
            <a:r>
              <a:rPr lang="en-GB" sz="2400" smtClean="0"/>
              <a:t>bireylerin yaşam standartlarının yükselmesi </a:t>
            </a:r>
            <a:endParaRPr lang="tr-TR" sz="2400" smtClean="0"/>
          </a:p>
          <a:p>
            <a:r>
              <a:rPr lang="tr-TR" sz="2400" smtClean="0"/>
              <a:t>h</a:t>
            </a:r>
            <a:r>
              <a:rPr lang="en-GB" sz="2400" smtClean="0"/>
              <a:t>arcanabilir gelir ve tüketilebilir zaman marjlarının yükselişi</a:t>
            </a:r>
            <a:endParaRPr lang="tr-TR"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529760" y="5576794"/>
            <a:ext cx="2889510" cy="1015663"/>
          </a:xfrm>
          <a:prstGeom prst="rect">
            <a:avLst/>
          </a:prstGeom>
          <a:noFill/>
        </p:spPr>
        <p:txBody>
          <a:bodyPr wrap="none" rtlCol="0">
            <a:spAutoFit/>
          </a:bodyPr>
          <a:lstStyle/>
          <a:p>
            <a:pPr algn="ctr"/>
            <a:r>
              <a:rPr lang="tr-TR" sz="3200" b="1" smtClean="0"/>
              <a:t>David Riesman  </a:t>
            </a:r>
          </a:p>
          <a:p>
            <a:pPr algn="ctr"/>
            <a:r>
              <a:rPr lang="tr-TR" sz="2800" b="1" smtClean="0"/>
              <a:t>(1909-2002)</a:t>
            </a:r>
            <a:endParaRPr lang="tr-TR" sz="2800" b="1"/>
          </a:p>
        </p:txBody>
      </p:sp>
      <p:pic>
        <p:nvPicPr>
          <p:cNvPr id="5" name="Picture 2" descr="http://www.abc.es/hemeroteca/imagenes/abc/14052002/cultura/web_32.jpg"/>
          <p:cNvPicPr>
            <a:picLocks noChangeAspect="1" noChangeArrowheads="1"/>
          </p:cNvPicPr>
          <p:nvPr/>
        </p:nvPicPr>
        <p:blipFill>
          <a:blip r:embed="rId2" cstate="print"/>
          <a:srcRect/>
          <a:stretch>
            <a:fillRect/>
          </a:stretch>
        </p:blipFill>
        <p:spPr bwMode="auto">
          <a:xfrm>
            <a:off x="7472018" y="625929"/>
            <a:ext cx="2932456" cy="4773386"/>
          </a:xfrm>
          <a:prstGeom prst="rect">
            <a:avLst/>
          </a:prstGeom>
          <a:noFill/>
        </p:spPr>
      </p:pic>
      <p:pic>
        <p:nvPicPr>
          <p:cNvPr id="1026" name="Picture 2" descr="http://www.yenicikanlar.com.tr/wp-content/uploads/2016/11/yalniz-kalabalik-kap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906" y="117856"/>
            <a:ext cx="4314825" cy="6696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cheti.me/sites/default/files/0cb9794c6f0706fb_landing.jpg"/>
          <p:cNvPicPr>
            <a:picLocks noChangeAspect="1" noChangeArrowheads="1"/>
          </p:cNvPicPr>
          <p:nvPr/>
        </p:nvPicPr>
        <p:blipFill>
          <a:blip r:embed="rId2" cstate="print"/>
          <a:srcRect/>
          <a:stretch>
            <a:fillRect/>
          </a:stretch>
        </p:blipFill>
        <p:spPr bwMode="auto">
          <a:xfrm>
            <a:off x="10027033" y="1175656"/>
            <a:ext cx="1847344" cy="2799005"/>
          </a:xfrm>
          <a:prstGeom prst="rect">
            <a:avLst/>
          </a:prstGeom>
          <a:noFill/>
        </p:spPr>
      </p:pic>
      <p:sp>
        <p:nvSpPr>
          <p:cNvPr id="5" name="4 Metin kutusu"/>
          <p:cNvSpPr txBox="1"/>
          <p:nvPr/>
        </p:nvSpPr>
        <p:spPr>
          <a:xfrm>
            <a:off x="10015411" y="4052795"/>
            <a:ext cx="1793504" cy="461665"/>
          </a:xfrm>
          <a:prstGeom prst="rect">
            <a:avLst/>
          </a:prstGeom>
          <a:noFill/>
        </p:spPr>
        <p:txBody>
          <a:bodyPr wrap="none" rtlCol="0">
            <a:spAutoFit/>
          </a:bodyPr>
          <a:lstStyle/>
          <a:p>
            <a:pPr algn="ctr"/>
            <a:r>
              <a:rPr lang="tr-TR" sz="2400" b="1" smtClean="0"/>
              <a:t>Erich Fromm</a:t>
            </a:r>
            <a:endParaRPr lang="tr-TR" sz="2400" b="1"/>
          </a:p>
        </p:txBody>
      </p:sp>
      <p:sp>
        <p:nvSpPr>
          <p:cNvPr id="6" name="5 Metin kutusu"/>
          <p:cNvSpPr txBox="1"/>
          <p:nvPr/>
        </p:nvSpPr>
        <p:spPr>
          <a:xfrm>
            <a:off x="413658" y="457202"/>
            <a:ext cx="6858000" cy="9017853"/>
          </a:xfrm>
          <a:prstGeom prst="rect">
            <a:avLst/>
          </a:prstGeom>
          <a:noFill/>
        </p:spPr>
        <p:txBody>
          <a:bodyPr wrap="square" rtlCol="0">
            <a:spAutoFit/>
          </a:bodyPr>
          <a:lstStyle/>
          <a:p>
            <a:r>
              <a:rPr lang="tr-TR" sz="3600" b="1" smtClean="0"/>
              <a:t>Yalnız Kalabalık</a:t>
            </a:r>
          </a:p>
          <a:p>
            <a:endParaRPr lang="tr-TR" sz="3600" b="1" smtClean="0"/>
          </a:p>
          <a:p>
            <a:r>
              <a:rPr lang="tr-TR" sz="3000" smtClean="0"/>
              <a:t>Ç</a:t>
            </a:r>
            <a:r>
              <a:rPr lang="en-GB" sz="3000" smtClean="0"/>
              <a:t>ağdaş Amerikan gündelik</a:t>
            </a:r>
            <a:endParaRPr lang="tr-TR" sz="3000" smtClean="0"/>
          </a:p>
          <a:p>
            <a:r>
              <a:rPr lang="en-GB" sz="3000" smtClean="0"/>
              <a:t> yaşamının psiko-patolojis</a:t>
            </a:r>
            <a:r>
              <a:rPr lang="en-GB" sz="3200" smtClean="0"/>
              <a:t>i</a:t>
            </a:r>
            <a:endParaRPr lang="tr-TR" sz="3200" smtClean="0"/>
          </a:p>
          <a:p>
            <a:endParaRPr lang="tr-TR" sz="3200" b="1" smtClean="0"/>
          </a:p>
          <a:p>
            <a:r>
              <a:rPr lang="tr-TR" sz="3000" b="1" smtClean="0"/>
              <a:t>Sosyal karakter tipleri </a:t>
            </a:r>
          </a:p>
          <a:p>
            <a:endParaRPr lang="tr-TR" sz="2800" b="1" smtClean="0"/>
          </a:p>
          <a:p>
            <a:r>
              <a:rPr lang="en-GB" sz="2800" i="1" smtClean="0"/>
              <a:t>gelenek</a:t>
            </a:r>
            <a:r>
              <a:rPr lang="tr-TR" sz="2800" i="1" smtClean="0"/>
              <a:t> </a:t>
            </a:r>
            <a:r>
              <a:rPr lang="en-GB" sz="2800" i="1" smtClean="0"/>
              <a:t>yöneltimli</a:t>
            </a:r>
            <a:endParaRPr lang="tr-TR" sz="2800" i="1" smtClean="0"/>
          </a:p>
          <a:p>
            <a:endParaRPr lang="tr-TR" sz="2800" i="1" smtClean="0"/>
          </a:p>
          <a:p>
            <a:r>
              <a:rPr lang="tr-TR" sz="2800" i="1"/>
              <a:t>i</a:t>
            </a:r>
            <a:r>
              <a:rPr lang="en-GB" sz="2800" i="1" smtClean="0"/>
              <a:t>çten yöneltimli</a:t>
            </a:r>
            <a:endParaRPr lang="tr-TR" sz="2800" i="1" smtClean="0"/>
          </a:p>
          <a:p>
            <a:endParaRPr lang="tr-TR" sz="2800" i="1" smtClean="0"/>
          </a:p>
          <a:p>
            <a:r>
              <a:rPr lang="en-GB" sz="2800" i="1" smtClean="0"/>
              <a:t>dıştan yöneltimli</a:t>
            </a:r>
            <a:endParaRPr lang="tr-TR" sz="2800" b="1" i="1" smtClean="0"/>
          </a:p>
          <a:p>
            <a:endParaRPr lang="tr-TR" sz="3600" b="1" smtClean="0"/>
          </a:p>
          <a:p>
            <a:endParaRPr lang="tr-TR" sz="3600" b="1" smtClean="0"/>
          </a:p>
          <a:p>
            <a:endParaRPr lang="tr-TR" sz="3600" b="1" smtClean="0"/>
          </a:p>
          <a:p>
            <a:endParaRPr lang="tr-TR" sz="3600" b="1" smtClean="0"/>
          </a:p>
          <a:p>
            <a:endParaRPr lang="tr-TR" sz="3600" b="1" smtClean="0"/>
          </a:p>
          <a:p>
            <a:endParaRPr lang="tr-TR" sz="3600" b="1"/>
          </a:p>
        </p:txBody>
      </p:sp>
      <p:pic>
        <p:nvPicPr>
          <p:cNvPr id="3074" name="Picture 2" descr="http://www.abc.es/hemeroteca/imagenes/abc/14052002/cultura/web_32.jpg"/>
          <p:cNvPicPr>
            <a:picLocks noChangeAspect="1" noChangeArrowheads="1"/>
          </p:cNvPicPr>
          <p:nvPr/>
        </p:nvPicPr>
        <p:blipFill>
          <a:blip r:embed="rId3" cstate="print"/>
          <a:srcRect/>
          <a:stretch>
            <a:fillRect/>
          </a:stretch>
        </p:blipFill>
        <p:spPr bwMode="auto">
          <a:xfrm>
            <a:off x="6553199" y="756557"/>
            <a:ext cx="2980418" cy="4851458"/>
          </a:xfrm>
          <a:prstGeom prst="rect">
            <a:avLst/>
          </a:prstGeom>
          <a:noFill/>
        </p:spPr>
      </p:pic>
      <p:sp>
        <p:nvSpPr>
          <p:cNvPr id="7" name="6 Metin kutusu"/>
          <p:cNvSpPr txBox="1"/>
          <p:nvPr/>
        </p:nvSpPr>
        <p:spPr>
          <a:xfrm>
            <a:off x="6965545" y="5685652"/>
            <a:ext cx="2145588" cy="461665"/>
          </a:xfrm>
          <a:prstGeom prst="rect">
            <a:avLst/>
          </a:prstGeom>
          <a:noFill/>
        </p:spPr>
        <p:txBody>
          <a:bodyPr wrap="none" rtlCol="0">
            <a:spAutoFit/>
          </a:bodyPr>
          <a:lstStyle/>
          <a:p>
            <a:pPr algn="ctr"/>
            <a:r>
              <a:rPr lang="tr-TR" sz="2400" b="1" smtClean="0"/>
              <a:t>David Riesman </a:t>
            </a:r>
            <a:endParaRPr lang="tr-TR" sz="24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44287" y="1338667"/>
            <a:ext cx="7576456" cy="4832092"/>
          </a:xfrm>
          <a:prstGeom prst="rect">
            <a:avLst/>
          </a:prstGeom>
        </p:spPr>
        <p:txBody>
          <a:bodyPr wrap="square">
            <a:spAutoFit/>
          </a:bodyPr>
          <a:lstStyle/>
          <a:p>
            <a:pPr algn="just"/>
            <a:r>
              <a:rPr lang="en-GB" sz="2800"/>
              <a:t>karakter ve toplum arasındaki bağlantıyı görebilmek için... toplumun bireylerden ne tür bir uyum talep ettiğine bakılmalıdır. Çocuklar her toplumun kendi uyum tipine göre bina edilir; böylece olgunlaştıklarında ya teşvik görür ya hayal kırıklığı yaşarlar. Bireyler ve toplumlar –sıkıcı bile olsa- yaratıcılık olmaksızın pekala yaşayabilirler ancak -isyancı karakterde bile olsa- belli bir uyum biçimi olmadan hayatta kalmaları pek mümkün değildir.</a:t>
            </a:r>
          </a:p>
          <a:p>
            <a:pPr algn="just"/>
            <a:endParaRPr lang="tr-TR" sz="28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643256" y="1017815"/>
            <a:ext cx="2980418" cy="48514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316" y="1110342"/>
            <a:ext cx="7162798" cy="4524315"/>
          </a:xfrm>
          <a:prstGeom prst="rect">
            <a:avLst/>
          </a:prstGeom>
        </p:spPr>
        <p:txBody>
          <a:bodyPr wrap="square">
            <a:spAutoFit/>
          </a:bodyPr>
          <a:lstStyle/>
          <a:p>
            <a:r>
              <a:rPr lang="en-GB" sz="3200" b="1" i="1" smtClean="0"/>
              <a:t>gemeinschaft</a:t>
            </a:r>
            <a:r>
              <a:rPr lang="en-GB" sz="3200" b="1" smtClean="0"/>
              <a:t> toplu</a:t>
            </a:r>
            <a:r>
              <a:rPr lang="tr-TR" sz="3200" b="1" smtClean="0"/>
              <a:t>luklar/ premodern</a:t>
            </a:r>
          </a:p>
          <a:p>
            <a:r>
              <a:rPr lang="tr-TR" sz="2800" smtClean="0"/>
              <a:t>	</a:t>
            </a:r>
          </a:p>
          <a:p>
            <a:r>
              <a:rPr lang="tr-TR" sz="2800" smtClean="0"/>
              <a:t>aile ya da kabile örgütlenmeleri </a:t>
            </a:r>
          </a:p>
          <a:p>
            <a:r>
              <a:rPr lang="tr-TR" sz="2800" smtClean="0"/>
              <a:t>yaş, cinsiyet ve statü belirleyici</a:t>
            </a:r>
          </a:p>
          <a:p>
            <a:r>
              <a:rPr lang="tr-TR" sz="2800" smtClean="0"/>
              <a:t>şamanlar, büyücüler, manastırlar</a:t>
            </a:r>
          </a:p>
          <a:p>
            <a:r>
              <a:rPr lang="tr-TR" sz="2800" smtClean="0"/>
              <a:t>hısım ve akrabalara bağlılık</a:t>
            </a:r>
          </a:p>
          <a:p>
            <a:r>
              <a:rPr lang="tr-TR" sz="2800" smtClean="0"/>
              <a:t>değişime direnme </a:t>
            </a:r>
          </a:p>
          <a:p>
            <a:r>
              <a:rPr lang="tr-TR" sz="2800" smtClean="0"/>
              <a:t>sıkı bir değerler ağı</a:t>
            </a:r>
          </a:p>
          <a:p>
            <a:r>
              <a:rPr lang="tr-TR" sz="3200" b="1" smtClean="0"/>
              <a:t>gelenek-yöneltimli birey</a:t>
            </a:r>
            <a:endParaRPr lang="tr-TR" sz="2800" smtClean="0"/>
          </a:p>
          <a:p>
            <a:pPr>
              <a:buFontTx/>
              <a:buChar char="-"/>
            </a:pPr>
            <a:endParaRPr lang="tr-TR" sz="28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4.bp.blogspot.com/-iBd-MR1COUc/Tz4whtPhlqI/AAAAAAAAFsw/5zByrHfVmvk/s1600/der.jpg"/>
          <p:cNvSpPr>
            <a:spLocks noChangeAspect="1" noChangeArrowheads="1"/>
          </p:cNvSpPr>
          <p:nvPr/>
        </p:nvSpPr>
        <p:spPr bwMode="auto">
          <a:xfrm>
            <a:off x="2797175" y="345508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86" y="230443"/>
            <a:ext cx="4302586" cy="6449273"/>
          </a:xfrm>
          <a:prstGeom prst="rect">
            <a:avLst/>
          </a:prstGeom>
        </p:spPr>
      </p:pic>
    </p:spTree>
    <p:extLst>
      <p:ext uri="{BB962C8B-B14F-4D97-AF65-F5344CB8AC3E}">
        <p14:creationId xmlns:p14="http://schemas.microsoft.com/office/powerpoint/2010/main" val="293052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316" y="1110342"/>
            <a:ext cx="7162798" cy="5386090"/>
          </a:xfrm>
          <a:prstGeom prst="rect">
            <a:avLst/>
          </a:prstGeom>
        </p:spPr>
        <p:txBody>
          <a:bodyPr wrap="square">
            <a:spAutoFit/>
          </a:bodyPr>
          <a:lstStyle/>
          <a:p>
            <a:pPr algn="just"/>
            <a:r>
              <a:rPr lang="tr-TR" sz="3200" b="1" smtClean="0"/>
              <a:t>modern toplumlar/ early modern</a:t>
            </a:r>
          </a:p>
          <a:p>
            <a:pPr algn="just"/>
            <a:endParaRPr lang="tr-TR" sz="2800" smtClean="0"/>
          </a:p>
          <a:p>
            <a:pPr algn="just"/>
            <a:r>
              <a:rPr lang="tr-TR" sz="2800" smtClean="0"/>
              <a:t>nüfus artışı</a:t>
            </a:r>
          </a:p>
          <a:p>
            <a:pPr algn="just"/>
            <a:r>
              <a:rPr lang="tr-TR" sz="2800" smtClean="0"/>
              <a:t>endüstriyel kapitalizm</a:t>
            </a:r>
          </a:p>
          <a:p>
            <a:pPr algn="just"/>
            <a:r>
              <a:rPr lang="tr-TR" sz="2800" smtClean="0"/>
              <a:t>Kitlesel üretim </a:t>
            </a:r>
          </a:p>
          <a:p>
            <a:pPr algn="just"/>
            <a:r>
              <a:rPr lang="tr-TR" sz="2800" smtClean="0"/>
              <a:t>geleneğin parçalanması</a:t>
            </a:r>
          </a:p>
          <a:p>
            <a:pPr algn="just"/>
            <a:r>
              <a:rPr lang="tr-TR" sz="2800" smtClean="0"/>
              <a:t>bireysel özgürlükler</a:t>
            </a:r>
          </a:p>
          <a:p>
            <a:pPr algn="just"/>
            <a:r>
              <a:rPr lang="tr-TR" sz="2800" smtClean="0"/>
              <a:t>kendi hayatına yön verme</a:t>
            </a:r>
          </a:p>
          <a:p>
            <a:pPr algn="just"/>
            <a:r>
              <a:rPr lang="tr-TR" sz="2800" smtClean="0"/>
              <a:t>psikolojik jiroskop</a:t>
            </a:r>
          </a:p>
          <a:p>
            <a:pPr algn="just"/>
            <a:r>
              <a:rPr lang="tr-TR" sz="3200" b="1" smtClean="0"/>
              <a:t>içten yöneltimli birey</a:t>
            </a:r>
          </a:p>
          <a:p>
            <a:pPr algn="just">
              <a:buFontTx/>
              <a:buChar char="-"/>
            </a:pPr>
            <a:endParaRPr lang="tr-TR" sz="2800" smtClean="0"/>
          </a:p>
          <a:p>
            <a:pPr algn="just">
              <a:buFontTx/>
              <a:buChar char="-"/>
            </a:pPr>
            <a:endParaRPr lang="tr-TR" sz="28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AutoShape 4" descr="gyroscope gif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50" name="AutoShape 6" descr="gyroscope gif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1758" name="Picture 14" descr="http://www.d-eeue.de/images/horizont_517.jpg"/>
          <p:cNvPicPr>
            <a:picLocks noChangeAspect="1" noChangeArrowheads="1"/>
          </p:cNvPicPr>
          <p:nvPr/>
        </p:nvPicPr>
        <p:blipFill>
          <a:blip r:embed="rId2" cstate="print"/>
          <a:srcRect/>
          <a:stretch>
            <a:fillRect/>
          </a:stretch>
        </p:blipFill>
        <p:spPr bwMode="auto">
          <a:xfrm>
            <a:off x="6599919" y="1132115"/>
            <a:ext cx="4681107" cy="4699907"/>
          </a:xfrm>
          <a:prstGeom prst="rect">
            <a:avLst/>
          </a:prstGeom>
          <a:noFill/>
        </p:spPr>
      </p:pic>
      <p:pic>
        <p:nvPicPr>
          <p:cNvPr id="2050" name="Picture 2" descr="http://marmatek.com/wp-content/uploads/2014/03/Gyroscope_oper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98785" y="1520327"/>
            <a:ext cx="3988105" cy="3988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7316" y="1110342"/>
            <a:ext cx="7162798" cy="4524315"/>
          </a:xfrm>
          <a:prstGeom prst="rect">
            <a:avLst/>
          </a:prstGeom>
        </p:spPr>
        <p:txBody>
          <a:bodyPr wrap="square">
            <a:spAutoFit/>
          </a:bodyPr>
          <a:lstStyle/>
          <a:p>
            <a:pPr algn="just"/>
            <a:r>
              <a:rPr lang="tr-TR" sz="3200" b="1" smtClean="0"/>
              <a:t>geç-modern toplumlar/ post-modern</a:t>
            </a:r>
          </a:p>
          <a:p>
            <a:pPr algn="just"/>
            <a:endParaRPr lang="tr-TR" sz="2800" smtClean="0"/>
          </a:p>
          <a:p>
            <a:pPr algn="just"/>
            <a:r>
              <a:rPr lang="tr-TR" sz="2800" smtClean="0"/>
              <a:t>dış sosyal baskılar</a:t>
            </a:r>
          </a:p>
          <a:p>
            <a:pPr algn="just"/>
            <a:r>
              <a:rPr lang="tr-TR" sz="2800" smtClean="0"/>
              <a:t>birincil grup normları</a:t>
            </a:r>
          </a:p>
          <a:p>
            <a:pPr algn="just"/>
            <a:r>
              <a:rPr lang="tr-TR" sz="2800" smtClean="0"/>
              <a:t>“orta” sınıf karakter tipi</a:t>
            </a:r>
          </a:p>
          <a:p>
            <a:pPr algn="just"/>
            <a:r>
              <a:rPr lang="tr-TR" sz="2800" smtClean="0"/>
              <a:t>diğerlerinin değer ve tutumları</a:t>
            </a:r>
          </a:p>
          <a:p>
            <a:pPr algn="just"/>
            <a:r>
              <a:rPr lang="tr-TR" sz="2800" smtClean="0"/>
              <a:t>sürekli onay peşinde olma</a:t>
            </a:r>
          </a:p>
          <a:p>
            <a:pPr algn="just"/>
            <a:r>
              <a:rPr lang="tr-TR" sz="3200" b="1" smtClean="0"/>
              <a:t>dıştan yönelimli birey</a:t>
            </a:r>
          </a:p>
          <a:p>
            <a:pPr algn="just">
              <a:buFontTx/>
              <a:buChar char="-"/>
            </a:pPr>
            <a:endParaRPr lang="tr-TR" sz="2800" smtClean="0"/>
          </a:p>
          <a:p>
            <a:pPr algn="just">
              <a:buFontTx/>
              <a:buChar char="-"/>
            </a:pPr>
            <a:endParaRPr lang="tr-TR" sz="2800"/>
          </a:p>
        </p:txBody>
      </p:sp>
      <p:pic>
        <p:nvPicPr>
          <p:cNvPr id="6" name="Picture 2" descr="http://www.abc.es/hemeroteca/imagenes/abc/14052002/cultura/web_32.jpg"/>
          <p:cNvPicPr>
            <a:picLocks noChangeAspect="1" noChangeArrowheads="1"/>
          </p:cNvPicPr>
          <p:nvPr/>
        </p:nvPicPr>
        <p:blipFill>
          <a:blip r:embed="rId2" cstate="print"/>
          <a:srcRect/>
          <a:stretch>
            <a:fillRect/>
          </a:stretch>
        </p:blipFill>
        <p:spPr bwMode="auto">
          <a:xfrm>
            <a:off x="8556170" y="1017814"/>
            <a:ext cx="2980418" cy="48514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511</Words>
  <Application>Microsoft Office PowerPoint</Application>
  <PresentationFormat>Geniş ekran</PresentationFormat>
  <Paragraphs>130</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GarthGraphic</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93</cp:revision>
  <dcterms:created xsi:type="dcterms:W3CDTF">2015-02-23T09:39:41Z</dcterms:created>
  <dcterms:modified xsi:type="dcterms:W3CDTF">2018-12-10T12:10:48Z</dcterms:modified>
</cp:coreProperties>
</file>