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2" r:id="rId4"/>
    <p:sldId id="273" r:id="rId5"/>
    <p:sldId id="258" r:id="rId6"/>
    <p:sldId id="259" r:id="rId7"/>
    <p:sldId id="260" r:id="rId8"/>
    <p:sldId id="261" r:id="rId9"/>
    <p:sldId id="265" r:id="rId10"/>
    <p:sldId id="263" r:id="rId11"/>
    <p:sldId id="264" r:id="rId12"/>
    <p:sldId id="262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F1D98-C0B3-4CF8-A8B3-B102AF3440BD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465A3-E29D-44A4-A936-BC2C0064DF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80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BDFB2E-9DFC-4712-9265-22639E24BEB3}" type="slidenum">
              <a:rPr lang="tr-TR" altLang="tr-TR" smtClean="0"/>
              <a:pPr eaLnBrk="1" hangingPunct="1">
                <a:spcBef>
                  <a:spcPct val="0"/>
                </a:spcBef>
              </a:pPr>
              <a:t>9</a:t>
            </a:fld>
            <a:endParaRPr lang="tr-TR" altLang="tr-T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84213"/>
            <a:ext cx="4551362" cy="3413125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5938"/>
            <a:ext cx="5029200" cy="40989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AU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280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97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16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21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13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2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158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23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8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30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6B859-8393-4E3B-8D77-44EADB9E0055}" type="datetimeFigureOut">
              <a:rPr lang="tr-TR" smtClean="0"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C03D5-55C3-4E27-B4BD-AD40A25B19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06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Migren</a:t>
            </a:r>
            <a:r>
              <a:rPr lang="en-US" dirty="0" smtClean="0"/>
              <a:t> </a:t>
            </a:r>
            <a:r>
              <a:rPr lang="en-US" dirty="0" err="1" smtClean="0"/>
              <a:t>tedavisinde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ilaçlar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20880" cy="2279104"/>
          </a:xfrm>
        </p:spPr>
        <p:txBody>
          <a:bodyPr>
            <a:normAutofit/>
          </a:bodyPr>
          <a:lstStyle/>
          <a:p>
            <a:r>
              <a:rPr lang="en-US" dirty="0" smtClean="0"/>
              <a:t>Dr. Hakan Ergün</a:t>
            </a:r>
          </a:p>
        </p:txBody>
      </p:sp>
    </p:spTree>
    <p:extLst>
      <p:ext uri="{BB962C8B-B14F-4D97-AF65-F5344CB8AC3E}">
        <p14:creationId xmlns:p14="http://schemas.microsoft.com/office/powerpoint/2010/main" val="16079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229600" cy="1371600"/>
          </a:xfrm>
          <a:noFill/>
        </p:spPr>
        <p:txBody>
          <a:bodyPr/>
          <a:lstStyle/>
          <a:p>
            <a:pPr eaLnBrk="1" hangingPunct="1"/>
            <a:r>
              <a:rPr lang="tr-TR" altLang="tr-TR" smtClean="0"/>
              <a:t>NSAID’s</a:t>
            </a:r>
            <a:endParaRPr lang="en-US" altLang="tr-TR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4043363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İbuprofen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Naproksen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Fenbufen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Fenoprofen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Flurbiprofen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Ketoprofen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Sulindak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Tenoksikam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Tolfenamik asit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Tolmetin Na</a:t>
            </a:r>
            <a:r>
              <a:rPr lang="tr-TR" altLang="tr-TR" sz="1800" baseline="30000" smtClean="0"/>
              <a:t>+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Ketoralak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Tiaprofenamik asit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Azapropazon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Benzidamin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Diklofenak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Aseklofenak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Diflunisal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Fenilbutazon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12875"/>
            <a:ext cx="417195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İndometazin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Lornoksikam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Mefenamik asit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Nabumeton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Nimesulid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Piroksikam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Aspirin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Parasetamol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Metamizol (dipyrone)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Oksaprozin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 smtClean="0"/>
          </a:p>
          <a:p>
            <a:pPr eaLnBrk="1" hangingPunct="1">
              <a:lnSpc>
                <a:spcPct val="80000"/>
              </a:lnSpc>
            </a:pPr>
            <a:endParaRPr lang="tr-TR" altLang="tr-TR" sz="18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1800" smtClean="0"/>
              <a:t>COX-2 selektifler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600" smtClean="0"/>
              <a:t>Rofekoksib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600" smtClean="0"/>
              <a:t>Selekoksib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600" smtClean="0"/>
              <a:t>Lumirakoksib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600" smtClean="0"/>
              <a:t>Meloksikam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600" smtClean="0"/>
              <a:t>Etodalak</a:t>
            </a:r>
            <a:endParaRPr lang="en-US" altLang="tr-TR" sz="1600" smtClean="0"/>
          </a:p>
        </p:txBody>
      </p:sp>
    </p:spTree>
    <p:extLst>
      <p:ext uri="{BB962C8B-B14F-4D97-AF65-F5344CB8AC3E}">
        <p14:creationId xmlns:p14="http://schemas.microsoft.com/office/powerpoint/2010/main" val="229163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371601"/>
          </a:xfrm>
        </p:spPr>
        <p:txBody>
          <a:bodyPr/>
          <a:lstStyle/>
          <a:p>
            <a:pPr eaLnBrk="1" hangingPunct="1"/>
            <a:r>
              <a:rPr lang="tr-TR" altLang="tr-TR" sz="4000" smtClean="0"/>
              <a:t>TİCARİ PREPARAT ÖRNEKLERİ</a:t>
            </a:r>
            <a:endParaRPr lang="en-US" altLang="tr-TR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600" b="1" dirty="0" smtClean="0"/>
              <a:t>Asetil Salisilik asit (Aspirin)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80, 100, 150, 300, 450, 500 mg’lık dozları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12 farklı firma üretiyor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Kombinasyonları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400" dirty="0" smtClean="0"/>
              <a:t>+ NaHCO</a:t>
            </a:r>
            <a:r>
              <a:rPr lang="tr-TR" altLang="tr-TR" sz="1400" baseline="-25000" dirty="0" smtClean="0"/>
              <a:t>3</a:t>
            </a:r>
            <a:r>
              <a:rPr lang="tr-TR" altLang="tr-TR" sz="1400" dirty="0" smtClean="0"/>
              <a:t> + sitrik asit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400" dirty="0" smtClean="0"/>
              <a:t>+ kafein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400" dirty="0" smtClean="0"/>
              <a:t>+ C vit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400" dirty="0" smtClean="0"/>
              <a:t>+ Kodein fosfat + kodein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600" b="1" dirty="0" smtClean="0"/>
              <a:t>Parasetamol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50, 80, 100, 120, 125, 160, 250, 500, 650 mg’lık dozları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33 farklı firma üretiyor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Kombinasyonları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400" dirty="0" smtClean="0"/>
              <a:t>+ Kafein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400" dirty="0" smtClean="0"/>
              <a:t>+ Metamizol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400" dirty="0" smtClean="0"/>
              <a:t>+ </a:t>
            </a:r>
            <a:r>
              <a:rPr lang="tr-TR" altLang="tr-TR" sz="1400" dirty="0" smtClean="0">
                <a:solidFill>
                  <a:srgbClr val="FF0000"/>
                </a:solidFill>
              </a:rPr>
              <a:t>Ergotamin tartarat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400" dirty="0" smtClean="0"/>
              <a:t>+ Kodein + siklonyum bromür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400" dirty="0" smtClean="0"/>
              <a:t>+ Propifenazon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600" b="1" dirty="0" smtClean="0"/>
              <a:t>Metamizol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50, 125, 250, 500, 1000, 2500 mg’lık dozları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12 farklı firma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Kombinasyonları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400" dirty="0" smtClean="0"/>
              <a:t>+ Kafein</a:t>
            </a:r>
            <a:endParaRPr lang="en-US" altLang="tr-TR" sz="1400" dirty="0" smtClean="0"/>
          </a:p>
        </p:txBody>
      </p:sp>
    </p:spTree>
    <p:extLst>
      <p:ext uri="{BB962C8B-B14F-4D97-AF65-F5344CB8AC3E}">
        <p14:creationId xmlns:p14="http://schemas.microsoft.com/office/powerpoint/2010/main" val="32092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30624" cy="1143000"/>
          </a:xfrm>
        </p:spPr>
        <p:txBody>
          <a:bodyPr/>
          <a:lstStyle/>
          <a:p>
            <a:r>
              <a:rPr lang="en-US" dirty="0" smtClean="0"/>
              <a:t>ATC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99322"/>
            <a:ext cx="4410075" cy="672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433" y="1916832"/>
            <a:ext cx="2826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Ergo </a:t>
            </a:r>
            <a:r>
              <a:rPr lang="en-US" b="1" dirty="0" err="1" smtClean="0"/>
              <a:t>alkaloidleri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Ergotamin</a:t>
            </a:r>
            <a:r>
              <a:rPr lang="en-US" dirty="0" smtClean="0"/>
              <a:t> </a:t>
            </a:r>
            <a:r>
              <a:rPr lang="en-US" dirty="0" err="1" smtClean="0"/>
              <a:t>tartarat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Dih</a:t>
            </a:r>
            <a:r>
              <a:rPr lang="en-US" dirty="0" err="1" smtClean="0"/>
              <a:t>i</a:t>
            </a:r>
            <a:r>
              <a:rPr lang="tr-TR" dirty="0" smtClean="0"/>
              <a:t>droergotamin</a:t>
            </a:r>
            <a:r>
              <a:rPr lang="en-US" dirty="0" smtClean="0"/>
              <a:t> (iv)</a:t>
            </a:r>
            <a:r>
              <a:rPr lang="tr-TR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7744" y="3933056"/>
            <a:ext cx="18165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Triptanlar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Sumatriptan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Naratriptan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Zolmitriptan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Rizatriptan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Eletriptan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Frovatriptan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6849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Analajezikler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Parasetamol</a:t>
            </a:r>
            <a:r>
              <a:rPr lang="en-US" dirty="0" smtClean="0"/>
              <a:t> (500-1000 mg)</a:t>
            </a:r>
          </a:p>
          <a:p>
            <a:r>
              <a:rPr lang="en-US" dirty="0" smtClean="0"/>
              <a:t>Aspirin (</a:t>
            </a:r>
            <a:r>
              <a:rPr lang="en-US" dirty="0"/>
              <a:t>500-1000 mg)</a:t>
            </a:r>
          </a:p>
          <a:p>
            <a:r>
              <a:rPr lang="en-US" dirty="0" smtClean="0"/>
              <a:t>Metamizol (</a:t>
            </a:r>
            <a:r>
              <a:rPr lang="en-US" dirty="0"/>
              <a:t>500-1000 mg)</a:t>
            </a:r>
            <a:endParaRPr lang="en-US" dirty="0" smtClean="0"/>
          </a:p>
          <a:p>
            <a:r>
              <a:rPr lang="en-US" dirty="0" smtClean="0"/>
              <a:t>İbuprofen (400-800 mg)</a:t>
            </a:r>
          </a:p>
          <a:p>
            <a:r>
              <a:rPr lang="en-US" dirty="0" err="1" smtClean="0"/>
              <a:t>Naproksen</a:t>
            </a:r>
            <a:r>
              <a:rPr lang="en-US" dirty="0" smtClean="0"/>
              <a:t> (500-550 mg</a:t>
            </a:r>
          </a:p>
          <a:p>
            <a:r>
              <a:rPr lang="en-US" dirty="0" err="1" smtClean="0"/>
              <a:t>İndometazin</a:t>
            </a:r>
            <a:r>
              <a:rPr lang="en-US" dirty="0" smtClean="0"/>
              <a:t> (25 mg)</a:t>
            </a:r>
          </a:p>
          <a:p>
            <a:r>
              <a:rPr lang="en-US" dirty="0" err="1" smtClean="0"/>
              <a:t>Diklofenak</a:t>
            </a:r>
            <a:r>
              <a:rPr lang="en-US" dirty="0" smtClean="0"/>
              <a:t> (50-100 mg)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886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Ergo </a:t>
            </a:r>
            <a:r>
              <a:rPr lang="en-US" dirty="0" err="1" smtClean="0"/>
              <a:t>Alkaloidleri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Ergotamin</a:t>
            </a:r>
            <a:r>
              <a:rPr lang="en-US" dirty="0" smtClean="0"/>
              <a:t> </a:t>
            </a:r>
            <a:r>
              <a:rPr lang="en-US" dirty="0" err="1" smtClean="0"/>
              <a:t>tartarat</a:t>
            </a:r>
            <a:endParaRPr lang="en-US" dirty="0" smtClean="0"/>
          </a:p>
          <a:p>
            <a:r>
              <a:rPr lang="en-US" dirty="0" err="1" smtClean="0"/>
              <a:t>Dihidroergotamin</a:t>
            </a:r>
            <a:r>
              <a:rPr lang="en-US" dirty="0" smtClean="0"/>
              <a:t> (iv.)</a:t>
            </a:r>
          </a:p>
          <a:p>
            <a:endParaRPr lang="en-US" dirty="0"/>
          </a:p>
          <a:p>
            <a:r>
              <a:rPr lang="en-US" dirty="0" err="1" smtClean="0"/>
              <a:t>Nonselektif</a:t>
            </a:r>
            <a:r>
              <a:rPr lang="en-US" dirty="0" smtClean="0"/>
              <a:t> (5-HT</a:t>
            </a:r>
            <a:r>
              <a:rPr lang="en-US" baseline="-25000" dirty="0" smtClean="0"/>
              <a:t>1A</a:t>
            </a:r>
            <a:r>
              <a:rPr lang="en-US" dirty="0" smtClean="0"/>
              <a:t>, 5-HT</a:t>
            </a:r>
            <a:r>
              <a:rPr lang="en-US" baseline="-25000" dirty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adrenerjik</a:t>
            </a:r>
            <a:r>
              <a:rPr lang="en-US" dirty="0" smtClean="0"/>
              <a:t>, </a:t>
            </a:r>
            <a:r>
              <a:rPr lang="en-US" dirty="0" err="1" smtClean="0"/>
              <a:t>dopaminerjik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Advers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Anjina</a:t>
            </a:r>
            <a:r>
              <a:rPr lang="en-US" dirty="0" smtClean="0"/>
              <a:t> </a:t>
            </a:r>
            <a:r>
              <a:rPr lang="en-US" dirty="0" err="1" smtClean="0"/>
              <a:t>pektoris</a:t>
            </a:r>
            <a:endParaRPr lang="en-US" dirty="0" smtClean="0"/>
          </a:p>
          <a:p>
            <a:r>
              <a:rPr lang="en-US" dirty="0" err="1" smtClean="0"/>
              <a:t>Periferik</a:t>
            </a:r>
            <a:r>
              <a:rPr lang="en-US" dirty="0" smtClean="0"/>
              <a:t> </a:t>
            </a:r>
            <a:r>
              <a:rPr lang="en-US" dirty="0" err="1" smtClean="0"/>
              <a:t>vazokonstrüksiyon</a:t>
            </a:r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3071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Triptanlar</a:t>
            </a:r>
            <a:r>
              <a:rPr lang="en-US" dirty="0" smtClean="0"/>
              <a:t> “</a:t>
            </a:r>
            <a:r>
              <a:rPr lang="en-US" dirty="0" err="1" smtClean="0"/>
              <a:t>Selektif</a:t>
            </a:r>
            <a:r>
              <a:rPr lang="en-US" dirty="0" smtClean="0"/>
              <a:t> </a:t>
            </a:r>
            <a:r>
              <a:rPr lang="en-US" dirty="0"/>
              <a:t>5-HT</a:t>
            </a:r>
            <a:r>
              <a:rPr lang="en-US" baseline="-25000" dirty="0"/>
              <a:t>1B </a:t>
            </a:r>
            <a:r>
              <a:rPr lang="en-US" baseline="-25000" dirty="0" err="1"/>
              <a:t>ve</a:t>
            </a:r>
            <a:r>
              <a:rPr lang="en-US" baseline="-25000" dirty="0"/>
              <a:t> D</a:t>
            </a:r>
            <a:r>
              <a:rPr lang="en-US" dirty="0"/>
              <a:t> </a:t>
            </a:r>
            <a:r>
              <a:rPr lang="en-US" dirty="0" err="1" smtClean="0"/>
              <a:t>agonistleri</a:t>
            </a:r>
            <a:r>
              <a:rPr lang="en-US" dirty="0" smtClean="0"/>
              <a:t>”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UZMAN REÇETESİ (NÖROLOG)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5-HT</a:t>
            </a:r>
            <a:r>
              <a:rPr lang="en-US" baseline="-25000" dirty="0" smtClean="0">
                <a:solidFill>
                  <a:srgbClr val="FF0000"/>
                </a:solidFill>
              </a:rPr>
              <a:t>1B: </a:t>
            </a:r>
            <a:r>
              <a:rPr lang="en-US" dirty="0" err="1"/>
              <a:t>kranial</a:t>
            </a:r>
            <a:r>
              <a:rPr lang="en-US" dirty="0"/>
              <a:t> </a:t>
            </a:r>
            <a:r>
              <a:rPr lang="en-US" dirty="0" err="1"/>
              <a:t>damar</a:t>
            </a:r>
            <a:r>
              <a:rPr lang="en-US" dirty="0"/>
              <a:t> </a:t>
            </a:r>
            <a:r>
              <a:rPr lang="en-US" dirty="0" err="1"/>
              <a:t>vazokonstrüksiyonu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5-HT</a:t>
            </a:r>
            <a:r>
              <a:rPr lang="en-US" baseline="-25000" dirty="0" smtClean="0">
                <a:solidFill>
                  <a:srgbClr val="FF0000"/>
                </a:solidFill>
              </a:rPr>
              <a:t>1D:</a:t>
            </a:r>
            <a:r>
              <a:rPr lang="en-US" baseline="-25000" dirty="0" smtClean="0"/>
              <a:t> </a:t>
            </a:r>
            <a:r>
              <a:rPr lang="en-US" dirty="0" err="1"/>
              <a:t>presinaptik</a:t>
            </a:r>
            <a:r>
              <a:rPr lang="en-US" dirty="0"/>
              <a:t> </a:t>
            </a:r>
            <a:r>
              <a:rPr lang="en-US" dirty="0" err="1"/>
              <a:t>inhibisyon</a:t>
            </a:r>
            <a:r>
              <a:rPr lang="en-US" dirty="0"/>
              <a:t> </a:t>
            </a:r>
            <a:r>
              <a:rPr lang="en-US" dirty="0" err="1"/>
              <a:t>vazoaktif</a:t>
            </a:r>
            <a:r>
              <a:rPr lang="en-US" dirty="0"/>
              <a:t> </a:t>
            </a:r>
            <a:r>
              <a:rPr lang="en-US" dirty="0" err="1"/>
              <a:t>peptidlerin</a:t>
            </a:r>
            <a:r>
              <a:rPr lang="en-US" dirty="0"/>
              <a:t> </a:t>
            </a:r>
            <a:r>
              <a:rPr lang="en-US" dirty="0" err="1"/>
              <a:t>salınımını</a:t>
            </a:r>
            <a:r>
              <a:rPr lang="en-US" dirty="0"/>
              <a:t> </a:t>
            </a:r>
            <a:r>
              <a:rPr lang="en-US" dirty="0" err="1"/>
              <a:t>azaltır</a:t>
            </a:r>
            <a:endParaRPr lang="en-US" dirty="0"/>
          </a:p>
          <a:p>
            <a:pPr marL="285750" indent="-285750"/>
            <a:r>
              <a:rPr lang="en-US" dirty="0" err="1" smtClean="0"/>
              <a:t>Sumatriptan</a:t>
            </a:r>
            <a:endParaRPr lang="en-US" dirty="0"/>
          </a:p>
          <a:p>
            <a:pPr marL="285750" indent="-285750"/>
            <a:r>
              <a:rPr lang="en-US" dirty="0" err="1"/>
              <a:t>Naratriptan</a:t>
            </a:r>
            <a:endParaRPr lang="en-US" dirty="0"/>
          </a:p>
          <a:p>
            <a:pPr marL="285750" indent="-285750"/>
            <a:r>
              <a:rPr lang="en-US" dirty="0" err="1"/>
              <a:t>Zolmitriptan</a:t>
            </a:r>
            <a:endParaRPr lang="en-US" dirty="0"/>
          </a:p>
          <a:p>
            <a:pPr marL="285750" indent="-285750"/>
            <a:r>
              <a:rPr lang="en-US" dirty="0" err="1"/>
              <a:t>Rizatriptan</a:t>
            </a:r>
            <a:endParaRPr lang="en-US" dirty="0"/>
          </a:p>
          <a:p>
            <a:pPr marL="285750" indent="-285750"/>
            <a:r>
              <a:rPr lang="en-US" dirty="0" err="1"/>
              <a:t>Eletriptan</a:t>
            </a:r>
            <a:endParaRPr lang="en-US" dirty="0"/>
          </a:p>
          <a:p>
            <a:pPr marL="285750" indent="-285750"/>
            <a:r>
              <a:rPr lang="en-US" dirty="0" err="1" smtClean="0"/>
              <a:t>Frovatriptan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Advers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etkileri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/>
            <a:r>
              <a:rPr lang="en-US" dirty="0" smtClean="0"/>
              <a:t>Flushing</a:t>
            </a:r>
          </a:p>
          <a:p>
            <a:pPr marL="285750" indent="-285750"/>
            <a:r>
              <a:rPr lang="en-US" dirty="0" err="1" smtClean="0"/>
              <a:t>Sırt-göğüs</a:t>
            </a:r>
            <a:r>
              <a:rPr lang="en-US" dirty="0" smtClean="0"/>
              <a:t> </a:t>
            </a:r>
            <a:r>
              <a:rPr lang="en-US" dirty="0" err="1" smtClean="0"/>
              <a:t>ağrısı</a:t>
            </a:r>
            <a:endParaRPr lang="en-US" dirty="0" smtClean="0"/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 err="1" smtClean="0"/>
              <a:t>Ayda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6 </a:t>
            </a:r>
            <a:r>
              <a:rPr lang="en-US" dirty="0" err="1" smtClean="0"/>
              <a:t>doz</a:t>
            </a:r>
            <a:r>
              <a:rPr lang="en-US" dirty="0" smtClean="0"/>
              <a:t> (SUT)</a:t>
            </a:r>
          </a:p>
          <a:p>
            <a:pPr marL="285750" indent="-285750"/>
            <a:r>
              <a:rPr lang="en-US" dirty="0" err="1" smtClean="0"/>
              <a:t>Haftada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2 </a:t>
            </a:r>
            <a:r>
              <a:rPr lang="en-US" dirty="0" err="1" smtClean="0"/>
              <a:t>doz</a:t>
            </a:r>
            <a:r>
              <a:rPr lang="en-US" dirty="0" smtClean="0"/>
              <a:t> (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kılavuzlar</a:t>
            </a:r>
            <a:r>
              <a:rPr lang="en-US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6704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tedavide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ilaçlar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Antiemetikler</a:t>
            </a:r>
            <a:endParaRPr lang="en-US" dirty="0" smtClean="0"/>
          </a:p>
          <a:p>
            <a:pPr lvl="1"/>
            <a:r>
              <a:rPr lang="en-US" dirty="0" err="1" smtClean="0"/>
              <a:t>Metoklopamid</a:t>
            </a:r>
            <a:endParaRPr lang="en-US" dirty="0" smtClean="0"/>
          </a:p>
          <a:p>
            <a:r>
              <a:rPr lang="en-US" dirty="0" err="1" smtClean="0"/>
              <a:t>Migren</a:t>
            </a:r>
            <a:r>
              <a:rPr lang="en-US" dirty="0" smtClean="0"/>
              <a:t> </a:t>
            </a:r>
            <a:r>
              <a:rPr lang="en-US" dirty="0" err="1" smtClean="0"/>
              <a:t>ağrısına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olabilecek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Klorpromazin</a:t>
            </a:r>
            <a:endParaRPr lang="en-US" dirty="0" smtClean="0"/>
          </a:p>
          <a:p>
            <a:pPr lvl="1"/>
            <a:r>
              <a:rPr lang="en-US" dirty="0" smtClean="0"/>
              <a:t>Haloperidol</a:t>
            </a:r>
          </a:p>
          <a:p>
            <a:pPr lvl="1"/>
            <a:r>
              <a:rPr lang="en-US" dirty="0" err="1" smtClean="0"/>
              <a:t>Droperidol</a:t>
            </a:r>
            <a:endParaRPr lang="en-US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1337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Profilaktik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Atak</a:t>
            </a:r>
            <a:r>
              <a:rPr lang="en-US" dirty="0" smtClean="0"/>
              <a:t> </a:t>
            </a:r>
            <a:r>
              <a:rPr lang="en-US" dirty="0" err="1" smtClean="0"/>
              <a:t>sıklığını</a:t>
            </a:r>
            <a:r>
              <a:rPr lang="en-US" dirty="0" smtClean="0"/>
              <a:t>, </a:t>
            </a:r>
            <a:r>
              <a:rPr lang="en-US" dirty="0" err="1" smtClean="0"/>
              <a:t>şiddetini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süresini</a:t>
            </a:r>
            <a:r>
              <a:rPr lang="en-US" dirty="0" smtClean="0"/>
              <a:t>  </a:t>
            </a:r>
            <a:r>
              <a:rPr lang="en-US" dirty="0" err="1" smtClean="0"/>
              <a:t>azaltmak</a:t>
            </a:r>
            <a:endParaRPr lang="en-US" dirty="0" smtClean="0"/>
          </a:p>
          <a:p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atak</a:t>
            </a:r>
            <a:r>
              <a:rPr lang="en-US" dirty="0" smtClean="0"/>
              <a:t> </a:t>
            </a:r>
            <a:r>
              <a:rPr lang="en-US" dirty="0" err="1" smtClean="0"/>
              <a:t>tedavisinin</a:t>
            </a:r>
            <a:r>
              <a:rPr lang="en-US" dirty="0" smtClean="0"/>
              <a:t> </a:t>
            </a:r>
            <a:r>
              <a:rPr lang="en-US" dirty="0" err="1" smtClean="0"/>
              <a:t>başarısını</a:t>
            </a:r>
            <a:r>
              <a:rPr lang="en-US" dirty="0" smtClean="0"/>
              <a:t> </a:t>
            </a:r>
            <a:r>
              <a:rPr lang="en-US" dirty="0" err="1" smtClean="0"/>
              <a:t>artırmak</a:t>
            </a:r>
            <a:endParaRPr lang="en-US" dirty="0" smtClean="0"/>
          </a:p>
          <a:p>
            <a:r>
              <a:rPr lang="en-US" dirty="0" err="1" smtClean="0"/>
              <a:t>Fonksiyonları</a:t>
            </a:r>
            <a:r>
              <a:rPr lang="en-US" dirty="0" smtClean="0"/>
              <a:t> </a:t>
            </a:r>
            <a:r>
              <a:rPr lang="en-US" dirty="0" err="1" smtClean="0"/>
              <a:t>düzeltmek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disabiliteyi</a:t>
            </a:r>
            <a:r>
              <a:rPr lang="en-US" dirty="0" smtClean="0"/>
              <a:t> </a:t>
            </a:r>
            <a:r>
              <a:rPr lang="en-US" dirty="0" err="1" smtClean="0"/>
              <a:t>azaltmak</a:t>
            </a:r>
            <a:endParaRPr lang="en-US" dirty="0" smtClean="0"/>
          </a:p>
          <a:p>
            <a:r>
              <a:rPr lang="en-US" dirty="0" err="1" smtClean="0"/>
              <a:t>Migrenin</a:t>
            </a:r>
            <a:r>
              <a:rPr lang="en-US" dirty="0" smtClean="0"/>
              <a:t> </a:t>
            </a:r>
            <a:r>
              <a:rPr lang="en-US" dirty="0" err="1" smtClean="0"/>
              <a:t>progresyonunu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transformasyonunu</a:t>
            </a:r>
            <a:r>
              <a:rPr lang="en-US" dirty="0" smtClean="0"/>
              <a:t> </a:t>
            </a:r>
            <a:r>
              <a:rPr lang="en-US" dirty="0" err="1" smtClean="0"/>
              <a:t>önlemek</a:t>
            </a:r>
            <a:r>
              <a:rPr lang="en-US" dirty="0" smtClean="0"/>
              <a:t> (</a:t>
            </a:r>
            <a:r>
              <a:rPr lang="en-US" dirty="0" err="1" smtClean="0"/>
              <a:t>epizotik-kronik</a:t>
            </a:r>
            <a:r>
              <a:rPr lang="en-US" dirty="0" smtClean="0"/>
              <a:t> </a:t>
            </a:r>
            <a:r>
              <a:rPr lang="en-US" dirty="0" err="1" smtClean="0"/>
              <a:t>migren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3533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Profilaktik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kullanılabilecek</a:t>
            </a:r>
            <a:r>
              <a:rPr lang="en-US" dirty="0" smtClean="0"/>
              <a:t> </a:t>
            </a:r>
            <a:r>
              <a:rPr lang="en-US" dirty="0" err="1" smtClean="0"/>
              <a:t>ilaçlar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Beta blo</a:t>
            </a:r>
            <a:r>
              <a:rPr lang="en-US" dirty="0" err="1" smtClean="0"/>
              <a:t>kerler</a:t>
            </a:r>
            <a:endParaRPr lang="en-US" dirty="0" smtClean="0"/>
          </a:p>
          <a:p>
            <a:pPr lvl="1"/>
            <a:r>
              <a:rPr lang="tr-TR" dirty="0" smtClean="0"/>
              <a:t>Propranolol</a:t>
            </a:r>
            <a:r>
              <a:rPr lang="en-US" dirty="0" smtClean="0"/>
              <a:t> </a:t>
            </a:r>
          </a:p>
          <a:p>
            <a:pPr lvl="1"/>
            <a:r>
              <a:rPr lang="tr-TR" dirty="0" smtClean="0"/>
              <a:t>Metoprolol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tr-TR" dirty="0" smtClean="0"/>
              <a:t>imolol</a:t>
            </a:r>
            <a:endParaRPr lang="tr-TR" dirty="0"/>
          </a:p>
          <a:p>
            <a:r>
              <a:rPr lang="en-US" dirty="0" err="1" smtClean="0"/>
              <a:t>Antidepresanlar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tr-TR" dirty="0" smtClean="0"/>
              <a:t>mitript</a:t>
            </a:r>
            <a:r>
              <a:rPr lang="en-US" dirty="0" err="1" smtClean="0"/>
              <a:t>ilin</a:t>
            </a:r>
            <a:endParaRPr lang="en-US" dirty="0" smtClean="0"/>
          </a:p>
          <a:p>
            <a:pPr lvl="1"/>
            <a:r>
              <a:rPr lang="en-US" dirty="0" err="1" smtClean="0"/>
              <a:t>Mianserin</a:t>
            </a:r>
            <a:endParaRPr lang="en-US" dirty="0" smtClean="0"/>
          </a:p>
          <a:p>
            <a:pPr lvl="1"/>
            <a:r>
              <a:rPr lang="tr-TR" dirty="0" smtClean="0"/>
              <a:t>Venlafaxin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Antikonvülzanlar</a:t>
            </a:r>
            <a:endParaRPr lang="tr-TR" dirty="0"/>
          </a:p>
          <a:p>
            <a:pPr lvl="1"/>
            <a:r>
              <a:rPr lang="tr-TR" dirty="0" smtClean="0"/>
              <a:t>Valproat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tr-TR" dirty="0" smtClean="0"/>
              <a:t>opiramat</a:t>
            </a:r>
            <a:endParaRPr lang="en-US" dirty="0" smtClean="0"/>
          </a:p>
          <a:p>
            <a:r>
              <a:rPr lang="en-US" dirty="0" err="1" smtClean="0"/>
              <a:t>Kalsiyum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blokerleri</a:t>
            </a:r>
            <a:endParaRPr lang="en-US" dirty="0" smtClean="0"/>
          </a:p>
          <a:p>
            <a:pPr lvl="1"/>
            <a:r>
              <a:rPr lang="en-US" dirty="0" err="1" smtClean="0"/>
              <a:t>Flunarizin</a:t>
            </a:r>
            <a:endParaRPr lang="en-US" dirty="0" smtClean="0"/>
          </a:p>
          <a:p>
            <a:pPr lvl="1"/>
            <a:r>
              <a:rPr lang="en-US" dirty="0" smtClean="0"/>
              <a:t>Verapamil</a:t>
            </a:r>
          </a:p>
          <a:p>
            <a:r>
              <a:rPr lang="en-US" dirty="0" err="1" smtClean="0"/>
              <a:t>Antihistaminikler</a:t>
            </a:r>
            <a:endParaRPr lang="en-US" dirty="0" smtClean="0"/>
          </a:p>
          <a:p>
            <a:pPr lvl="1"/>
            <a:r>
              <a:rPr lang="en-US" dirty="0" err="1" smtClean="0"/>
              <a:t>Pizotifen</a:t>
            </a:r>
            <a:endParaRPr lang="en-US" dirty="0"/>
          </a:p>
          <a:p>
            <a:r>
              <a:rPr lang="tr-TR" dirty="0" smtClean="0"/>
              <a:t>Botulinum toxin</a:t>
            </a:r>
            <a:r>
              <a:rPr lang="en-US" dirty="0" smtClean="0"/>
              <a:t> (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migren</a:t>
            </a:r>
            <a:r>
              <a:rPr lang="en-US" dirty="0" smtClean="0"/>
              <a:t>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0057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Migren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Primer </a:t>
            </a:r>
            <a:r>
              <a:rPr lang="en-US" dirty="0" err="1" smtClean="0"/>
              <a:t>başağrılarından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görülen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1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atak</a:t>
            </a:r>
            <a:r>
              <a:rPr lang="en-US" dirty="0" smtClean="0"/>
              <a:t> </a:t>
            </a:r>
            <a:r>
              <a:rPr lang="en-US" dirty="0" err="1" smtClean="0"/>
              <a:t>geçiren</a:t>
            </a:r>
            <a:r>
              <a:rPr lang="en-US" dirty="0" smtClean="0"/>
              <a:t> hasta (1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Kadınlarda</a:t>
            </a:r>
            <a:r>
              <a:rPr lang="en-US" dirty="0" smtClean="0"/>
              <a:t> %18</a:t>
            </a:r>
          </a:p>
          <a:p>
            <a:pPr lvl="1"/>
            <a:r>
              <a:rPr lang="en-US" dirty="0" err="1" smtClean="0"/>
              <a:t>Erkek</a:t>
            </a:r>
            <a:r>
              <a:rPr lang="en-US" dirty="0" smtClean="0"/>
              <a:t>: %6</a:t>
            </a:r>
          </a:p>
        </p:txBody>
      </p:sp>
    </p:spTree>
    <p:extLst>
      <p:ext uri="{BB962C8B-B14F-4D97-AF65-F5344CB8AC3E}">
        <p14:creationId xmlns:p14="http://schemas.microsoft.com/office/powerpoint/2010/main" val="304249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20" y="476672"/>
            <a:ext cx="882446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40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9" y="0"/>
            <a:ext cx="5892699" cy="676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01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Fizyopatoloji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Nörojenik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r>
              <a:rPr lang="en-US" dirty="0" err="1" smtClean="0"/>
              <a:t>Vasküler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r>
              <a:rPr lang="en-US" dirty="0" err="1" smtClean="0"/>
              <a:t>Nörovasküler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Duyusal</a:t>
            </a:r>
            <a:r>
              <a:rPr lang="en-US" dirty="0" smtClean="0"/>
              <a:t> </a:t>
            </a:r>
            <a:r>
              <a:rPr lang="en-US" dirty="0" err="1" smtClean="0"/>
              <a:t>sinir</a:t>
            </a:r>
            <a:r>
              <a:rPr lang="en-US" dirty="0" smtClean="0"/>
              <a:t> </a:t>
            </a:r>
            <a:r>
              <a:rPr lang="en-US" dirty="0" err="1" smtClean="0"/>
              <a:t>uçlarından</a:t>
            </a:r>
            <a:r>
              <a:rPr lang="en-US" dirty="0" smtClean="0"/>
              <a:t> </a:t>
            </a:r>
            <a:r>
              <a:rPr lang="en-US" dirty="0" err="1" smtClean="0"/>
              <a:t>vazoaktif</a:t>
            </a:r>
            <a:r>
              <a:rPr lang="en-US" dirty="0" smtClean="0"/>
              <a:t> </a:t>
            </a:r>
            <a:r>
              <a:rPr lang="en-US" dirty="0" err="1" smtClean="0"/>
              <a:t>peptidlerin</a:t>
            </a:r>
            <a:r>
              <a:rPr lang="en-US" dirty="0" smtClean="0"/>
              <a:t> </a:t>
            </a:r>
            <a:r>
              <a:rPr lang="en-US" dirty="0" err="1" smtClean="0"/>
              <a:t>salınımı</a:t>
            </a:r>
            <a:r>
              <a:rPr lang="en-US" dirty="0" smtClean="0"/>
              <a:t> ile meningeal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damarlarında</a:t>
            </a:r>
            <a:r>
              <a:rPr lang="en-US" dirty="0" smtClean="0"/>
              <a:t> </a:t>
            </a:r>
            <a:r>
              <a:rPr lang="en-US" dirty="0" err="1" smtClean="0"/>
              <a:t>dilatasyon</a:t>
            </a:r>
            <a:r>
              <a:rPr lang="en-US" dirty="0" smtClean="0"/>
              <a:t>, </a:t>
            </a:r>
            <a:r>
              <a:rPr lang="en-US" dirty="0" err="1" smtClean="0"/>
              <a:t>perivasküler</a:t>
            </a:r>
            <a:r>
              <a:rPr lang="en-US" dirty="0" smtClean="0"/>
              <a:t> </a:t>
            </a:r>
            <a:r>
              <a:rPr lang="en-US" dirty="0" err="1" smtClean="0"/>
              <a:t>inflamasyon</a:t>
            </a:r>
            <a:r>
              <a:rPr lang="en-US" dirty="0" smtClean="0"/>
              <a:t>, </a:t>
            </a:r>
            <a:r>
              <a:rPr lang="en-US" dirty="0" err="1" smtClean="0"/>
              <a:t>santral</a:t>
            </a:r>
            <a:r>
              <a:rPr lang="en-US" dirty="0" smtClean="0"/>
              <a:t> </a:t>
            </a:r>
            <a:r>
              <a:rPr lang="en-US" dirty="0" err="1" smtClean="0"/>
              <a:t>sensitizasyon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088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Tedavi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Nonfarmakolojik</a:t>
            </a:r>
            <a:r>
              <a:rPr lang="en-US" dirty="0" smtClean="0"/>
              <a:t> </a:t>
            </a:r>
            <a:r>
              <a:rPr lang="en-US" dirty="0" err="1" smtClean="0"/>
              <a:t>yaklaşımlar</a:t>
            </a:r>
            <a:endParaRPr lang="en-US" dirty="0" smtClean="0"/>
          </a:p>
          <a:p>
            <a:pPr lvl="1"/>
            <a:r>
              <a:rPr lang="en-US" dirty="0" err="1" smtClean="0"/>
              <a:t>Tetikleyici</a:t>
            </a:r>
            <a:r>
              <a:rPr lang="en-US" dirty="0" smtClean="0"/>
              <a:t> </a:t>
            </a:r>
            <a:r>
              <a:rPr lang="en-US" dirty="0" err="1" smtClean="0"/>
              <a:t>faktörlerin</a:t>
            </a:r>
            <a:r>
              <a:rPr lang="en-US" dirty="0" smtClean="0"/>
              <a:t> (</a:t>
            </a:r>
            <a:r>
              <a:rPr lang="en-US" dirty="0" err="1" smtClean="0"/>
              <a:t>stres</a:t>
            </a:r>
            <a:r>
              <a:rPr lang="en-US" dirty="0" smtClean="0"/>
              <a:t>, </a:t>
            </a:r>
            <a:r>
              <a:rPr lang="en-US" dirty="0" err="1" smtClean="0"/>
              <a:t>yiyecekler</a:t>
            </a:r>
            <a:r>
              <a:rPr lang="en-US" dirty="0" smtClean="0"/>
              <a:t> [</a:t>
            </a:r>
            <a:r>
              <a:rPr lang="en-US" dirty="0" err="1" smtClean="0"/>
              <a:t>çikolata</a:t>
            </a:r>
            <a:r>
              <a:rPr lang="en-US" dirty="0" smtClean="0"/>
              <a:t>, </a:t>
            </a:r>
            <a:r>
              <a:rPr lang="en-US" dirty="0" err="1" smtClean="0"/>
              <a:t>peynir</a:t>
            </a:r>
            <a:r>
              <a:rPr lang="en-US" dirty="0" smtClean="0"/>
              <a:t>], </a:t>
            </a:r>
            <a:r>
              <a:rPr lang="en-US" dirty="0" err="1" smtClean="0"/>
              <a:t>ışık</a:t>
            </a:r>
            <a:r>
              <a:rPr lang="en-US" dirty="0" smtClean="0"/>
              <a:t>, </a:t>
            </a:r>
            <a:r>
              <a:rPr lang="en-US" dirty="0" err="1" smtClean="0"/>
              <a:t>gürültü</a:t>
            </a:r>
            <a:r>
              <a:rPr lang="en-US" dirty="0" smtClean="0"/>
              <a:t>, hormonal </a:t>
            </a:r>
            <a:r>
              <a:rPr lang="en-US" dirty="0" err="1" smtClean="0"/>
              <a:t>değişiklikler</a:t>
            </a:r>
            <a:r>
              <a:rPr lang="en-US" dirty="0" smtClean="0"/>
              <a:t>, </a:t>
            </a:r>
            <a:r>
              <a:rPr lang="en-US" dirty="0" err="1" smtClean="0"/>
              <a:t>hipoglisemi</a:t>
            </a:r>
            <a:r>
              <a:rPr lang="en-US" dirty="0" smtClean="0"/>
              <a:t>) </a:t>
            </a:r>
            <a:r>
              <a:rPr lang="en-US" dirty="0" err="1" smtClean="0"/>
              <a:t>belirlenmesi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uzaklaştırılması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Relaksasyon</a:t>
            </a:r>
            <a:r>
              <a:rPr lang="en-US" dirty="0" smtClean="0"/>
              <a:t> </a:t>
            </a:r>
            <a:r>
              <a:rPr lang="en-US" dirty="0" err="1" smtClean="0"/>
              <a:t>eğitimleri</a:t>
            </a:r>
            <a:endParaRPr lang="en-US" dirty="0" smtClean="0"/>
          </a:p>
          <a:p>
            <a:pPr lvl="1"/>
            <a:r>
              <a:rPr lang="en-US" dirty="0" err="1" smtClean="0"/>
              <a:t>biyofeedback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641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Farmakolojik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ataklar</a:t>
            </a:r>
            <a:r>
              <a:rPr lang="en-US" dirty="0" smtClean="0"/>
              <a:t> ile </a:t>
            </a:r>
            <a:r>
              <a:rPr lang="en-US" dirty="0" err="1" smtClean="0"/>
              <a:t>seyreden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sendromu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atak</a:t>
            </a:r>
            <a:r>
              <a:rPr lang="en-US" dirty="0" smtClean="0"/>
              <a:t> </a:t>
            </a:r>
            <a:r>
              <a:rPr lang="en-US" dirty="0" err="1" smtClean="0"/>
              <a:t>tedavisi</a:t>
            </a:r>
            <a:endParaRPr lang="en-US" dirty="0" smtClean="0"/>
          </a:p>
          <a:p>
            <a:pPr lvl="1"/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atak</a:t>
            </a:r>
            <a:r>
              <a:rPr lang="en-US" dirty="0" smtClean="0"/>
              <a:t> </a:t>
            </a:r>
            <a:r>
              <a:rPr lang="en-US" dirty="0" err="1" smtClean="0"/>
              <a:t>sıklığını</a:t>
            </a:r>
            <a:r>
              <a:rPr lang="en-US" dirty="0" smtClean="0"/>
              <a:t> </a:t>
            </a:r>
            <a:r>
              <a:rPr lang="en-US" dirty="0" err="1" smtClean="0"/>
              <a:t>azaltmak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Her </a:t>
            </a:r>
            <a:r>
              <a:rPr lang="en-US" dirty="0" err="1" smtClean="0"/>
              <a:t>ikisi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024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atak</a:t>
            </a:r>
            <a:r>
              <a:rPr lang="en-US" dirty="0" smtClean="0"/>
              <a:t> </a:t>
            </a:r>
            <a:r>
              <a:rPr lang="en-US" dirty="0" err="1" smtClean="0"/>
              <a:t>tedavisi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Analjezikler</a:t>
            </a:r>
            <a:endParaRPr lang="en-US" dirty="0" smtClean="0"/>
          </a:p>
          <a:p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özgü</a:t>
            </a:r>
            <a:r>
              <a:rPr lang="en-US" dirty="0" smtClean="0"/>
              <a:t> </a:t>
            </a:r>
            <a:r>
              <a:rPr lang="en-US" dirty="0" err="1" smtClean="0"/>
              <a:t>analjezikler</a:t>
            </a:r>
            <a:endParaRPr lang="en-US" dirty="0" smtClean="0"/>
          </a:p>
          <a:p>
            <a:pPr lvl="1"/>
            <a:r>
              <a:rPr lang="en-US" dirty="0" smtClean="0"/>
              <a:t>Ergo </a:t>
            </a:r>
            <a:r>
              <a:rPr lang="en-US" dirty="0" err="1" smtClean="0"/>
              <a:t>alkaloidleri</a:t>
            </a:r>
            <a:endParaRPr lang="en-US" dirty="0" smtClean="0"/>
          </a:p>
          <a:p>
            <a:pPr lvl="1"/>
            <a:r>
              <a:rPr lang="en-US" dirty="0" err="1" smtClean="0"/>
              <a:t>Triptanlar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969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tr-TR" altLang="tr-TR" sz="5400" smtClean="0"/>
              <a:t>Analjezik çeşitleri</a:t>
            </a:r>
            <a:endParaRPr lang="en-US" altLang="tr-TR" sz="5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85298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Opioidler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Güçlü opiyatlar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Zayıf opiyatlar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Analjezikler (NSAİi, basit analjezikler)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Antiinflamatuvar etkili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Sadece analjezik ve antipiretik etkili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Adjuvan veya fizyopatolojiye özgü ilaçlar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Antimigren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Çizgili kas gevşeticiler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Düz kas gevşeticiler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Antiepileptikler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Nitratlar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Antidepresan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Steroidler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smtClean="0"/>
              <a:t>Antigut</a:t>
            </a:r>
          </a:p>
        </p:txBody>
      </p:sp>
    </p:spTree>
    <p:extLst>
      <p:ext uri="{BB962C8B-B14F-4D97-AF65-F5344CB8AC3E}">
        <p14:creationId xmlns:p14="http://schemas.microsoft.com/office/powerpoint/2010/main" val="33833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ka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511</Words>
  <Application>Microsoft Office PowerPoint</Application>
  <PresentationFormat>On-screen Show (4:3)</PresentationFormat>
  <Paragraphs>179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Migren tedavisinde kullanılan ilaçlar </vt:lpstr>
      <vt:lpstr>Migren</vt:lpstr>
      <vt:lpstr>PowerPoint Presentation</vt:lpstr>
      <vt:lpstr>PowerPoint Presentation</vt:lpstr>
      <vt:lpstr>Fizyopatoloji </vt:lpstr>
      <vt:lpstr>Tedavi</vt:lpstr>
      <vt:lpstr>Farmakolojik yaklaşım</vt:lpstr>
      <vt:lpstr>Akut atak tedavisi</vt:lpstr>
      <vt:lpstr>Analjezik çeşitleri</vt:lpstr>
      <vt:lpstr>NSAID’s</vt:lpstr>
      <vt:lpstr>TİCARİ PREPARAT ÖRNEKLERİ</vt:lpstr>
      <vt:lpstr>ATC</vt:lpstr>
      <vt:lpstr>Klasik Analajezikler</vt:lpstr>
      <vt:lpstr>Ergo Alkaloidleri</vt:lpstr>
      <vt:lpstr>Triptanlar “Selektif 5-HT1B ve D agonistleri”</vt:lpstr>
      <vt:lpstr>Akut tedavide diğer ilaçlar</vt:lpstr>
      <vt:lpstr>Profilaktik tedavi</vt:lpstr>
      <vt:lpstr>Profilaktik olarak kullanılabilecek ilaçlar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 Ödeme (reimbursement)</dc:title>
  <dc:creator>hakanergün</dc:creator>
  <cp:lastModifiedBy>hakanergün</cp:lastModifiedBy>
  <cp:revision>67</cp:revision>
  <dcterms:created xsi:type="dcterms:W3CDTF">2016-02-22T16:10:29Z</dcterms:created>
  <dcterms:modified xsi:type="dcterms:W3CDTF">2019-10-10T09:58:42Z</dcterms:modified>
</cp:coreProperties>
</file>