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D2A5-F0C5-4193-865C-8981D1DE3CA8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B677-6B98-4C62-87AC-2D9FC992CF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8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D2A5-F0C5-4193-865C-8981D1DE3CA8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B677-6B98-4C62-87AC-2D9FC992CF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048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D2A5-F0C5-4193-865C-8981D1DE3CA8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B677-6B98-4C62-87AC-2D9FC992CF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384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Chapter 10: DNA Structure &amp; Analysis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82016-8510-458B-80CE-ECB6603488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1553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Chapter 10: DNA Structure &amp; Analysis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63EB1-A21E-47B1-81FE-CB4D0D78CA2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41385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Başlık, İçer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Chapter 10: DNA Structure &amp; Analysis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3D97C-F4BF-4585-9CA8-BB76048EA8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3529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D2A5-F0C5-4193-865C-8981D1DE3CA8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B677-6B98-4C62-87AC-2D9FC992CF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449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D2A5-F0C5-4193-865C-8981D1DE3CA8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B677-6B98-4C62-87AC-2D9FC992CF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317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D2A5-F0C5-4193-865C-8981D1DE3CA8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B677-6B98-4C62-87AC-2D9FC992CF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575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D2A5-F0C5-4193-865C-8981D1DE3CA8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B677-6B98-4C62-87AC-2D9FC992CF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183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D2A5-F0C5-4193-865C-8981D1DE3CA8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B677-6B98-4C62-87AC-2D9FC992CF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6777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D2A5-F0C5-4193-865C-8981D1DE3CA8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B677-6B98-4C62-87AC-2D9FC992CF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128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D2A5-F0C5-4193-865C-8981D1DE3CA8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B677-6B98-4C62-87AC-2D9FC992CF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3031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D2A5-F0C5-4193-865C-8981D1DE3CA8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B677-6B98-4C62-87AC-2D9FC992CF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644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FD2A5-F0C5-4193-865C-8981D1DE3CA8}" type="datetimeFigureOut">
              <a:rPr lang="tr-TR" smtClean="0"/>
              <a:t>15.02.2018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1B677-6B98-4C62-87AC-2D9FC992CF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090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>
                <a:solidFill>
                  <a:srgbClr val="1822CD"/>
                </a:solidFill>
              </a:rPr>
              <a:t>DNA </a:t>
            </a:r>
            <a:r>
              <a:rPr lang="tr-TR" altLang="tr-TR" smtClean="0">
                <a:solidFill>
                  <a:srgbClr val="1822CD"/>
                </a:solidFill>
              </a:rPr>
              <a:t>Cloning</a:t>
            </a:r>
            <a:r>
              <a:rPr lang="en-US" altLang="tr-TR" smtClean="0">
                <a:solidFill>
                  <a:srgbClr val="1822CD"/>
                </a:solidFill>
              </a:rPr>
              <a:t>, II</a:t>
            </a:r>
            <a:endParaRPr lang="en-US" altLang="tr-TR" smtClean="0"/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4033838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400" dirty="0" err="1">
                <a:latin typeface="+mj-lt"/>
                <a:ea typeface="ＭＳ Ｐゴシック" charset="0"/>
              </a:rPr>
              <a:t>Bacterial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plasmids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are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cut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en-US" sz="2400" dirty="0">
                <a:latin typeface="+mj-lt"/>
                <a:ea typeface="ＭＳ Ｐゴシック" charset="0"/>
              </a:rPr>
              <a:t>(extra-chromosomal small circular DNA structures) </a:t>
            </a:r>
            <a:r>
              <a:rPr lang="tr-TR" sz="2400" dirty="0" err="1">
                <a:latin typeface="+mj-lt"/>
                <a:ea typeface="ＭＳ Ｐゴシック" charset="0"/>
              </a:rPr>
              <a:t>with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the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same</a:t>
            </a:r>
            <a:r>
              <a:rPr lang="tr-TR" sz="2400" dirty="0">
                <a:latin typeface="+mj-lt"/>
                <a:ea typeface="ＭＳ Ｐゴシック" charset="0"/>
              </a:rPr>
              <a:t> RE.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 dirty="0" err="1">
                <a:latin typeface="+mj-lt"/>
                <a:ea typeface="ＭＳ Ｐゴシック" charset="0"/>
              </a:rPr>
              <a:t>By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this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way</a:t>
            </a:r>
            <a:r>
              <a:rPr lang="tr-TR" sz="2400" dirty="0">
                <a:latin typeface="+mj-lt"/>
                <a:ea typeface="ＭＳ Ｐゴシック" charset="0"/>
              </a:rPr>
              <a:t>, a DNA </a:t>
            </a:r>
            <a:r>
              <a:rPr lang="tr-TR" sz="2400" dirty="0" err="1">
                <a:latin typeface="+mj-lt"/>
                <a:ea typeface="ＭＳ Ｐゴシック" charset="0"/>
              </a:rPr>
              <a:t>fragment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could</a:t>
            </a:r>
            <a:r>
              <a:rPr lang="tr-TR" sz="2400" dirty="0">
                <a:latin typeface="+mj-lt"/>
                <a:ea typeface="ＭＳ Ｐゴシック" charset="0"/>
              </a:rPr>
              <a:t> be </a:t>
            </a:r>
            <a:r>
              <a:rPr lang="tr-TR" sz="2400" dirty="0" err="1">
                <a:latin typeface="+mj-lt"/>
                <a:ea typeface="ＭＳ Ｐゴシック" charset="0"/>
              </a:rPr>
              <a:t>inserted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into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plasmid</a:t>
            </a:r>
            <a:r>
              <a:rPr lang="tr-TR" sz="2400" dirty="0">
                <a:latin typeface="+mj-lt"/>
                <a:ea typeface="ＭＳ Ｐゴシック" charset="0"/>
              </a:rPr>
              <a:t> DNA </a:t>
            </a:r>
            <a:r>
              <a:rPr lang="tr-TR" sz="2400" dirty="0" err="1">
                <a:latin typeface="+mj-lt"/>
                <a:ea typeface="ＭＳ Ｐゴシック" charset="0"/>
              </a:rPr>
              <a:t>and</a:t>
            </a:r>
            <a:r>
              <a:rPr lang="tr-TR" sz="2400" dirty="0">
                <a:latin typeface="+mj-lt"/>
                <a:ea typeface="ＭＳ Ｐゴシック" charset="0"/>
              </a:rPr>
              <a:t> a </a:t>
            </a:r>
            <a:r>
              <a:rPr lang="tr-TR" sz="2400" dirty="0" err="1">
                <a:latin typeface="+mj-lt"/>
                <a:ea typeface="ＭＳ Ｐゴシック" charset="0"/>
              </a:rPr>
              <a:t>recombinant</a:t>
            </a:r>
            <a:r>
              <a:rPr lang="tr-TR" sz="2400" dirty="0">
                <a:latin typeface="+mj-lt"/>
                <a:ea typeface="ＭＳ Ｐゴシック" charset="0"/>
              </a:rPr>
              <a:t> DNA </a:t>
            </a:r>
            <a:r>
              <a:rPr lang="tr-TR" sz="2400" dirty="0" err="1">
                <a:latin typeface="+mj-lt"/>
                <a:ea typeface="ＭＳ Ｐゴシック" charset="0"/>
              </a:rPr>
              <a:t>molecule</a:t>
            </a:r>
            <a:r>
              <a:rPr lang="tr-TR" sz="2400" dirty="0">
                <a:latin typeface="+mj-lt"/>
                <a:ea typeface="ＭＳ Ｐゴシック" charset="0"/>
              </a:rPr>
              <a:t> is </a:t>
            </a:r>
            <a:r>
              <a:rPr lang="tr-TR" sz="2400" dirty="0" err="1">
                <a:latin typeface="+mj-lt"/>
                <a:ea typeface="ＭＳ Ｐゴシック" charset="0"/>
              </a:rPr>
              <a:t>formed</a:t>
            </a:r>
            <a:r>
              <a:rPr lang="tr-TR" sz="2400" dirty="0">
                <a:latin typeface="+mj-lt"/>
                <a:ea typeface="ＭＳ Ｐゴシック" charset="0"/>
              </a:rPr>
              <a:t>.</a:t>
            </a:r>
            <a:endParaRPr lang="en-US" sz="2400" dirty="0">
              <a:latin typeface="+mj-lt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latin typeface="+mj-lt"/>
              <a:ea typeface="ＭＳ Ｐゴシック" charset="0"/>
            </a:endParaRPr>
          </a:p>
        </p:txBody>
      </p:sp>
      <p:sp>
        <p:nvSpPr>
          <p:cNvPr id="129028" name="İçerik Yer Tutucus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12495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tr-TR" smtClean="0">
                <a:solidFill>
                  <a:srgbClr val="1822CD"/>
                </a:solidFill>
              </a:rPr>
              <a:t>DNA </a:t>
            </a:r>
            <a:r>
              <a:rPr lang="tr-TR" altLang="tr-TR" smtClean="0">
                <a:solidFill>
                  <a:srgbClr val="1822CD"/>
                </a:solidFill>
              </a:rPr>
              <a:t>Cloning</a:t>
            </a:r>
            <a:r>
              <a:rPr lang="en-US" altLang="tr-TR" smtClean="0">
                <a:solidFill>
                  <a:srgbClr val="1822CD"/>
                </a:solidFill>
              </a:rPr>
              <a:t>, III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1524000"/>
            <a:ext cx="4038600" cy="5105400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 err="1">
                <a:latin typeface="+mj-lt"/>
                <a:ea typeface="ＭＳ Ｐゴシック" charset="0"/>
              </a:rPr>
              <a:t>These</a:t>
            </a:r>
            <a:r>
              <a:rPr lang="tr-TR" dirty="0">
                <a:latin typeface="+mj-lt"/>
                <a:ea typeface="ＭＳ Ｐゴシック" charset="0"/>
              </a:rPr>
              <a:t> </a:t>
            </a:r>
            <a:r>
              <a:rPr lang="tr-TR" dirty="0" err="1">
                <a:latin typeface="+mj-lt"/>
                <a:ea typeface="ＭＳ Ｐゴシック" charset="0"/>
              </a:rPr>
              <a:t>recombinant</a:t>
            </a:r>
            <a:r>
              <a:rPr lang="tr-TR" dirty="0">
                <a:latin typeface="+mj-lt"/>
                <a:ea typeface="ＭＳ Ｐゴシック" charset="0"/>
              </a:rPr>
              <a:t> </a:t>
            </a:r>
            <a:r>
              <a:rPr lang="tr-TR" dirty="0" err="1">
                <a:latin typeface="+mj-lt"/>
                <a:ea typeface="ＭＳ Ｐゴシック" charset="0"/>
              </a:rPr>
              <a:t>plasmids</a:t>
            </a:r>
            <a:r>
              <a:rPr lang="tr-TR" dirty="0">
                <a:latin typeface="+mj-lt"/>
                <a:ea typeface="ＭＳ Ｐゴシック" charset="0"/>
              </a:rPr>
              <a:t> </a:t>
            </a:r>
            <a:r>
              <a:rPr lang="tr-TR" dirty="0" err="1">
                <a:latin typeface="+mj-lt"/>
                <a:ea typeface="ＭＳ Ｐゴシック" charset="0"/>
              </a:rPr>
              <a:t>are</a:t>
            </a:r>
            <a:r>
              <a:rPr lang="tr-TR" dirty="0">
                <a:latin typeface="+mj-lt"/>
                <a:ea typeface="ＭＳ Ｐゴシック" charset="0"/>
              </a:rPr>
              <a:t> </a:t>
            </a:r>
            <a:r>
              <a:rPr lang="tr-TR" dirty="0" err="1">
                <a:latin typeface="+mj-lt"/>
                <a:ea typeface="ＭＳ Ｐゴシック" charset="0"/>
              </a:rPr>
              <a:t>electropolated</a:t>
            </a:r>
            <a:r>
              <a:rPr lang="tr-TR" dirty="0">
                <a:latin typeface="+mj-lt"/>
                <a:ea typeface="ＭＳ Ｐゴシック" charset="0"/>
              </a:rPr>
              <a:t> (put) </a:t>
            </a:r>
            <a:r>
              <a:rPr lang="tr-TR" dirty="0" err="1">
                <a:latin typeface="+mj-lt"/>
                <a:ea typeface="ＭＳ Ｐゴシック" charset="0"/>
              </a:rPr>
              <a:t>into</a:t>
            </a:r>
            <a:r>
              <a:rPr lang="tr-TR" dirty="0">
                <a:latin typeface="+mj-lt"/>
                <a:ea typeface="ＭＳ Ｐゴシック" charset="0"/>
              </a:rPr>
              <a:t> </a:t>
            </a:r>
            <a:r>
              <a:rPr lang="tr-TR" dirty="0" err="1">
                <a:latin typeface="+mj-lt"/>
                <a:ea typeface="ＭＳ Ｐゴシック" charset="0"/>
              </a:rPr>
              <a:t>competent</a:t>
            </a:r>
            <a:r>
              <a:rPr lang="tr-TR" dirty="0">
                <a:latin typeface="+mj-lt"/>
                <a:ea typeface="ＭＳ Ｐゴシック" charset="0"/>
              </a:rPr>
              <a:t> (</a:t>
            </a:r>
            <a:r>
              <a:rPr lang="tr-TR" dirty="0" err="1">
                <a:latin typeface="+mj-lt"/>
                <a:ea typeface="ＭＳ Ｐゴシック" charset="0"/>
              </a:rPr>
              <a:t>which</a:t>
            </a:r>
            <a:r>
              <a:rPr lang="tr-TR" dirty="0">
                <a:latin typeface="+mj-lt"/>
                <a:ea typeface="ＭＳ Ｐゴシック" charset="0"/>
              </a:rPr>
              <a:t> </a:t>
            </a:r>
            <a:r>
              <a:rPr lang="tr-TR" dirty="0" err="1">
                <a:latin typeface="+mj-lt"/>
                <a:ea typeface="ＭＳ Ｐゴシック" charset="0"/>
              </a:rPr>
              <a:t>could</a:t>
            </a:r>
            <a:r>
              <a:rPr lang="tr-TR" dirty="0">
                <a:latin typeface="+mj-lt"/>
                <a:ea typeface="ＭＳ Ｐゴシック" charset="0"/>
              </a:rPr>
              <a:t> </a:t>
            </a:r>
            <a:r>
              <a:rPr lang="tr-TR" dirty="0" err="1">
                <a:latin typeface="+mj-lt"/>
                <a:ea typeface="ＭＳ Ｐゴシック" charset="0"/>
              </a:rPr>
              <a:t>take</a:t>
            </a:r>
            <a:r>
              <a:rPr lang="tr-TR" dirty="0">
                <a:latin typeface="+mj-lt"/>
                <a:ea typeface="ＭＳ Ｐゴシック" charset="0"/>
              </a:rPr>
              <a:t> </a:t>
            </a:r>
            <a:r>
              <a:rPr lang="tr-TR" dirty="0" err="1">
                <a:latin typeface="+mj-lt"/>
                <a:ea typeface="ＭＳ Ｐゴシック" charset="0"/>
              </a:rPr>
              <a:t>plasmids</a:t>
            </a:r>
            <a:r>
              <a:rPr lang="tr-TR" dirty="0">
                <a:latin typeface="+mj-lt"/>
                <a:ea typeface="ＭＳ Ｐゴシック" charset="0"/>
              </a:rPr>
              <a:t>) </a:t>
            </a:r>
            <a:r>
              <a:rPr lang="tr-TR" dirty="0" err="1">
                <a:latin typeface="+mj-lt"/>
                <a:ea typeface="ＭＳ Ｐゴシック" charset="0"/>
              </a:rPr>
              <a:t>bacteria</a:t>
            </a:r>
            <a:r>
              <a:rPr lang="tr-TR" dirty="0">
                <a:latin typeface="+mj-lt"/>
                <a:ea typeface="ＭＳ Ｐゴシック" charset="0"/>
              </a:rPr>
              <a:t>.</a:t>
            </a:r>
            <a:endParaRPr lang="en-US" dirty="0">
              <a:latin typeface="+mj-lt"/>
              <a:ea typeface="ＭＳ Ｐゴシック" charset="0"/>
            </a:endParaRPr>
          </a:p>
          <a:p>
            <a:pPr eaLnBrk="1" hangingPunct="1">
              <a:defRPr/>
            </a:pPr>
            <a:r>
              <a:rPr lang="tr-TR" dirty="0" err="1">
                <a:latin typeface="+mj-lt"/>
                <a:ea typeface="ＭＳ Ｐゴシック" charset="0"/>
              </a:rPr>
              <a:t>This</a:t>
            </a:r>
            <a:r>
              <a:rPr lang="tr-TR" dirty="0">
                <a:latin typeface="+mj-lt"/>
                <a:ea typeface="ＭＳ Ｐゴシック" charset="0"/>
              </a:rPr>
              <a:t> transport </a:t>
            </a:r>
            <a:r>
              <a:rPr lang="tr-TR" dirty="0" err="1">
                <a:latin typeface="+mj-lt"/>
                <a:ea typeface="ＭＳ Ｐゴシック" charset="0"/>
              </a:rPr>
              <a:t>or</a:t>
            </a:r>
            <a:r>
              <a:rPr lang="tr-TR" dirty="0">
                <a:latin typeface="+mj-lt"/>
                <a:ea typeface="ＭＳ Ｐゴシック" charset="0"/>
              </a:rPr>
              <a:t> transfer </a:t>
            </a:r>
            <a:r>
              <a:rPr lang="tr-TR" dirty="0" err="1">
                <a:latin typeface="+mj-lt"/>
                <a:ea typeface="ＭＳ Ｐゴシック" charset="0"/>
              </a:rPr>
              <a:t>process</a:t>
            </a:r>
            <a:r>
              <a:rPr lang="tr-TR" dirty="0">
                <a:latin typeface="+mj-lt"/>
                <a:ea typeface="ＭＳ Ｐゴシック" charset="0"/>
              </a:rPr>
              <a:t> is </a:t>
            </a:r>
            <a:r>
              <a:rPr lang="tr-TR" dirty="0" err="1">
                <a:latin typeface="+mj-lt"/>
                <a:ea typeface="ＭＳ Ｐゴシック" charset="0"/>
              </a:rPr>
              <a:t>called</a:t>
            </a:r>
            <a:r>
              <a:rPr lang="tr-TR" dirty="0">
                <a:latin typeface="+mj-lt"/>
                <a:ea typeface="ＭＳ Ｐゴシック" charset="0"/>
              </a:rPr>
              <a:t> </a:t>
            </a:r>
            <a:r>
              <a:rPr lang="tr-TR" dirty="0" err="1">
                <a:latin typeface="+mj-lt"/>
                <a:ea typeface="ＭＳ Ｐゴシック" charset="0"/>
              </a:rPr>
              <a:t>transformation</a:t>
            </a:r>
            <a:r>
              <a:rPr lang="tr-TR" dirty="0">
                <a:latin typeface="+mj-lt"/>
                <a:ea typeface="ＭＳ Ｐゴシック" charset="0"/>
              </a:rPr>
              <a:t>.</a:t>
            </a:r>
            <a:endParaRPr lang="en-US" dirty="0">
              <a:latin typeface="+mj-lt"/>
              <a:ea typeface="ＭＳ Ｐゴシック" charset="0"/>
            </a:endParaRPr>
          </a:p>
        </p:txBody>
      </p:sp>
      <p:sp>
        <p:nvSpPr>
          <p:cNvPr id="130052" name="İçerik Yer Tutucusu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0193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tr-TR" smtClean="0">
                <a:solidFill>
                  <a:srgbClr val="1822CD"/>
                </a:solidFill>
              </a:rPr>
              <a:t>DNA </a:t>
            </a:r>
            <a:r>
              <a:rPr lang="tr-TR" altLang="tr-TR" smtClean="0">
                <a:solidFill>
                  <a:srgbClr val="1822CD"/>
                </a:solidFill>
              </a:rPr>
              <a:t>Cloning,</a:t>
            </a:r>
            <a:r>
              <a:rPr lang="en-US" altLang="tr-TR" smtClean="0">
                <a:solidFill>
                  <a:srgbClr val="1822CD"/>
                </a:solidFill>
              </a:rPr>
              <a:t> IV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4033838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400" dirty="0" err="1">
                <a:latin typeface="+mj-lt"/>
                <a:ea typeface="ＭＳ Ｐゴシック" charset="0"/>
              </a:rPr>
              <a:t>These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plasmids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carry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antibiotic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resistance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genes</a:t>
            </a:r>
            <a:r>
              <a:rPr lang="tr-TR" sz="2400" dirty="0">
                <a:latin typeface="+mj-lt"/>
                <a:ea typeface="ＭＳ Ｐゴシック" charset="0"/>
              </a:rPr>
              <a:t>.</a:t>
            </a:r>
            <a:endParaRPr lang="en-US" sz="2400" dirty="0">
              <a:solidFill>
                <a:schemeClr val="accent2"/>
              </a:solidFill>
              <a:latin typeface="+mj-lt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 dirty="0" err="1">
                <a:latin typeface="+mj-lt"/>
                <a:ea typeface="ＭＳ Ｐゴシック" charset="0"/>
              </a:rPr>
              <a:t>By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this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way</a:t>
            </a:r>
            <a:r>
              <a:rPr lang="tr-TR" sz="2400" dirty="0">
                <a:latin typeface="+mj-lt"/>
                <a:ea typeface="ＭＳ Ｐゴシック" charset="0"/>
              </a:rPr>
              <a:t>, </a:t>
            </a:r>
            <a:r>
              <a:rPr lang="tr-TR" sz="2400" dirty="0" err="1">
                <a:latin typeface="+mj-lt"/>
                <a:ea typeface="ＭＳ Ｐゴシック" charset="0"/>
              </a:rPr>
              <a:t>while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bacteria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carrying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resistance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genes</a:t>
            </a:r>
            <a:r>
              <a:rPr lang="tr-TR" sz="2400" dirty="0">
                <a:latin typeface="+mj-lt"/>
                <a:ea typeface="ＭＳ Ｐゴシック" charset="0"/>
              </a:rPr>
              <a:t> can </a:t>
            </a:r>
            <a:r>
              <a:rPr lang="tr-TR" sz="2400" dirty="0" err="1">
                <a:latin typeface="+mj-lt"/>
                <a:ea typeface="ＭＳ Ｐゴシック" charset="0"/>
              </a:rPr>
              <a:t>grow</a:t>
            </a:r>
            <a:r>
              <a:rPr lang="tr-TR" sz="2400" dirty="0">
                <a:latin typeface="+mj-lt"/>
                <a:ea typeface="ＭＳ Ｐゴシック" charset="0"/>
              </a:rPr>
              <a:t> on </a:t>
            </a:r>
            <a:r>
              <a:rPr lang="tr-TR" sz="2400" dirty="0" err="1">
                <a:latin typeface="+mj-lt"/>
                <a:ea typeface="ＭＳ Ｐゴシック" charset="0"/>
              </a:rPr>
              <a:t>antibiotic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containing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media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other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bacteria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are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eliminated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and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die</a:t>
            </a:r>
            <a:r>
              <a:rPr lang="tr-TR" sz="2400" dirty="0">
                <a:latin typeface="+mj-lt"/>
                <a:ea typeface="ＭＳ Ｐゴシック" charset="0"/>
              </a:rPr>
              <a:t>, </a:t>
            </a:r>
            <a:r>
              <a:rPr lang="tr-TR" sz="2400" dirty="0" err="1">
                <a:latin typeface="+mj-lt"/>
                <a:ea typeface="ＭＳ Ｐゴシック" charset="0"/>
              </a:rPr>
              <a:t>thus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only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transformed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bacteria</a:t>
            </a:r>
            <a:r>
              <a:rPr lang="tr-TR" sz="2400" dirty="0">
                <a:latin typeface="+mj-lt"/>
                <a:ea typeface="ＭＳ Ｐゴシック" charset="0"/>
              </a:rPr>
              <a:t> can </a:t>
            </a:r>
            <a:r>
              <a:rPr lang="tr-TR" sz="2400" dirty="0" err="1">
                <a:latin typeface="+mj-lt"/>
                <a:ea typeface="ＭＳ Ｐゴシック" charset="0"/>
              </a:rPr>
              <a:t>live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and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replicated</a:t>
            </a:r>
            <a:r>
              <a:rPr lang="tr-TR" sz="2400" dirty="0">
                <a:latin typeface="+mj-lt"/>
                <a:ea typeface="ＭＳ Ｐゴシック" charset="0"/>
              </a:rPr>
              <a:t> on </a:t>
            </a:r>
            <a:r>
              <a:rPr lang="tr-TR" sz="2400" dirty="0" err="1">
                <a:latin typeface="+mj-lt"/>
                <a:ea typeface="ＭＳ Ｐゴシック" charset="0"/>
              </a:rPr>
              <a:t>the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media</a:t>
            </a:r>
            <a:r>
              <a:rPr lang="tr-TR" sz="2400" dirty="0">
                <a:latin typeface="+mj-lt"/>
                <a:ea typeface="ＭＳ Ｐゴシック" charset="0"/>
              </a:rPr>
              <a:t>. </a:t>
            </a:r>
            <a:endParaRPr lang="en-US" sz="2400" dirty="0">
              <a:latin typeface="+mj-lt"/>
              <a:ea typeface="ＭＳ Ｐゴシック" charset="0"/>
            </a:endParaRPr>
          </a:p>
        </p:txBody>
      </p:sp>
      <p:sp>
        <p:nvSpPr>
          <p:cNvPr id="131076" name="İçerik Yer Tutucusu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131077" name="İçerik Yer Tutucusu 2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07133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tr-TR" smtClean="0">
                <a:solidFill>
                  <a:srgbClr val="1822CD"/>
                </a:solidFill>
              </a:rPr>
              <a:t>DNA </a:t>
            </a:r>
            <a:r>
              <a:rPr lang="tr-TR" altLang="tr-TR" smtClean="0">
                <a:solidFill>
                  <a:srgbClr val="1822CD"/>
                </a:solidFill>
              </a:rPr>
              <a:t>Cloning</a:t>
            </a:r>
            <a:r>
              <a:rPr lang="en-US" altLang="tr-TR" smtClean="0">
                <a:solidFill>
                  <a:srgbClr val="1822CD"/>
                </a:solidFill>
              </a:rPr>
              <a:t> V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600200"/>
            <a:ext cx="381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400" dirty="0" err="1">
                <a:latin typeface="+mj-lt"/>
                <a:ea typeface="ＭＳ Ｐゴシック" charset="0"/>
              </a:rPr>
              <a:t>Transformed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bacteria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grow</a:t>
            </a:r>
            <a:r>
              <a:rPr lang="tr-TR" sz="2400" dirty="0">
                <a:latin typeface="+mj-lt"/>
                <a:ea typeface="ＭＳ Ｐゴシック" charset="0"/>
              </a:rPr>
              <a:t> on </a:t>
            </a:r>
            <a:r>
              <a:rPr lang="tr-TR" sz="2400" dirty="0" err="1">
                <a:latin typeface="+mj-lt"/>
                <a:ea typeface="ＭＳ Ｐゴシック" charset="0"/>
              </a:rPr>
              <a:t>medium</a:t>
            </a:r>
            <a:r>
              <a:rPr lang="tr-TR" sz="2400" dirty="0">
                <a:latin typeface="+mj-lt"/>
                <a:ea typeface="ＭＳ Ｐゴシック" charset="0"/>
              </a:rPr>
              <a:t> as </a:t>
            </a:r>
            <a:r>
              <a:rPr lang="tr-TR" sz="2400" dirty="0" err="1">
                <a:latin typeface="+mj-lt"/>
                <a:ea typeface="ＭＳ Ｐゴシック" charset="0"/>
              </a:rPr>
              <a:t>colonies</a:t>
            </a:r>
            <a:endParaRPr lang="tr-TR" sz="2400" dirty="0">
              <a:latin typeface="+mj-lt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 dirty="0" err="1">
                <a:latin typeface="+mj-lt"/>
                <a:ea typeface="ＭＳ Ｐゴシック" charset="0"/>
              </a:rPr>
              <a:t>In</a:t>
            </a:r>
            <a:r>
              <a:rPr lang="tr-TR" sz="2400" dirty="0">
                <a:latin typeface="+mj-lt"/>
                <a:ea typeface="ＭＳ Ｐゴシック" charset="0"/>
              </a:rPr>
              <a:t> a </a:t>
            </a:r>
            <a:r>
              <a:rPr lang="tr-TR" sz="2400" dirty="0" err="1">
                <a:latin typeface="+mj-lt"/>
                <a:ea typeface="ＭＳ Ｐゴシック" charset="0"/>
              </a:rPr>
              <a:t>bacterial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colony</a:t>
            </a:r>
            <a:r>
              <a:rPr lang="tr-TR" sz="2400" dirty="0">
                <a:latin typeface="+mj-lt"/>
                <a:ea typeface="ＭＳ Ｐゴシック" charset="0"/>
              </a:rPr>
              <a:t>, </a:t>
            </a:r>
            <a:r>
              <a:rPr lang="tr-TR" sz="2400" dirty="0" err="1">
                <a:latin typeface="+mj-lt"/>
                <a:ea typeface="ＭＳ Ｐゴシック" charset="0"/>
              </a:rPr>
              <a:t>each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bacterial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cell</a:t>
            </a:r>
            <a:r>
              <a:rPr lang="tr-TR" sz="2400" dirty="0">
                <a:latin typeface="+mj-lt"/>
                <a:ea typeface="ＭＳ Ｐゴシック" charset="0"/>
              </a:rPr>
              <a:t> has </a:t>
            </a:r>
            <a:r>
              <a:rPr lang="tr-TR" sz="2400" dirty="0" err="1">
                <a:latin typeface="+mj-lt"/>
                <a:ea typeface="ＭＳ Ｐゴシック" charset="0"/>
              </a:rPr>
              <a:t>the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same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plasmid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thus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the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same</a:t>
            </a:r>
            <a:r>
              <a:rPr lang="tr-TR" sz="2400" dirty="0">
                <a:latin typeface="+mj-lt"/>
                <a:ea typeface="ＭＳ Ｐゴシック" charset="0"/>
              </a:rPr>
              <a:t> DNA!  </a:t>
            </a:r>
            <a:endParaRPr lang="en-US" sz="2400" dirty="0">
              <a:latin typeface="+mj-lt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sz="2400" dirty="0" err="1">
                <a:latin typeface="+mj-lt"/>
                <a:ea typeface="ＭＳ Ｐゴシック" charset="0"/>
              </a:rPr>
              <a:t>In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bacterial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cells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fronm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different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colonies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have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different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plasmids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thus</a:t>
            </a:r>
            <a:r>
              <a:rPr lang="tr-TR" sz="2400" dirty="0">
                <a:latin typeface="+mj-lt"/>
                <a:ea typeface="ＭＳ Ｐゴシック" charset="0"/>
              </a:rPr>
              <a:t> </a:t>
            </a:r>
            <a:r>
              <a:rPr lang="tr-TR" sz="2400" dirty="0" err="1">
                <a:latin typeface="+mj-lt"/>
                <a:ea typeface="ＭＳ Ｐゴシック" charset="0"/>
              </a:rPr>
              <a:t>different</a:t>
            </a:r>
            <a:r>
              <a:rPr lang="tr-TR" sz="2400" dirty="0">
                <a:latin typeface="+mj-lt"/>
                <a:ea typeface="ＭＳ Ｐゴシック" charset="0"/>
              </a:rPr>
              <a:t> DNA </a:t>
            </a:r>
            <a:r>
              <a:rPr lang="tr-TR" sz="2400" dirty="0" err="1">
                <a:latin typeface="+mj-lt"/>
                <a:ea typeface="ＭＳ Ｐゴシック" charset="0"/>
              </a:rPr>
              <a:t>fragments</a:t>
            </a:r>
            <a:r>
              <a:rPr lang="tr-TR" sz="2400" dirty="0">
                <a:latin typeface="+mj-lt"/>
                <a:ea typeface="ＭＳ Ｐゴシック" charset="0"/>
              </a:rPr>
              <a:t>!</a:t>
            </a:r>
            <a:endParaRPr lang="en-US" sz="2400" dirty="0">
              <a:latin typeface="+mj-lt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latin typeface="+mj-lt"/>
              <a:ea typeface="ＭＳ Ｐゴシック" charset="0"/>
            </a:endParaRPr>
          </a:p>
        </p:txBody>
      </p:sp>
      <p:sp>
        <p:nvSpPr>
          <p:cNvPr id="132100" name="İçerik Yer Tutucus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65227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9" grpId="0" build="p" autoUpdateAnimBg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Geniş ekran</PresentationFormat>
  <Paragraphs>13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MS PGothic</vt:lpstr>
      <vt:lpstr>Arial</vt:lpstr>
      <vt:lpstr>Calibri</vt:lpstr>
      <vt:lpstr>Calibri Light</vt:lpstr>
      <vt:lpstr>Office Teması</vt:lpstr>
      <vt:lpstr>DNA Cloning, II</vt:lpstr>
      <vt:lpstr>DNA Cloning, III</vt:lpstr>
      <vt:lpstr>DNA Cloning, IV</vt:lpstr>
      <vt:lpstr>DNA Cloning 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Cloning, II</dc:title>
  <dc:creator>Inci Basak Kaya</dc:creator>
  <cp:lastModifiedBy>Inci Basak Kaya</cp:lastModifiedBy>
  <cp:revision>1</cp:revision>
  <dcterms:created xsi:type="dcterms:W3CDTF">2018-02-15T14:29:18Z</dcterms:created>
  <dcterms:modified xsi:type="dcterms:W3CDTF">2018-02-15T14:29:29Z</dcterms:modified>
</cp:coreProperties>
</file>