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FD2A5-F0C5-4193-865C-8981D1DE3CA8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1B677-6B98-4C62-87AC-2D9FC992CF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84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FD2A5-F0C5-4193-865C-8981D1DE3CA8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1B677-6B98-4C62-87AC-2D9FC992CF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0485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FD2A5-F0C5-4193-865C-8981D1DE3CA8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1B677-6B98-4C62-87AC-2D9FC992CF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43841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Chapter 10: DNA Structure &amp; Analysis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982016-8510-458B-80CE-ECB66034889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15535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Chapter 10: DNA Structure &amp; Analysis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363EB1-A21E-47B1-81FE-CB4D0D78CA2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413855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Başlık, İçeri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Chapter 10: DNA Structure &amp; Analysis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23D97C-F4BF-4585-9CA8-BB76048EA8E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35299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FD2A5-F0C5-4193-865C-8981D1DE3CA8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1B677-6B98-4C62-87AC-2D9FC992CF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4495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FD2A5-F0C5-4193-865C-8981D1DE3CA8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1B677-6B98-4C62-87AC-2D9FC992CF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3170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FD2A5-F0C5-4193-865C-8981D1DE3CA8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1B677-6B98-4C62-87AC-2D9FC992CF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5752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FD2A5-F0C5-4193-865C-8981D1DE3CA8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1B677-6B98-4C62-87AC-2D9FC992CF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1830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FD2A5-F0C5-4193-865C-8981D1DE3CA8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1B677-6B98-4C62-87AC-2D9FC992CF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6777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FD2A5-F0C5-4193-865C-8981D1DE3CA8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1B677-6B98-4C62-87AC-2D9FC992CF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1289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FD2A5-F0C5-4193-865C-8981D1DE3CA8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1B677-6B98-4C62-87AC-2D9FC992CF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3031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FD2A5-F0C5-4193-865C-8981D1DE3CA8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1B677-6B98-4C62-87AC-2D9FC992CF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6440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BFD2A5-F0C5-4193-865C-8981D1DE3CA8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F1B677-6B98-4C62-87AC-2D9FC992CF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0906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smtClean="0">
                <a:solidFill>
                  <a:srgbClr val="1822CD"/>
                </a:solidFill>
              </a:rPr>
              <a:t>DNA </a:t>
            </a:r>
            <a:r>
              <a:rPr lang="tr-TR" altLang="tr-TR" smtClean="0">
                <a:solidFill>
                  <a:srgbClr val="1822CD"/>
                </a:solidFill>
              </a:rPr>
              <a:t>Cloning</a:t>
            </a:r>
            <a:r>
              <a:rPr lang="en-US" altLang="tr-TR" smtClean="0">
                <a:solidFill>
                  <a:srgbClr val="1822CD"/>
                </a:solidFill>
              </a:rPr>
              <a:t>, II</a:t>
            </a:r>
            <a:endParaRPr lang="en-US" altLang="tr-TR" smtClean="0"/>
          </a:p>
        </p:txBody>
      </p:sp>
      <p:sp>
        <p:nvSpPr>
          <p:cNvPr id="2867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1600200"/>
            <a:ext cx="4033838" cy="3733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2400" dirty="0" err="1">
                <a:latin typeface="+mj-lt"/>
                <a:ea typeface="ＭＳ Ｐゴシック" charset="0"/>
              </a:rPr>
              <a:t>Bacterial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plasmids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are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cut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en-US" sz="2400" dirty="0">
                <a:latin typeface="+mj-lt"/>
                <a:ea typeface="ＭＳ Ｐゴシック" charset="0"/>
              </a:rPr>
              <a:t>(extra-chromosomal small circular DNA structures) </a:t>
            </a:r>
            <a:r>
              <a:rPr lang="tr-TR" sz="2400" dirty="0" err="1">
                <a:latin typeface="+mj-lt"/>
                <a:ea typeface="ＭＳ Ｐゴシック" charset="0"/>
              </a:rPr>
              <a:t>with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the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same</a:t>
            </a:r>
            <a:r>
              <a:rPr lang="tr-TR" sz="2400" dirty="0">
                <a:latin typeface="+mj-lt"/>
                <a:ea typeface="ＭＳ Ｐゴシック" charset="0"/>
              </a:rPr>
              <a:t> RE.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400" dirty="0" err="1">
                <a:latin typeface="+mj-lt"/>
                <a:ea typeface="ＭＳ Ｐゴシック" charset="0"/>
              </a:rPr>
              <a:t>By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this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way</a:t>
            </a:r>
            <a:r>
              <a:rPr lang="tr-TR" sz="2400" dirty="0">
                <a:latin typeface="+mj-lt"/>
                <a:ea typeface="ＭＳ Ｐゴシック" charset="0"/>
              </a:rPr>
              <a:t>, a DNA </a:t>
            </a:r>
            <a:r>
              <a:rPr lang="tr-TR" sz="2400" dirty="0" err="1">
                <a:latin typeface="+mj-lt"/>
                <a:ea typeface="ＭＳ Ｐゴシック" charset="0"/>
              </a:rPr>
              <a:t>fragment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could</a:t>
            </a:r>
            <a:r>
              <a:rPr lang="tr-TR" sz="2400" dirty="0">
                <a:latin typeface="+mj-lt"/>
                <a:ea typeface="ＭＳ Ｐゴシック" charset="0"/>
              </a:rPr>
              <a:t> be </a:t>
            </a:r>
            <a:r>
              <a:rPr lang="tr-TR" sz="2400" dirty="0" err="1">
                <a:latin typeface="+mj-lt"/>
                <a:ea typeface="ＭＳ Ｐゴシック" charset="0"/>
              </a:rPr>
              <a:t>inserted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into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plasmid</a:t>
            </a:r>
            <a:r>
              <a:rPr lang="tr-TR" sz="2400" dirty="0">
                <a:latin typeface="+mj-lt"/>
                <a:ea typeface="ＭＳ Ｐゴシック" charset="0"/>
              </a:rPr>
              <a:t> DNA </a:t>
            </a:r>
            <a:r>
              <a:rPr lang="tr-TR" sz="2400" dirty="0" err="1">
                <a:latin typeface="+mj-lt"/>
                <a:ea typeface="ＭＳ Ｐゴシック" charset="0"/>
              </a:rPr>
              <a:t>and</a:t>
            </a:r>
            <a:r>
              <a:rPr lang="tr-TR" sz="2400" dirty="0">
                <a:latin typeface="+mj-lt"/>
                <a:ea typeface="ＭＳ Ｐゴシック" charset="0"/>
              </a:rPr>
              <a:t> a </a:t>
            </a:r>
            <a:r>
              <a:rPr lang="tr-TR" sz="2400" dirty="0" err="1">
                <a:latin typeface="+mj-lt"/>
                <a:ea typeface="ＭＳ Ｐゴシック" charset="0"/>
              </a:rPr>
              <a:t>recombinant</a:t>
            </a:r>
            <a:r>
              <a:rPr lang="tr-TR" sz="2400" dirty="0">
                <a:latin typeface="+mj-lt"/>
                <a:ea typeface="ＭＳ Ｐゴシック" charset="0"/>
              </a:rPr>
              <a:t> DNA </a:t>
            </a:r>
            <a:r>
              <a:rPr lang="tr-TR" sz="2400" dirty="0" err="1">
                <a:latin typeface="+mj-lt"/>
                <a:ea typeface="ＭＳ Ｐゴシック" charset="0"/>
              </a:rPr>
              <a:t>molecule</a:t>
            </a:r>
            <a:r>
              <a:rPr lang="tr-TR" sz="2400" dirty="0">
                <a:latin typeface="+mj-lt"/>
                <a:ea typeface="ＭＳ Ｐゴシック" charset="0"/>
              </a:rPr>
              <a:t> is </a:t>
            </a:r>
            <a:r>
              <a:rPr lang="tr-TR" sz="2400" dirty="0" err="1">
                <a:latin typeface="+mj-lt"/>
                <a:ea typeface="ＭＳ Ｐゴシック" charset="0"/>
              </a:rPr>
              <a:t>formed</a:t>
            </a:r>
            <a:r>
              <a:rPr lang="tr-TR" sz="2400" dirty="0">
                <a:latin typeface="+mj-lt"/>
                <a:ea typeface="ＭＳ Ｐゴシック" charset="0"/>
              </a:rPr>
              <a:t>.</a:t>
            </a:r>
            <a:endParaRPr lang="en-US" sz="2400" dirty="0">
              <a:latin typeface="+mj-lt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sz="2400" dirty="0">
              <a:latin typeface="+mj-lt"/>
              <a:ea typeface="ＭＳ Ｐゴシック" charset="0"/>
            </a:endParaRPr>
          </a:p>
        </p:txBody>
      </p:sp>
      <p:sp>
        <p:nvSpPr>
          <p:cNvPr id="129028" name="İçerik Yer Tutucusu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124954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23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228600"/>
            <a:ext cx="7772400" cy="914400"/>
          </a:xfrm>
        </p:spPr>
        <p:txBody>
          <a:bodyPr/>
          <a:lstStyle/>
          <a:p>
            <a:pPr eaLnBrk="1" hangingPunct="1"/>
            <a:r>
              <a:rPr lang="en-US" altLang="tr-TR" smtClean="0">
                <a:solidFill>
                  <a:srgbClr val="1822CD"/>
                </a:solidFill>
              </a:rPr>
              <a:t>DNA </a:t>
            </a:r>
            <a:r>
              <a:rPr lang="tr-TR" altLang="tr-TR" smtClean="0">
                <a:solidFill>
                  <a:srgbClr val="1822CD"/>
                </a:solidFill>
              </a:rPr>
              <a:t>Cloning</a:t>
            </a:r>
            <a:r>
              <a:rPr lang="en-US" altLang="tr-TR" smtClean="0">
                <a:solidFill>
                  <a:srgbClr val="1822CD"/>
                </a:solidFill>
              </a:rPr>
              <a:t>, III</a:t>
            </a:r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057400" y="1524000"/>
            <a:ext cx="4038600" cy="5105400"/>
          </a:xfrm>
        </p:spPr>
        <p:txBody>
          <a:bodyPr/>
          <a:lstStyle/>
          <a:p>
            <a:pPr eaLnBrk="1" hangingPunct="1">
              <a:defRPr/>
            </a:pPr>
            <a:r>
              <a:rPr lang="tr-TR" dirty="0" err="1">
                <a:latin typeface="+mj-lt"/>
                <a:ea typeface="ＭＳ Ｐゴシック" charset="0"/>
              </a:rPr>
              <a:t>These</a:t>
            </a:r>
            <a:r>
              <a:rPr lang="tr-TR" dirty="0">
                <a:latin typeface="+mj-lt"/>
                <a:ea typeface="ＭＳ Ｐゴシック" charset="0"/>
              </a:rPr>
              <a:t> </a:t>
            </a:r>
            <a:r>
              <a:rPr lang="tr-TR" dirty="0" err="1">
                <a:latin typeface="+mj-lt"/>
                <a:ea typeface="ＭＳ Ｐゴシック" charset="0"/>
              </a:rPr>
              <a:t>recombinant</a:t>
            </a:r>
            <a:r>
              <a:rPr lang="tr-TR" dirty="0">
                <a:latin typeface="+mj-lt"/>
                <a:ea typeface="ＭＳ Ｐゴシック" charset="0"/>
              </a:rPr>
              <a:t> </a:t>
            </a:r>
            <a:r>
              <a:rPr lang="tr-TR" dirty="0" err="1">
                <a:latin typeface="+mj-lt"/>
                <a:ea typeface="ＭＳ Ｐゴシック" charset="0"/>
              </a:rPr>
              <a:t>plasmids</a:t>
            </a:r>
            <a:r>
              <a:rPr lang="tr-TR" dirty="0">
                <a:latin typeface="+mj-lt"/>
                <a:ea typeface="ＭＳ Ｐゴシック" charset="0"/>
              </a:rPr>
              <a:t> </a:t>
            </a:r>
            <a:r>
              <a:rPr lang="tr-TR" dirty="0" err="1">
                <a:latin typeface="+mj-lt"/>
                <a:ea typeface="ＭＳ Ｐゴシック" charset="0"/>
              </a:rPr>
              <a:t>are</a:t>
            </a:r>
            <a:r>
              <a:rPr lang="tr-TR" dirty="0">
                <a:latin typeface="+mj-lt"/>
                <a:ea typeface="ＭＳ Ｐゴシック" charset="0"/>
              </a:rPr>
              <a:t> </a:t>
            </a:r>
            <a:r>
              <a:rPr lang="tr-TR" dirty="0" err="1">
                <a:latin typeface="+mj-lt"/>
                <a:ea typeface="ＭＳ Ｐゴシック" charset="0"/>
              </a:rPr>
              <a:t>electropolated</a:t>
            </a:r>
            <a:r>
              <a:rPr lang="tr-TR" dirty="0">
                <a:latin typeface="+mj-lt"/>
                <a:ea typeface="ＭＳ Ｐゴシック" charset="0"/>
              </a:rPr>
              <a:t> (put) </a:t>
            </a:r>
            <a:r>
              <a:rPr lang="tr-TR" dirty="0" err="1">
                <a:latin typeface="+mj-lt"/>
                <a:ea typeface="ＭＳ Ｐゴシック" charset="0"/>
              </a:rPr>
              <a:t>into</a:t>
            </a:r>
            <a:r>
              <a:rPr lang="tr-TR" dirty="0">
                <a:latin typeface="+mj-lt"/>
                <a:ea typeface="ＭＳ Ｐゴシック" charset="0"/>
              </a:rPr>
              <a:t> </a:t>
            </a:r>
            <a:r>
              <a:rPr lang="tr-TR" dirty="0" err="1">
                <a:latin typeface="+mj-lt"/>
                <a:ea typeface="ＭＳ Ｐゴシック" charset="0"/>
              </a:rPr>
              <a:t>competent</a:t>
            </a:r>
            <a:r>
              <a:rPr lang="tr-TR" dirty="0">
                <a:latin typeface="+mj-lt"/>
                <a:ea typeface="ＭＳ Ｐゴシック" charset="0"/>
              </a:rPr>
              <a:t> (</a:t>
            </a:r>
            <a:r>
              <a:rPr lang="tr-TR" dirty="0" err="1">
                <a:latin typeface="+mj-lt"/>
                <a:ea typeface="ＭＳ Ｐゴシック" charset="0"/>
              </a:rPr>
              <a:t>which</a:t>
            </a:r>
            <a:r>
              <a:rPr lang="tr-TR" dirty="0">
                <a:latin typeface="+mj-lt"/>
                <a:ea typeface="ＭＳ Ｐゴシック" charset="0"/>
              </a:rPr>
              <a:t> </a:t>
            </a:r>
            <a:r>
              <a:rPr lang="tr-TR" dirty="0" err="1">
                <a:latin typeface="+mj-lt"/>
                <a:ea typeface="ＭＳ Ｐゴシック" charset="0"/>
              </a:rPr>
              <a:t>could</a:t>
            </a:r>
            <a:r>
              <a:rPr lang="tr-TR" dirty="0">
                <a:latin typeface="+mj-lt"/>
                <a:ea typeface="ＭＳ Ｐゴシック" charset="0"/>
              </a:rPr>
              <a:t> </a:t>
            </a:r>
            <a:r>
              <a:rPr lang="tr-TR" dirty="0" err="1">
                <a:latin typeface="+mj-lt"/>
                <a:ea typeface="ＭＳ Ｐゴシック" charset="0"/>
              </a:rPr>
              <a:t>take</a:t>
            </a:r>
            <a:r>
              <a:rPr lang="tr-TR" dirty="0">
                <a:latin typeface="+mj-lt"/>
                <a:ea typeface="ＭＳ Ｐゴシック" charset="0"/>
              </a:rPr>
              <a:t> </a:t>
            </a:r>
            <a:r>
              <a:rPr lang="tr-TR" dirty="0" err="1">
                <a:latin typeface="+mj-lt"/>
                <a:ea typeface="ＭＳ Ｐゴシック" charset="0"/>
              </a:rPr>
              <a:t>plasmids</a:t>
            </a:r>
            <a:r>
              <a:rPr lang="tr-TR" dirty="0">
                <a:latin typeface="+mj-lt"/>
                <a:ea typeface="ＭＳ Ｐゴシック" charset="0"/>
              </a:rPr>
              <a:t>) </a:t>
            </a:r>
            <a:r>
              <a:rPr lang="tr-TR" dirty="0" err="1">
                <a:latin typeface="+mj-lt"/>
                <a:ea typeface="ＭＳ Ｐゴシック" charset="0"/>
              </a:rPr>
              <a:t>bacteria</a:t>
            </a:r>
            <a:r>
              <a:rPr lang="tr-TR" dirty="0">
                <a:latin typeface="+mj-lt"/>
                <a:ea typeface="ＭＳ Ｐゴシック" charset="0"/>
              </a:rPr>
              <a:t>.</a:t>
            </a:r>
            <a:endParaRPr lang="en-US" dirty="0">
              <a:latin typeface="+mj-lt"/>
              <a:ea typeface="ＭＳ Ｐゴシック" charset="0"/>
            </a:endParaRPr>
          </a:p>
          <a:p>
            <a:pPr eaLnBrk="1" hangingPunct="1">
              <a:defRPr/>
            </a:pPr>
            <a:r>
              <a:rPr lang="tr-TR" dirty="0" err="1">
                <a:latin typeface="+mj-lt"/>
                <a:ea typeface="ＭＳ Ｐゴシック" charset="0"/>
              </a:rPr>
              <a:t>This</a:t>
            </a:r>
            <a:r>
              <a:rPr lang="tr-TR" dirty="0">
                <a:latin typeface="+mj-lt"/>
                <a:ea typeface="ＭＳ Ｐゴシック" charset="0"/>
              </a:rPr>
              <a:t> transport </a:t>
            </a:r>
            <a:r>
              <a:rPr lang="tr-TR" dirty="0" err="1">
                <a:latin typeface="+mj-lt"/>
                <a:ea typeface="ＭＳ Ｐゴシック" charset="0"/>
              </a:rPr>
              <a:t>or</a:t>
            </a:r>
            <a:r>
              <a:rPr lang="tr-TR" dirty="0">
                <a:latin typeface="+mj-lt"/>
                <a:ea typeface="ＭＳ Ｐゴシック" charset="0"/>
              </a:rPr>
              <a:t> transfer </a:t>
            </a:r>
            <a:r>
              <a:rPr lang="tr-TR" dirty="0" err="1">
                <a:latin typeface="+mj-lt"/>
                <a:ea typeface="ＭＳ Ｐゴシック" charset="0"/>
              </a:rPr>
              <a:t>process</a:t>
            </a:r>
            <a:r>
              <a:rPr lang="tr-TR" dirty="0">
                <a:latin typeface="+mj-lt"/>
                <a:ea typeface="ＭＳ Ｐゴシック" charset="0"/>
              </a:rPr>
              <a:t> is </a:t>
            </a:r>
            <a:r>
              <a:rPr lang="tr-TR" dirty="0" err="1">
                <a:latin typeface="+mj-lt"/>
                <a:ea typeface="ＭＳ Ｐゴシック" charset="0"/>
              </a:rPr>
              <a:t>called</a:t>
            </a:r>
            <a:r>
              <a:rPr lang="tr-TR" dirty="0">
                <a:latin typeface="+mj-lt"/>
                <a:ea typeface="ＭＳ Ｐゴシック" charset="0"/>
              </a:rPr>
              <a:t> </a:t>
            </a:r>
            <a:r>
              <a:rPr lang="tr-TR" dirty="0" err="1">
                <a:latin typeface="+mj-lt"/>
                <a:ea typeface="ＭＳ Ｐゴシック" charset="0"/>
              </a:rPr>
              <a:t>transformation</a:t>
            </a:r>
            <a:r>
              <a:rPr lang="tr-TR" dirty="0">
                <a:latin typeface="+mj-lt"/>
                <a:ea typeface="ＭＳ Ｐゴシック" charset="0"/>
              </a:rPr>
              <a:t>.</a:t>
            </a:r>
            <a:endParaRPr lang="en-US" dirty="0">
              <a:latin typeface="+mj-lt"/>
              <a:ea typeface="ＭＳ Ｐゴシック" charset="0"/>
            </a:endParaRPr>
          </a:p>
        </p:txBody>
      </p:sp>
      <p:sp>
        <p:nvSpPr>
          <p:cNvPr id="130052" name="İçerik Yer Tutucusu 1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401936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747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smtClean="0">
                <a:solidFill>
                  <a:srgbClr val="1822CD"/>
                </a:solidFill>
              </a:rPr>
              <a:t>DNA </a:t>
            </a:r>
            <a:r>
              <a:rPr lang="tr-TR" altLang="tr-TR" smtClean="0">
                <a:solidFill>
                  <a:srgbClr val="1822CD"/>
                </a:solidFill>
              </a:rPr>
              <a:t>Cloning,</a:t>
            </a:r>
            <a:r>
              <a:rPr lang="en-US" altLang="tr-TR" smtClean="0">
                <a:solidFill>
                  <a:srgbClr val="1822CD"/>
                </a:solidFill>
              </a:rPr>
              <a:t> IV</a:t>
            </a:r>
          </a:p>
        </p:txBody>
      </p:sp>
      <p:sp>
        <p:nvSpPr>
          <p:cNvPr id="2887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1600201"/>
            <a:ext cx="4033838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2400" dirty="0" err="1">
                <a:latin typeface="+mj-lt"/>
                <a:ea typeface="ＭＳ Ｐゴシック" charset="0"/>
              </a:rPr>
              <a:t>These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plasmids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carry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antibiotic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resistance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genes</a:t>
            </a:r>
            <a:r>
              <a:rPr lang="tr-TR" sz="2400" dirty="0">
                <a:latin typeface="+mj-lt"/>
                <a:ea typeface="ＭＳ Ｐゴシック" charset="0"/>
              </a:rPr>
              <a:t>.</a:t>
            </a:r>
            <a:endParaRPr lang="en-US" sz="2400" dirty="0">
              <a:solidFill>
                <a:schemeClr val="accent2"/>
              </a:solidFill>
              <a:latin typeface="+mj-lt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tr-TR" sz="2400" dirty="0" err="1">
                <a:latin typeface="+mj-lt"/>
                <a:ea typeface="ＭＳ Ｐゴシック" charset="0"/>
              </a:rPr>
              <a:t>By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this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way</a:t>
            </a:r>
            <a:r>
              <a:rPr lang="tr-TR" sz="2400" dirty="0">
                <a:latin typeface="+mj-lt"/>
                <a:ea typeface="ＭＳ Ｐゴシック" charset="0"/>
              </a:rPr>
              <a:t>, </a:t>
            </a:r>
            <a:r>
              <a:rPr lang="tr-TR" sz="2400" dirty="0" err="1">
                <a:latin typeface="+mj-lt"/>
                <a:ea typeface="ＭＳ Ｐゴシック" charset="0"/>
              </a:rPr>
              <a:t>while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bacteria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carrying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resistance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genes</a:t>
            </a:r>
            <a:r>
              <a:rPr lang="tr-TR" sz="2400" dirty="0">
                <a:latin typeface="+mj-lt"/>
                <a:ea typeface="ＭＳ Ｐゴシック" charset="0"/>
              </a:rPr>
              <a:t> can </a:t>
            </a:r>
            <a:r>
              <a:rPr lang="tr-TR" sz="2400" dirty="0" err="1">
                <a:latin typeface="+mj-lt"/>
                <a:ea typeface="ＭＳ Ｐゴシック" charset="0"/>
              </a:rPr>
              <a:t>grow</a:t>
            </a:r>
            <a:r>
              <a:rPr lang="tr-TR" sz="2400" dirty="0">
                <a:latin typeface="+mj-lt"/>
                <a:ea typeface="ＭＳ Ｐゴシック" charset="0"/>
              </a:rPr>
              <a:t> on </a:t>
            </a:r>
            <a:r>
              <a:rPr lang="tr-TR" sz="2400" dirty="0" err="1">
                <a:latin typeface="+mj-lt"/>
                <a:ea typeface="ＭＳ Ｐゴシック" charset="0"/>
              </a:rPr>
              <a:t>antibiotic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containing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media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other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bacteria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are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eliminated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and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die</a:t>
            </a:r>
            <a:r>
              <a:rPr lang="tr-TR" sz="2400" dirty="0">
                <a:latin typeface="+mj-lt"/>
                <a:ea typeface="ＭＳ Ｐゴシック" charset="0"/>
              </a:rPr>
              <a:t>, </a:t>
            </a:r>
            <a:r>
              <a:rPr lang="tr-TR" sz="2400" dirty="0" err="1">
                <a:latin typeface="+mj-lt"/>
                <a:ea typeface="ＭＳ Ｐゴシック" charset="0"/>
              </a:rPr>
              <a:t>thus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only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transformed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bacteria</a:t>
            </a:r>
            <a:r>
              <a:rPr lang="tr-TR" sz="2400" dirty="0">
                <a:latin typeface="+mj-lt"/>
                <a:ea typeface="ＭＳ Ｐゴシック" charset="0"/>
              </a:rPr>
              <a:t> can </a:t>
            </a:r>
            <a:r>
              <a:rPr lang="tr-TR" sz="2400" dirty="0" err="1">
                <a:latin typeface="+mj-lt"/>
                <a:ea typeface="ＭＳ Ｐゴシック" charset="0"/>
              </a:rPr>
              <a:t>live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and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replicated</a:t>
            </a:r>
            <a:r>
              <a:rPr lang="tr-TR" sz="2400" dirty="0">
                <a:latin typeface="+mj-lt"/>
                <a:ea typeface="ＭＳ Ｐゴシック" charset="0"/>
              </a:rPr>
              <a:t> on </a:t>
            </a:r>
            <a:r>
              <a:rPr lang="tr-TR" sz="2400" dirty="0" err="1">
                <a:latin typeface="+mj-lt"/>
                <a:ea typeface="ＭＳ Ｐゴシック" charset="0"/>
              </a:rPr>
              <a:t>the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media</a:t>
            </a:r>
            <a:r>
              <a:rPr lang="tr-TR" sz="2400" dirty="0">
                <a:latin typeface="+mj-lt"/>
                <a:ea typeface="ＭＳ Ｐゴシック" charset="0"/>
              </a:rPr>
              <a:t>. </a:t>
            </a:r>
            <a:endParaRPr lang="en-US" sz="2400" dirty="0">
              <a:latin typeface="+mj-lt"/>
              <a:ea typeface="ＭＳ Ｐゴシック" charset="0"/>
            </a:endParaRPr>
          </a:p>
        </p:txBody>
      </p:sp>
      <p:sp>
        <p:nvSpPr>
          <p:cNvPr id="131076" name="İçerik Yer Tutucusu 1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tr-TR" altLang="tr-TR" smtClean="0"/>
          </a:p>
        </p:txBody>
      </p:sp>
      <p:sp>
        <p:nvSpPr>
          <p:cNvPr id="131077" name="İçerik Yer Tutucusu 2"/>
          <p:cNvSpPr>
            <a:spLocks noGrp="1"/>
          </p:cNvSpPr>
          <p:nvPr>
            <p:ph sz="quarter" idx="3"/>
          </p:nvPr>
        </p:nvSpPr>
        <p:spPr/>
        <p:txBody>
          <a:bodyPr/>
          <a:lstStyle/>
          <a:p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071338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8771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04800"/>
            <a:ext cx="7772400" cy="838200"/>
          </a:xfrm>
        </p:spPr>
        <p:txBody>
          <a:bodyPr/>
          <a:lstStyle/>
          <a:p>
            <a:pPr eaLnBrk="1" hangingPunct="1"/>
            <a:r>
              <a:rPr lang="en-US" altLang="tr-TR" smtClean="0">
                <a:solidFill>
                  <a:srgbClr val="1822CD"/>
                </a:solidFill>
              </a:rPr>
              <a:t>DNA </a:t>
            </a:r>
            <a:r>
              <a:rPr lang="tr-TR" altLang="tr-TR" smtClean="0">
                <a:solidFill>
                  <a:srgbClr val="1822CD"/>
                </a:solidFill>
              </a:rPr>
              <a:t>Cloning</a:t>
            </a:r>
            <a:r>
              <a:rPr lang="en-US" altLang="tr-TR" smtClean="0">
                <a:solidFill>
                  <a:srgbClr val="1822CD"/>
                </a:solidFill>
              </a:rPr>
              <a:t> V</a:t>
            </a:r>
          </a:p>
        </p:txBody>
      </p:sp>
      <p:sp>
        <p:nvSpPr>
          <p:cNvPr id="29081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172200" y="1600200"/>
            <a:ext cx="38100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2400" dirty="0" err="1">
                <a:latin typeface="+mj-lt"/>
                <a:ea typeface="ＭＳ Ｐゴシック" charset="0"/>
              </a:rPr>
              <a:t>Transformed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bacteria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grow</a:t>
            </a:r>
            <a:r>
              <a:rPr lang="tr-TR" sz="2400" dirty="0">
                <a:latin typeface="+mj-lt"/>
                <a:ea typeface="ＭＳ Ｐゴシック" charset="0"/>
              </a:rPr>
              <a:t> on </a:t>
            </a:r>
            <a:r>
              <a:rPr lang="tr-TR" sz="2400" dirty="0" err="1">
                <a:latin typeface="+mj-lt"/>
                <a:ea typeface="ＭＳ Ｐゴシック" charset="0"/>
              </a:rPr>
              <a:t>medium</a:t>
            </a:r>
            <a:r>
              <a:rPr lang="tr-TR" sz="2400" dirty="0">
                <a:latin typeface="+mj-lt"/>
                <a:ea typeface="ＭＳ Ｐゴシック" charset="0"/>
              </a:rPr>
              <a:t> as </a:t>
            </a:r>
            <a:r>
              <a:rPr lang="tr-TR" sz="2400" dirty="0" err="1">
                <a:latin typeface="+mj-lt"/>
                <a:ea typeface="ＭＳ Ｐゴシック" charset="0"/>
              </a:rPr>
              <a:t>colonies</a:t>
            </a:r>
            <a:endParaRPr lang="tr-TR" sz="2400" dirty="0">
              <a:latin typeface="+mj-lt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tr-TR" sz="2400" dirty="0" err="1">
                <a:latin typeface="+mj-lt"/>
                <a:ea typeface="ＭＳ Ｐゴシック" charset="0"/>
              </a:rPr>
              <a:t>In</a:t>
            </a:r>
            <a:r>
              <a:rPr lang="tr-TR" sz="2400" dirty="0">
                <a:latin typeface="+mj-lt"/>
                <a:ea typeface="ＭＳ Ｐゴシック" charset="0"/>
              </a:rPr>
              <a:t> a </a:t>
            </a:r>
            <a:r>
              <a:rPr lang="tr-TR" sz="2400" dirty="0" err="1">
                <a:latin typeface="+mj-lt"/>
                <a:ea typeface="ＭＳ Ｐゴシック" charset="0"/>
              </a:rPr>
              <a:t>bacterial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colony</a:t>
            </a:r>
            <a:r>
              <a:rPr lang="tr-TR" sz="2400" dirty="0">
                <a:latin typeface="+mj-lt"/>
                <a:ea typeface="ＭＳ Ｐゴシック" charset="0"/>
              </a:rPr>
              <a:t>, </a:t>
            </a:r>
            <a:r>
              <a:rPr lang="tr-TR" sz="2400" dirty="0" err="1">
                <a:latin typeface="+mj-lt"/>
                <a:ea typeface="ＭＳ Ｐゴシック" charset="0"/>
              </a:rPr>
              <a:t>each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bacterial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cell</a:t>
            </a:r>
            <a:r>
              <a:rPr lang="tr-TR" sz="2400" dirty="0">
                <a:latin typeface="+mj-lt"/>
                <a:ea typeface="ＭＳ Ｐゴシック" charset="0"/>
              </a:rPr>
              <a:t> has </a:t>
            </a:r>
            <a:r>
              <a:rPr lang="tr-TR" sz="2400" dirty="0" err="1">
                <a:latin typeface="+mj-lt"/>
                <a:ea typeface="ＭＳ Ｐゴシック" charset="0"/>
              </a:rPr>
              <a:t>the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same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plasmid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thus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the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same</a:t>
            </a:r>
            <a:r>
              <a:rPr lang="tr-TR" sz="2400" dirty="0">
                <a:latin typeface="+mj-lt"/>
                <a:ea typeface="ＭＳ Ｐゴシック" charset="0"/>
              </a:rPr>
              <a:t> DNA!  </a:t>
            </a:r>
            <a:endParaRPr lang="en-US" sz="2400" dirty="0">
              <a:latin typeface="+mj-lt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tr-TR" sz="2400" dirty="0" err="1">
                <a:latin typeface="+mj-lt"/>
                <a:ea typeface="ＭＳ Ｐゴシック" charset="0"/>
              </a:rPr>
              <a:t>In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bacterial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cells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fronm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different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colonies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have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different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plasmids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thus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different</a:t>
            </a:r>
            <a:r>
              <a:rPr lang="tr-TR" sz="2400" dirty="0">
                <a:latin typeface="+mj-lt"/>
                <a:ea typeface="ＭＳ Ｐゴシック" charset="0"/>
              </a:rPr>
              <a:t> DNA </a:t>
            </a:r>
            <a:r>
              <a:rPr lang="tr-TR" sz="2400" dirty="0" err="1">
                <a:latin typeface="+mj-lt"/>
                <a:ea typeface="ＭＳ Ｐゴシック" charset="0"/>
              </a:rPr>
              <a:t>fragments</a:t>
            </a:r>
            <a:r>
              <a:rPr lang="tr-TR" sz="2400" dirty="0">
                <a:latin typeface="+mj-lt"/>
                <a:ea typeface="ＭＳ Ｐゴシック" charset="0"/>
              </a:rPr>
              <a:t>!</a:t>
            </a:r>
            <a:endParaRPr lang="en-US" sz="2400" dirty="0">
              <a:latin typeface="+mj-lt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sz="2400" dirty="0">
              <a:latin typeface="+mj-lt"/>
              <a:ea typeface="ＭＳ Ｐゴシック" charset="0"/>
            </a:endParaRPr>
          </a:p>
        </p:txBody>
      </p:sp>
      <p:sp>
        <p:nvSpPr>
          <p:cNvPr id="132100" name="İçerik Yer Tutucusu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652270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0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0819" grpId="0" build="p" autoUpdateAnimBg="0"/>
    </p:bld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158</Words>
  <Application>Microsoft Office PowerPoint</Application>
  <PresentationFormat>Geniş ekran</PresentationFormat>
  <Paragraphs>13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9" baseType="lpstr">
      <vt:lpstr>MS PGothic</vt:lpstr>
      <vt:lpstr>Arial</vt:lpstr>
      <vt:lpstr>Calibri</vt:lpstr>
      <vt:lpstr>Calibri Light</vt:lpstr>
      <vt:lpstr>Office Teması</vt:lpstr>
      <vt:lpstr>DNA Cloning, II</vt:lpstr>
      <vt:lpstr>DNA Cloning, III</vt:lpstr>
      <vt:lpstr>DNA Cloning, IV</vt:lpstr>
      <vt:lpstr>DNA Cloning V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DNA Cloning, II</dc:title>
  <dc:creator>Inci Basak Kaya</dc:creator>
  <cp:lastModifiedBy>Inci Basak Kaya</cp:lastModifiedBy>
  <cp:revision>1</cp:revision>
  <dcterms:created xsi:type="dcterms:W3CDTF">2018-02-15T14:29:18Z</dcterms:created>
  <dcterms:modified xsi:type="dcterms:W3CDTF">2018-02-15T14:29:29Z</dcterms:modified>
</cp:coreProperties>
</file>