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90" r:id="rId3"/>
    <p:sldId id="291" r:id="rId4"/>
    <p:sldId id="292" r:id="rId5"/>
    <p:sldId id="293" r:id="rId6"/>
    <p:sldId id="269" r:id="rId7"/>
    <p:sldId id="270" r:id="rId8"/>
    <p:sldId id="331" r:id="rId9"/>
    <p:sldId id="271" r:id="rId10"/>
    <p:sldId id="272"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03" autoAdjust="0"/>
    <p:restoredTop sz="99283" autoAdjust="0"/>
  </p:normalViewPr>
  <p:slideViewPr>
    <p:cSldViewPr>
      <p:cViewPr varScale="1">
        <p:scale>
          <a:sx n="74" d="100"/>
          <a:sy n="74" d="100"/>
        </p:scale>
        <p:origin x="1266" y="72"/>
      </p:cViewPr>
      <p:guideLst>
        <p:guide orient="horz" pos="2160"/>
        <p:guide pos="2880"/>
      </p:guideLst>
    </p:cSldViewPr>
  </p:slideViewPr>
  <p:outlineViewPr>
    <p:cViewPr>
      <p:scale>
        <a:sx n="33" d="100"/>
        <a:sy n="33" d="100"/>
      </p:scale>
      <p:origin x="0" y="53724"/>
    </p:cViewPr>
  </p:outlineViewPr>
  <p:notesTextViewPr>
    <p:cViewPr>
      <p:scale>
        <a:sx n="100" d="100"/>
        <a:sy n="100" d="100"/>
      </p:scale>
      <p:origin x="0" y="0"/>
    </p:cViewPr>
  </p:notesTextViewPr>
  <p:sorterViewPr>
    <p:cViewPr>
      <p:scale>
        <a:sx n="100" d="100"/>
        <a:sy n="100" d="100"/>
      </p:scale>
      <p:origin x="0" y="-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341156-7B1E-4BB0-972D-DD04333CEF71}" type="datetimeFigureOut">
              <a:rPr lang="tr-TR" smtClean="0"/>
              <a:pPr/>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4A1799-BE7F-4B75-91AD-250F2C7CE3D4}" type="slidenum">
              <a:rPr lang="tr-TR" smtClean="0"/>
              <a:pPr/>
              <a:t>‹#›</a:t>
            </a:fld>
            <a:endParaRPr lang="tr-TR"/>
          </a:p>
        </p:txBody>
      </p:sp>
    </p:spTree>
    <p:extLst>
      <p:ext uri="{BB962C8B-B14F-4D97-AF65-F5344CB8AC3E}">
        <p14:creationId xmlns:p14="http://schemas.microsoft.com/office/powerpoint/2010/main" val="3287052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8F97640A-5E55-4B12-A52D-77ADB72EF5C0}"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8F97640A-5E55-4B12-A52D-77ADB72EF5C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8F97640A-5E55-4B12-A52D-77ADB72EF5C0}"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AF89180-FE5C-4A89-988F-FDB14BACF2BC}"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F97640A-5E55-4B12-A52D-77ADB72EF5C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295400" y="4149080"/>
            <a:ext cx="6400800" cy="1080120"/>
          </a:xfrm>
        </p:spPr>
        <p:txBody>
          <a:bodyPr/>
          <a:lstStyle/>
          <a:p>
            <a:r>
              <a:rPr lang="tr-TR" dirty="0" smtClean="0">
                <a:solidFill>
                  <a:schemeClr val="tx1"/>
                </a:solidFill>
                <a:latin typeface="Book Antiqua" pitchFamily="18" charset="0"/>
              </a:rPr>
              <a:t>Emir Hilmi </a:t>
            </a:r>
            <a:r>
              <a:rPr lang="tr-TR" dirty="0" err="1" smtClean="0">
                <a:solidFill>
                  <a:schemeClr val="tx1"/>
                </a:solidFill>
                <a:latin typeface="Book Antiqua" pitchFamily="18" charset="0"/>
              </a:rPr>
              <a:t>Üner</a:t>
            </a:r>
            <a:endParaRPr lang="tr-TR" dirty="0">
              <a:solidFill>
                <a:schemeClr val="tx1"/>
              </a:solidFill>
              <a:latin typeface="Book Antiqua" pitchFamily="18" charset="0"/>
            </a:endParaRPr>
          </a:p>
        </p:txBody>
      </p:sp>
      <p:sp>
        <p:nvSpPr>
          <p:cNvPr id="2" name="1 Başlık"/>
          <p:cNvSpPr>
            <a:spLocks noGrp="1"/>
          </p:cNvSpPr>
          <p:nvPr>
            <p:ph type="ctrTitle"/>
          </p:nvPr>
        </p:nvSpPr>
        <p:spPr/>
        <p:txBody>
          <a:bodyPr/>
          <a:lstStyle/>
          <a:p>
            <a:r>
              <a:rPr lang="tr-TR" dirty="0" smtClean="0">
                <a:solidFill>
                  <a:schemeClr val="bg1"/>
                </a:solidFill>
                <a:effectLst/>
                <a:latin typeface="Book Antiqua" pitchFamily="18" charset="0"/>
              </a:rPr>
              <a:t>Ziyafet ve İkram Hizmetleri </a:t>
            </a:r>
            <a:endParaRPr lang="tr-TR" dirty="0">
              <a:solidFill>
                <a:schemeClr val="bg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74638"/>
            <a:ext cx="8147248" cy="1143000"/>
          </a:xfrm>
        </p:spPr>
        <p:txBody>
          <a:bodyPr>
            <a:normAutofit/>
          </a:bodyPr>
          <a:lstStyle/>
          <a:p>
            <a:pPr algn="ctr"/>
            <a:r>
              <a:rPr lang="tr-TR" sz="3200" b="1" dirty="0" smtClean="0">
                <a:solidFill>
                  <a:schemeClr val="tx1"/>
                </a:solidFill>
                <a:latin typeface="Book Antiqua" pitchFamily="18" charset="0"/>
              </a:rPr>
              <a:t>Protokol Ziyafetlerinin Servisinde Dikkat Edilmesi Gereken Noktalar </a:t>
            </a:r>
            <a:endParaRPr lang="tr-TR" sz="3200"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447800"/>
            <a:ext cx="8363272" cy="5149552"/>
          </a:xfrm>
        </p:spPr>
        <p:txBody>
          <a:bodyPr>
            <a:normAutofit/>
          </a:bodyPr>
          <a:lstStyle/>
          <a:p>
            <a:pPr algn="just"/>
            <a:r>
              <a:rPr lang="tr-TR" dirty="0" smtClean="0">
                <a:solidFill>
                  <a:schemeClr val="tx1"/>
                </a:solidFill>
                <a:effectLst/>
                <a:latin typeface="Book Antiqua" pitchFamily="18" charset="0"/>
              </a:rPr>
              <a:t>Misafirler gitmeden içki bardakları ve kahve boşları masadan kaldırılmaz.</a:t>
            </a:r>
          </a:p>
          <a:p>
            <a:pPr algn="just"/>
            <a:r>
              <a:rPr lang="tr-TR" dirty="0" smtClean="0">
                <a:solidFill>
                  <a:schemeClr val="tx1"/>
                </a:solidFill>
                <a:effectLst/>
                <a:latin typeface="Book Antiqua" pitchFamily="18" charset="0"/>
              </a:rPr>
              <a:t>Protokol yemeği sonunda genellikle konuşma yapılacağından garsonlar gürültü etmemeli ve konuşma esnasında servise ara verilmeli servis personeli salonun dışına çıkmalıdır. Şef garson konuşmanın sona erip ermediğini kontrol eder ve bittiğinde servis elemanları işlerine döner.</a:t>
            </a:r>
          </a:p>
          <a:p>
            <a:pPr algn="just"/>
            <a:r>
              <a:rPr lang="tr-TR" dirty="0" smtClean="0">
                <a:solidFill>
                  <a:schemeClr val="tx1"/>
                </a:solidFill>
                <a:effectLst/>
                <a:latin typeface="Book Antiqua" pitchFamily="18" charset="0"/>
              </a:rPr>
              <a:t>Konuklar salondan çıkarken onlara yardımcı olunmalıdır.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7772400" cy="1143000"/>
          </a:xfrm>
        </p:spPr>
        <p:txBody>
          <a:bodyPr>
            <a:normAutofit fontScale="90000"/>
          </a:bodyPr>
          <a:lstStyle/>
          <a:p>
            <a:pPr algn="ctr"/>
            <a:r>
              <a:rPr lang="tr-TR" b="1" dirty="0" smtClean="0">
                <a:solidFill>
                  <a:schemeClr val="tx1"/>
                </a:solidFill>
                <a:latin typeface="Book Antiqua" pitchFamily="18" charset="0"/>
              </a:rPr>
              <a:t>Ziyafet Sofralarında Servis Akış Düzeni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988840"/>
            <a:ext cx="8568952" cy="4869160"/>
          </a:xfrm>
        </p:spPr>
        <p:txBody>
          <a:bodyPr>
            <a:normAutofit/>
          </a:bodyPr>
          <a:lstStyle/>
          <a:p>
            <a:pPr algn="just"/>
            <a:r>
              <a:rPr lang="tr-TR" dirty="0" smtClean="0">
                <a:solidFill>
                  <a:schemeClr val="tx1"/>
                </a:solidFill>
                <a:effectLst/>
                <a:latin typeface="Book Antiqua" pitchFamily="18" charset="0"/>
              </a:rPr>
              <a:t>Mutfakta fayanslara (tabaklara) konan yemekler servis elemanları tarafından alınır ve üzerlerine gerekli  maşa, sos vb. takımları konulduktan sonra önceden tasarlandığı düzen içerisinde sıralanırlar.</a:t>
            </a:r>
          </a:p>
          <a:p>
            <a:pPr algn="just"/>
            <a:r>
              <a:rPr lang="tr-TR" dirty="0" smtClean="0">
                <a:solidFill>
                  <a:schemeClr val="tx1"/>
                </a:solidFill>
                <a:effectLst/>
                <a:latin typeface="Book Antiqua" pitchFamily="18" charset="0"/>
              </a:rPr>
              <a:t>Banket şefinin idaresi altında sırayla salona girerek servis akış planında belirtilen yerlerini alırlar. Servis elemanı servisini  yaptıktan sonra salonu terk eder. Bu servis akışı ilk yemekten son yemeğe kadar aynı ritimde ve boşların toplanması da aynı düzen içerisinde gerçekleştirilir.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620688"/>
            <a:ext cx="7772400" cy="1143000"/>
          </a:xfrm>
        </p:spPr>
        <p:txBody>
          <a:bodyPr>
            <a:normAutofit fontScale="90000"/>
          </a:bodyPr>
          <a:lstStyle/>
          <a:p>
            <a:pPr algn="ctr"/>
            <a:r>
              <a:rPr lang="tr-TR" b="1" dirty="0" smtClean="0">
                <a:solidFill>
                  <a:schemeClr val="tx1"/>
                </a:solidFill>
                <a:latin typeface="Book Antiqua" pitchFamily="18" charset="0"/>
              </a:rPr>
              <a:t>Ziyafet Sofralarında Servis Akış Düzeni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395536" y="2132856"/>
            <a:ext cx="8291264" cy="3886944"/>
          </a:xfrm>
        </p:spPr>
        <p:txBody>
          <a:bodyPr>
            <a:normAutofit/>
          </a:bodyPr>
          <a:lstStyle/>
          <a:p>
            <a:pPr algn="just"/>
            <a:endParaRPr lang="tr-TR" dirty="0" smtClean="0">
              <a:solidFill>
                <a:schemeClr val="tx1"/>
              </a:solidFill>
              <a:effectLst/>
              <a:latin typeface="Book Antiqua" pitchFamily="18" charset="0"/>
            </a:endParaRPr>
          </a:p>
          <a:p>
            <a:pPr algn="just"/>
            <a:r>
              <a:rPr lang="tr-TR" dirty="0" smtClean="0">
                <a:solidFill>
                  <a:schemeClr val="tx1"/>
                </a:solidFill>
                <a:effectLst/>
                <a:latin typeface="Book Antiqua" pitchFamily="18" charset="0"/>
              </a:rPr>
              <a:t>Servis şeref konuklarından başlanıp, önce bayanlara sonra baylara ilişkin kurallar masalar itibariyle dikkate alınır. Yemek servisi yapılırken, 2 servis elemanının aynı kısımda çalışması gerekebilir. Bu durumda birinci servis elemanı ana yemeği servis ederken ikinci servis elemanı birinci servis elemanını 1-2 konuk geriden takip ederek garnitürü veya sosu servis eder. </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764704"/>
            <a:ext cx="7772400" cy="1143000"/>
          </a:xfrm>
        </p:spPr>
        <p:txBody>
          <a:bodyPr>
            <a:normAutofit fontScale="90000"/>
          </a:bodyPr>
          <a:lstStyle/>
          <a:p>
            <a:pPr algn="ctr"/>
            <a:r>
              <a:rPr lang="tr-TR" b="1" dirty="0" smtClean="0">
                <a:solidFill>
                  <a:schemeClr val="tx1"/>
                </a:solidFill>
                <a:latin typeface="Book Antiqua" pitchFamily="18" charset="0"/>
              </a:rPr>
              <a:t>Ziyafet Sofralarında Servis Akış Düzeni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611560" y="2492896"/>
            <a:ext cx="8075240" cy="3526904"/>
          </a:xfrm>
        </p:spPr>
        <p:txBody>
          <a:bodyPr/>
          <a:lstStyle/>
          <a:p>
            <a:pPr algn="just"/>
            <a:r>
              <a:rPr lang="tr-TR" dirty="0" smtClean="0">
                <a:solidFill>
                  <a:schemeClr val="tx1"/>
                </a:solidFill>
                <a:effectLst/>
                <a:latin typeface="Book Antiqua" pitchFamily="18" charset="0"/>
              </a:rPr>
              <a:t>Aynı düzeydeki kişilere servis yapılırken; ilk yemeğin son servisi yapılan konuğa, ikinci yemeğin ilk servisi yapılarak eşitlik sağlanmaya çalışılır. İyi bir ziyafet servisinde ana yemeğin mutlaka ilave servisi yapılır. Ancak bu ilave servis genellikle ana yemekle sınırlandırılır. İlave servis yapılırken, fayansların yenilenmiş ve yeniden dekore edilmiş olması önemlidir.</a:t>
            </a:r>
          </a:p>
          <a:p>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620688"/>
            <a:ext cx="7772400" cy="1143000"/>
          </a:xfrm>
        </p:spPr>
        <p:txBody>
          <a:bodyPr>
            <a:normAutofit fontScale="90000"/>
          </a:bodyPr>
          <a:lstStyle/>
          <a:p>
            <a:pPr algn="ctr"/>
            <a:r>
              <a:rPr lang="tr-TR" b="1" dirty="0" smtClean="0">
                <a:solidFill>
                  <a:schemeClr val="tx1"/>
                </a:solidFill>
                <a:latin typeface="Book Antiqua" pitchFamily="18" charset="0"/>
              </a:rPr>
              <a:t>Ziyafet Sofralarında Servis Akış Düzeni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467544" y="2492896"/>
            <a:ext cx="8219256" cy="3526904"/>
          </a:xfrm>
        </p:spPr>
        <p:txBody>
          <a:bodyPr/>
          <a:lstStyle/>
          <a:p>
            <a:pPr algn="just"/>
            <a:r>
              <a:rPr lang="tr-TR" dirty="0" smtClean="0">
                <a:solidFill>
                  <a:schemeClr val="tx1"/>
                </a:solidFill>
                <a:effectLst/>
                <a:latin typeface="Book Antiqua" pitchFamily="18" charset="0"/>
              </a:rPr>
              <a:t>Ziyafet esnasında program gereği bir konuşma söz konusu ise, bu esnada servis yöneticisinin işareti ile tüm servis elemanları salonu terk eder ve konuşma bitimine kadar salona dönmezler. Konuşma sonrası servis yöneticisinin işareti veya sinyalle tekrar hep birlikte salona dönerler. Ziyafet servisi profesyonel eleman, ekip çalışması ve kurallara uyum oranında başarılı olur.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60648"/>
            <a:ext cx="7772400" cy="1156990"/>
          </a:xfrm>
        </p:spPr>
        <p:txBody>
          <a:bodyPr>
            <a:normAutofit/>
          </a:bodyPr>
          <a:lstStyle/>
          <a:p>
            <a:pPr algn="ctr"/>
            <a:r>
              <a:rPr lang="tr-TR" sz="3200" dirty="0" smtClean="0">
                <a:solidFill>
                  <a:schemeClr val="tx1"/>
                </a:solidFill>
                <a:effectLst/>
                <a:latin typeface="Book Antiqua" pitchFamily="18" charset="0"/>
              </a:rPr>
              <a:t>Protokol Ziyafetlerinin Servisinde Dikkat Edilmesi Gereken Noktalar </a:t>
            </a:r>
            <a:endParaRPr lang="tr-TR" sz="3200" dirty="0">
              <a:solidFill>
                <a:schemeClr val="tx1"/>
              </a:solidFill>
              <a:effectLst/>
              <a:latin typeface="Book Antiqua" pitchFamily="18" charset="0"/>
            </a:endParaRPr>
          </a:p>
        </p:txBody>
      </p:sp>
      <p:sp>
        <p:nvSpPr>
          <p:cNvPr id="3" name="2 İçerik Yer Tutucusu"/>
          <p:cNvSpPr>
            <a:spLocks noGrp="1"/>
          </p:cNvSpPr>
          <p:nvPr>
            <p:ph sz="quarter" idx="1"/>
          </p:nvPr>
        </p:nvSpPr>
        <p:spPr>
          <a:xfrm>
            <a:off x="539552" y="1700808"/>
            <a:ext cx="8147248" cy="4968552"/>
          </a:xfrm>
        </p:spPr>
        <p:txBody>
          <a:bodyPr>
            <a:normAutofit lnSpcReduction="10000"/>
          </a:bodyPr>
          <a:lstStyle/>
          <a:p>
            <a:pPr algn="just"/>
            <a:r>
              <a:rPr lang="tr-TR" dirty="0" smtClean="0">
                <a:solidFill>
                  <a:schemeClr val="tx1"/>
                </a:solidFill>
                <a:effectLst/>
                <a:latin typeface="Book Antiqua" pitchFamily="18" charset="0"/>
              </a:rPr>
              <a:t>Protokol ziyafetinde bir garson en fazla 6 kişiye servis yapar.</a:t>
            </a:r>
          </a:p>
          <a:p>
            <a:pPr algn="just"/>
            <a:r>
              <a:rPr lang="tr-TR" dirty="0" smtClean="0">
                <a:solidFill>
                  <a:schemeClr val="tx1"/>
                </a:solidFill>
                <a:effectLst/>
                <a:latin typeface="Book Antiqua" pitchFamily="18" charset="0"/>
              </a:rPr>
              <a:t> Şarap garsonu (</a:t>
            </a:r>
            <a:r>
              <a:rPr lang="tr-TR" dirty="0" err="1" smtClean="0">
                <a:solidFill>
                  <a:schemeClr val="tx1"/>
                </a:solidFill>
                <a:effectLst/>
                <a:latin typeface="Book Antiqua" pitchFamily="18" charset="0"/>
              </a:rPr>
              <a:t>somaliyer</a:t>
            </a:r>
            <a:r>
              <a:rPr lang="tr-TR" dirty="0" smtClean="0">
                <a:solidFill>
                  <a:schemeClr val="tx1"/>
                </a:solidFill>
                <a:effectLst/>
                <a:latin typeface="Book Antiqua" pitchFamily="18" charset="0"/>
              </a:rPr>
              <a:t>) en fazla 12 kişiye içki servisi yapar.</a:t>
            </a:r>
          </a:p>
          <a:p>
            <a:pPr algn="just"/>
            <a:r>
              <a:rPr lang="tr-TR" dirty="0" smtClean="0">
                <a:solidFill>
                  <a:schemeClr val="tx1"/>
                </a:solidFill>
                <a:effectLst/>
                <a:latin typeface="Book Antiqua" pitchFamily="18" charset="0"/>
              </a:rPr>
              <a:t>Yemek servisini yapacak garsonlara misafirler masaya oturmadan önce servis yapacakları bölümde mutlaka şef garson (</a:t>
            </a:r>
            <a:r>
              <a:rPr lang="tr-TR" dirty="0" err="1" smtClean="0">
                <a:solidFill>
                  <a:schemeClr val="tx1"/>
                </a:solidFill>
                <a:effectLst/>
                <a:latin typeface="Book Antiqua" pitchFamily="18" charset="0"/>
              </a:rPr>
              <a:t>maitre</a:t>
            </a:r>
            <a:r>
              <a:rPr lang="tr-TR" dirty="0" smtClean="0">
                <a:solidFill>
                  <a:schemeClr val="tx1"/>
                </a:solidFill>
                <a:effectLst/>
                <a:latin typeface="Book Antiqua" pitchFamily="18" charset="0"/>
              </a:rPr>
              <a:t> </a:t>
            </a:r>
            <a:r>
              <a:rPr lang="tr-TR" dirty="0" err="1" smtClean="0">
                <a:solidFill>
                  <a:schemeClr val="tx1"/>
                </a:solidFill>
                <a:effectLst/>
                <a:latin typeface="Book Antiqua" pitchFamily="18" charset="0"/>
              </a:rPr>
              <a:t>d’hotel</a:t>
            </a:r>
            <a:r>
              <a:rPr lang="tr-TR" dirty="0" smtClean="0">
                <a:solidFill>
                  <a:schemeClr val="tx1"/>
                </a:solidFill>
                <a:effectLst/>
                <a:latin typeface="Book Antiqua" pitchFamily="18" charset="0"/>
              </a:rPr>
              <a:t>) tarafından prova yaptırılarak aksayan tarafların giderilmesi sağlanır.</a:t>
            </a:r>
          </a:p>
          <a:p>
            <a:pPr algn="just"/>
            <a:r>
              <a:rPr lang="tr-TR" dirty="0" smtClean="0">
                <a:solidFill>
                  <a:schemeClr val="tx1"/>
                </a:solidFill>
                <a:effectLst/>
                <a:latin typeface="Book Antiqua" pitchFamily="18" charset="0"/>
              </a:rPr>
              <a:t>Şef garson servise girmez ancak ziyafet masasının baş tarafında, masadan birkaç metre uzaklıkta durur ve sadece başıyla işaret ederek servisi yönetir.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74638"/>
            <a:ext cx="8686800" cy="1143000"/>
          </a:xfrm>
        </p:spPr>
        <p:txBody>
          <a:bodyPr>
            <a:normAutofit/>
          </a:bodyPr>
          <a:lstStyle/>
          <a:p>
            <a:pPr algn="ctr"/>
            <a:r>
              <a:rPr lang="tr-TR" sz="3200" b="1" dirty="0" smtClean="0">
                <a:solidFill>
                  <a:schemeClr val="tx1"/>
                </a:solidFill>
                <a:latin typeface="Book Antiqua" pitchFamily="18" charset="0"/>
              </a:rPr>
              <a:t>Protokol Ziyafetlerinin Servisinde Dikkat Edilmesi Gereken Noktalar </a:t>
            </a:r>
            <a:endParaRPr lang="tr-TR" sz="3200" b="1"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484784"/>
            <a:ext cx="8363272" cy="5184576"/>
          </a:xfrm>
        </p:spPr>
        <p:txBody>
          <a:bodyPr>
            <a:noAutofit/>
          </a:bodyPr>
          <a:lstStyle/>
          <a:p>
            <a:pPr algn="just"/>
            <a:r>
              <a:rPr lang="tr-TR" sz="2400" dirty="0" smtClean="0">
                <a:solidFill>
                  <a:schemeClr val="tx1"/>
                </a:solidFill>
                <a:effectLst/>
                <a:latin typeface="Book Antiqua" pitchFamily="18" charset="0"/>
              </a:rPr>
              <a:t>Garsonlar servis başladıktan sonra tek sıra hâlinde salona ellerinde yemeklerle girerler ve masadaki servis yerlerine belli düzende geçerler ve şef garsonun işaretini beklerler. İşaret verildikten sonra servis aynı anda başlar.</a:t>
            </a:r>
          </a:p>
          <a:p>
            <a:pPr algn="just"/>
            <a:r>
              <a:rPr lang="tr-TR" sz="2400" dirty="0" smtClean="0">
                <a:solidFill>
                  <a:schemeClr val="tx1"/>
                </a:solidFill>
                <a:effectLst/>
                <a:latin typeface="Book Antiqua" pitchFamily="18" charset="0"/>
              </a:rPr>
              <a:t>Resmî ziyafetlerde servis, şerefine yemek verilen kişiden başlar. </a:t>
            </a:r>
          </a:p>
          <a:p>
            <a:pPr algn="just"/>
            <a:r>
              <a:rPr lang="tr-TR" sz="2400" dirty="0" smtClean="0">
                <a:solidFill>
                  <a:schemeClr val="tx1"/>
                </a:solidFill>
                <a:effectLst/>
                <a:latin typeface="Book Antiqua" pitchFamily="18" charset="0"/>
              </a:rPr>
              <a:t>Devlet başkanları ve hanımları protokol masasında bulunuyorlarsa iki yedek garson görevlendirilerek masada görevli garsonlarla karşılıklı olarak öncelikle dördü birden aynı anda devlet başkanlarına ve eşlerine servis yapmalıdır.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74638"/>
            <a:ext cx="8147248" cy="1143000"/>
          </a:xfrm>
        </p:spPr>
        <p:txBody>
          <a:bodyPr>
            <a:normAutofit/>
          </a:bodyPr>
          <a:lstStyle/>
          <a:p>
            <a:pPr algn="ctr"/>
            <a:r>
              <a:rPr lang="tr-TR" sz="3200" b="1" dirty="0" smtClean="0">
                <a:solidFill>
                  <a:schemeClr val="tx1"/>
                </a:solidFill>
                <a:latin typeface="Book Antiqua" pitchFamily="18" charset="0"/>
              </a:rPr>
              <a:t>Protokol Ziyafetlerinin Servisinde Dikkat Edilmesi Gereken Noktalar </a:t>
            </a:r>
            <a:endParaRPr lang="tr-TR" sz="3200" b="1" dirty="0"/>
          </a:p>
        </p:txBody>
      </p:sp>
      <p:sp>
        <p:nvSpPr>
          <p:cNvPr id="3" name="2 İçerik Yer Tutucusu"/>
          <p:cNvSpPr>
            <a:spLocks noGrp="1"/>
          </p:cNvSpPr>
          <p:nvPr>
            <p:ph sz="quarter" idx="1"/>
          </p:nvPr>
        </p:nvSpPr>
        <p:spPr>
          <a:xfrm>
            <a:off x="467544" y="1447800"/>
            <a:ext cx="8352928" cy="5149552"/>
          </a:xfrm>
        </p:spPr>
        <p:txBody>
          <a:bodyPr>
            <a:normAutofit/>
          </a:bodyPr>
          <a:lstStyle/>
          <a:p>
            <a:endParaRPr lang="tr-TR" sz="2800" dirty="0" smtClean="0">
              <a:latin typeface="Book Antiqua" pitchFamily="18" charset="0"/>
            </a:endParaRPr>
          </a:p>
          <a:p>
            <a:r>
              <a:rPr lang="tr-TR" sz="2800" dirty="0" smtClean="0">
                <a:latin typeface="Book Antiqua" pitchFamily="18" charset="0"/>
              </a:rPr>
              <a:t>Devlet başkanlarına ve eşlerine aynı anda servis yapıldıktan sonra iki yedek garson servisten çekilir ve masanın asıl garsonları önce bayanlara sonra beylere servis yaparlar.</a:t>
            </a:r>
          </a:p>
          <a:p>
            <a:r>
              <a:rPr lang="tr-TR" sz="2800" dirty="0" smtClean="0">
                <a:latin typeface="Book Antiqua" pitchFamily="18" charset="0"/>
              </a:rPr>
              <a:t> Protokol servisinde sessizlik hâkimdir. Gürültü ve karışıklığa hiçbir şekilde yol açılmaz.</a:t>
            </a:r>
          </a:p>
          <a:p>
            <a:r>
              <a:rPr lang="tr-TR" sz="2800" dirty="0" smtClean="0">
                <a:latin typeface="Book Antiqua" pitchFamily="18" charset="0"/>
              </a:rPr>
              <a:t> Verilen ziyafet akşam yemeği ise misafirler salona girmeden şamdanlar yakılmalıdır.</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640960" cy="1143000"/>
          </a:xfrm>
        </p:spPr>
        <p:txBody>
          <a:bodyPr>
            <a:normAutofit/>
          </a:bodyPr>
          <a:lstStyle/>
          <a:p>
            <a:pPr algn="ctr"/>
            <a:r>
              <a:rPr lang="tr-TR" sz="3200" b="1" dirty="0" smtClean="0">
                <a:solidFill>
                  <a:schemeClr val="tx1"/>
                </a:solidFill>
                <a:latin typeface="Book Antiqua" pitchFamily="18" charset="0"/>
              </a:rPr>
              <a:t>Protokol Ziyafetlerinin Servisinde Dikkat Edilmesi Gereken Noktalar </a:t>
            </a:r>
            <a:endParaRPr lang="tr-TR" sz="3200" dirty="0">
              <a:solidFill>
                <a:schemeClr val="tx1"/>
              </a:solidFill>
              <a:effectLst/>
              <a:latin typeface="Book Antiqua" pitchFamily="18" charset="0"/>
            </a:endParaRPr>
          </a:p>
        </p:txBody>
      </p:sp>
      <p:sp>
        <p:nvSpPr>
          <p:cNvPr id="3" name="2 İçerik Yer Tutucusu"/>
          <p:cNvSpPr>
            <a:spLocks noGrp="1"/>
          </p:cNvSpPr>
          <p:nvPr>
            <p:ph sz="quarter" idx="1"/>
          </p:nvPr>
        </p:nvSpPr>
        <p:spPr>
          <a:xfrm>
            <a:off x="395536" y="1663824"/>
            <a:ext cx="8424936" cy="5005536"/>
          </a:xfrm>
        </p:spPr>
        <p:txBody>
          <a:bodyPr>
            <a:normAutofit/>
          </a:bodyPr>
          <a:lstStyle/>
          <a:p>
            <a:pPr algn="just"/>
            <a:r>
              <a:rPr lang="tr-TR" dirty="0" smtClean="0">
                <a:solidFill>
                  <a:schemeClr val="tx1"/>
                </a:solidFill>
                <a:effectLst/>
                <a:latin typeface="Book Antiqua" pitchFamily="18" charset="0"/>
              </a:rPr>
              <a:t>Protokol ziyafetinde servis personelinin üniformalarının aynı renkte olması ve mutlaka beyaz eldiven kullanmaları gerekir.</a:t>
            </a:r>
          </a:p>
          <a:p>
            <a:pPr algn="just"/>
            <a:r>
              <a:rPr lang="tr-TR" dirty="0" smtClean="0">
                <a:solidFill>
                  <a:schemeClr val="tx1"/>
                </a:solidFill>
                <a:effectLst/>
                <a:latin typeface="Book Antiqua" pitchFamily="18" charset="0"/>
              </a:rPr>
              <a:t>Protokol masasında tüm misafirler yemeklerini bitirmeden boşlar alınmaz.</a:t>
            </a:r>
          </a:p>
          <a:p>
            <a:pPr algn="just"/>
            <a:r>
              <a:rPr lang="tr-TR" dirty="0" smtClean="0">
                <a:solidFill>
                  <a:schemeClr val="tx1"/>
                </a:solidFill>
                <a:effectLst/>
                <a:latin typeface="Book Antiqua" pitchFamily="18" charset="0"/>
              </a:rPr>
              <a:t>Yemek verirken olduğu gibi boşları toplarken de şef garsonun işareti beklenir </a:t>
            </a:r>
            <a:r>
              <a:rPr lang="es-ES" dirty="0" smtClean="0">
                <a:solidFill>
                  <a:schemeClr val="tx1"/>
                </a:solidFill>
                <a:effectLst/>
                <a:latin typeface="Book Antiqua" pitchFamily="18" charset="0"/>
              </a:rPr>
              <a:t>ve aynı anda boşlar toplanır.</a:t>
            </a:r>
            <a:endParaRPr lang="tr-TR" dirty="0" smtClean="0">
              <a:solidFill>
                <a:schemeClr val="tx1"/>
              </a:solidFill>
              <a:effectLst/>
              <a:latin typeface="Book Antiqua" pitchFamily="18" charset="0"/>
            </a:endParaRPr>
          </a:p>
          <a:p>
            <a:pPr algn="just"/>
            <a:r>
              <a:rPr lang="tr-TR" dirty="0" smtClean="0">
                <a:solidFill>
                  <a:schemeClr val="tx1"/>
                </a:solidFill>
                <a:effectLst/>
                <a:latin typeface="Book Antiqua" pitchFamily="18" charset="0"/>
              </a:rPr>
              <a:t>Protokol ziyafetinde içki uygunluğu daha önceden belirlendiği için tadılması için takdim edilmez.</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972</TotalTime>
  <Words>599</Words>
  <Application>Microsoft Office PowerPoint</Application>
  <PresentationFormat>Ekran Gösterisi (4:3)</PresentationFormat>
  <Paragraphs>35</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 Antiqua</vt:lpstr>
      <vt:lpstr>Calibri</vt:lpstr>
      <vt:lpstr>Franklin Gothic Book</vt:lpstr>
      <vt:lpstr>Perpetua</vt:lpstr>
      <vt:lpstr>Wingdings 2</vt:lpstr>
      <vt:lpstr>Hisse Senedi</vt:lpstr>
      <vt:lpstr>Ziyafet ve İkram Hizmetleri </vt:lpstr>
      <vt:lpstr>Ziyafet Sofralarında Servis Akış Düzeni</vt:lpstr>
      <vt:lpstr>Ziyafet Sofralarında Servis Akış Düzeni</vt:lpstr>
      <vt:lpstr>Ziyafet Sofralarında Servis Akış Düzeni</vt:lpstr>
      <vt:lpstr>Ziyafet Sofralarında Servis Akış Düzeni</vt:lpstr>
      <vt:lpstr>Protokol Ziyafetlerinin Servisinde Dikkat Edilmesi Gereken Noktalar </vt:lpstr>
      <vt:lpstr>Protokol Ziyafetlerinin Servisinde Dikkat Edilmesi Gereken Noktalar </vt:lpstr>
      <vt:lpstr>Protokol Ziyafetlerinin Servisinde Dikkat Edilmesi Gereken Noktalar </vt:lpstr>
      <vt:lpstr>Protokol Ziyafetlerinin Servisinde Dikkat Edilmesi Gereken Noktalar </vt:lpstr>
      <vt:lpstr>Protokol Ziyafetlerinin Servisinde Dikkat Edilmesi Gereken Noktalar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88</cp:revision>
  <dcterms:created xsi:type="dcterms:W3CDTF">2015-10-23T15:32:01Z</dcterms:created>
  <dcterms:modified xsi:type="dcterms:W3CDTF">2017-10-29T10:50:18Z</dcterms:modified>
</cp:coreProperties>
</file>