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8" autoAdjust="0"/>
    <p:restoredTop sz="94660"/>
  </p:normalViewPr>
  <p:slideViewPr>
    <p:cSldViewPr snapToGrid="0">
      <p:cViewPr varScale="1">
        <p:scale>
          <a:sx n="46" d="100"/>
          <a:sy n="46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592D0-3E5E-4CA7-B0D4-61C5D78A117C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0B906-4A22-46DF-822C-001386A7B8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999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ABEDF0E-007A-4514-8634-0EB69D30AD96}" type="slidenum">
              <a:t>7</a:t>
            </a:fld>
            <a:endParaRPr lang="hu-H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561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EB67F55-CF51-4EF7-8E04-64E4E6B4DA7D}" type="slidenum">
              <a:t>8</a:t>
            </a:fld>
            <a:endParaRPr lang="hu-H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476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ABEDF0E-007A-4514-8634-0EB69D30AD96}" type="slidenum">
              <a:t>9</a:t>
            </a:fld>
            <a:endParaRPr lang="hu-H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265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F5C085A-2EAC-470C-8A17-0F7E2BE2511F}" type="slidenum">
              <a:t>10</a:t>
            </a:fld>
            <a:endParaRPr lang="hu-H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Jegyzetek hely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7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26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9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67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55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19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89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94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50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09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43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720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40458-43DA-4780-84A4-2BEC02F0F3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F20C0-6A45-4BFB-A0CE-57E00D2B08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05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egi.tankonyvtar.hu/hu/tartalom/tamop412b2/2013-0002_a_szakmai_nyelvmuveles_alapjai/SN/ssnjs513g.scor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2.mtmt.hu/api/publication/30318237" TargetMode="External"/><Relationship Id="rId2" Type="http://schemas.openxmlformats.org/officeDocument/2006/relationships/hyperlink" Target="https://m2.mtmt.hu/api/author/10003490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image.freepik.com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image.freepik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6000" dirty="0" smtClean="0">
                <a:latin typeface="Candara" panose="020E0502030303020204" pitchFamily="34" charset="0"/>
              </a:rPr>
              <a:t>A m</a:t>
            </a:r>
            <a:r>
              <a:rPr lang="hu-HU" sz="6000" dirty="0" smtClean="0">
                <a:latin typeface="Candara" panose="020E0502030303020204" pitchFamily="34" charset="0"/>
              </a:rPr>
              <a:t>agánhangzók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25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 txBox="1">
            <a:spLocks noGrp="1"/>
          </p:cNvSpPr>
          <p:nvPr>
            <p:ph type="body" idx="4294967295"/>
          </p:nvPr>
        </p:nvSpPr>
        <p:spPr/>
        <p:txBody>
          <a:bodyPr anchorCtr="1">
            <a:normAutofit lnSpcReduction="10000"/>
          </a:bodyPr>
          <a:lstStyle/>
          <a:p>
            <a:pPr marL="0" lvl="0" indent="0" algn="ctr">
              <a:buNone/>
            </a:pPr>
            <a:r>
              <a:rPr lang="hu-HU" sz="7983" dirty="0">
                <a:latin typeface="Candara" panose="020E0502030303020204" pitchFamily="34" charset="0"/>
              </a:rPr>
              <a:t>kéz, pénz, szép, bír, lép, kér, hív, híd, mér, bér, szív, hír, csíp, kép, </a:t>
            </a:r>
            <a:r>
              <a:rPr lang="hu-HU" sz="7983" dirty="0" smtClean="0">
                <a:latin typeface="Candara" panose="020E0502030303020204" pitchFamily="34" charset="0"/>
              </a:rPr>
              <a:t>kés, szed, les</a:t>
            </a:r>
            <a:endParaRPr lang="hu-HU" sz="7983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975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hu-HU" sz="6000" dirty="0">
                <a:latin typeface="Candara" panose="020E0502030303020204" pitchFamily="34" charset="0"/>
              </a:rPr>
              <a:t>a</a:t>
            </a:r>
            <a:r>
              <a:rPr lang="hu-HU" sz="6000" dirty="0" smtClean="0">
                <a:latin typeface="Candara" panose="020E0502030303020204" pitchFamily="34" charset="0"/>
              </a:rPr>
              <a:t>, á, e, é, i, í, o, ó, ö, ő, u, ú, ü, ű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11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5. tábláz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4" y="1288472"/>
            <a:ext cx="11615041" cy="3179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5"/>
          <p:cNvSpPr>
            <a:spLocks noGrp="1"/>
          </p:cNvSpPr>
          <p:nvPr>
            <p:ph type="subTitle" idx="1"/>
          </p:nvPr>
        </p:nvSpPr>
        <p:spPr>
          <a:xfrm>
            <a:off x="1526465" y="5202238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hu-HU" sz="2600" dirty="0" smtClean="0">
                <a:latin typeface="Candara" panose="020E0502030303020204" pitchFamily="34" charset="0"/>
              </a:rPr>
              <a:t>Forrás: </a:t>
            </a:r>
            <a:r>
              <a:rPr lang="tr-TR" sz="2900" dirty="0" smtClean="0">
                <a:hlinkClick r:id="rId3"/>
              </a:rPr>
              <a:t>https</a:t>
            </a:r>
            <a:r>
              <a:rPr lang="tr-TR" sz="2900" dirty="0">
                <a:hlinkClick r:id="rId3"/>
              </a:rPr>
              <a:t>://regi.tankonyvtar.hu/hu/tartalom/tamop412b2/2013-0002_a_szakmai_nyelvmuveles_alapjai/SN/ssnjs513g.scorm</a:t>
            </a:r>
            <a:endParaRPr lang="hu-HU" sz="29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58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935182" y="602673"/>
            <a:ext cx="5548745" cy="6047509"/>
          </a:xfrm>
        </p:spPr>
        <p:txBody>
          <a:bodyPr>
            <a:normAutofit/>
          </a:bodyPr>
          <a:lstStyle/>
          <a:p>
            <a:r>
              <a:rPr lang="hu-HU" sz="6000" dirty="0" smtClean="0">
                <a:latin typeface="Candara" panose="020E0502030303020204" pitchFamily="34" charset="0"/>
              </a:rPr>
              <a:t>Rövid magánhangzók</a:t>
            </a:r>
          </a:p>
          <a:p>
            <a:r>
              <a:rPr lang="hu-HU" sz="6000" dirty="0" smtClean="0">
                <a:latin typeface="Candara" panose="020E0502030303020204" pitchFamily="34" charset="0"/>
              </a:rPr>
              <a:t>a</a:t>
            </a:r>
            <a:r>
              <a:rPr lang="hu-HU" sz="6000" dirty="0" smtClean="0">
                <a:latin typeface="Candara" panose="020E0502030303020204" pitchFamily="34" charset="0"/>
              </a:rPr>
              <a:t>, e, i, o, ö, u, ü</a:t>
            </a:r>
            <a:endParaRPr lang="hu-HU" sz="6000" dirty="0">
              <a:latin typeface="Candara" panose="020E0502030303020204" pitchFamily="34" charset="0"/>
            </a:endParaRPr>
          </a:p>
        </p:txBody>
      </p:sp>
      <p:sp>
        <p:nvSpPr>
          <p:cNvPr id="3" name="Subtitle 5"/>
          <p:cNvSpPr txBox="1">
            <a:spLocks/>
          </p:cNvSpPr>
          <p:nvPr/>
        </p:nvSpPr>
        <p:spPr>
          <a:xfrm>
            <a:off x="6483926" y="3325091"/>
            <a:ext cx="5382491" cy="3221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6000" dirty="0" smtClean="0">
                <a:latin typeface="Candara" panose="020E0502030303020204" pitchFamily="34" charset="0"/>
              </a:rPr>
              <a:t>Hosszú magánhangzók</a:t>
            </a:r>
          </a:p>
          <a:p>
            <a:r>
              <a:rPr lang="hu-HU" sz="6000" dirty="0" smtClean="0">
                <a:latin typeface="Candara" panose="020E0502030303020204" pitchFamily="34" charset="0"/>
              </a:rPr>
              <a:t>á, é, í, ó, ő, ú,ű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5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6000" dirty="0" smtClean="0">
                <a:latin typeface="Candara" panose="020E0502030303020204" pitchFamily="34" charset="0"/>
              </a:rPr>
              <a:t>Gyakorlatok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58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48786" y="369878"/>
            <a:ext cx="11038413" cy="4727902"/>
          </a:xfrm>
        </p:spPr>
        <p:txBody>
          <a:bodyPr>
            <a:normAutofit fontScale="25000" lnSpcReduction="20000"/>
          </a:bodyPr>
          <a:lstStyle/>
          <a:p>
            <a:r>
              <a:rPr lang="hu-HU" sz="9600" b="1" dirty="0">
                <a:latin typeface="Candara" panose="020E0502030303020204" pitchFamily="34" charset="0"/>
              </a:rPr>
              <a:t>E-É:</a:t>
            </a:r>
            <a:r>
              <a:rPr lang="hu-HU" sz="9600" dirty="0">
                <a:latin typeface="Candara" panose="020E0502030303020204" pitchFamily="34" charset="0"/>
              </a:rPr>
              <a:t> f…h…r, b…sz…l, k…v…s, j…gy…t, …gyb…, m…l…g, n…gyv…nn…gy, …l…g, cs…sz…, r…t…s, …</a:t>
            </a:r>
            <a:r>
              <a:rPr lang="hu-HU" sz="9600" dirty="0" smtClean="0">
                <a:latin typeface="Candara" panose="020E0502030303020204" pitchFamily="34" charset="0"/>
              </a:rPr>
              <a:t>t…l.</a:t>
            </a:r>
          </a:p>
          <a:p>
            <a:endParaRPr lang="hu-HU" sz="9600" dirty="0" smtClean="0">
              <a:latin typeface="Candara" panose="020E0502030303020204" pitchFamily="34" charset="0"/>
            </a:endParaRPr>
          </a:p>
          <a:p>
            <a:endParaRPr lang="hu-HU" sz="9600" dirty="0">
              <a:latin typeface="Candara" panose="020E0502030303020204" pitchFamily="34" charset="0"/>
            </a:endParaRPr>
          </a:p>
          <a:p>
            <a:r>
              <a:rPr lang="hu-HU" sz="9600" dirty="0" smtClean="0">
                <a:latin typeface="Candara" panose="020E0502030303020204" pitchFamily="34" charset="0"/>
              </a:rPr>
              <a:t>nem</a:t>
            </a:r>
            <a:r>
              <a:rPr lang="hu-HU" sz="9600" dirty="0">
                <a:latin typeface="Candara" panose="020E0502030303020204" pitchFamily="34" charset="0"/>
              </a:rPr>
              <a:t>, szek-ve, nye-ke-ret: </a:t>
            </a:r>
            <a:r>
              <a:rPr lang="hu-HU" sz="9600" u="sng" dirty="0">
                <a:latin typeface="Candara" panose="020E0502030303020204" pitchFamily="34" charset="0"/>
              </a:rPr>
              <a:t>Nem veszek kenyeret.</a:t>
            </a:r>
            <a:r>
              <a:rPr lang="hu-HU" sz="9600" dirty="0">
                <a:latin typeface="Candara" panose="020E0502030303020204" pitchFamily="34" charset="0"/>
              </a:rPr>
              <a:t> </a:t>
            </a:r>
            <a:endParaRPr lang="hu-HU" sz="9600" dirty="0">
              <a:latin typeface="Candara" panose="020E0502030303020204" pitchFamily="34" charset="0"/>
            </a:endParaRPr>
          </a:p>
          <a:p>
            <a:endParaRPr lang="hu-HU" sz="9600" dirty="0">
              <a:latin typeface="Candara" panose="020E0502030303020204" pitchFamily="34" charset="0"/>
            </a:endParaRPr>
          </a:p>
          <a:p>
            <a:r>
              <a:rPr lang="hu-HU" sz="9600" dirty="0">
                <a:latin typeface="Candara" panose="020E0502030303020204" pitchFamily="34" charset="0"/>
              </a:rPr>
              <a:t>egy, me-ter-ét, ke-sek-re………………………………………………….. </a:t>
            </a:r>
          </a:p>
          <a:p>
            <a:r>
              <a:rPr lang="hu-HU" sz="9600" dirty="0">
                <a:latin typeface="Candara" panose="020E0502030303020204" pitchFamily="34" charset="0"/>
              </a:rPr>
              <a:t>egy, met-né, dzser-me-ne-rel, ge-szél-be-tek…………………….. </a:t>
            </a:r>
          </a:p>
          <a:p>
            <a:r>
              <a:rPr lang="hu-HU" sz="9600" dirty="0">
                <a:latin typeface="Candara" panose="020E0502030303020204" pitchFamily="34" charset="0"/>
              </a:rPr>
              <a:t>gel-reg, nye-ret-ke, szem-e………………………………………………… </a:t>
            </a:r>
          </a:p>
          <a:p>
            <a:r>
              <a:rPr lang="hu-HU" sz="9600" dirty="0">
                <a:latin typeface="Candara" panose="020E0502030303020204" pitchFamily="34" charset="0"/>
              </a:rPr>
              <a:t>ben-dél, e-de-bé-lek…………………………………………………………… </a:t>
            </a:r>
          </a:p>
          <a:p>
            <a:r>
              <a:rPr lang="hu-HU" sz="9600" dirty="0">
                <a:latin typeface="Candara" panose="020E0502030303020204" pitchFamily="34" charset="0"/>
              </a:rPr>
              <a:t>te-es, vét-té, zek-né</a:t>
            </a:r>
            <a:r>
              <a:rPr lang="hu-HU" sz="9600" dirty="0" smtClean="0">
                <a:latin typeface="Candara" panose="020E0502030303020204" pitchFamily="34" charset="0"/>
              </a:rPr>
              <a:t>…………………………………………………………….</a:t>
            </a:r>
          </a:p>
          <a:p>
            <a:endParaRPr lang="hu-HU" sz="9600" dirty="0">
              <a:latin typeface="Candara" panose="020E0502030303020204" pitchFamily="34" charset="0"/>
            </a:endParaRPr>
          </a:p>
          <a:p>
            <a:r>
              <a:rPr lang="hu-HU" sz="9600" b="1" dirty="0">
                <a:latin typeface="Candara" panose="020E0502030303020204" pitchFamily="34" charset="0"/>
              </a:rPr>
              <a:t>O-Ó:</a:t>
            </a:r>
            <a:r>
              <a:rPr lang="hu-HU" sz="9600" dirty="0">
                <a:latin typeface="Candara" panose="020E0502030303020204" pitchFamily="34" charset="0"/>
              </a:rPr>
              <a:t> ...ll..., al...m, hal...m, m...l..., p...l..., áll..., ...ldal, t...ld, p...t, k...s, p...rtéka, hár...m, b...t...rkál, p...r...lt</a:t>
            </a:r>
            <a:r>
              <a:rPr lang="hu-HU" sz="9600" dirty="0" smtClean="0">
                <a:latin typeface="Candara" panose="020E0502030303020204" pitchFamily="34" charset="0"/>
              </a:rPr>
              <a:t>...</a:t>
            </a:r>
            <a:endParaRPr lang="hu-HU" sz="9600" dirty="0">
              <a:latin typeface="Candara" panose="020E0502030303020204" pitchFamily="34" charset="0"/>
            </a:endParaRPr>
          </a:p>
          <a:p>
            <a:r>
              <a:rPr lang="hu-HU" sz="6000" dirty="0"/>
              <a:t> </a:t>
            </a:r>
            <a:endParaRPr lang="tr-TR" sz="6000" dirty="0"/>
          </a:p>
        </p:txBody>
      </p:sp>
      <p:sp>
        <p:nvSpPr>
          <p:cNvPr id="3" name="Subtitle 5"/>
          <p:cNvSpPr txBox="1">
            <a:spLocks/>
          </p:cNvSpPr>
          <p:nvPr/>
        </p:nvSpPr>
        <p:spPr>
          <a:xfrm>
            <a:off x="1795992" y="5737860"/>
            <a:ext cx="9144000" cy="617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1200" dirty="0" smtClean="0">
                <a:latin typeface="Candara" panose="020E0502030303020204" pitchFamily="34" charset="0"/>
              </a:rPr>
              <a:t>Gyakorlatok forrása:</a:t>
            </a:r>
            <a:r>
              <a:rPr lang="tr-TR" sz="1200" dirty="0">
                <a:hlinkClick r:id="rId2"/>
              </a:rPr>
              <a:t/>
            </a:r>
            <a:br>
              <a:rPr lang="tr-TR" sz="1200" dirty="0">
                <a:hlinkClick r:id="rId2"/>
              </a:rPr>
            </a:br>
            <a:r>
              <a:rPr lang="tr-TR" sz="1200" dirty="0" smtClean="0"/>
              <a:t>Gyöngyösi</a:t>
            </a:r>
            <a:r>
              <a:rPr lang="tr-TR" sz="1200" dirty="0"/>
              <a:t>, Lívia; Kampó, Ildikó; M. Pintér, Tibor </a:t>
            </a:r>
            <a:r>
              <a:rPr lang="tr-TR" sz="1200" dirty="0">
                <a:hlinkClick r:id="rId3"/>
              </a:rPr>
              <a:t>A magyar kiejtés tanításának elmélete és </a:t>
            </a:r>
            <a:r>
              <a:rPr lang="tr-TR" sz="1200" dirty="0" smtClean="0">
                <a:hlinkClick r:id="rId3"/>
              </a:rPr>
              <a:t>gyakorlata</a:t>
            </a:r>
            <a:r>
              <a:rPr lang="hu-HU" sz="1200" dirty="0" smtClean="0"/>
              <a:t>, </a:t>
            </a:r>
            <a:r>
              <a:rPr lang="tr-TR" sz="1200" dirty="0" smtClean="0"/>
              <a:t>Budapest</a:t>
            </a:r>
            <a:r>
              <a:rPr lang="tr-TR" sz="1200" dirty="0"/>
              <a:t>, Magyarország : Károli Gáspár Református Egyetem BTK, L'Harmattan Kiadó, </a:t>
            </a:r>
            <a:r>
              <a:rPr lang="tr-TR" sz="1200" dirty="0" smtClean="0"/>
              <a:t>2018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3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 txBox="1">
            <a:spLocks noGrp="1"/>
          </p:cNvSpPr>
          <p:nvPr>
            <p:ph type="title" idx="4294967295"/>
          </p:nvPr>
        </p:nvSpPr>
        <p:spPr>
          <a:xfrm>
            <a:off x="9098279" y="4310928"/>
            <a:ext cx="1943101" cy="1975572"/>
          </a:xfrm>
        </p:spPr>
        <p:txBody>
          <a:bodyPr>
            <a:noAutofit/>
          </a:bodyPr>
          <a:lstStyle/>
          <a:p>
            <a:pPr lvl="0"/>
            <a:r>
              <a:rPr lang="hu-HU" sz="10000" dirty="0" smtClean="0">
                <a:latin typeface="Candara" panose="020E0502030303020204" pitchFamily="34" charset="0"/>
              </a:rPr>
              <a:t>Á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2050" name="Picture 2" descr="https://image.freepik.com/free-photo/diverse-group-raised-hands_53876-22986.jpg?fbclid=IwAR0Xw_bffcx-snB6X9dJBTCn_CrMzDrtwUMLEUxrrZmPneYcqV2gSodpxF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579" y="1044062"/>
            <a:ext cx="4893399" cy="314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ím 4"/>
          <p:cNvSpPr txBox="1">
            <a:spLocks noGrp="1"/>
          </p:cNvSpPr>
          <p:nvPr>
            <p:ph type="title" idx="4294967295"/>
          </p:nvPr>
        </p:nvSpPr>
        <p:spPr>
          <a:xfrm>
            <a:off x="2438400" y="1044062"/>
            <a:ext cx="1264920" cy="1315720"/>
          </a:xfrm>
        </p:spPr>
        <p:txBody>
          <a:bodyPr>
            <a:noAutofit/>
          </a:bodyPr>
          <a:lstStyle/>
          <a:p>
            <a:pPr lvl="0"/>
            <a:r>
              <a:rPr lang="hu-HU" sz="10000" dirty="0">
                <a:latin typeface="Candara" panose="020E0502030303020204" pitchFamily="34" charset="0"/>
              </a:rPr>
              <a:t>A</a:t>
            </a:r>
            <a:endParaRPr lang="hu-HU" sz="10000" dirty="0">
              <a:latin typeface="Candara" panose="020E0502030303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77123" y="6286500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  <p:pic>
        <p:nvPicPr>
          <p:cNvPr id="9" name="Picture 4" descr="https://img.freepik.com/free-photo/businesswoman-with-glasses-crossed-arms_1098-3347.jpg?size=626&amp;ext=jpg&amp;fbclid=IwAR00pXvHoKZ0kWi8LN1gW-pkQbfsHovCx6gn7ilFVDen6Cz9b4QzKECjRx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26" y="2753124"/>
            <a:ext cx="5231588" cy="348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712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 txBox="1">
            <a:spLocks noGrp="1"/>
          </p:cNvSpPr>
          <p:nvPr>
            <p:ph type="body" idx="4294967295"/>
          </p:nvPr>
        </p:nvSpPr>
        <p:spPr/>
        <p:txBody>
          <a:bodyPr anchorCtr="1"/>
          <a:lstStyle/>
          <a:p>
            <a:pPr marL="0" lvl="0" indent="0" algn="ctr">
              <a:buNone/>
            </a:pPr>
            <a:r>
              <a:rPr lang="hu-HU" sz="7983" dirty="0">
                <a:latin typeface="Candara" panose="020E0502030303020204" pitchFamily="34" charset="0"/>
              </a:rPr>
              <a:t>ház, táj, arc, kar, lát, más, száj, mar, tar, máj, kád, már, </a:t>
            </a:r>
            <a:r>
              <a:rPr lang="hu-HU" sz="7983" dirty="0" smtClean="0">
                <a:latin typeface="Candara" panose="020E0502030303020204" pitchFamily="34" charset="0"/>
              </a:rPr>
              <a:t>ad, has, hát</a:t>
            </a:r>
            <a:endParaRPr lang="hu-HU" sz="7983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75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 txBox="1">
            <a:spLocks noGrp="1"/>
          </p:cNvSpPr>
          <p:nvPr>
            <p:ph type="title" idx="4294967295"/>
          </p:nvPr>
        </p:nvSpPr>
        <p:spPr>
          <a:xfrm>
            <a:off x="9098279" y="4310928"/>
            <a:ext cx="1943101" cy="1975572"/>
          </a:xfrm>
        </p:spPr>
        <p:txBody>
          <a:bodyPr>
            <a:noAutofit/>
          </a:bodyPr>
          <a:lstStyle/>
          <a:p>
            <a:pPr lvl="0"/>
            <a:r>
              <a:rPr lang="hu-HU" sz="10000" dirty="0">
                <a:latin typeface="Candara" panose="020E0502030303020204" pitchFamily="34" charset="0"/>
              </a:rPr>
              <a:t>Í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2050" name="Picture 2" descr="https://image.freepik.com/free-photo/diverse-group-raised-hands_53876-22986.jpg?fbclid=IwAR0Xw_bffcx-snB6X9dJBTCn_CrMzDrtwUMLEUxrrZmPneYcqV2gSodpxF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579" y="1044062"/>
            <a:ext cx="4893399" cy="314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ím 4"/>
          <p:cNvSpPr txBox="1">
            <a:spLocks noGrp="1"/>
          </p:cNvSpPr>
          <p:nvPr>
            <p:ph type="title" idx="4294967295"/>
          </p:nvPr>
        </p:nvSpPr>
        <p:spPr>
          <a:xfrm>
            <a:off x="2438400" y="1044062"/>
            <a:ext cx="1264920" cy="1315720"/>
          </a:xfrm>
        </p:spPr>
        <p:txBody>
          <a:bodyPr>
            <a:noAutofit/>
          </a:bodyPr>
          <a:lstStyle/>
          <a:p>
            <a:pPr lvl="0"/>
            <a:r>
              <a:rPr lang="hu-HU" sz="10000" dirty="0" smtClean="0">
                <a:latin typeface="Candara" panose="020E0502030303020204" pitchFamily="34" charset="0"/>
              </a:rPr>
              <a:t>E</a:t>
            </a:r>
            <a:endParaRPr lang="hu-HU" sz="10000" dirty="0">
              <a:latin typeface="Candara" panose="020E0502030303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77123" y="6262073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  <p:pic>
        <p:nvPicPr>
          <p:cNvPr id="9" name="Picture 4" descr="https://img.freepik.com/free-photo/businesswoman-with-glasses-crossed-arms_1098-3347.jpg?size=626&amp;ext=jpg&amp;fbclid=IwAR00pXvHoKZ0kWi8LN1gW-pkQbfsHovCx6gn7ilFVDen6Cz9b4QzKECjRx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26" y="2753124"/>
            <a:ext cx="5231588" cy="348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081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269</Words>
  <Application>Microsoft Office PowerPoint</Application>
  <PresentationFormat>Widescreen</PresentationFormat>
  <Paragraphs>34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Candara</vt:lpstr>
      <vt:lpstr>DejaVu Sans</vt:lpstr>
      <vt:lpstr>Liberation Serif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Á</vt:lpstr>
      <vt:lpstr>PowerPoint Presentation</vt:lpstr>
      <vt:lpstr>Í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2020-05-08T19:02:13Z</dcterms:created>
  <dcterms:modified xsi:type="dcterms:W3CDTF">2020-05-08T19:03:20Z</dcterms:modified>
</cp:coreProperties>
</file>